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Old Standard TT"/>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6913e471c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6913e471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6913e471c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6913e471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6913e471c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6913e471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6913e471c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6913e471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Autonomous Ground Control Points Detection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Kartik Paigwar (BT15CSE038)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Dataset Creation</a:t>
            </a:r>
            <a:endParaRPr b="1" sz="1800"/>
          </a:p>
          <a:p>
            <a:pPr indent="-330200" lvl="0" marL="457200" rtl="0" algn="l">
              <a:spcBef>
                <a:spcPts val="1600"/>
              </a:spcBef>
              <a:spcAft>
                <a:spcPts val="0"/>
              </a:spcAft>
              <a:buSzPts val="1600"/>
              <a:buAutoNum type="arabicPeriod"/>
            </a:pPr>
            <a:r>
              <a:rPr lang="en" sz="1600"/>
              <a:t>Positive and Negative examples are collected based on the labeled dataset.</a:t>
            </a:r>
            <a:endParaRPr sz="1600"/>
          </a:p>
          <a:p>
            <a:pPr indent="-330200" lvl="0" marL="457200" rtl="0" algn="l">
              <a:spcBef>
                <a:spcPts val="0"/>
              </a:spcBef>
              <a:spcAft>
                <a:spcPts val="0"/>
              </a:spcAft>
              <a:buSzPts val="1600"/>
              <a:buAutoNum type="arabicPeriod"/>
            </a:pPr>
            <a:r>
              <a:rPr lang="en" sz="1600"/>
              <a:t>All examples are resized to a uniform size.</a:t>
            </a:r>
            <a:endParaRPr sz="1600"/>
          </a:p>
          <a:p>
            <a:pPr indent="-330200" lvl="0" marL="457200" rtl="0" algn="l">
              <a:spcBef>
                <a:spcPts val="0"/>
              </a:spcBef>
              <a:spcAft>
                <a:spcPts val="0"/>
              </a:spcAft>
              <a:buSzPts val="1600"/>
              <a:buAutoNum type="arabicPeriod"/>
            </a:pPr>
            <a:r>
              <a:rPr lang="en" sz="1600"/>
              <a:t>Positive </a:t>
            </a:r>
            <a:r>
              <a:rPr lang="en" sz="1600"/>
              <a:t>examples are augmented</a:t>
            </a:r>
            <a:r>
              <a:rPr lang="en" sz="1600"/>
              <a:t>( Mirrored, rescaled, rotated) to balance the ratio between negative and positive examples.</a:t>
            </a:r>
            <a:endParaRPr sz="1600"/>
          </a:p>
        </p:txBody>
      </p:sp>
      <p:sp>
        <p:nvSpPr>
          <p:cNvPr id="116" name="Google Shape;116;p22"/>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Training</a:t>
            </a:r>
            <a:endParaRPr b="1" sz="1800"/>
          </a:p>
          <a:p>
            <a:pPr indent="-330200" lvl="0" marL="457200" rtl="0" algn="l">
              <a:spcBef>
                <a:spcPts val="1600"/>
              </a:spcBef>
              <a:spcAft>
                <a:spcPts val="0"/>
              </a:spcAft>
              <a:buSzPts val="1600"/>
              <a:buAutoNum type="arabicPeriod"/>
            </a:pPr>
            <a:r>
              <a:rPr lang="en" sz="1600"/>
              <a:t>Train (60%), Valid(10%), Test(30%)</a:t>
            </a:r>
            <a:endParaRPr sz="1600"/>
          </a:p>
          <a:p>
            <a:pPr indent="-330200" lvl="0" marL="457200" rtl="0" algn="l">
              <a:spcBef>
                <a:spcPts val="0"/>
              </a:spcBef>
              <a:spcAft>
                <a:spcPts val="0"/>
              </a:spcAft>
              <a:buSzPts val="1600"/>
              <a:buAutoNum type="arabicPeriod"/>
            </a:pPr>
            <a:r>
              <a:rPr lang="en" sz="1600"/>
              <a:t>Convolution neural network architecture with 2 Conv layers and 3 fully connected layers.</a:t>
            </a:r>
            <a:endParaRPr sz="1600"/>
          </a:p>
          <a:p>
            <a:pPr indent="-330200" lvl="0" marL="457200" rtl="0" algn="l">
              <a:spcBef>
                <a:spcPts val="0"/>
              </a:spcBef>
              <a:spcAft>
                <a:spcPts val="0"/>
              </a:spcAft>
              <a:buSzPts val="1600"/>
              <a:buAutoNum type="arabicPeriod"/>
            </a:pPr>
            <a:r>
              <a:rPr lang="en" sz="1600"/>
              <a:t>Dropout layer with 80% keep probability are being added for better generalisation.</a:t>
            </a:r>
            <a:endParaRPr sz="1600"/>
          </a:p>
          <a:p>
            <a:pPr indent="-330200" lvl="0" marL="457200" rtl="0" algn="l">
              <a:spcBef>
                <a:spcPts val="0"/>
              </a:spcBef>
              <a:spcAft>
                <a:spcPts val="0"/>
              </a:spcAft>
              <a:buSzPts val="1600"/>
              <a:buAutoNum type="arabicPeriod"/>
            </a:pPr>
            <a:r>
              <a:rPr lang="en" sz="1600"/>
              <a:t>Cross Entropy Loss is used as a training loss</a:t>
            </a:r>
            <a:endParaRPr sz="1600"/>
          </a:p>
        </p:txBody>
      </p:sp>
      <p:sp>
        <p:nvSpPr>
          <p:cNvPr id="117" name="Google Shape;117;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Image Classifier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3"/>
          <p:cNvPicPr preferRelativeResize="0"/>
          <p:nvPr/>
        </p:nvPicPr>
        <p:blipFill rotWithShape="1">
          <a:blip r:embed="rId3">
            <a:alphaModFix/>
          </a:blip>
          <a:srcRect b="-10399" l="-1206" r="43198" t="0"/>
          <a:stretch/>
        </p:blipFill>
        <p:spPr>
          <a:xfrm>
            <a:off x="-93175" y="186225"/>
            <a:ext cx="4576349" cy="5143501"/>
          </a:xfrm>
          <a:prstGeom prst="rect">
            <a:avLst/>
          </a:prstGeom>
          <a:noFill/>
          <a:ln>
            <a:noFill/>
          </a:ln>
        </p:spPr>
      </p:pic>
      <p:pic>
        <p:nvPicPr>
          <p:cNvPr id="123" name="Google Shape;123;p23"/>
          <p:cNvPicPr preferRelativeResize="0"/>
          <p:nvPr/>
        </p:nvPicPr>
        <p:blipFill rotWithShape="1">
          <a:blip r:embed="rId4">
            <a:alphaModFix/>
          </a:blip>
          <a:srcRect b="-2259" l="4369" r="29021" t="2260"/>
          <a:stretch/>
        </p:blipFill>
        <p:spPr>
          <a:xfrm>
            <a:off x="4572000" y="186225"/>
            <a:ext cx="4576350" cy="471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24"/>
          <p:cNvPicPr preferRelativeResize="0"/>
          <p:nvPr/>
        </p:nvPicPr>
        <p:blipFill rotWithShape="1">
          <a:blip r:embed="rId3">
            <a:alphaModFix/>
          </a:blip>
          <a:srcRect b="69327" l="54817" r="37623" t="21126"/>
          <a:stretch/>
        </p:blipFill>
        <p:spPr>
          <a:xfrm>
            <a:off x="4572000" y="0"/>
            <a:ext cx="4483630" cy="5050328"/>
          </a:xfrm>
          <a:prstGeom prst="rect">
            <a:avLst/>
          </a:prstGeom>
          <a:noFill/>
          <a:ln>
            <a:noFill/>
          </a:ln>
        </p:spPr>
      </p:pic>
      <p:pic>
        <p:nvPicPr>
          <p:cNvPr id="129" name="Google Shape;129;p24"/>
          <p:cNvPicPr preferRelativeResize="0"/>
          <p:nvPr/>
        </p:nvPicPr>
        <p:blipFill rotWithShape="1">
          <a:blip r:embed="rId4">
            <a:alphaModFix/>
          </a:blip>
          <a:srcRect b="66431" l="48990" r="45491" t="25195"/>
          <a:stretch/>
        </p:blipFill>
        <p:spPr>
          <a:xfrm>
            <a:off x="122188" y="-1"/>
            <a:ext cx="4449810" cy="50503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35" name="Google Shape;135;p2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autonomous GCP detection using Computer vision and machine learning techniques saves a lot of manual time of identifying and marking multiple GCPs in the aerial images shot from the drones for photogrammetry</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530850" y="305675"/>
            <a:ext cx="8082300" cy="12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What is Photogrammetry?</a:t>
            </a:r>
            <a:endParaRPr sz="4000"/>
          </a:p>
        </p:txBody>
      </p:sp>
      <p:sp>
        <p:nvSpPr>
          <p:cNvPr id="66" name="Google Shape;66;p14"/>
          <p:cNvSpPr txBox="1"/>
          <p:nvPr/>
        </p:nvSpPr>
        <p:spPr>
          <a:xfrm>
            <a:off x="560175" y="1765425"/>
            <a:ext cx="8063100" cy="30726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a:solidFill>
                  <a:srgbClr val="FFFFFF"/>
                </a:solidFill>
                <a:latin typeface="Roboto"/>
                <a:ea typeface="Roboto"/>
                <a:cs typeface="Roboto"/>
                <a:sym typeface="Roboto"/>
              </a:rPr>
              <a:t>Photogrammetry is the science of making measurements from photographs. The input to photogrammetry is photographs, and the output is typically a map, a drawing, a measurement, or a 3D model of some real-world object or scene. Many of the maps we use today are created with photogrammetry and photographs taken from aircraft.</a:t>
            </a:r>
            <a:endParaRPr>
              <a:solidFill>
                <a:srgbClr val="FFFFFF"/>
              </a:solidFill>
              <a:latin typeface="Roboto"/>
              <a:ea typeface="Roboto"/>
              <a:cs typeface="Roboto"/>
              <a:sym typeface="Roboto"/>
            </a:endParaRPr>
          </a:p>
          <a:p>
            <a:pPr indent="0" lvl="0" marL="0" rtl="0" algn="l">
              <a:lnSpc>
                <a:spcPct val="160000"/>
              </a:lnSpc>
              <a:spcBef>
                <a:spcPts val="1500"/>
              </a:spcBef>
              <a:spcAft>
                <a:spcPts val="0"/>
              </a:spcAft>
              <a:buNone/>
            </a:pPr>
            <a:r>
              <a:t/>
            </a:r>
            <a:endParaRPr>
              <a:solidFill>
                <a:srgbClr val="FFFFFF"/>
              </a:solidFill>
              <a:latin typeface="Roboto"/>
              <a:ea typeface="Roboto"/>
              <a:cs typeface="Roboto"/>
              <a:sym typeface="Roboto"/>
            </a:endParaRPr>
          </a:p>
          <a:p>
            <a:pPr indent="0" lvl="0" marL="0" rtl="0" algn="l">
              <a:lnSpc>
                <a:spcPct val="115000"/>
              </a:lnSpc>
              <a:spcBef>
                <a:spcPts val="1500"/>
              </a:spcBef>
              <a:spcAft>
                <a:spcPts val="0"/>
              </a:spcAft>
              <a:buNone/>
            </a:pPr>
            <a:r>
              <a:t/>
            </a:r>
            <a:endParaRPr sz="1100">
              <a:solidFill>
                <a:schemeClr val="dk1"/>
              </a:solidFill>
            </a:endParaRPr>
          </a:p>
          <a:p>
            <a:pPr indent="0" lvl="0" marL="0" rtl="0" algn="l">
              <a:lnSpc>
                <a:spcPct val="115000"/>
              </a:lnSpc>
              <a:spcBef>
                <a:spcPts val="0"/>
              </a:spcBef>
              <a:spcAft>
                <a:spcPts val="1200"/>
              </a:spcAft>
              <a:buNone/>
            </a:pPr>
            <a:r>
              <a:t/>
            </a:r>
            <a:endParaRPr sz="1200">
              <a:solidFill>
                <a:srgbClr val="24292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000">
                <a:solidFill>
                  <a:srgbClr val="000000"/>
                </a:solidFill>
              </a:rPr>
              <a:t>What are Ground Control Points?</a:t>
            </a:r>
            <a:endParaRPr sz="4000">
              <a:solidFill>
                <a:srgbClr val="000000"/>
              </a:solidFill>
            </a:endParaRPr>
          </a:p>
          <a:p>
            <a:pPr indent="0" lvl="0" marL="0" rtl="0" algn="l">
              <a:spcBef>
                <a:spcPts val="0"/>
              </a:spcBef>
              <a:spcAft>
                <a:spcPts val="0"/>
              </a:spcAft>
              <a:buNone/>
            </a:pPr>
            <a:r>
              <a:t/>
            </a:r>
            <a:endParaRPr/>
          </a:p>
        </p:txBody>
      </p:sp>
      <p:sp>
        <p:nvSpPr>
          <p:cNvPr id="72" name="Google Shape;72;p15"/>
          <p:cNvSpPr txBox="1"/>
          <p:nvPr>
            <p:ph idx="1" type="body"/>
          </p:nvPr>
        </p:nvSpPr>
        <p:spPr>
          <a:xfrm>
            <a:off x="311700" y="1426225"/>
            <a:ext cx="8520600" cy="33972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1500"/>
              </a:spcAft>
              <a:buClr>
                <a:schemeClr val="dk1"/>
              </a:buClr>
              <a:buSzPts val="1100"/>
              <a:buFont typeface="Arial"/>
              <a:buNone/>
            </a:pPr>
            <a:r>
              <a:rPr lang="en" sz="1400">
                <a:solidFill>
                  <a:srgbClr val="000000"/>
                </a:solidFill>
                <a:latin typeface="Roboto"/>
                <a:ea typeface="Roboto"/>
                <a:cs typeface="Roboto"/>
                <a:sym typeface="Roboto"/>
              </a:rPr>
              <a:t>Ground Control Points (GCP) are points on the ground with known coordinates in the spatial coordinate system (i.e. both coordinates defining horizontal position and the altitude coordinate). Their coordinates are obtained with traditional surveying methods in the field (tachymetry, GNSS-measurement) or from other available sources.Ground Control Points (GCP) are points on the ground with known coordinates in the spatial coordinate system (i.e. both coordinates defining horizontal position and the altitude coordinate). Their coordinates are obtained with traditional surveying methods in the field (tachymetry, GNSS-measurement) or from other available sources.</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530850" y="305675"/>
            <a:ext cx="8184900" cy="12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Why are GCPs needed in </a:t>
            </a:r>
            <a:r>
              <a:rPr lang="en" sz="4000"/>
              <a:t>p</a:t>
            </a:r>
            <a:r>
              <a:rPr lang="en" sz="4000"/>
              <a:t>hotogrammetry?</a:t>
            </a:r>
            <a:endParaRPr sz="4000"/>
          </a:p>
        </p:txBody>
      </p:sp>
      <p:sp>
        <p:nvSpPr>
          <p:cNvPr id="78" name="Google Shape;78;p16"/>
          <p:cNvSpPr txBox="1"/>
          <p:nvPr/>
        </p:nvSpPr>
        <p:spPr>
          <a:xfrm>
            <a:off x="530850" y="1915375"/>
            <a:ext cx="5507100" cy="16800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1500"/>
              </a:spcAft>
              <a:buNone/>
            </a:pPr>
            <a:r>
              <a:rPr lang="en">
                <a:solidFill>
                  <a:srgbClr val="FFFFFF"/>
                </a:solidFill>
                <a:latin typeface="Roboto"/>
                <a:ea typeface="Roboto"/>
                <a:cs typeface="Roboto"/>
                <a:sym typeface="Roboto"/>
              </a:rPr>
              <a:t>The GCP in nature determines the position of its aerial photo mage in the coordinate system. To calculate the coordinates for each point on the aerial photography, several ground control points’ coordinates are used and photogrammetric procedures followed.</a:t>
            </a:r>
            <a:endParaRPr sz="1200">
              <a:solidFill>
                <a:srgbClr val="24292E"/>
              </a:solidFill>
            </a:endParaRPr>
          </a:p>
        </p:txBody>
      </p:sp>
      <p:pic>
        <p:nvPicPr>
          <p:cNvPr id="79" name="Google Shape;79;p16"/>
          <p:cNvPicPr preferRelativeResize="0"/>
          <p:nvPr/>
        </p:nvPicPr>
        <p:blipFill rotWithShape="1">
          <a:blip r:embed="rId3">
            <a:alphaModFix/>
          </a:blip>
          <a:srcRect b="0" l="7208" r="17228" t="0"/>
          <a:stretch/>
        </p:blipFill>
        <p:spPr>
          <a:xfrm>
            <a:off x="6037950" y="1578575"/>
            <a:ext cx="2677800" cy="25391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nvSpPr>
        <p:spPr>
          <a:xfrm>
            <a:off x="475050" y="801300"/>
            <a:ext cx="4444800" cy="35409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1500"/>
              </a:spcAft>
              <a:buNone/>
            </a:pPr>
            <a:r>
              <a:rPr lang="en">
                <a:solidFill>
                  <a:srgbClr val="FFFFFF"/>
                </a:solidFill>
                <a:latin typeface="Roboto"/>
                <a:ea typeface="Roboto"/>
                <a:cs typeface="Roboto"/>
                <a:sym typeface="Roboto"/>
              </a:rPr>
              <a:t>GCPs are necessary for orientation and placement of aerial photographs in the spatial coordinate system, which is a prerequisite for the production of georeferenced metric and 3D models of the earth’s surface (point cloud, DSM, DTM, orthophoto plan). Namely, computer processing and analysis require spatial coordination models – from point cloud to orthophoto mosaics.</a:t>
            </a:r>
            <a:endParaRPr sz="1200">
              <a:solidFill>
                <a:srgbClr val="24292E"/>
              </a:solidFill>
            </a:endParaRPr>
          </a:p>
        </p:txBody>
      </p:sp>
      <p:pic>
        <p:nvPicPr>
          <p:cNvPr id="85" name="Google Shape;85;p17"/>
          <p:cNvPicPr preferRelativeResize="0"/>
          <p:nvPr/>
        </p:nvPicPr>
        <p:blipFill>
          <a:blip r:embed="rId3">
            <a:alphaModFix/>
          </a:blip>
          <a:stretch>
            <a:fillRect/>
          </a:stretch>
        </p:blipFill>
        <p:spPr>
          <a:xfrm>
            <a:off x="5101375" y="838625"/>
            <a:ext cx="3718674" cy="2869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Autonomous GCP detection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Approach</a:t>
            </a:r>
            <a:endParaRPr/>
          </a:p>
        </p:txBody>
      </p:sp>
      <p:sp>
        <p:nvSpPr>
          <p:cNvPr id="96" name="Google Shape;96;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Segmentation</a:t>
            </a:r>
            <a:endParaRPr/>
          </a:p>
          <a:p>
            <a:pPr indent="-342900" lvl="0" marL="457200" rtl="0" algn="l">
              <a:spcBef>
                <a:spcPts val="1600"/>
              </a:spcBef>
              <a:spcAft>
                <a:spcPts val="0"/>
              </a:spcAft>
              <a:buSzPts val="1800"/>
              <a:buChar char="●"/>
            </a:pPr>
            <a:r>
              <a:rPr lang="en"/>
              <a:t>GCP C</a:t>
            </a:r>
            <a:r>
              <a:rPr lang="en"/>
              <a:t>lassifier</a:t>
            </a:r>
            <a:endParaRPr/>
          </a:p>
          <a:p>
            <a:pPr indent="-342900" lvl="0" marL="457200" rtl="0" algn="l">
              <a:spcBef>
                <a:spcPts val="1600"/>
              </a:spcBef>
              <a:spcAft>
                <a:spcPts val="1600"/>
              </a:spcAft>
              <a:buSzPts val="1800"/>
              <a:buChar char="●"/>
            </a:pPr>
            <a:r>
              <a:rPr lang="en"/>
              <a:t>Ground control point detection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102" name="Google Shape;102;p20"/>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Grayscale thresholding</a:t>
            </a:r>
            <a:r>
              <a:rPr lang="en" sz="1600"/>
              <a:t> </a:t>
            </a:r>
            <a:endParaRPr sz="1600"/>
          </a:p>
          <a:p>
            <a:pPr indent="-330200" lvl="0" marL="457200" rtl="0" algn="l">
              <a:spcBef>
                <a:spcPts val="1600"/>
              </a:spcBef>
              <a:spcAft>
                <a:spcPts val="0"/>
              </a:spcAft>
              <a:buSzPts val="1600"/>
              <a:buAutoNum type="arabicPeriod"/>
            </a:pPr>
            <a:r>
              <a:rPr lang="en" sz="1600"/>
              <a:t>Contour detection</a:t>
            </a:r>
            <a:endParaRPr sz="1600"/>
          </a:p>
          <a:p>
            <a:pPr indent="-330200" lvl="0" marL="457200" rtl="0" algn="l">
              <a:spcBef>
                <a:spcPts val="1600"/>
              </a:spcBef>
              <a:spcAft>
                <a:spcPts val="0"/>
              </a:spcAft>
              <a:buSzPts val="1600"/>
              <a:buAutoNum type="arabicPeriod"/>
            </a:pPr>
            <a:r>
              <a:rPr lang="en" sz="1600"/>
              <a:t>Filter contours based on convexity and area.</a:t>
            </a:r>
            <a:endParaRPr sz="1600"/>
          </a:p>
          <a:p>
            <a:pPr indent="-330200" lvl="0" marL="457200" rtl="0" algn="l">
              <a:spcBef>
                <a:spcPts val="1600"/>
              </a:spcBef>
              <a:spcAft>
                <a:spcPts val="1600"/>
              </a:spcAft>
              <a:buSzPts val="1600"/>
              <a:buAutoNum type="arabicPeriod"/>
            </a:pPr>
            <a:r>
              <a:rPr lang="en" sz="1600"/>
              <a:t>Fit Bounding Rectangles on the </a:t>
            </a:r>
            <a:r>
              <a:rPr lang="en" sz="1600"/>
              <a:t>contours</a:t>
            </a:r>
            <a:r>
              <a:rPr lang="en" sz="1600"/>
              <a:t> and select bounding rectangles with aspect ratio approximately equal to the square. </a:t>
            </a:r>
            <a:endParaRPr sz="1600"/>
          </a:p>
        </p:txBody>
      </p:sp>
      <p:pic>
        <p:nvPicPr>
          <p:cNvPr id="103" name="Google Shape;103;p20"/>
          <p:cNvPicPr preferRelativeResize="0"/>
          <p:nvPr/>
        </p:nvPicPr>
        <p:blipFill rotWithShape="1">
          <a:blip r:embed="rId3">
            <a:alphaModFix/>
          </a:blip>
          <a:srcRect b="0" l="10954" r="10962" t="0"/>
          <a:stretch/>
        </p:blipFill>
        <p:spPr>
          <a:xfrm>
            <a:off x="4705150" y="342525"/>
            <a:ext cx="2035798" cy="1955426"/>
          </a:xfrm>
          <a:prstGeom prst="rect">
            <a:avLst/>
          </a:prstGeom>
          <a:noFill/>
          <a:ln>
            <a:noFill/>
          </a:ln>
        </p:spPr>
      </p:pic>
      <p:pic>
        <p:nvPicPr>
          <p:cNvPr id="104" name="Google Shape;104;p20"/>
          <p:cNvPicPr preferRelativeResize="0"/>
          <p:nvPr/>
        </p:nvPicPr>
        <p:blipFill rotWithShape="1">
          <a:blip r:embed="rId4">
            <a:alphaModFix/>
          </a:blip>
          <a:srcRect b="5728" l="0" r="0" t="5728"/>
          <a:stretch/>
        </p:blipFill>
        <p:spPr>
          <a:xfrm rot="5400000">
            <a:off x="6796425" y="342525"/>
            <a:ext cx="2035799" cy="1946700"/>
          </a:xfrm>
          <a:prstGeom prst="rect">
            <a:avLst/>
          </a:prstGeom>
          <a:noFill/>
          <a:ln>
            <a:noFill/>
          </a:ln>
        </p:spPr>
      </p:pic>
      <p:pic>
        <p:nvPicPr>
          <p:cNvPr id="105" name="Google Shape;105;p20"/>
          <p:cNvPicPr preferRelativeResize="0"/>
          <p:nvPr/>
        </p:nvPicPr>
        <p:blipFill rotWithShape="1">
          <a:blip r:embed="rId5">
            <a:alphaModFix/>
          </a:blip>
          <a:srcRect b="20677" l="0" r="0" t="20677"/>
          <a:stretch/>
        </p:blipFill>
        <p:spPr>
          <a:xfrm>
            <a:off x="4705200" y="2336175"/>
            <a:ext cx="4127099" cy="24203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GCP Classifier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