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119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A54C80-263E-416B-A8E0-580EDEADCBDC}" type="datetimeFigureOut">
              <a:rPr lang="en-US" smtClean="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68239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94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2A54C80-263E-416B-A8E0-580EDEADCBDC}" type="datetimeFigureOut">
              <a:rPr lang="en-US" smtClean="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1245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393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621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1238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48467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6171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46450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86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9071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785" y="1729416"/>
            <a:ext cx="8423146" cy="1646302"/>
          </a:xfrm>
        </p:spPr>
        <p:txBody>
          <a:bodyPr/>
          <a:lstStyle/>
          <a:p>
            <a:pPr algn="ctr"/>
            <a:r>
              <a:rPr lang="en-IN" sz="4800" dirty="0" smtClean="0"/>
              <a:t>Machine Learning </a:t>
            </a:r>
            <a:r>
              <a:rPr lang="en-IN" sz="4800" dirty="0" err="1" smtClean="0"/>
              <a:t>Hackathon</a:t>
            </a:r>
            <a:endParaRPr lang="en-IN" sz="48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48199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209" y="1267944"/>
            <a:ext cx="7766936" cy="1646302"/>
          </a:xfrm>
        </p:spPr>
        <p:txBody>
          <a:bodyPr/>
          <a:lstStyle/>
          <a:p>
            <a:r>
              <a:rPr lang="en-IN" dirty="0" smtClean="0"/>
              <a:t>Team : The Starks</a:t>
            </a:r>
            <a:endParaRPr lang="en-IN" dirty="0"/>
          </a:p>
        </p:txBody>
      </p:sp>
      <p:sp>
        <p:nvSpPr>
          <p:cNvPr id="3" name="Subtitle 2"/>
          <p:cNvSpPr>
            <a:spLocks noGrp="1"/>
          </p:cNvSpPr>
          <p:nvPr>
            <p:ph type="subTitle" idx="1"/>
          </p:nvPr>
        </p:nvSpPr>
        <p:spPr>
          <a:xfrm>
            <a:off x="1361788" y="3247401"/>
            <a:ext cx="8312051" cy="2384277"/>
          </a:xfrm>
        </p:spPr>
        <p:txBody>
          <a:bodyPr>
            <a:normAutofit/>
          </a:bodyPr>
          <a:lstStyle/>
          <a:p>
            <a:pPr algn="ctr"/>
            <a:r>
              <a:rPr lang="en-IN" sz="2400" dirty="0" smtClean="0"/>
              <a:t>Members:</a:t>
            </a:r>
          </a:p>
          <a:p>
            <a:pPr marL="285750" indent="-285750" algn="l">
              <a:buFont typeface="Arial" panose="020B0604020202020204" pitchFamily="34" charset="0"/>
              <a:buChar char="•"/>
            </a:pPr>
            <a:r>
              <a:rPr lang="en-IN" sz="2400" dirty="0" err="1" smtClean="0"/>
              <a:t>Kartik</a:t>
            </a:r>
            <a:r>
              <a:rPr lang="en-IN" sz="2400" dirty="0" smtClean="0"/>
              <a:t> </a:t>
            </a:r>
            <a:r>
              <a:rPr lang="en-IN" sz="2400" dirty="0" err="1" smtClean="0"/>
              <a:t>Sachdeva</a:t>
            </a:r>
            <a:endParaRPr lang="en-IN" sz="2400" dirty="0" smtClean="0"/>
          </a:p>
          <a:p>
            <a:pPr marL="285750" indent="-285750" algn="l">
              <a:buFont typeface="Arial" panose="020B0604020202020204" pitchFamily="34" charset="0"/>
              <a:buChar char="•"/>
            </a:pPr>
            <a:r>
              <a:rPr lang="en-IN" sz="2400" dirty="0" smtClean="0"/>
              <a:t>Aditya Kumar </a:t>
            </a:r>
            <a:r>
              <a:rPr lang="en-IN" sz="2400" dirty="0" err="1" smtClean="0"/>
              <a:t>Deshwal</a:t>
            </a:r>
            <a:endParaRPr lang="en-IN" sz="2400" dirty="0" smtClean="0"/>
          </a:p>
          <a:p>
            <a:pPr marL="285750" indent="-285750" algn="l">
              <a:buFont typeface="Arial" panose="020B0604020202020204" pitchFamily="34" charset="0"/>
              <a:buChar char="•"/>
            </a:pPr>
            <a:r>
              <a:rPr lang="en-IN" sz="2400" dirty="0" err="1" smtClean="0"/>
              <a:t>Ankit</a:t>
            </a:r>
            <a:r>
              <a:rPr lang="en-IN" sz="2400" dirty="0" smtClean="0"/>
              <a:t> </a:t>
            </a:r>
            <a:r>
              <a:rPr lang="en-IN" sz="2400" dirty="0" err="1" smtClean="0"/>
              <a:t>Jaiswal</a:t>
            </a:r>
            <a:endParaRPr lang="en-IN" sz="2400" dirty="0" smtClean="0"/>
          </a:p>
        </p:txBody>
      </p:sp>
    </p:spTree>
    <p:extLst>
      <p:ext uri="{BB962C8B-B14F-4D97-AF65-F5344CB8AC3E}">
        <p14:creationId xmlns:p14="http://schemas.microsoft.com/office/powerpoint/2010/main" val="2812507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br>
              <a:rPr lang="en-IN" dirty="0" smtClean="0"/>
            </a:br>
            <a:r>
              <a:rPr lang="en-US" sz="1800" i="1" dirty="0">
                <a:solidFill>
                  <a:schemeClr val="tx1"/>
                </a:solidFill>
              </a:rPr>
              <a:t>Our client, </a:t>
            </a:r>
            <a:r>
              <a:rPr lang="en-US" sz="1800" i="1" dirty="0" err="1">
                <a:solidFill>
                  <a:schemeClr val="tx1"/>
                </a:solidFill>
              </a:rPr>
              <a:t>ElectricCo</a:t>
            </a:r>
            <a:r>
              <a:rPr lang="en-US" sz="1800" i="1" dirty="0">
                <a:solidFill>
                  <a:schemeClr val="tx1"/>
                </a:solidFill>
              </a:rPr>
              <a:t>, is a major utility company providing gas and electricity to corporate, SME and residential customers. In recent years, post-liberalization of the energy market in Europe, </a:t>
            </a:r>
            <a:r>
              <a:rPr lang="en-US" sz="1800" i="1" dirty="0" err="1">
                <a:solidFill>
                  <a:schemeClr val="tx1"/>
                </a:solidFill>
              </a:rPr>
              <a:t>ElectricCo</a:t>
            </a:r>
            <a:r>
              <a:rPr lang="en-US" sz="1800" i="1" dirty="0">
                <a:solidFill>
                  <a:schemeClr val="tx1"/>
                </a:solidFill>
              </a:rPr>
              <a:t> has had a growing problem with increasing customer defections above industry average. They would like to identify the drivers of this problem and to devise and implement a strategy to counter it. The churn issue is most acute in the SME division and thus they want it to be the first priority. The head of the SME division has asked whether it is possible to predict the customers which are most likely to churn so that they can trial a range of pre-emptive actions.</a:t>
            </a:r>
            <a:endParaRPr lang="en-IN" sz="1800" i="1" dirty="0">
              <a:solidFill>
                <a:schemeClr val="tx1"/>
              </a:solidFill>
            </a:endParaRPr>
          </a:p>
        </p:txBody>
      </p:sp>
      <p:sp>
        <p:nvSpPr>
          <p:cNvPr id="4" name="Content Placeholder 3"/>
          <p:cNvSpPr>
            <a:spLocks noGrp="1"/>
          </p:cNvSpPr>
          <p:nvPr>
            <p:ph idx="1"/>
          </p:nvPr>
        </p:nvSpPr>
        <p:spPr>
          <a:xfrm>
            <a:off x="677334" y="3442458"/>
            <a:ext cx="8596668" cy="3880773"/>
          </a:xfrm>
        </p:spPr>
        <p:txBody>
          <a:bodyPr/>
          <a:lstStyle/>
          <a:p>
            <a:pPr marL="0" indent="0">
              <a:buNone/>
            </a:pPr>
            <a:r>
              <a:rPr lang="en-US" dirty="0" smtClean="0"/>
              <a:t> </a:t>
            </a:r>
            <a:r>
              <a:rPr lang="en-US" sz="3600" dirty="0">
                <a:solidFill>
                  <a:schemeClr val="accent1"/>
                </a:solidFill>
              </a:rPr>
              <a:t>O</a:t>
            </a:r>
            <a:r>
              <a:rPr lang="en-US" sz="3600" dirty="0" smtClean="0">
                <a:solidFill>
                  <a:schemeClr val="accent1"/>
                </a:solidFill>
              </a:rPr>
              <a:t>ur Task:</a:t>
            </a:r>
            <a:endParaRPr lang="en-US" sz="3600" dirty="0">
              <a:solidFill>
                <a:schemeClr val="accent1"/>
              </a:solidFill>
            </a:endParaRPr>
          </a:p>
          <a:p>
            <a:r>
              <a:rPr lang="en-US" dirty="0" smtClean="0"/>
              <a:t>What </a:t>
            </a:r>
            <a:r>
              <a:rPr lang="en-US" dirty="0"/>
              <a:t>are the most explicative variables indicating churn?</a:t>
            </a:r>
          </a:p>
          <a:p>
            <a:r>
              <a:rPr lang="en-US" dirty="0"/>
              <a:t>Is there a correlation between subscribed power and consumption?</a:t>
            </a:r>
          </a:p>
          <a:p>
            <a:r>
              <a:rPr lang="en-US" dirty="0"/>
              <a:t>Is there a link between sales channel and churn?</a:t>
            </a:r>
          </a:p>
          <a:p>
            <a:r>
              <a:rPr lang="en-US" dirty="0"/>
              <a:t>Build a machine learning model that can predict the customers with high probability of churn.</a:t>
            </a:r>
          </a:p>
          <a:p>
            <a:pPr marL="0" indent="0">
              <a:buNone/>
            </a:pPr>
            <a:endParaRPr lang="en-IN" dirty="0"/>
          </a:p>
        </p:txBody>
      </p:sp>
    </p:spTree>
    <p:extLst>
      <p:ext uri="{BB962C8B-B14F-4D97-AF65-F5344CB8AC3E}">
        <p14:creationId xmlns:p14="http://schemas.microsoft.com/office/powerpoint/2010/main" val="246257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996" y="974220"/>
            <a:ext cx="6614445" cy="1569660"/>
          </a:xfrm>
          <a:prstGeom prst="rect">
            <a:avLst/>
          </a:prstGeom>
          <a:noFill/>
        </p:spPr>
        <p:txBody>
          <a:bodyPr wrap="square" rtlCol="0">
            <a:spAutoFit/>
          </a:bodyPr>
          <a:lstStyle/>
          <a:p>
            <a:pPr algn="ctr"/>
            <a:r>
              <a:rPr lang="en-US" sz="3200" dirty="0">
                <a:solidFill>
                  <a:schemeClr val="accent1"/>
                </a:solidFill>
              </a:rPr>
              <a:t>What are the most explicative variables indicating churn?</a:t>
            </a:r>
          </a:p>
          <a:p>
            <a:pPr algn="ctr"/>
            <a:endParaRPr lang="en-IN" sz="3200" dirty="0">
              <a:solidFill>
                <a:schemeClr val="accent1"/>
              </a:solidFill>
            </a:endParaRPr>
          </a:p>
        </p:txBody>
      </p:sp>
      <p:sp>
        <p:nvSpPr>
          <p:cNvPr id="3" name="TextBox 2"/>
          <p:cNvSpPr txBox="1"/>
          <p:nvPr/>
        </p:nvSpPr>
        <p:spPr>
          <a:xfrm>
            <a:off x="2644920" y="2227686"/>
            <a:ext cx="5289847"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price_p1_var</a:t>
            </a:r>
          </a:p>
          <a:p>
            <a:pPr marL="285750" indent="-285750">
              <a:buFont typeface="Arial" panose="020B0604020202020204" pitchFamily="34" charset="0"/>
              <a:buChar char="•"/>
            </a:pPr>
            <a:r>
              <a:rPr lang="en-IN" dirty="0" err="1" smtClean="0"/>
              <a:t>Channel_sales</a:t>
            </a:r>
            <a:endParaRPr lang="en-IN" dirty="0" smtClean="0"/>
          </a:p>
          <a:p>
            <a:pPr marL="285750" indent="-285750">
              <a:buFont typeface="Arial" panose="020B0604020202020204" pitchFamily="34" charset="0"/>
              <a:buChar char="•"/>
            </a:pPr>
            <a:r>
              <a:rPr lang="en-IN" dirty="0" smtClean="0"/>
              <a:t>Cons_gas_12m</a:t>
            </a:r>
          </a:p>
          <a:p>
            <a:pPr marL="285750" indent="-285750">
              <a:buFont typeface="Arial" panose="020B0604020202020204" pitchFamily="34" charset="0"/>
              <a:buChar char="•"/>
            </a:pPr>
            <a:r>
              <a:rPr lang="en-IN" dirty="0" smtClean="0"/>
              <a:t>Has-gas</a:t>
            </a:r>
          </a:p>
          <a:p>
            <a:pPr marL="285750" indent="-285750">
              <a:buFont typeface="Arial" panose="020B0604020202020204" pitchFamily="34" charset="0"/>
              <a:buChar char="•"/>
            </a:pPr>
            <a:r>
              <a:rPr lang="en-IN" dirty="0" err="1" smtClean="0"/>
              <a:t>Nb_product_Act</a:t>
            </a:r>
            <a:endParaRPr lang="en-IN" dirty="0" smtClean="0"/>
          </a:p>
          <a:p>
            <a:pPr marL="285750" indent="-285750">
              <a:buFont typeface="Arial" panose="020B0604020202020204" pitchFamily="34" charset="0"/>
              <a:buChar char="•"/>
            </a:pPr>
            <a:r>
              <a:rPr lang="en-IN" dirty="0" err="1" smtClean="0"/>
              <a:t>Origin_up</a:t>
            </a:r>
            <a:endParaRPr lang="en-IN" dirty="0" smtClean="0"/>
          </a:p>
          <a:p>
            <a:pPr marL="285750" indent="-285750">
              <a:buFont typeface="Arial" panose="020B0604020202020204" pitchFamily="34" charset="0"/>
              <a:buChar char="•"/>
            </a:pPr>
            <a:r>
              <a:rPr lang="en-IN" dirty="0" smtClean="0"/>
              <a:t>Forecast_price_energy_p1</a:t>
            </a:r>
          </a:p>
          <a:p>
            <a:pPr marL="285750" indent="-285750">
              <a:buFont typeface="Arial" panose="020B0604020202020204" pitchFamily="34" charset="0"/>
              <a:buChar char="•"/>
            </a:pPr>
            <a:r>
              <a:rPr lang="en-IN" dirty="0" err="1" smtClean="0"/>
              <a:t>Net_margin</a:t>
            </a:r>
            <a:endParaRPr lang="en-IN" dirty="0" smtClean="0"/>
          </a:p>
          <a:p>
            <a:pPr marL="285750" indent="-285750">
              <a:buFont typeface="Arial" panose="020B0604020202020204" pitchFamily="34" charset="0"/>
              <a:buChar char="•"/>
            </a:pPr>
            <a:r>
              <a:rPr lang="en-IN" dirty="0" err="1" smtClean="0"/>
              <a:t>Pow_max</a:t>
            </a:r>
            <a:endParaRPr lang="en-IN" dirty="0"/>
          </a:p>
        </p:txBody>
      </p:sp>
    </p:spTree>
    <p:extLst>
      <p:ext uri="{BB962C8B-B14F-4D97-AF65-F5344CB8AC3E}">
        <p14:creationId xmlns:p14="http://schemas.microsoft.com/office/powerpoint/2010/main" val="302155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840" y="355823"/>
            <a:ext cx="10562739" cy="523220"/>
          </a:xfrm>
          <a:prstGeom prst="rect">
            <a:avLst/>
          </a:prstGeom>
          <a:noFill/>
        </p:spPr>
        <p:txBody>
          <a:bodyPr wrap="square" rtlCol="0">
            <a:spAutoFit/>
          </a:bodyPr>
          <a:lstStyle/>
          <a:p>
            <a:pPr algn="ctr"/>
            <a:r>
              <a:rPr lang="en-US" sz="2800" dirty="0">
                <a:solidFill>
                  <a:schemeClr val="accent1"/>
                </a:solidFill>
              </a:rPr>
              <a:t>Is there a correlation between subscribed power and consumption?</a:t>
            </a:r>
            <a:endParaRPr lang="en-US" sz="2800" dirty="0">
              <a:solidFill>
                <a:schemeClr val="accent1"/>
              </a:solidFill>
            </a:endParaRPr>
          </a:p>
        </p:txBody>
      </p:sp>
      <p:sp>
        <p:nvSpPr>
          <p:cNvPr id="3" name="TextBox 2"/>
          <p:cNvSpPr txBox="1"/>
          <p:nvPr/>
        </p:nvSpPr>
        <p:spPr>
          <a:xfrm>
            <a:off x="871673" y="954953"/>
            <a:ext cx="3614869" cy="1477328"/>
          </a:xfrm>
          <a:prstGeom prst="rect">
            <a:avLst/>
          </a:prstGeom>
          <a:noFill/>
        </p:spPr>
        <p:txBody>
          <a:bodyPr wrap="square" rtlCol="0">
            <a:spAutoFit/>
          </a:bodyPr>
          <a:lstStyle/>
          <a:p>
            <a:r>
              <a:rPr lang="en-IN" dirty="0" smtClean="0"/>
              <a:t>Cons_12m : 0.1024</a:t>
            </a:r>
          </a:p>
          <a:p>
            <a:r>
              <a:rPr lang="en-IN" dirty="0" err="1" smtClean="0"/>
              <a:t>Cons_last_month</a:t>
            </a:r>
            <a:r>
              <a:rPr lang="en-IN" dirty="0" smtClean="0"/>
              <a:t> : 0.0896</a:t>
            </a:r>
          </a:p>
          <a:p>
            <a:endParaRPr lang="en-IN" dirty="0"/>
          </a:p>
          <a:p>
            <a:r>
              <a:rPr lang="en-IN" dirty="0" smtClean="0"/>
              <a:t>Conclusion : NO</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77" y="2432281"/>
            <a:ext cx="4871103" cy="420453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725" y="2432281"/>
            <a:ext cx="4994742" cy="4141532"/>
          </a:xfrm>
          <a:prstGeom prst="rect">
            <a:avLst/>
          </a:prstGeom>
        </p:spPr>
      </p:pic>
    </p:spTree>
    <p:extLst>
      <p:ext uri="{BB962C8B-B14F-4D97-AF65-F5344CB8AC3E}">
        <p14:creationId xmlns:p14="http://schemas.microsoft.com/office/powerpoint/2010/main" val="89400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8601" y="1170774"/>
            <a:ext cx="6890028" cy="738664"/>
          </a:xfrm>
          <a:prstGeom prst="rect">
            <a:avLst/>
          </a:prstGeom>
          <a:noFill/>
        </p:spPr>
        <p:txBody>
          <a:bodyPr wrap="none" rtlCol="0">
            <a:spAutoFit/>
          </a:bodyPr>
          <a:lstStyle/>
          <a:p>
            <a:r>
              <a:rPr lang="en-US" sz="2400" dirty="0">
                <a:solidFill>
                  <a:schemeClr val="accent1"/>
                </a:solidFill>
              </a:rPr>
              <a:t>Is there a link between sales channel and churn?</a:t>
            </a:r>
          </a:p>
          <a:p>
            <a:endParaRPr lang="en-IN" dirty="0"/>
          </a:p>
        </p:txBody>
      </p:sp>
      <p:sp>
        <p:nvSpPr>
          <p:cNvPr id="3" name="TextBox 2"/>
          <p:cNvSpPr txBox="1"/>
          <p:nvPr/>
        </p:nvSpPr>
        <p:spPr>
          <a:xfrm>
            <a:off x="1656647" y="2127903"/>
            <a:ext cx="6413935" cy="1200329"/>
          </a:xfrm>
          <a:prstGeom prst="rect">
            <a:avLst/>
          </a:prstGeom>
          <a:noFill/>
        </p:spPr>
        <p:txBody>
          <a:bodyPr wrap="none" rtlCol="0">
            <a:spAutoFit/>
          </a:bodyPr>
          <a:lstStyle/>
          <a:p>
            <a:r>
              <a:rPr lang="en-IN" dirty="0" smtClean="0"/>
              <a:t>According to Correlation between sales channels , there are</a:t>
            </a:r>
          </a:p>
          <a:p>
            <a:r>
              <a:rPr lang="en-IN" dirty="0" smtClean="0"/>
              <a:t>Links particular to code channel.</a:t>
            </a:r>
          </a:p>
          <a:p>
            <a:endParaRPr lang="en-IN" dirty="0" smtClean="0"/>
          </a:p>
          <a:p>
            <a:endParaRPr lang="en-IN" dirty="0"/>
          </a:p>
        </p:txBody>
      </p:sp>
    </p:spTree>
    <p:extLst>
      <p:ext uri="{BB962C8B-B14F-4D97-AF65-F5344CB8AC3E}">
        <p14:creationId xmlns:p14="http://schemas.microsoft.com/office/powerpoint/2010/main" val="2889782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9661" y="717847"/>
            <a:ext cx="8563132" cy="1231106"/>
          </a:xfrm>
          <a:prstGeom prst="rect">
            <a:avLst/>
          </a:prstGeom>
          <a:noFill/>
        </p:spPr>
        <p:txBody>
          <a:bodyPr wrap="square" rtlCol="0">
            <a:spAutoFit/>
          </a:bodyPr>
          <a:lstStyle/>
          <a:p>
            <a:r>
              <a:rPr lang="en-US" sz="2800" dirty="0">
                <a:solidFill>
                  <a:schemeClr val="accent1"/>
                </a:solidFill>
              </a:rPr>
              <a:t>Build a machine learning model that can predict the customers with high probability of churn.</a:t>
            </a:r>
          </a:p>
          <a:p>
            <a:endParaRPr lang="en-IN" dirty="0"/>
          </a:p>
        </p:txBody>
      </p:sp>
      <p:sp>
        <p:nvSpPr>
          <p:cNvPr id="4" name="TextBox 3"/>
          <p:cNvSpPr txBox="1"/>
          <p:nvPr/>
        </p:nvSpPr>
        <p:spPr>
          <a:xfrm>
            <a:off x="1256232" y="2153540"/>
            <a:ext cx="6801862" cy="2031325"/>
          </a:xfrm>
          <a:prstGeom prst="rect">
            <a:avLst/>
          </a:prstGeom>
          <a:noFill/>
        </p:spPr>
        <p:txBody>
          <a:bodyPr wrap="none" rtlCol="0">
            <a:spAutoFit/>
          </a:bodyPr>
          <a:lstStyle/>
          <a:p>
            <a:pPr marL="285750" indent="-285750">
              <a:buFont typeface="Arial" panose="020B0604020202020204" pitchFamily="34" charset="0"/>
              <a:buChar char="•"/>
            </a:pPr>
            <a:r>
              <a:rPr lang="en-IN" dirty="0" smtClean="0"/>
              <a:t>Cleaned the data.</a:t>
            </a:r>
          </a:p>
          <a:p>
            <a:pPr marL="285750" indent="-285750">
              <a:buFont typeface="Arial" panose="020B0604020202020204" pitchFamily="34" charset="0"/>
              <a:buChar char="•"/>
            </a:pPr>
            <a:r>
              <a:rPr lang="en-IN" dirty="0" smtClean="0"/>
              <a:t>Found Correlation between different column vectors.</a:t>
            </a:r>
          </a:p>
          <a:p>
            <a:pPr marL="285750" indent="-285750">
              <a:buFont typeface="Arial" panose="020B0604020202020204" pitchFamily="34" charset="0"/>
              <a:buChar char="•"/>
            </a:pPr>
            <a:r>
              <a:rPr lang="en-IN" dirty="0" smtClean="0"/>
              <a:t>Used the most explicative variables to build Classifier Model.</a:t>
            </a:r>
          </a:p>
          <a:p>
            <a:pPr marL="285750" indent="-285750">
              <a:buFont typeface="Arial" panose="020B0604020202020204" pitchFamily="34" charset="0"/>
              <a:buChar char="•"/>
            </a:pPr>
            <a:r>
              <a:rPr lang="en-IN" dirty="0" smtClean="0"/>
              <a:t>Used Logistic Regression Model for classification</a:t>
            </a:r>
          </a:p>
          <a:p>
            <a:pPr marL="285750" indent="-285750">
              <a:buFont typeface="Arial" panose="020B0604020202020204" pitchFamily="34" charset="0"/>
              <a:buChar char="•"/>
            </a:pPr>
            <a:r>
              <a:rPr lang="en-IN" dirty="0" smtClean="0"/>
              <a:t>Trained the Model with Input Data</a:t>
            </a:r>
          </a:p>
          <a:p>
            <a:pPr marL="285750" indent="-285750">
              <a:buFont typeface="Arial" panose="020B0604020202020204" pitchFamily="34" charset="0"/>
              <a:buChar char="•"/>
            </a:pPr>
            <a:r>
              <a:rPr lang="en-IN" dirty="0" smtClean="0"/>
              <a:t>Generated the Accuracy : 90.761%</a:t>
            </a:r>
          </a:p>
          <a:p>
            <a:pPr marL="285750" indent="-285750">
              <a:buFont typeface="Arial" panose="020B0604020202020204" pitchFamily="34" charset="0"/>
              <a:buChar char="•"/>
            </a:pPr>
            <a:endParaRPr lang="en-IN" dirty="0" smtClean="0"/>
          </a:p>
        </p:txBody>
      </p:sp>
    </p:spTree>
    <p:extLst>
      <p:ext uri="{BB962C8B-B14F-4D97-AF65-F5344CB8AC3E}">
        <p14:creationId xmlns:p14="http://schemas.microsoft.com/office/powerpoint/2010/main" val="1858762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85" y="1285552"/>
            <a:ext cx="4596897" cy="3089896"/>
          </a:xfrm>
          <a:prstGeom prst="rect">
            <a:avLst/>
          </a:prstGeom>
        </p:spPr>
      </p:pic>
      <p:sp>
        <p:nvSpPr>
          <p:cNvPr id="3" name="TextBox 2"/>
          <p:cNvSpPr txBox="1"/>
          <p:nvPr/>
        </p:nvSpPr>
        <p:spPr>
          <a:xfrm>
            <a:off x="856340" y="606752"/>
            <a:ext cx="3954942" cy="338554"/>
          </a:xfrm>
          <a:prstGeom prst="rect">
            <a:avLst/>
          </a:prstGeom>
          <a:noFill/>
        </p:spPr>
        <p:txBody>
          <a:bodyPr wrap="square" rtlCol="0">
            <a:spAutoFit/>
          </a:bodyPr>
          <a:lstStyle/>
          <a:p>
            <a:r>
              <a:rPr lang="en-IN" sz="1600" dirty="0" smtClean="0"/>
              <a:t>Training Data Existing Churn Amount</a:t>
            </a:r>
            <a:endParaRPr lang="en-IN" sz="1600" dirty="0"/>
          </a:p>
        </p:txBody>
      </p:sp>
      <p:pic>
        <p:nvPicPr>
          <p:cNvPr id="4" name="Picture 3"/>
          <p:cNvPicPr>
            <a:picLocks noChangeAspect="1"/>
          </p:cNvPicPr>
          <p:nvPr/>
        </p:nvPicPr>
        <p:blipFill>
          <a:blip r:embed="rId3"/>
          <a:stretch>
            <a:fillRect/>
          </a:stretch>
        </p:blipFill>
        <p:spPr>
          <a:xfrm>
            <a:off x="4647412" y="2632106"/>
            <a:ext cx="4496587" cy="2999573"/>
          </a:xfrm>
          <a:prstGeom prst="rect">
            <a:avLst/>
          </a:prstGeom>
        </p:spPr>
      </p:pic>
      <p:sp>
        <p:nvSpPr>
          <p:cNvPr id="5" name="TextBox 4"/>
          <p:cNvSpPr txBox="1"/>
          <p:nvPr/>
        </p:nvSpPr>
        <p:spPr>
          <a:xfrm>
            <a:off x="5050564" y="1615156"/>
            <a:ext cx="4717279" cy="830997"/>
          </a:xfrm>
          <a:prstGeom prst="rect">
            <a:avLst/>
          </a:prstGeom>
          <a:noFill/>
        </p:spPr>
        <p:txBody>
          <a:bodyPr wrap="square" rtlCol="0">
            <a:spAutoFit/>
          </a:bodyPr>
          <a:lstStyle/>
          <a:p>
            <a:r>
              <a:rPr lang="en-IN" sz="1600" dirty="0" smtClean="0"/>
              <a:t>Probabilistic amount for churns for next three months</a:t>
            </a:r>
          </a:p>
          <a:p>
            <a:r>
              <a:rPr lang="en-IN" sz="1600" dirty="0" smtClean="0"/>
              <a:t>According to trained Model</a:t>
            </a:r>
            <a:endParaRPr lang="en-IN" sz="1600" dirty="0"/>
          </a:p>
        </p:txBody>
      </p:sp>
    </p:spTree>
    <p:extLst>
      <p:ext uri="{BB962C8B-B14F-4D97-AF65-F5344CB8AC3E}">
        <p14:creationId xmlns:p14="http://schemas.microsoft.com/office/powerpoint/2010/main" val="905258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9034" y="2427006"/>
            <a:ext cx="3827715" cy="923330"/>
          </a:xfrm>
          <a:prstGeom prst="rect">
            <a:avLst/>
          </a:prstGeom>
          <a:noFill/>
        </p:spPr>
        <p:txBody>
          <a:bodyPr wrap="none" rtlCol="0">
            <a:spAutoFit/>
          </a:bodyPr>
          <a:lstStyle/>
          <a:p>
            <a:r>
              <a:rPr lang="en-IN" sz="5400" dirty="0" smtClean="0">
                <a:solidFill>
                  <a:schemeClr val="accent1"/>
                </a:solidFill>
              </a:rPr>
              <a:t>Thank You..</a:t>
            </a:r>
            <a:endParaRPr lang="en-IN" sz="5400" dirty="0">
              <a:solidFill>
                <a:schemeClr val="accent1"/>
              </a:solidFill>
            </a:endParaRPr>
          </a:p>
        </p:txBody>
      </p:sp>
    </p:spTree>
    <p:extLst>
      <p:ext uri="{BB962C8B-B14F-4D97-AF65-F5344CB8AC3E}">
        <p14:creationId xmlns:p14="http://schemas.microsoft.com/office/powerpoint/2010/main" val="41764477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TotalTime>
  <Words>205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Trebuchet MS</vt:lpstr>
      <vt:lpstr>Wingdings 3</vt:lpstr>
      <vt:lpstr>Facet</vt:lpstr>
      <vt:lpstr>Office Theme</vt:lpstr>
      <vt:lpstr>Machine Learning Hackathon</vt:lpstr>
      <vt:lpstr>Team : The Starks</vt:lpstr>
      <vt:lpstr>Problem Statement: Our client, ElectricCo, is a major utility company providing gas and electricity to corporate, SME and residential customers. In recent years, post-liberalization of the energy market in Europe, ElectricCo has had a growing problem with increasing customer defections above industry average. They would like to identify the drivers of this problem and to devise and implement a strategy to counter it. The churn issue is most acute in the SME division and thus they want it to be the first priority. The head of the SME division has asked whether it is possible to predict the customers which are most likely to churn so that they can trial a range of pre-emptive actions.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Windows User</dc:creator>
  <cp:lastModifiedBy>Windows User</cp:lastModifiedBy>
  <cp:revision>9</cp:revision>
  <dcterms:created xsi:type="dcterms:W3CDTF">2019-03-08T06:45:51Z</dcterms:created>
  <dcterms:modified xsi:type="dcterms:W3CDTF">2019-03-08T08:19:48Z</dcterms:modified>
</cp:coreProperties>
</file>