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62" r:id="rId3"/>
    <p:sldId id="278" r:id="rId4"/>
    <p:sldId id="282" r:id="rId5"/>
    <p:sldId id="284" r:id="rId6"/>
    <p:sldId id="287" r:id="rId7"/>
    <p:sldId id="263" r:id="rId8"/>
    <p:sldId id="264" r:id="rId9"/>
    <p:sldId id="265" r:id="rId10"/>
    <p:sldId id="266" r:id="rId11"/>
    <p:sldId id="267" r:id="rId12"/>
    <p:sldId id="269" r:id="rId13"/>
    <p:sldId id="268" r:id="rId14"/>
    <p:sldId id="270" r:id="rId15"/>
    <p:sldId id="271" r:id="rId16"/>
    <p:sldId id="288"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0C6C8D-F204-4B0E-BFC4-443E985F5BA3}">
          <p14:sldIdLst>
            <p14:sldId id="277"/>
            <p14:sldId id="262"/>
            <p14:sldId id="278"/>
            <p14:sldId id="282"/>
            <p14:sldId id="284"/>
            <p14:sldId id="287"/>
            <p14:sldId id="263"/>
            <p14:sldId id="264"/>
            <p14:sldId id="265"/>
            <p14:sldId id="266"/>
            <p14:sldId id="267"/>
            <p14:sldId id="269"/>
            <p14:sldId id="268"/>
            <p14:sldId id="270"/>
            <p14:sldId id="271"/>
            <p14:sldId id="288"/>
            <p14:sldId id="2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65056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119715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522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262899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5168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3715600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1080711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70283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28382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31748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84802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282044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83486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11714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170491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9232D7-26C1-47FE-8234-2D9EC8198CC9}" type="datetimeFigureOut">
              <a:rPr lang="en-IN" smtClean="0"/>
              <a:t>23-03-2022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774893-A6E7-4AF9-A8A2-C7450FE25953}" type="slidenum">
              <a:rPr lang="en-IN" smtClean="0"/>
              <a:t>‹#›</a:t>
            </a:fld>
            <a:endParaRPr lang="en-IN" dirty="0"/>
          </a:p>
        </p:txBody>
      </p:sp>
    </p:spTree>
    <p:extLst>
      <p:ext uri="{BB962C8B-B14F-4D97-AF65-F5344CB8AC3E}">
        <p14:creationId xmlns:p14="http://schemas.microsoft.com/office/powerpoint/2010/main" val="304291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9232D7-26C1-47FE-8234-2D9EC8198CC9}" type="datetimeFigureOut">
              <a:rPr lang="en-IN" smtClean="0"/>
              <a:t>23-03-2022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774893-A6E7-4AF9-A8A2-C7450FE25953}" type="slidenum">
              <a:rPr lang="en-IN" smtClean="0"/>
              <a:t>‹#›</a:t>
            </a:fld>
            <a:endParaRPr lang="en-IN" dirty="0"/>
          </a:p>
        </p:txBody>
      </p:sp>
    </p:spTree>
    <p:extLst>
      <p:ext uri="{BB962C8B-B14F-4D97-AF65-F5344CB8AC3E}">
        <p14:creationId xmlns:p14="http://schemas.microsoft.com/office/powerpoint/2010/main" val="1843288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2A0A-C757-4E37-B6D1-4F68518CBC2B}"/>
              </a:ext>
            </a:extLst>
          </p:cNvPr>
          <p:cNvSpPr>
            <a:spLocks noGrp="1"/>
          </p:cNvSpPr>
          <p:nvPr>
            <p:ph type="ctrTitle"/>
          </p:nvPr>
        </p:nvSpPr>
        <p:spPr>
          <a:xfrm>
            <a:off x="0" y="1130059"/>
            <a:ext cx="10886535" cy="2130725"/>
          </a:xfrm>
        </p:spPr>
        <p:txBody>
          <a:bodyPr/>
          <a:lstStyle/>
          <a:p>
            <a:pPr algn="ctr"/>
            <a:r>
              <a:rPr lang="en-US" sz="4000" dirty="0"/>
              <a:t>A PROJECT ON</a:t>
            </a:r>
            <a:br>
              <a:rPr lang="en-US" dirty="0"/>
            </a:br>
            <a:br>
              <a:rPr lang="en-US" sz="4400" dirty="0"/>
            </a:br>
            <a:r>
              <a:rPr lang="en-US" sz="4400" dirty="0"/>
              <a:t>HANDWRITTEN DIGIT RECOGNITION</a:t>
            </a:r>
            <a:br>
              <a:rPr lang="en-US" sz="4400" dirty="0"/>
            </a:br>
            <a:r>
              <a:rPr lang="en-US" sz="3600" dirty="0"/>
              <a:t>USING</a:t>
            </a:r>
            <a:br>
              <a:rPr lang="en-US" sz="3600" dirty="0"/>
            </a:br>
            <a:r>
              <a:rPr lang="en-US" sz="3600" dirty="0"/>
              <a:t>PYTHON AND CNN</a:t>
            </a:r>
            <a:endParaRPr lang="en-IN" sz="3600" dirty="0"/>
          </a:p>
        </p:txBody>
      </p:sp>
    </p:spTree>
    <p:extLst>
      <p:ext uri="{BB962C8B-B14F-4D97-AF65-F5344CB8AC3E}">
        <p14:creationId xmlns:p14="http://schemas.microsoft.com/office/powerpoint/2010/main" val="65301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4B07-6708-40C4-A348-B90753E3A1A9}"/>
              </a:ext>
            </a:extLst>
          </p:cNvPr>
          <p:cNvSpPr>
            <a:spLocks noGrp="1"/>
          </p:cNvSpPr>
          <p:nvPr>
            <p:ph type="title"/>
          </p:nvPr>
        </p:nvSpPr>
        <p:spPr/>
        <p:txBody>
          <a:bodyPr/>
          <a:lstStyle/>
          <a:p>
            <a:pPr algn="ctr"/>
            <a:r>
              <a:rPr lang="en-US" b="1" dirty="0"/>
              <a:t>1. Import the libraries and load the dataset:</a:t>
            </a:r>
            <a:endParaRPr lang="en-IN" dirty="0"/>
          </a:p>
        </p:txBody>
      </p:sp>
      <p:sp>
        <p:nvSpPr>
          <p:cNvPr id="3" name="Content Placeholder 2">
            <a:extLst>
              <a:ext uri="{FF2B5EF4-FFF2-40B4-BE49-F238E27FC236}">
                <a16:creationId xmlns:a16="http://schemas.microsoft.com/office/drawing/2014/main" id="{A891B88D-EB6A-4371-95E1-3FB69439A958}"/>
              </a:ext>
            </a:extLst>
          </p:cNvPr>
          <p:cNvSpPr>
            <a:spLocks noGrp="1"/>
          </p:cNvSpPr>
          <p:nvPr>
            <p:ph idx="1"/>
          </p:nvPr>
        </p:nvSpPr>
        <p:spPr/>
        <p:txBody>
          <a:bodyPr>
            <a:normAutofit/>
          </a:bodyPr>
          <a:lstStyle/>
          <a:p>
            <a:r>
              <a:rPr lang="en-US" sz="2400" dirty="0"/>
              <a:t>First, we are going to import all the modules that we are going to need for training our model. The Keras library already contains some datasets and MNIST is one of them. So we can easily import the dataset and start working with it. The mnist.load_data() method returns us the training data, its labels and also the testing data and its labels.</a:t>
            </a:r>
          </a:p>
          <a:p>
            <a:endParaRPr lang="en-US" sz="2400" dirty="0"/>
          </a:p>
          <a:p>
            <a:endParaRPr lang="en-IN" sz="2400" dirty="0"/>
          </a:p>
        </p:txBody>
      </p:sp>
    </p:spTree>
    <p:extLst>
      <p:ext uri="{BB962C8B-B14F-4D97-AF65-F5344CB8AC3E}">
        <p14:creationId xmlns:p14="http://schemas.microsoft.com/office/powerpoint/2010/main" val="47909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3FA5-5273-4046-9FB9-F9120150B273}"/>
              </a:ext>
            </a:extLst>
          </p:cNvPr>
          <p:cNvSpPr>
            <a:spLocks noGrp="1"/>
          </p:cNvSpPr>
          <p:nvPr>
            <p:ph type="title"/>
          </p:nvPr>
        </p:nvSpPr>
        <p:spPr/>
        <p:txBody>
          <a:bodyPr/>
          <a:lstStyle/>
          <a:p>
            <a:r>
              <a:rPr lang="en-US" b="1" dirty="0"/>
              <a:t>2. Preprocess the data</a:t>
            </a:r>
            <a:endParaRPr lang="en-IN" dirty="0"/>
          </a:p>
        </p:txBody>
      </p:sp>
      <p:sp>
        <p:nvSpPr>
          <p:cNvPr id="3" name="Content Placeholder 2">
            <a:extLst>
              <a:ext uri="{FF2B5EF4-FFF2-40B4-BE49-F238E27FC236}">
                <a16:creationId xmlns:a16="http://schemas.microsoft.com/office/drawing/2014/main" id="{909ADA2E-3CCA-4ADC-B40F-61DC673F7D6A}"/>
              </a:ext>
            </a:extLst>
          </p:cNvPr>
          <p:cNvSpPr>
            <a:spLocks noGrp="1"/>
          </p:cNvSpPr>
          <p:nvPr>
            <p:ph idx="1"/>
          </p:nvPr>
        </p:nvSpPr>
        <p:spPr/>
        <p:txBody>
          <a:bodyPr>
            <a:normAutofit/>
          </a:bodyPr>
          <a:lstStyle/>
          <a:p>
            <a:endParaRPr lang="en-US" sz="2000" dirty="0"/>
          </a:p>
          <a:p>
            <a:r>
              <a:rPr lang="en-US" sz="2000" dirty="0"/>
              <a:t>The image data cannot be fed directly into the model so we need to perform some operations and process the data to make it ready for our neural network. The dimension of the training data is (60000,28,28). The CNN model will require one more dimension so we reshape the matrix to shape (60000,28,28,1).</a:t>
            </a:r>
          </a:p>
          <a:p>
            <a:endParaRPr lang="en-US" sz="2000" dirty="0"/>
          </a:p>
          <a:p>
            <a:endParaRPr lang="en-IN" sz="2000" dirty="0"/>
          </a:p>
        </p:txBody>
      </p:sp>
    </p:spTree>
    <p:extLst>
      <p:ext uri="{BB962C8B-B14F-4D97-AF65-F5344CB8AC3E}">
        <p14:creationId xmlns:p14="http://schemas.microsoft.com/office/powerpoint/2010/main" val="6721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C862-3BD4-4DF4-BAB1-59DE47207F43}"/>
              </a:ext>
            </a:extLst>
          </p:cNvPr>
          <p:cNvSpPr>
            <a:spLocks noGrp="1"/>
          </p:cNvSpPr>
          <p:nvPr>
            <p:ph type="title"/>
          </p:nvPr>
        </p:nvSpPr>
        <p:spPr/>
        <p:txBody>
          <a:bodyPr/>
          <a:lstStyle/>
          <a:p>
            <a:r>
              <a:rPr lang="en-US" b="1" dirty="0"/>
              <a:t>3. Create the model</a:t>
            </a:r>
            <a:endParaRPr lang="en-IN" dirty="0"/>
          </a:p>
        </p:txBody>
      </p:sp>
      <p:sp>
        <p:nvSpPr>
          <p:cNvPr id="3" name="Content Placeholder 2">
            <a:extLst>
              <a:ext uri="{FF2B5EF4-FFF2-40B4-BE49-F238E27FC236}">
                <a16:creationId xmlns:a16="http://schemas.microsoft.com/office/drawing/2014/main" id="{FBAA8482-223E-4F20-BEAA-E15EBE1B18D4}"/>
              </a:ext>
            </a:extLst>
          </p:cNvPr>
          <p:cNvSpPr>
            <a:spLocks noGrp="1"/>
          </p:cNvSpPr>
          <p:nvPr>
            <p:ph idx="1"/>
          </p:nvPr>
        </p:nvSpPr>
        <p:spPr/>
        <p:txBody>
          <a:bodyPr>
            <a:normAutofit/>
          </a:bodyPr>
          <a:lstStyle/>
          <a:p>
            <a:pPr marL="0" indent="0">
              <a:buNone/>
            </a:pPr>
            <a:r>
              <a:rPr lang="en-US" sz="2000" dirty="0"/>
              <a:t>Now we will create our CNN model in Python data science project. A CNN model generally consists of convolutional and pooling layers. It works better for data that are represented as grid structures, this is the reason why CNN works well for image classification problems. The dropout layer is used to deactivate some of the neurons and while training, it reduces over fitting of the model. We will then compile the model with the Adadelta optimizer.</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70015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9DBB-AC00-4D94-A6EC-406C6CEBC760}"/>
              </a:ext>
            </a:extLst>
          </p:cNvPr>
          <p:cNvSpPr>
            <a:spLocks noGrp="1"/>
          </p:cNvSpPr>
          <p:nvPr>
            <p:ph type="title"/>
          </p:nvPr>
        </p:nvSpPr>
        <p:spPr/>
        <p:txBody>
          <a:bodyPr/>
          <a:lstStyle/>
          <a:p>
            <a:r>
              <a:rPr lang="en-US" b="1" dirty="0"/>
              <a:t>4. Train the model</a:t>
            </a:r>
            <a:endParaRPr lang="en-IN" dirty="0"/>
          </a:p>
        </p:txBody>
      </p:sp>
      <p:sp>
        <p:nvSpPr>
          <p:cNvPr id="3" name="Content Placeholder 2">
            <a:extLst>
              <a:ext uri="{FF2B5EF4-FFF2-40B4-BE49-F238E27FC236}">
                <a16:creationId xmlns:a16="http://schemas.microsoft.com/office/drawing/2014/main" id="{2CDEAFEB-1F7B-4EDA-97CC-D9DCB4C0D382}"/>
              </a:ext>
            </a:extLst>
          </p:cNvPr>
          <p:cNvSpPr>
            <a:spLocks noGrp="1"/>
          </p:cNvSpPr>
          <p:nvPr>
            <p:ph idx="1"/>
          </p:nvPr>
        </p:nvSpPr>
        <p:spPr/>
        <p:txBody>
          <a:bodyPr>
            <a:normAutofit/>
          </a:bodyPr>
          <a:lstStyle/>
          <a:p>
            <a:endParaRPr lang="en-US" sz="2000" dirty="0"/>
          </a:p>
          <a:p>
            <a:r>
              <a:rPr lang="en-US" sz="2000" dirty="0"/>
              <a:t> The model.fit() function of Keras will start the training of the model. It takes the training data, validation data, epochs, and batch size.</a:t>
            </a:r>
          </a:p>
          <a:p>
            <a:r>
              <a:rPr lang="en-US" sz="2000" dirty="0"/>
              <a:t>It takes some time to train the model. After training, we save the weights and model definition in the ‘savedmodel.h5’ file.</a:t>
            </a:r>
          </a:p>
          <a:p>
            <a:endParaRPr lang="en-US" sz="2000" dirty="0"/>
          </a:p>
          <a:p>
            <a:endParaRPr lang="en-IN" sz="2000" dirty="0"/>
          </a:p>
        </p:txBody>
      </p:sp>
    </p:spTree>
    <p:extLst>
      <p:ext uri="{BB962C8B-B14F-4D97-AF65-F5344CB8AC3E}">
        <p14:creationId xmlns:p14="http://schemas.microsoft.com/office/powerpoint/2010/main" val="3625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A4E2-9E75-4DFF-8842-20FD95253404}"/>
              </a:ext>
            </a:extLst>
          </p:cNvPr>
          <p:cNvSpPr>
            <a:spLocks noGrp="1"/>
          </p:cNvSpPr>
          <p:nvPr>
            <p:ph type="title"/>
          </p:nvPr>
        </p:nvSpPr>
        <p:spPr/>
        <p:txBody>
          <a:bodyPr/>
          <a:lstStyle/>
          <a:p>
            <a:r>
              <a:rPr lang="en-US" b="1" dirty="0"/>
              <a:t>5. Evaluate the model</a:t>
            </a:r>
            <a:endParaRPr lang="en-IN" dirty="0"/>
          </a:p>
        </p:txBody>
      </p:sp>
      <p:sp>
        <p:nvSpPr>
          <p:cNvPr id="3" name="Content Placeholder 2">
            <a:extLst>
              <a:ext uri="{FF2B5EF4-FFF2-40B4-BE49-F238E27FC236}">
                <a16:creationId xmlns:a16="http://schemas.microsoft.com/office/drawing/2014/main" id="{CB2A0286-82A1-434E-81A7-F801988670E1}"/>
              </a:ext>
            </a:extLst>
          </p:cNvPr>
          <p:cNvSpPr>
            <a:spLocks noGrp="1"/>
          </p:cNvSpPr>
          <p:nvPr>
            <p:ph idx="1"/>
          </p:nvPr>
        </p:nvSpPr>
        <p:spPr/>
        <p:txBody>
          <a:bodyPr>
            <a:normAutofit/>
          </a:bodyPr>
          <a:lstStyle/>
          <a:p>
            <a:endParaRPr lang="en-US" sz="2000" dirty="0"/>
          </a:p>
          <a:p>
            <a:r>
              <a:rPr lang="en-US" sz="2000" dirty="0"/>
              <a:t>We have 10,000 images in our dataset which will be used to evaluate how good our model works. The testing data was not involved in the training of the data therefore, it is new data for our model. The MNIST dataset is well balanced so we can get around 99% accuracy.</a:t>
            </a:r>
          </a:p>
          <a:p>
            <a:endParaRPr lang="en-US" sz="2000" dirty="0"/>
          </a:p>
          <a:p>
            <a:endParaRPr lang="en-IN" sz="2000" dirty="0"/>
          </a:p>
        </p:txBody>
      </p:sp>
    </p:spTree>
    <p:extLst>
      <p:ext uri="{BB962C8B-B14F-4D97-AF65-F5344CB8AC3E}">
        <p14:creationId xmlns:p14="http://schemas.microsoft.com/office/powerpoint/2010/main" val="40136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F566-B933-44E4-88D1-4BBC7463B47D}"/>
              </a:ext>
            </a:extLst>
          </p:cNvPr>
          <p:cNvSpPr>
            <a:spLocks noGrp="1"/>
          </p:cNvSpPr>
          <p:nvPr>
            <p:ph type="title"/>
          </p:nvPr>
        </p:nvSpPr>
        <p:spPr/>
        <p:txBody>
          <a:bodyPr/>
          <a:lstStyle/>
          <a:p>
            <a:r>
              <a:rPr lang="en-US" b="1" dirty="0"/>
              <a:t>6. Use Paint As a Canvas to Predict Digit</a:t>
            </a:r>
            <a:endParaRPr lang="en-IN" dirty="0"/>
          </a:p>
        </p:txBody>
      </p:sp>
      <p:sp>
        <p:nvSpPr>
          <p:cNvPr id="3" name="Content Placeholder 2">
            <a:extLst>
              <a:ext uri="{FF2B5EF4-FFF2-40B4-BE49-F238E27FC236}">
                <a16:creationId xmlns:a16="http://schemas.microsoft.com/office/drawing/2014/main" id="{D4BCBF0D-08ED-440B-A4AF-213F9E9FEC17}"/>
              </a:ext>
            </a:extLst>
          </p:cNvPr>
          <p:cNvSpPr>
            <a:spLocks noGrp="1"/>
          </p:cNvSpPr>
          <p:nvPr>
            <p:ph idx="1"/>
          </p:nvPr>
        </p:nvSpPr>
        <p:spPr>
          <a:xfrm>
            <a:off x="677334" y="2160589"/>
            <a:ext cx="8596668" cy="3880773"/>
          </a:xfrm>
        </p:spPr>
        <p:txBody>
          <a:bodyPr>
            <a:normAutofit/>
          </a:bodyPr>
          <a:lstStyle/>
          <a:p>
            <a:endParaRPr lang="en-US" sz="2000" dirty="0"/>
          </a:p>
          <a:p>
            <a:endParaRPr lang="en-US" sz="2000" dirty="0"/>
          </a:p>
          <a:p>
            <a:endParaRPr lang="en-US" sz="2000" dirty="0"/>
          </a:p>
          <a:p>
            <a:endParaRPr lang="en-IN" sz="2000" dirty="0"/>
          </a:p>
        </p:txBody>
      </p:sp>
      <p:sp>
        <p:nvSpPr>
          <p:cNvPr id="4" name="TextBox 3">
            <a:extLst>
              <a:ext uri="{FF2B5EF4-FFF2-40B4-BE49-F238E27FC236}">
                <a16:creationId xmlns:a16="http://schemas.microsoft.com/office/drawing/2014/main" id="{9C6BB822-815E-4DF8-BD0D-A948CA5FC5A0}"/>
              </a:ext>
            </a:extLst>
          </p:cNvPr>
          <p:cNvSpPr txBox="1"/>
          <p:nvPr/>
        </p:nvSpPr>
        <p:spPr>
          <a:xfrm>
            <a:off x="1156996" y="2332653"/>
            <a:ext cx="7557796" cy="646331"/>
          </a:xfrm>
          <a:prstGeom prst="rect">
            <a:avLst/>
          </a:prstGeom>
          <a:noFill/>
        </p:spPr>
        <p:txBody>
          <a:bodyPr wrap="square" rtlCol="0">
            <a:spAutoFit/>
          </a:bodyPr>
          <a:lstStyle/>
          <a:p>
            <a:r>
              <a:rPr lang="en-US" dirty="0"/>
              <a:t>We use paint as </a:t>
            </a:r>
            <a:r>
              <a:rPr lang="en-US"/>
              <a:t>a black canvas </a:t>
            </a:r>
            <a:r>
              <a:rPr lang="en-US" dirty="0"/>
              <a:t>to draw a random number and save it as an image of certain pixels to predict the digit.</a:t>
            </a:r>
            <a:endParaRPr lang="en-IN" dirty="0"/>
          </a:p>
        </p:txBody>
      </p:sp>
    </p:spTree>
    <p:extLst>
      <p:ext uri="{BB962C8B-B14F-4D97-AF65-F5344CB8AC3E}">
        <p14:creationId xmlns:p14="http://schemas.microsoft.com/office/powerpoint/2010/main" val="23442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7102" y="1958196"/>
            <a:ext cx="4641011" cy="4390846"/>
          </a:xfrm>
        </p:spPr>
      </p:pic>
    </p:spTree>
    <p:extLst>
      <p:ext uri="{BB962C8B-B14F-4D97-AF65-F5344CB8AC3E}">
        <p14:creationId xmlns:p14="http://schemas.microsoft.com/office/powerpoint/2010/main" val="330885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A901-1437-4E4F-89B7-CF0DE4C8809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E6980FB-858A-4998-8AE3-76C3C9CF45F0}"/>
              </a:ext>
            </a:extLst>
          </p:cNvPr>
          <p:cNvSpPr>
            <a:spLocks noGrp="1"/>
          </p:cNvSpPr>
          <p:nvPr>
            <p:ph idx="1"/>
          </p:nvPr>
        </p:nvSpPr>
        <p:spPr/>
        <p:txBody>
          <a:bodyPr>
            <a:normAutofit/>
          </a:bodyPr>
          <a:lstStyle/>
          <a:p>
            <a:r>
              <a:rPr lang="en-US" sz="3200" dirty="0"/>
              <a:t>Machine learning can be used to identify and convert this paper information into digital information without human intervention or manual labor.</a:t>
            </a:r>
          </a:p>
          <a:p>
            <a:endParaRPr lang="en-IN" sz="3200" dirty="0"/>
          </a:p>
        </p:txBody>
      </p:sp>
    </p:spTree>
    <p:extLst>
      <p:ext uri="{BB962C8B-B14F-4D97-AF65-F5344CB8AC3E}">
        <p14:creationId xmlns:p14="http://schemas.microsoft.com/office/powerpoint/2010/main" val="175251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DB86-E337-4B28-B7C3-983B52F9E1CF}"/>
              </a:ext>
            </a:extLst>
          </p:cNvPr>
          <p:cNvSpPr>
            <a:spLocks noGrp="1"/>
          </p:cNvSpPr>
          <p:nvPr>
            <p:ph type="title"/>
          </p:nvPr>
        </p:nvSpPr>
        <p:spPr/>
        <p:txBody>
          <a:bodyPr/>
          <a:lstStyle/>
          <a:p>
            <a:r>
              <a:rPr lang="en-US" dirty="0"/>
              <a:t>What is Handwritten Digit Recognition?</a:t>
            </a:r>
            <a:endParaRPr lang="en-IN" dirty="0"/>
          </a:p>
        </p:txBody>
      </p:sp>
      <p:sp>
        <p:nvSpPr>
          <p:cNvPr id="3" name="Content Placeholder 2">
            <a:extLst>
              <a:ext uri="{FF2B5EF4-FFF2-40B4-BE49-F238E27FC236}">
                <a16:creationId xmlns:a16="http://schemas.microsoft.com/office/drawing/2014/main" id="{F3A032A7-338B-472F-B382-0DC698A024F0}"/>
              </a:ext>
            </a:extLst>
          </p:cNvPr>
          <p:cNvSpPr>
            <a:spLocks noGrp="1"/>
          </p:cNvSpPr>
          <p:nvPr>
            <p:ph idx="1"/>
          </p:nvPr>
        </p:nvSpPr>
        <p:spPr/>
        <p:txBody>
          <a:bodyPr>
            <a:normAutofit/>
          </a:bodyPr>
          <a:lstStyle/>
          <a:p>
            <a:pPr fontAlgn="base"/>
            <a:r>
              <a:rPr lang="en-US" sz="2000" dirty="0"/>
              <a:t>The handwritten digit recognition is the ability of computers to recognize human handwritten digits. It is a hard task for the machine because handwritten digits are not perfect and can be made with many different flavors. The handwritten digit recognition is the solution to this problem which uses the image of a digit and recognizes the digit present in the image.</a:t>
            </a:r>
          </a:p>
          <a:p>
            <a:endParaRPr lang="en-IN" sz="2000" dirty="0"/>
          </a:p>
          <a:p>
            <a:endParaRPr lang="en-IN" sz="2000" dirty="0"/>
          </a:p>
        </p:txBody>
      </p:sp>
    </p:spTree>
    <p:extLst>
      <p:ext uri="{BB962C8B-B14F-4D97-AF65-F5344CB8AC3E}">
        <p14:creationId xmlns:p14="http://schemas.microsoft.com/office/powerpoint/2010/main" val="358728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247C-265A-429F-82E0-CC9B1EA33A66}"/>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95F9F988-003A-422D-AF50-85F453CD3726}"/>
              </a:ext>
            </a:extLst>
          </p:cNvPr>
          <p:cNvSpPr>
            <a:spLocks noGrp="1"/>
          </p:cNvSpPr>
          <p:nvPr>
            <p:ph idx="1"/>
          </p:nvPr>
        </p:nvSpPr>
        <p:spPr/>
        <p:txBody>
          <a:bodyPr>
            <a:normAutofit lnSpcReduction="10000"/>
          </a:bodyPr>
          <a:lstStyle/>
          <a:p>
            <a:pPr marL="0" indent="0">
              <a:buNone/>
            </a:pPr>
            <a:r>
              <a:rPr lang="en-US" sz="2000" dirty="0"/>
              <a:t>• Before computers existed all the information was stored in written form, this is very ineffiecient form of storage as the paper information cannot be stored for very long time and can get lost or be destroyed.</a:t>
            </a:r>
          </a:p>
          <a:p>
            <a:pPr marL="0" indent="0">
              <a:buNone/>
            </a:pPr>
            <a:r>
              <a:rPr lang="en-US" sz="2000" dirty="0"/>
              <a:t>• On the contrary information on computer is stored safely for long time and multiple copies of same information can be made easily.</a:t>
            </a:r>
          </a:p>
          <a:p>
            <a:pPr marL="0" indent="0">
              <a:buNone/>
            </a:pPr>
            <a:r>
              <a:rPr lang="en-US" sz="2000" dirty="0"/>
              <a:t>• Thus after inventing the computers lot of money was wasted in manual labor for converting this paper information into digital information.</a:t>
            </a:r>
          </a:p>
          <a:p>
            <a:pPr marL="0" indent="0">
              <a:buNone/>
            </a:pPr>
            <a:r>
              <a:rPr lang="en-US" sz="2000" dirty="0"/>
              <a:t>• Instead machine learning can be used to identify and convert this paper information into digital information without human intervention or manual labor.</a:t>
            </a:r>
          </a:p>
          <a:p>
            <a:pPr marL="0" indent="0">
              <a:buNone/>
            </a:pPr>
            <a:r>
              <a:rPr lang="en-US" sz="2000" dirty="0"/>
              <a:t>• Our project is just an introduction to this approach.</a:t>
            </a:r>
            <a:endParaRPr lang="en-IN" sz="2000" dirty="0"/>
          </a:p>
        </p:txBody>
      </p:sp>
    </p:spTree>
    <p:extLst>
      <p:ext uri="{BB962C8B-B14F-4D97-AF65-F5344CB8AC3E}">
        <p14:creationId xmlns:p14="http://schemas.microsoft.com/office/powerpoint/2010/main" val="76286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3F3B-947B-4A28-A649-407F58953A8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1EA15C5-3140-4925-8A96-B1C3047FD834}"/>
              </a:ext>
            </a:extLst>
          </p:cNvPr>
          <p:cNvSpPr>
            <a:spLocks noGrp="1"/>
          </p:cNvSpPr>
          <p:nvPr>
            <p:ph idx="1"/>
          </p:nvPr>
        </p:nvSpPr>
        <p:spPr/>
        <p:txBody>
          <a:bodyPr>
            <a:normAutofit/>
          </a:bodyPr>
          <a:lstStyle/>
          <a:p>
            <a:r>
              <a:rPr lang="en-US" sz="2000" dirty="0"/>
              <a:t>In this project, we developed a machine learning program which is able to recognize human’s handwritten digit from pictures. The learning algorithm we used is “convolutional neural network”, which is a computational model inspired by animals’ central nervous systems. The input pictures should be processed to only black-white color with a fixed number of pixels. The predict function will be able to output the prediction of any pictures of human’s handwritten digit based on weight vectors of the neural network. We will obtain the weight vectors by training the neural network with a set of pictures (training set) of human’s handwritten digit.</a:t>
            </a:r>
            <a:endParaRPr lang="en-IN" sz="2000" dirty="0"/>
          </a:p>
        </p:txBody>
      </p:sp>
    </p:spTree>
    <p:extLst>
      <p:ext uri="{BB962C8B-B14F-4D97-AF65-F5344CB8AC3E}">
        <p14:creationId xmlns:p14="http://schemas.microsoft.com/office/powerpoint/2010/main" val="401814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lstStyle/>
          <a:p>
            <a:r>
              <a:rPr lang="en-US" dirty="0"/>
              <a:t>Humans can see and visually sense the world around them by using their eyes and brains. Computer vision works on enabling computers to see and process images in the same way that human vision does. Several algorithms developed in the area of computer vision to recognize images. The goal of our work will be to create a model that will be able to identify and determine the handwritten digit from its image with better accuracy.</a:t>
            </a:r>
            <a:endParaRPr lang="en-IN" dirty="0"/>
          </a:p>
        </p:txBody>
      </p:sp>
    </p:spTree>
    <p:extLst>
      <p:ext uri="{BB962C8B-B14F-4D97-AF65-F5344CB8AC3E}">
        <p14:creationId xmlns:p14="http://schemas.microsoft.com/office/powerpoint/2010/main" val="30322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Problems:-</a:t>
            </a:r>
            <a:endParaRPr lang="en-IN" dirty="0"/>
          </a:p>
        </p:txBody>
      </p:sp>
      <p:sp>
        <p:nvSpPr>
          <p:cNvPr id="3" name="Content Placeholder 2"/>
          <p:cNvSpPr>
            <a:spLocks noGrp="1"/>
          </p:cNvSpPr>
          <p:nvPr>
            <p:ph idx="1"/>
          </p:nvPr>
        </p:nvSpPr>
        <p:spPr/>
        <p:txBody>
          <a:bodyPr/>
          <a:lstStyle/>
          <a:p>
            <a:r>
              <a:rPr lang="en-US" dirty="0"/>
              <a:t>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This problem is faced more when many people write a single digit with a variety of different handwritings.</a:t>
            </a:r>
            <a:endParaRPr lang="en-IN" dirty="0"/>
          </a:p>
        </p:txBody>
      </p:sp>
    </p:spTree>
    <p:extLst>
      <p:ext uri="{BB962C8B-B14F-4D97-AF65-F5344CB8AC3E}">
        <p14:creationId xmlns:p14="http://schemas.microsoft.com/office/powerpoint/2010/main" val="84733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C4C6-D59A-4613-8993-CFC4358F8E76}"/>
              </a:ext>
            </a:extLst>
          </p:cNvPr>
          <p:cNvSpPr>
            <a:spLocks noGrp="1"/>
          </p:cNvSpPr>
          <p:nvPr>
            <p:ph type="title"/>
          </p:nvPr>
        </p:nvSpPr>
        <p:spPr/>
        <p:txBody>
          <a:bodyPr>
            <a:normAutofit fontScale="90000"/>
          </a:bodyPr>
          <a:lstStyle/>
          <a:p>
            <a:r>
              <a:rPr lang="en-US" b="1" dirty="0"/>
              <a:t>About the Python Deep Learning Project</a:t>
            </a:r>
            <a:br>
              <a:rPr lang="en-US" dirty="0"/>
            </a:br>
            <a:endParaRPr lang="en-IN" dirty="0"/>
          </a:p>
        </p:txBody>
      </p:sp>
      <p:sp>
        <p:nvSpPr>
          <p:cNvPr id="3" name="Content Placeholder 2">
            <a:extLst>
              <a:ext uri="{FF2B5EF4-FFF2-40B4-BE49-F238E27FC236}">
                <a16:creationId xmlns:a16="http://schemas.microsoft.com/office/drawing/2014/main" id="{43A53A4D-EB05-46E1-B4CF-6843BEA957D2}"/>
              </a:ext>
            </a:extLst>
          </p:cNvPr>
          <p:cNvSpPr>
            <a:spLocks noGrp="1"/>
          </p:cNvSpPr>
          <p:nvPr>
            <p:ph idx="1"/>
          </p:nvPr>
        </p:nvSpPr>
        <p:spPr/>
        <p:txBody>
          <a:bodyPr>
            <a:normAutofit/>
          </a:bodyPr>
          <a:lstStyle/>
          <a:p>
            <a:pPr marL="0" indent="0">
              <a:buNone/>
            </a:pPr>
            <a:r>
              <a:rPr lang="en-US" sz="2400" dirty="0"/>
              <a:t>In this article, we are going to implement a handwritten digit recognition program using the MNIST dataset. We will be using a special type of deep neural network that is </a:t>
            </a:r>
            <a:r>
              <a:rPr lang="en-US" sz="2400" b="1" i="1" dirty="0"/>
              <a:t>Convolutional Neural Networks</a:t>
            </a:r>
            <a:r>
              <a:rPr lang="en-US" sz="2400" dirty="0"/>
              <a:t>. In the end, we are going to use paint through which we can draw the digit and recognize it straight away.</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045" y="4679327"/>
            <a:ext cx="2557229" cy="1738726"/>
          </a:xfrm>
          <a:prstGeom prst="rect">
            <a:avLst/>
          </a:prstGeom>
        </p:spPr>
      </p:pic>
    </p:spTree>
    <p:extLst>
      <p:ext uri="{BB962C8B-B14F-4D97-AF65-F5344CB8AC3E}">
        <p14:creationId xmlns:p14="http://schemas.microsoft.com/office/powerpoint/2010/main" val="111105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788BE-0333-4EA6-A913-8A8BE821ED48}"/>
              </a:ext>
            </a:extLst>
          </p:cNvPr>
          <p:cNvSpPr>
            <a:spLocks noGrp="1"/>
          </p:cNvSpPr>
          <p:nvPr>
            <p:ph idx="1"/>
          </p:nvPr>
        </p:nvSpPr>
        <p:spPr>
          <a:xfrm>
            <a:off x="729586" y="757647"/>
            <a:ext cx="8596668" cy="5771396"/>
          </a:xfrm>
        </p:spPr>
        <p:txBody>
          <a:bodyPr>
            <a:normAutofit/>
          </a:bodyPr>
          <a:lstStyle/>
          <a:p>
            <a:pPr fontAlgn="base"/>
            <a:r>
              <a:rPr lang="en-US" sz="3200" b="1" i="1" dirty="0"/>
              <a:t>Prerequisites</a:t>
            </a:r>
          </a:p>
          <a:p>
            <a:pPr marL="0" indent="0" fontAlgn="base">
              <a:buNone/>
            </a:pPr>
            <a:r>
              <a:rPr lang="en-US" sz="2000" dirty="0"/>
              <a:t>The interesting Python project requires you to have basic knowledge of Python programming, deep learning with Keras library.</a:t>
            </a:r>
          </a:p>
          <a:p>
            <a:pPr marL="0" indent="0" fontAlgn="base">
              <a:buNone/>
            </a:pPr>
            <a:endParaRPr lang="en-US" sz="2000" dirty="0"/>
          </a:p>
          <a:p>
            <a:pPr fontAlgn="base"/>
            <a:r>
              <a:rPr lang="en-US" sz="3200" b="1" i="1" dirty="0"/>
              <a:t>The MNIST dataset</a:t>
            </a:r>
          </a:p>
          <a:p>
            <a:pPr marL="0" indent="0" fontAlgn="base">
              <a:buNone/>
            </a:pPr>
            <a:r>
              <a:rPr lang="en-US" sz="2000" dirty="0"/>
              <a:t>This is probably one of the most popular datasets among machine learning and deep learning enthusiasts. The MNIST dataset contains 60,000 training images of handwritten digits from zero to nine and 10,000 images for testing. So, the MNIST dataset has 10 different classes. The handwritten digits images are represented as a 28×28 matrix where each cell contains grayscale pixel value.</a:t>
            </a:r>
          </a:p>
          <a:p>
            <a:endParaRPr lang="en-IN" sz="2000" dirty="0"/>
          </a:p>
          <a:p>
            <a:endParaRPr lang="en-IN" sz="2000" dirty="0"/>
          </a:p>
        </p:txBody>
      </p:sp>
    </p:spTree>
    <p:extLst>
      <p:ext uri="{BB962C8B-B14F-4D97-AF65-F5344CB8AC3E}">
        <p14:creationId xmlns:p14="http://schemas.microsoft.com/office/powerpoint/2010/main" val="356891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8874-CAD6-4C9B-94DB-57E1DFD8EA47}"/>
              </a:ext>
            </a:extLst>
          </p:cNvPr>
          <p:cNvSpPr>
            <a:spLocks noGrp="1"/>
          </p:cNvSpPr>
          <p:nvPr>
            <p:ph type="title"/>
          </p:nvPr>
        </p:nvSpPr>
        <p:spPr>
          <a:xfrm>
            <a:off x="592183" y="2533468"/>
            <a:ext cx="9056287" cy="1791063"/>
          </a:xfrm>
        </p:spPr>
        <p:txBody>
          <a:bodyPr>
            <a:normAutofit fontScale="90000"/>
          </a:bodyPr>
          <a:lstStyle/>
          <a:p>
            <a:pPr marL="0" indent="0"/>
            <a:r>
              <a:rPr lang="en-US" sz="4000" b="1" i="1" dirty="0"/>
              <a:t> Steps to implement the handwritten digit recognition project-</a:t>
            </a:r>
            <a:endParaRPr lang="en-IN" sz="4000" b="1" i="1" dirty="0"/>
          </a:p>
        </p:txBody>
      </p:sp>
    </p:spTree>
    <p:extLst>
      <p:ext uri="{BB962C8B-B14F-4D97-AF65-F5344CB8AC3E}">
        <p14:creationId xmlns:p14="http://schemas.microsoft.com/office/powerpoint/2010/main" val="3690411350"/>
      </p:ext>
    </p:extLst>
  </p:cSld>
  <p:clrMapOvr>
    <a:masterClrMapping/>
  </p:clrMapOvr>
</p:sld>
</file>

<file path=ppt/theme/theme1.xml><?xml version="1.0" encoding="utf-8"?>
<a:theme xmlns:a="http://schemas.openxmlformats.org/drawingml/2006/main" name="Facet">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2149</TotalTime>
  <Words>1079</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A PROJECT ON  HANDWRITTEN DIGIT RECOGNITION USING PYTHON AND CNN</vt:lpstr>
      <vt:lpstr>What is Handwritten Digit Recognition?</vt:lpstr>
      <vt:lpstr>Motivation:-</vt:lpstr>
      <vt:lpstr>Objective:-</vt:lpstr>
      <vt:lpstr>Abstract:-</vt:lpstr>
      <vt:lpstr>Related Problems:-</vt:lpstr>
      <vt:lpstr>About the Python Deep Learning Project </vt:lpstr>
      <vt:lpstr>PowerPoint Presentation</vt:lpstr>
      <vt:lpstr> Steps to implement the handwritten digit recognition project-</vt:lpstr>
      <vt:lpstr>1. Import the libraries and load the dataset:</vt:lpstr>
      <vt:lpstr>2. Preprocess the data</vt:lpstr>
      <vt:lpstr>3. Create the model</vt:lpstr>
      <vt:lpstr>4. Train the model</vt:lpstr>
      <vt:lpstr>5. Evaluate the model</vt:lpstr>
      <vt:lpstr>6. Use Paint As a Canvas to Predict Digit</vt:lpstr>
      <vt:lpstr>Flowchart:-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CNN?</dc:title>
  <dc:creator>Aadarsh Goyal</dc:creator>
  <cp:lastModifiedBy>Kartik</cp:lastModifiedBy>
  <cp:revision>35</cp:revision>
  <dcterms:created xsi:type="dcterms:W3CDTF">2020-02-22T12:05:27Z</dcterms:created>
  <dcterms:modified xsi:type="dcterms:W3CDTF">2022-03-22T19:04:40Z</dcterms:modified>
</cp:coreProperties>
</file>