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993686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40820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246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469902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4141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57147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48880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24011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89149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585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48597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51E7D-A90D-41A0-A06E-189B4A159F37}" type="datetimeFigureOut">
              <a:rPr lang="en-ID" smtClean="0"/>
              <a:t>13/08/2020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79617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51E7D-A90D-41A0-A06E-189B4A159F37}" type="datetimeFigureOut">
              <a:rPr lang="en-ID" smtClean="0"/>
              <a:t>13/08/2020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89401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51E7D-A90D-41A0-A06E-189B4A159F37}" type="datetimeFigureOut">
              <a:rPr lang="en-ID" smtClean="0"/>
              <a:t>13/08/2020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8180966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47240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9908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51E7D-A90D-41A0-A06E-189B4A159F37}" type="datetimeFigureOut">
              <a:rPr lang="en-ID" smtClean="0"/>
              <a:t>13/08/2020</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64B2AA-DC52-4453-9CA4-2327FA4E3AEC}" type="slidenum">
              <a:rPr lang="en-ID" smtClean="0"/>
              <a:t>‹#›</a:t>
            </a:fld>
            <a:endParaRPr lang="en-ID"/>
          </a:p>
        </p:txBody>
      </p:sp>
    </p:spTree>
    <p:extLst>
      <p:ext uri="{BB962C8B-B14F-4D97-AF65-F5344CB8AC3E}">
        <p14:creationId xmlns:p14="http://schemas.microsoft.com/office/powerpoint/2010/main" val="327023244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DFCF-649A-445D-A9C5-77735DC6B8D4}"/>
              </a:ext>
            </a:extLst>
          </p:cNvPr>
          <p:cNvSpPr>
            <a:spLocks noGrp="1"/>
          </p:cNvSpPr>
          <p:nvPr>
            <p:ph type="ctrTitle"/>
          </p:nvPr>
        </p:nvSpPr>
        <p:spPr>
          <a:xfrm>
            <a:off x="1969523" y="1501973"/>
            <a:ext cx="7766936" cy="1646302"/>
          </a:xfrm>
        </p:spPr>
        <p:txBody>
          <a:bodyPr/>
          <a:lstStyle/>
          <a:p>
            <a:pPr algn="ctr"/>
            <a:r>
              <a:rPr lang="en-US" b="1" dirty="0">
                <a:solidFill>
                  <a:schemeClr val="accent2">
                    <a:lumMod val="50000"/>
                  </a:schemeClr>
                </a:solidFill>
                <a:effectLst/>
                <a:latin typeface="BIZ UDPGothic" panose="020B0400000000000000" pitchFamily="34" charset="-128"/>
                <a:ea typeface="BIZ UDPGothic" panose="020B0400000000000000" pitchFamily="34" charset="-128"/>
                <a:cs typeface="Times New Roman" panose="02020603050405020304" pitchFamily="18" charset="0"/>
              </a:rPr>
              <a:t>JAKARTA’S MEDICAL CENTERS</a:t>
            </a:r>
            <a:endParaRPr lang="en-ID" b="1" dirty="0">
              <a:solidFill>
                <a:schemeClr val="accent2">
                  <a:lumMod val="50000"/>
                </a:schemeClr>
              </a:solidFill>
              <a:latin typeface="BIZ UDPGothic" panose="020B0400000000000000" pitchFamily="34" charset="-128"/>
              <a:ea typeface="BIZ UDPGothic" panose="020B0400000000000000" pitchFamily="34" charset="-128"/>
            </a:endParaRPr>
          </a:p>
        </p:txBody>
      </p:sp>
      <p:sp>
        <p:nvSpPr>
          <p:cNvPr id="3" name="Subtitle 2">
            <a:extLst>
              <a:ext uri="{FF2B5EF4-FFF2-40B4-BE49-F238E27FC236}">
                <a16:creationId xmlns:a16="http://schemas.microsoft.com/office/drawing/2014/main" id="{2C22FE93-4318-4CA2-A3C8-6C509CCC3653}"/>
              </a:ext>
            </a:extLst>
          </p:cNvPr>
          <p:cNvSpPr>
            <a:spLocks noGrp="1"/>
          </p:cNvSpPr>
          <p:nvPr>
            <p:ph type="subTitle" idx="1"/>
          </p:nvPr>
        </p:nvSpPr>
        <p:spPr>
          <a:xfrm>
            <a:off x="1969523" y="3429000"/>
            <a:ext cx="7766936" cy="1356261"/>
          </a:xfrm>
          <a:blipFill>
            <a:blip r:embed="rId3">
              <a:alphaModFix amt="43000"/>
            </a:blip>
            <a:tile tx="0" ty="0" sx="100000" sy="100000" flip="none" algn="tl"/>
          </a:blipFill>
        </p:spPr>
        <p:txBody>
          <a:bodyPr>
            <a:normAutofit fontScale="77500" lnSpcReduction="20000"/>
          </a:bodyPr>
          <a:lstStyle/>
          <a:p>
            <a:pPr algn="l"/>
            <a:endParaRPr lang="en-ID" sz="1800" b="0" i="0" u="none" strike="noStrike" baseline="0" dirty="0">
              <a:solidFill>
                <a:srgbClr val="000000"/>
              </a:solidFill>
              <a:latin typeface="Calibri" panose="020F0502020204030204" pitchFamily="34" charset="0"/>
            </a:endParaRPr>
          </a:p>
          <a:p>
            <a:pPr algn="ctr"/>
            <a:r>
              <a:rPr lang="en-US" sz="4600" b="1" i="0" u="none" strike="noStrike" baseline="0" dirty="0">
                <a:solidFill>
                  <a:schemeClr val="accent6"/>
                </a:solidFill>
                <a:latin typeface="Calibri" panose="020F0502020204030204" pitchFamily="34" charset="0"/>
              </a:rPr>
              <a:t> </a:t>
            </a:r>
            <a:r>
              <a:rPr lang="en-US" sz="4600" b="1" i="0" u="none" strike="noStrike" baseline="0" dirty="0">
                <a:solidFill>
                  <a:schemeClr val="accent6">
                    <a:lumMod val="50000"/>
                  </a:schemeClr>
                </a:solidFill>
                <a:latin typeface="Calibri" panose="020F0502020204030204" pitchFamily="34" charset="0"/>
              </a:rPr>
              <a:t>FINDING THE BEST LOCATION TO BUILD NEW MEDICAL CENTERS IN JAKARTA </a:t>
            </a:r>
            <a:r>
              <a:rPr lang="en-US" sz="4600" b="1" i="0" u="none" strike="noStrike" baseline="0" dirty="0">
                <a:solidFill>
                  <a:schemeClr val="accent6"/>
                </a:solidFill>
                <a:latin typeface="Calibri" panose="020F0502020204030204" pitchFamily="34" charset="0"/>
              </a:rPr>
              <a:t>	</a:t>
            </a:r>
          </a:p>
          <a:p>
            <a:endParaRPr lang="en-ID" dirty="0"/>
          </a:p>
        </p:txBody>
      </p:sp>
    </p:spTree>
    <p:extLst>
      <p:ext uri="{BB962C8B-B14F-4D97-AF65-F5344CB8AC3E}">
        <p14:creationId xmlns:p14="http://schemas.microsoft.com/office/powerpoint/2010/main" val="20480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AC2D-7971-4B86-A2ED-6B2707CA949F}"/>
              </a:ext>
            </a:extLst>
          </p:cNvPr>
          <p:cNvSpPr>
            <a:spLocks noGrp="1"/>
          </p:cNvSpPr>
          <p:nvPr>
            <p:ph type="title"/>
          </p:nvPr>
        </p:nvSpPr>
        <p:spPr>
          <a:xfrm>
            <a:off x="677334" y="609600"/>
            <a:ext cx="8596668" cy="735724"/>
          </a:xfrm>
        </p:spPr>
        <p:txBody>
          <a:bodyPr>
            <a:normAutofit fontScale="90000"/>
          </a:bodyPr>
          <a:lstStyle/>
          <a:p>
            <a:r>
              <a:rPr lang="en-US" sz="4400" dirty="0"/>
              <a:t>INTRODUCTION</a:t>
            </a:r>
            <a:endParaRPr lang="en-ID" sz="4400" dirty="0"/>
          </a:p>
        </p:txBody>
      </p:sp>
      <p:sp>
        <p:nvSpPr>
          <p:cNvPr id="3" name="Content Placeholder 2">
            <a:extLst>
              <a:ext uri="{FF2B5EF4-FFF2-40B4-BE49-F238E27FC236}">
                <a16:creationId xmlns:a16="http://schemas.microsoft.com/office/drawing/2014/main" id="{B5F5D08C-B4D6-4FF6-8556-475CF05530D1}"/>
              </a:ext>
            </a:extLst>
          </p:cNvPr>
          <p:cNvSpPr>
            <a:spLocks noGrp="1"/>
          </p:cNvSpPr>
          <p:nvPr>
            <p:ph idx="1"/>
          </p:nvPr>
        </p:nvSpPr>
        <p:spPr>
          <a:xfrm>
            <a:off x="677334" y="1534511"/>
            <a:ext cx="8596668" cy="4506852"/>
          </a:xfrm>
        </p:spPr>
        <p:txBody>
          <a:bodyPr>
            <a:normAutofit/>
          </a:bodyPr>
          <a:lstStyle/>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Despite having the most medical centres in Indonesia, Jakarta’s medical facilities are far from adequate. Jakarta needs more medical facilities in order to increase the well-being of its people.</a:t>
            </a:r>
          </a:p>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This project aims to find the best districts to build new medical centres in Jakarta by considering the number of existing medical centres available within those districts and the total population. </a:t>
            </a:r>
          </a:p>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This project may help Jakarta’s Government and investors who are planning to build new medical centres in Jakarta.</a:t>
            </a:r>
          </a:p>
          <a:p>
            <a:endParaRPr lang="en-ID" dirty="0"/>
          </a:p>
        </p:txBody>
      </p:sp>
    </p:spTree>
    <p:extLst>
      <p:ext uri="{BB962C8B-B14F-4D97-AF65-F5344CB8AC3E}">
        <p14:creationId xmlns:p14="http://schemas.microsoft.com/office/powerpoint/2010/main" val="210083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F075-AF6C-4129-BBAD-B2E52BB865F1}"/>
              </a:ext>
            </a:extLst>
          </p:cNvPr>
          <p:cNvSpPr>
            <a:spLocks noGrp="1"/>
          </p:cNvSpPr>
          <p:nvPr>
            <p:ph type="title"/>
          </p:nvPr>
        </p:nvSpPr>
        <p:spPr>
          <a:xfrm>
            <a:off x="677334" y="609600"/>
            <a:ext cx="8596668" cy="851338"/>
          </a:xfrm>
        </p:spPr>
        <p:txBody>
          <a:bodyPr>
            <a:normAutofit/>
          </a:bodyPr>
          <a:lstStyle/>
          <a:p>
            <a:r>
              <a:rPr lang="en-US" sz="4000" dirty="0"/>
              <a:t>DATA</a:t>
            </a:r>
            <a:endParaRPr lang="en-ID" sz="4000" dirty="0"/>
          </a:p>
        </p:txBody>
      </p:sp>
      <p:sp>
        <p:nvSpPr>
          <p:cNvPr id="3" name="Content Placeholder 2">
            <a:extLst>
              <a:ext uri="{FF2B5EF4-FFF2-40B4-BE49-F238E27FC236}">
                <a16:creationId xmlns:a16="http://schemas.microsoft.com/office/drawing/2014/main" id="{D50D7D33-D34E-4501-9D60-652B4B5506DC}"/>
              </a:ext>
            </a:extLst>
          </p:cNvPr>
          <p:cNvSpPr>
            <a:spLocks noGrp="1"/>
          </p:cNvSpPr>
          <p:nvPr>
            <p:ph idx="1"/>
          </p:nvPr>
        </p:nvSpPr>
        <p:spPr>
          <a:xfrm>
            <a:off x="677334" y="1488613"/>
            <a:ext cx="8596668" cy="3880773"/>
          </a:xfrm>
        </p:spPr>
        <p:txBody>
          <a:bodyPr>
            <a:normAutofit/>
          </a:bodyPr>
          <a:lstStyle/>
          <a:p>
            <a:pPr algn="just"/>
            <a:r>
              <a:rPr lang="en-ID" sz="2400" dirty="0">
                <a:effectLst/>
                <a:latin typeface="Calibri" panose="020F0502020204030204" pitchFamily="34" charset="0"/>
                <a:ea typeface="Malgun Gothic" panose="020B0503020000020004" pitchFamily="34" charset="-127"/>
              </a:rPr>
              <a:t>The main data used in this project are the location of existing medical centres on each district which are generated from Foursquare API using the </a:t>
            </a:r>
            <a:r>
              <a:rPr lang="en-ID" sz="2400" dirty="0">
                <a:solidFill>
                  <a:srgbClr val="000000"/>
                </a:solidFill>
                <a:effectLst/>
                <a:latin typeface="Calibri" panose="020F0502020204030204" pitchFamily="34" charset="0"/>
                <a:ea typeface="Malgun Gothic" panose="020B0503020000020004" pitchFamily="34" charset="-127"/>
              </a:rPr>
              <a:t>coordinate data of each district (bps.go.id). </a:t>
            </a:r>
          </a:p>
          <a:p>
            <a:pPr algn="just"/>
            <a:r>
              <a:rPr lang="en-ID" sz="2400" dirty="0">
                <a:effectLst/>
                <a:latin typeface="Calibri" panose="020F0502020204030204" pitchFamily="34" charset="0"/>
                <a:ea typeface="Malgun Gothic" panose="020B0503020000020004" pitchFamily="34" charset="-127"/>
                <a:cs typeface="Calibri" panose="020F0502020204030204" pitchFamily="34" charset="0"/>
              </a:rPr>
              <a:t>For better decision making, the population data from </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Statistics Indonesia’s website (</a:t>
            </a:r>
            <a:r>
              <a:rPr lang="en-ID" sz="2400" dirty="0">
                <a:effectLst/>
                <a:latin typeface="Calibri" panose="020F0502020204030204" pitchFamily="34" charset="0"/>
                <a:ea typeface="Malgun Gothic" panose="020B0503020000020004" pitchFamily="34" charset="-127"/>
                <a:cs typeface="Calibri" panose="020F0502020204030204" pitchFamily="34" charset="0"/>
              </a:rPr>
              <a:t>bps.go.id) are also used to find districts with the lowest rate of medical centres per population.</a:t>
            </a:r>
            <a:endParaRPr lang="en-ID" sz="2400" dirty="0"/>
          </a:p>
        </p:txBody>
      </p:sp>
    </p:spTree>
    <p:extLst>
      <p:ext uri="{BB962C8B-B14F-4D97-AF65-F5344CB8AC3E}">
        <p14:creationId xmlns:p14="http://schemas.microsoft.com/office/powerpoint/2010/main" val="22166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A211-D85A-48E2-B620-FF5C2FAF3C47}"/>
              </a:ext>
            </a:extLst>
          </p:cNvPr>
          <p:cNvSpPr>
            <a:spLocks noGrp="1"/>
          </p:cNvSpPr>
          <p:nvPr>
            <p:ph type="title"/>
          </p:nvPr>
        </p:nvSpPr>
        <p:spPr>
          <a:xfrm>
            <a:off x="677334" y="609600"/>
            <a:ext cx="8596668" cy="798786"/>
          </a:xfrm>
        </p:spPr>
        <p:txBody>
          <a:bodyPr>
            <a:normAutofit/>
          </a:bodyPr>
          <a:lstStyle/>
          <a:p>
            <a:r>
              <a:rPr lang="en-US" sz="4000" dirty="0"/>
              <a:t>METHODOLOGY</a:t>
            </a:r>
            <a:endParaRPr lang="en-ID" sz="4000" dirty="0"/>
          </a:p>
        </p:txBody>
      </p:sp>
      <p:sp>
        <p:nvSpPr>
          <p:cNvPr id="3" name="Content Placeholder 2">
            <a:extLst>
              <a:ext uri="{FF2B5EF4-FFF2-40B4-BE49-F238E27FC236}">
                <a16:creationId xmlns:a16="http://schemas.microsoft.com/office/drawing/2014/main" id="{D27D6E38-B702-4E0F-8AB5-E03AD590D6A6}"/>
              </a:ext>
            </a:extLst>
          </p:cNvPr>
          <p:cNvSpPr>
            <a:spLocks noGrp="1"/>
          </p:cNvSpPr>
          <p:nvPr>
            <p:ph idx="1"/>
          </p:nvPr>
        </p:nvSpPr>
        <p:spPr>
          <a:xfrm>
            <a:off x="677334" y="1488613"/>
            <a:ext cx="8596668" cy="3880773"/>
          </a:xfrm>
        </p:spPr>
        <p:txBody>
          <a:bodyPr/>
          <a:lstStyle/>
          <a:p>
            <a:pPr marR="0" algn="just">
              <a:lnSpc>
                <a:spcPct val="107000"/>
              </a:lnSpc>
              <a:spcBef>
                <a:spcPts val="0"/>
              </a:spcBef>
              <a:spcAft>
                <a:spcPts val="800"/>
              </a:spcAft>
            </a:pPr>
            <a:r>
              <a:rPr lang="en-ID" sz="1800" i="1" dirty="0">
                <a:effectLst/>
                <a:latin typeface="Calibri" panose="020F0502020204030204" pitchFamily="34" charset="0"/>
                <a:ea typeface="Malgun Gothic" panose="020B0503020000020004" pitchFamily="34" charset="-127"/>
                <a:cs typeface="Times New Roman" panose="02020603050405020304" pitchFamily="18" charset="0"/>
              </a:rPr>
              <a:t>K-means</a:t>
            </a:r>
            <a:r>
              <a:rPr lang="en-ID" sz="1800" dirty="0">
                <a:effectLst/>
                <a:latin typeface="Calibri" panose="020F0502020204030204" pitchFamily="34" charset="0"/>
                <a:ea typeface="Malgun Gothic" panose="020B0503020000020004" pitchFamily="34" charset="-127"/>
                <a:cs typeface="Times New Roman" panose="02020603050405020304" pitchFamily="18" charset="0"/>
              </a:rPr>
              <a:t> method on transformed data is performed to cluster the districts. Clustering the districts help us to find potential district group which fall into our criteria and understand how those groups differ from the others.</a:t>
            </a:r>
          </a:p>
          <a:p>
            <a:pPr algn="just"/>
            <a:r>
              <a:rPr lang="en-ID" sz="1800" dirty="0">
                <a:effectLst/>
                <a:latin typeface="Calibri" panose="020F0502020204030204" pitchFamily="34" charset="0"/>
                <a:ea typeface="Malgun Gothic" panose="020B0503020000020004" pitchFamily="34" charset="-127"/>
                <a:cs typeface="Times New Roman" panose="02020603050405020304" pitchFamily="18" charset="0"/>
              </a:rPr>
              <a:t>After selecting the potential group, the existing medical centres of each district in the group is plotted in using density-based heatmap. </a:t>
            </a:r>
          </a:p>
          <a:p>
            <a:pPr algn="just"/>
            <a:r>
              <a:rPr lang="en-ID" sz="1800" dirty="0">
                <a:effectLst/>
                <a:latin typeface="Calibri" panose="020F0502020204030204" pitchFamily="34" charset="0"/>
                <a:ea typeface="Malgun Gothic" panose="020B0503020000020004" pitchFamily="34" charset="-127"/>
                <a:cs typeface="Times New Roman" panose="02020603050405020304" pitchFamily="18" charset="0"/>
              </a:rPr>
              <a:t>The districts which are the furthest from the existing medical centres will be chosen as the final potential districts.</a:t>
            </a:r>
            <a:endParaRPr lang="en-ID" dirty="0"/>
          </a:p>
        </p:txBody>
      </p:sp>
    </p:spTree>
    <p:extLst>
      <p:ext uri="{BB962C8B-B14F-4D97-AF65-F5344CB8AC3E}">
        <p14:creationId xmlns:p14="http://schemas.microsoft.com/office/powerpoint/2010/main" val="8635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382-F3E8-4220-BA37-22D5B3430670}"/>
              </a:ext>
            </a:extLst>
          </p:cNvPr>
          <p:cNvSpPr>
            <a:spLocks noGrp="1"/>
          </p:cNvSpPr>
          <p:nvPr>
            <p:ph type="title"/>
          </p:nvPr>
        </p:nvSpPr>
        <p:spPr>
          <a:xfrm>
            <a:off x="677334" y="609600"/>
            <a:ext cx="8596668" cy="735724"/>
          </a:xfrm>
        </p:spPr>
        <p:txBody>
          <a:bodyPr>
            <a:normAutofit/>
          </a:bodyPr>
          <a:lstStyle/>
          <a:p>
            <a:r>
              <a:rPr lang="en-US" sz="4000" dirty="0"/>
              <a:t>RESULTS (1)</a:t>
            </a:r>
            <a:endParaRPr lang="en-ID" sz="4000" dirty="0"/>
          </a:p>
        </p:txBody>
      </p:sp>
      <p:sp>
        <p:nvSpPr>
          <p:cNvPr id="3" name="Content Placeholder 2">
            <a:extLst>
              <a:ext uri="{FF2B5EF4-FFF2-40B4-BE49-F238E27FC236}">
                <a16:creationId xmlns:a16="http://schemas.microsoft.com/office/drawing/2014/main" id="{824C9A79-173C-4F3C-858D-32B65192CCFF}"/>
              </a:ext>
            </a:extLst>
          </p:cNvPr>
          <p:cNvSpPr>
            <a:spLocks noGrp="1"/>
          </p:cNvSpPr>
          <p:nvPr>
            <p:ph idx="1"/>
          </p:nvPr>
        </p:nvSpPr>
        <p:spPr>
          <a:xfrm>
            <a:off x="677334" y="1488613"/>
            <a:ext cx="8596668" cy="3880773"/>
          </a:xfrm>
        </p:spPr>
        <p:txBody>
          <a:bodyPr/>
          <a:lstStyle/>
          <a:p>
            <a:pPr algn="just"/>
            <a:r>
              <a:rPr lang="en-ID" sz="2400" dirty="0">
                <a:effectLst/>
                <a:latin typeface="Calibri" panose="020F0502020204030204" pitchFamily="34" charset="0"/>
                <a:ea typeface="Malgun Gothic" panose="020B0503020000020004" pitchFamily="34" charset="-127"/>
                <a:cs typeface="Times New Roman" panose="02020603050405020304" pitchFamily="18" charset="0"/>
              </a:rPr>
              <a:t>Districts in cluster 1 generally have lower number of medical centres and MC per Population compared to districts in cluster 0. Therefore, districts in cluster 1 are chosen as the potential districts to build new medical centres.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The districts that are located the furthest from existing medical centres are :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Selatan,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Utara,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Cilincing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Ciracas</a:t>
            </a:r>
            <a:r>
              <a:rPr lang="en-ID" sz="2400" dirty="0">
                <a:effectLst/>
                <a:latin typeface="Calibri" panose="020F0502020204030204" pitchFamily="34" charset="0"/>
                <a:ea typeface="Malgun Gothic" panose="020B0503020000020004" pitchFamily="34" charset="-127"/>
                <a:cs typeface="Calibri" panose="020F0502020204030204" pitchFamily="34" charset="0"/>
              </a:rPr>
              <a:t> and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Cipayung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Those districts are chosen as our final potential districts. </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5975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28B-C8AC-4495-AC75-89A5515BE760}"/>
              </a:ext>
            </a:extLst>
          </p:cNvPr>
          <p:cNvSpPr>
            <a:spLocks noGrp="1"/>
          </p:cNvSpPr>
          <p:nvPr>
            <p:ph type="title"/>
          </p:nvPr>
        </p:nvSpPr>
        <p:spPr>
          <a:xfrm>
            <a:off x="677334" y="609600"/>
            <a:ext cx="8596668" cy="767255"/>
          </a:xfrm>
        </p:spPr>
        <p:txBody>
          <a:bodyPr>
            <a:normAutofit/>
          </a:bodyPr>
          <a:lstStyle/>
          <a:p>
            <a:r>
              <a:rPr lang="en-US" sz="4000" dirty="0"/>
              <a:t>RESULTS (2)</a:t>
            </a:r>
            <a:endParaRPr lang="en-ID" sz="4000" dirty="0"/>
          </a:p>
        </p:txBody>
      </p:sp>
      <p:pic>
        <p:nvPicPr>
          <p:cNvPr id="6" name="Content Placeholder 5">
            <a:extLst>
              <a:ext uri="{FF2B5EF4-FFF2-40B4-BE49-F238E27FC236}">
                <a16:creationId xmlns:a16="http://schemas.microsoft.com/office/drawing/2014/main" id="{5D95FB4E-79AD-46A7-A6B2-6D7CE6A0D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764" y="1376855"/>
            <a:ext cx="4974830" cy="4336612"/>
          </a:xfrm>
        </p:spPr>
      </p:pic>
    </p:spTree>
    <p:extLst>
      <p:ext uri="{BB962C8B-B14F-4D97-AF65-F5344CB8AC3E}">
        <p14:creationId xmlns:p14="http://schemas.microsoft.com/office/powerpoint/2010/main" val="128816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0C2B-BF02-4889-971F-5229633A3344}"/>
              </a:ext>
            </a:extLst>
          </p:cNvPr>
          <p:cNvSpPr>
            <a:spLocks noGrp="1"/>
          </p:cNvSpPr>
          <p:nvPr>
            <p:ph type="title"/>
          </p:nvPr>
        </p:nvSpPr>
        <p:spPr>
          <a:xfrm>
            <a:off x="677334" y="609600"/>
            <a:ext cx="8596668" cy="788276"/>
          </a:xfrm>
        </p:spPr>
        <p:txBody>
          <a:bodyPr>
            <a:normAutofit/>
          </a:bodyPr>
          <a:lstStyle/>
          <a:p>
            <a:r>
              <a:rPr lang="en-US" sz="4000" dirty="0"/>
              <a:t>DISCUSSION</a:t>
            </a:r>
            <a:endParaRPr lang="en-ID" sz="4000" dirty="0"/>
          </a:p>
        </p:txBody>
      </p:sp>
      <p:sp>
        <p:nvSpPr>
          <p:cNvPr id="3" name="Content Placeholder 2">
            <a:extLst>
              <a:ext uri="{FF2B5EF4-FFF2-40B4-BE49-F238E27FC236}">
                <a16:creationId xmlns:a16="http://schemas.microsoft.com/office/drawing/2014/main" id="{FF506E8B-1E8B-476F-9443-3A5FD533EDED}"/>
              </a:ext>
            </a:extLst>
          </p:cNvPr>
          <p:cNvSpPr>
            <a:spLocks noGrp="1"/>
          </p:cNvSpPr>
          <p:nvPr>
            <p:ph idx="1"/>
          </p:nvPr>
        </p:nvSpPr>
        <p:spPr>
          <a:xfrm>
            <a:off x="677334" y="1582520"/>
            <a:ext cx="8596668" cy="3880773"/>
          </a:xfrm>
        </p:spPr>
        <p:txBody>
          <a:bodyPr>
            <a:normAutofit lnSpcReduction="10000"/>
          </a:bodyPr>
          <a:lstStyle/>
          <a:p>
            <a:pPr marL="288925" marR="0" indent="-288925" algn="just">
              <a:lnSpc>
                <a:spcPct val="107000"/>
              </a:lnSpc>
              <a:spcBef>
                <a:spcPts val="0"/>
              </a:spcBef>
              <a:spcAft>
                <a:spcPts val="800"/>
              </a:spcAft>
            </a:pP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Selatan or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Utara is the perfect choice as it is located the furthest from existing medical centres. </a:t>
            </a:r>
          </a:p>
          <a:p>
            <a:pPr marL="288925" marR="0" indent="-288925" algn="just">
              <a:lnSpc>
                <a:spcPct val="107000"/>
              </a:lnSpc>
              <a:spcBef>
                <a:spcPts val="0"/>
              </a:spcBef>
              <a:spcAft>
                <a:spcPts val="800"/>
              </a:spcAft>
            </a:pP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However, if the investor prefers to build a new medical centre in the mainland then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can be a perfect choice since it has more population than the rest.</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a:p>
            <a:pPr marL="288925" marR="0" indent="-288925" algn="just">
              <a:lnSpc>
                <a:spcPct val="107000"/>
              </a:lnSpc>
              <a:spcBef>
                <a:spcPts val="0"/>
              </a:spcBef>
              <a:spcAft>
                <a:spcPts val="800"/>
              </a:spcAft>
            </a:pPr>
            <a:r>
              <a:rPr lang="en-ID" sz="2400" dirty="0">
                <a:effectLst/>
                <a:latin typeface="Calibri" panose="020F0502020204030204" pitchFamily="34" charset="0"/>
                <a:ea typeface="Malgun Gothic" panose="020B0503020000020004" pitchFamily="34" charset="-127"/>
                <a:cs typeface="Times New Roman" panose="02020603050405020304" pitchFamily="18" charset="0"/>
              </a:rPr>
              <a:t>Some further data analysis by considering economical and environmental factors may be required to find the best district for the new medical centre.</a:t>
            </a:r>
          </a:p>
          <a:p>
            <a:endParaRPr lang="en-ID" dirty="0"/>
          </a:p>
        </p:txBody>
      </p:sp>
    </p:spTree>
    <p:extLst>
      <p:ext uri="{BB962C8B-B14F-4D97-AF65-F5344CB8AC3E}">
        <p14:creationId xmlns:p14="http://schemas.microsoft.com/office/powerpoint/2010/main" val="72812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F61F-F9DD-4963-BF18-DA07BB249AD2}"/>
              </a:ext>
            </a:extLst>
          </p:cNvPr>
          <p:cNvSpPr>
            <a:spLocks noGrp="1"/>
          </p:cNvSpPr>
          <p:nvPr>
            <p:ph type="title"/>
          </p:nvPr>
        </p:nvSpPr>
        <p:spPr>
          <a:xfrm>
            <a:off x="677334" y="609600"/>
            <a:ext cx="8596668" cy="767255"/>
          </a:xfrm>
        </p:spPr>
        <p:txBody>
          <a:bodyPr>
            <a:normAutofit/>
          </a:bodyPr>
          <a:lstStyle/>
          <a:p>
            <a:r>
              <a:rPr lang="en-US" sz="4000" dirty="0"/>
              <a:t>CONCLUSION</a:t>
            </a:r>
            <a:endParaRPr lang="en-ID" sz="4000" dirty="0"/>
          </a:p>
        </p:txBody>
      </p:sp>
      <p:sp>
        <p:nvSpPr>
          <p:cNvPr id="3" name="Content Placeholder 2">
            <a:extLst>
              <a:ext uri="{FF2B5EF4-FFF2-40B4-BE49-F238E27FC236}">
                <a16:creationId xmlns:a16="http://schemas.microsoft.com/office/drawing/2014/main" id="{C4289566-B6FD-48EC-93F7-9B55D410BE18}"/>
              </a:ext>
            </a:extLst>
          </p:cNvPr>
          <p:cNvSpPr>
            <a:spLocks noGrp="1"/>
          </p:cNvSpPr>
          <p:nvPr>
            <p:ph idx="1"/>
          </p:nvPr>
        </p:nvSpPr>
        <p:spPr>
          <a:xfrm>
            <a:off x="677334" y="1488613"/>
            <a:ext cx="8596668" cy="5143415"/>
          </a:xfrm>
        </p:spPr>
        <p:txBody>
          <a:bodyPr>
            <a:normAutofit/>
          </a:bodyPr>
          <a:lstStyle/>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Jakarta’s medical facilities are far from adequate</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New medical centres are need to be built in order to increase the well-being of its people.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After performing analysis, we found that the potential locations to build new medical centres are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Selatan,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Utara,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Cilincing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Ciracas</a:t>
            </a:r>
            <a:r>
              <a:rPr lang="en-ID" sz="2400" dirty="0">
                <a:effectLst/>
                <a:latin typeface="Calibri" panose="020F0502020204030204" pitchFamily="34" charset="0"/>
                <a:ea typeface="Malgun Gothic" panose="020B0503020000020004" pitchFamily="34" charset="-127"/>
                <a:cs typeface="Calibri" panose="020F0502020204030204" pitchFamily="34" charset="0"/>
              </a:rPr>
              <a:t> and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Cipayung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The optimal location among those potential districts is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Selatan or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Utara. </a:t>
            </a:r>
          </a:p>
          <a:p>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However, if the investor prefers to build a new medical centre in the mainland then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can be a perfect choice.</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D" dirty="0"/>
          </a:p>
        </p:txBody>
      </p:sp>
    </p:spTree>
    <p:extLst>
      <p:ext uri="{BB962C8B-B14F-4D97-AF65-F5344CB8AC3E}">
        <p14:creationId xmlns:p14="http://schemas.microsoft.com/office/powerpoint/2010/main" val="628711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517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BIZ UDPGothic</vt:lpstr>
      <vt:lpstr>Arial</vt:lpstr>
      <vt:lpstr>Calibri</vt:lpstr>
      <vt:lpstr>Trebuchet MS</vt:lpstr>
      <vt:lpstr>Wingdings 3</vt:lpstr>
      <vt:lpstr>Facet</vt:lpstr>
      <vt:lpstr>JAKARTA’S MEDICAL CENTERS</vt:lpstr>
      <vt:lpstr>INTRODUCTION</vt:lpstr>
      <vt:lpstr>DATA</vt:lpstr>
      <vt:lpstr>METHODOLOGY</vt:lpstr>
      <vt:lpstr>RESULTS (1)</vt:lpstr>
      <vt:lpstr>RESULTS (2)</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JAKARTA’S MEDICAL CENTERS</dc:title>
  <dc:creator>Baiq Nurul Haqiqi</dc:creator>
  <cp:lastModifiedBy>Baiq Nurul Haqiqi</cp:lastModifiedBy>
  <cp:revision>4</cp:revision>
  <dcterms:created xsi:type="dcterms:W3CDTF">2020-08-13T15:57:59Z</dcterms:created>
  <dcterms:modified xsi:type="dcterms:W3CDTF">2020-08-13T16:47:20Z</dcterms:modified>
</cp:coreProperties>
</file>