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9"/>
  </p:notesMasterIdLst>
  <p:sldIdLst>
    <p:sldId id="256" r:id="rId2"/>
    <p:sldId id="257" r:id="rId3"/>
    <p:sldId id="259" r:id="rId4"/>
    <p:sldId id="310" r:id="rId5"/>
    <p:sldId id="293" r:id="rId6"/>
    <p:sldId id="294" r:id="rId7"/>
    <p:sldId id="295" r:id="rId8"/>
    <p:sldId id="258" r:id="rId9"/>
    <p:sldId id="275" r:id="rId10"/>
    <p:sldId id="276" r:id="rId11"/>
    <p:sldId id="277" r:id="rId12"/>
    <p:sldId id="261" r:id="rId13"/>
    <p:sldId id="280" r:id="rId14"/>
    <p:sldId id="284" r:id="rId15"/>
    <p:sldId id="281" r:id="rId16"/>
    <p:sldId id="282" r:id="rId17"/>
    <p:sldId id="311" r:id="rId18"/>
    <p:sldId id="312" r:id="rId19"/>
    <p:sldId id="283" r:id="rId20"/>
    <p:sldId id="285" r:id="rId21"/>
    <p:sldId id="286" r:id="rId22"/>
    <p:sldId id="296" r:id="rId23"/>
    <p:sldId id="287" r:id="rId24"/>
    <p:sldId id="300" r:id="rId25"/>
    <p:sldId id="301" r:id="rId26"/>
    <p:sldId id="302" r:id="rId27"/>
    <p:sldId id="303" r:id="rId28"/>
    <p:sldId id="288" r:id="rId29"/>
    <p:sldId id="304" r:id="rId30"/>
    <p:sldId id="305" r:id="rId31"/>
    <p:sldId id="306" r:id="rId32"/>
    <p:sldId id="307" r:id="rId33"/>
    <p:sldId id="308" r:id="rId34"/>
    <p:sldId id="309" r:id="rId35"/>
    <p:sldId id="289" r:id="rId36"/>
    <p:sldId id="313" r:id="rId37"/>
    <p:sldId id="292"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6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0DF3D-7FD9-49FE-8888-7228AC97CC1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4FA3CD67-16DE-46DE-BFEA-1C3DAD91C53D}">
      <dgm:prSet phldrT="[Text]"/>
      <dgm:spPr/>
      <dgm:t>
        <a:bodyPr/>
        <a:lstStyle/>
        <a:p>
          <a:r>
            <a:rPr lang="en-IN" dirty="0"/>
            <a:t>Database selection for brain tumour images</a:t>
          </a:r>
        </a:p>
      </dgm:t>
    </dgm:pt>
    <dgm:pt modelId="{A9CA90CF-4C1A-4927-8FA9-E962C41350A3}" type="parTrans" cxnId="{73B6E1AD-A2EC-4523-872E-178FA6C20272}">
      <dgm:prSet/>
      <dgm:spPr/>
      <dgm:t>
        <a:bodyPr/>
        <a:lstStyle/>
        <a:p>
          <a:endParaRPr lang="en-IN"/>
        </a:p>
      </dgm:t>
    </dgm:pt>
    <dgm:pt modelId="{86A8AB41-8A81-4D40-99B2-573A83612775}" type="sibTrans" cxnId="{73B6E1AD-A2EC-4523-872E-178FA6C20272}">
      <dgm:prSet/>
      <dgm:spPr/>
      <dgm:t>
        <a:bodyPr/>
        <a:lstStyle/>
        <a:p>
          <a:endParaRPr lang="en-IN"/>
        </a:p>
      </dgm:t>
    </dgm:pt>
    <dgm:pt modelId="{34FA1097-DFBC-40E5-84D7-F75B3551317D}">
      <dgm:prSet phldrT="[Text]"/>
      <dgm:spPr/>
      <dgm:t>
        <a:bodyPr/>
        <a:lstStyle/>
        <a:p>
          <a:r>
            <a:rPr lang="en-IN" dirty="0"/>
            <a:t>Feature extraction of brain tumour images using HOG</a:t>
          </a:r>
        </a:p>
      </dgm:t>
    </dgm:pt>
    <dgm:pt modelId="{A4088163-12F1-4A4A-A485-6204B27F731C}" type="parTrans" cxnId="{393FCC7C-38A4-44AC-8A88-F554CDD7757A}">
      <dgm:prSet/>
      <dgm:spPr/>
      <dgm:t>
        <a:bodyPr/>
        <a:lstStyle/>
        <a:p>
          <a:endParaRPr lang="en-IN"/>
        </a:p>
      </dgm:t>
    </dgm:pt>
    <dgm:pt modelId="{3D8EBE8C-2DDE-4FFA-83BD-B9D660121A8D}" type="sibTrans" cxnId="{393FCC7C-38A4-44AC-8A88-F554CDD7757A}">
      <dgm:prSet/>
      <dgm:spPr/>
      <dgm:t>
        <a:bodyPr/>
        <a:lstStyle/>
        <a:p>
          <a:endParaRPr lang="en-IN"/>
        </a:p>
      </dgm:t>
    </dgm:pt>
    <dgm:pt modelId="{51B3C694-D939-43D8-A358-B39FE89A6791}">
      <dgm:prSet phldrT="[Text]"/>
      <dgm:spPr/>
      <dgm:t>
        <a:bodyPr/>
        <a:lstStyle/>
        <a:p>
          <a:r>
            <a:rPr lang="en-IN" dirty="0"/>
            <a:t>Labelling of the features extracted from the HOG</a:t>
          </a:r>
        </a:p>
      </dgm:t>
    </dgm:pt>
    <dgm:pt modelId="{7CDE8D63-279C-41E2-BDEB-71A325E5D15E}" type="parTrans" cxnId="{75B25FEA-0143-4AFA-BCED-94A4E054FBE9}">
      <dgm:prSet/>
      <dgm:spPr/>
      <dgm:t>
        <a:bodyPr/>
        <a:lstStyle/>
        <a:p>
          <a:endParaRPr lang="en-IN"/>
        </a:p>
      </dgm:t>
    </dgm:pt>
    <dgm:pt modelId="{0FD841A5-8421-41B5-9BEC-11BB1561714D}" type="sibTrans" cxnId="{75B25FEA-0143-4AFA-BCED-94A4E054FBE9}">
      <dgm:prSet/>
      <dgm:spPr/>
      <dgm:t>
        <a:bodyPr/>
        <a:lstStyle/>
        <a:p>
          <a:endParaRPr lang="en-IN"/>
        </a:p>
      </dgm:t>
    </dgm:pt>
    <dgm:pt modelId="{7F4D83FF-FD04-40AA-AB99-B27819481518}">
      <dgm:prSet phldrT="[Text]"/>
      <dgm:spPr/>
      <dgm:t>
        <a:bodyPr/>
        <a:lstStyle/>
        <a:p>
          <a:r>
            <a:rPr lang="en-IN" dirty="0"/>
            <a:t>Feeding of the labelled features to the SVM</a:t>
          </a:r>
        </a:p>
      </dgm:t>
    </dgm:pt>
    <dgm:pt modelId="{A64FCED0-DFD6-4F17-8617-188196CE594D}" type="parTrans" cxnId="{6EEDEBA8-4B0B-4879-B5DC-FCFB723979BE}">
      <dgm:prSet/>
      <dgm:spPr/>
      <dgm:t>
        <a:bodyPr/>
        <a:lstStyle/>
        <a:p>
          <a:endParaRPr lang="en-IN"/>
        </a:p>
      </dgm:t>
    </dgm:pt>
    <dgm:pt modelId="{3FCA682A-86EE-4FB9-8939-507E55C2EAE9}" type="sibTrans" cxnId="{6EEDEBA8-4B0B-4879-B5DC-FCFB723979BE}">
      <dgm:prSet/>
      <dgm:spPr/>
      <dgm:t>
        <a:bodyPr/>
        <a:lstStyle/>
        <a:p>
          <a:endParaRPr lang="en-IN"/>
        </a:p>
      </dgm:t>
    </dgm:pt>
    <dgm:pt modelId="{7B80BF78-BD30-4D48-8CD9-307AF2AF0791}">
      <dgm:prSet phldrT="[Text]"/>
      <dgm:spPr/>
      <dgm:t>
        <a:bodyPr/>
        <a:lstStyle/>
        <a:p>
          <a:r>
            <a:rPr lang="en-IN" dirty="0"/>
            <a:t>Classification of brain images into tumour (1) or no-tumour (0) using SVM</a:t>
          </a:r>
        </a:p>
      </dgm:t>
    </dgm:pt>
    <dgm:pt modelId="{6A6B4B26-0A38-4728-83B5-2C7C7F3EE5A3}" type="parTrans" cxnId="{32A51E92-E5E8-4C08-A5D2-516B02F439E9}">
      <dgm:prSet/>
      <dgm:spPr/>
      <dgm:t>
        <a:bodyPr/>
        <a:lstStyle/>
        <a:p>
          <a:endParaRPr lang="en-IN"/>
        </a:p>
      </dgm:t>
    </dgm:pt>
    <dgm:pt modelId="{E4C5EFC2-1166-41D7-93D8-036120EABD4A}" type="sibTrans" cxnId="{32A51E92-E5E8-4C08-A5D2-516B02F439E9}">
      <dgm:prSet/>
      <dgm:spPr/>
      <dgm:t>
        <a:bodyPr/>
        <a:lstStyle/>
        <a:p>
          <a:endParaRPr lang="en-IN"/>
        </a:p>
      </dgm:t>
    </dgm:pt>
    <dgm:pt modelId="{96EA56C6-487D-4EF0-927E-175B51946E12}">
      <dgm:prSet phldrT="[Text]"/>
      <dgm:spPr/>
      <dgm:t>
        <a:bodyPr/>
        <a:lstStyle/>
        <a:p>
          <a:r>
            <a:rPr lang="en-IN"/>
            <a:t>Performance test of SVM based on ROC characteristics</a:t>
          </a:r>
          <a:endParaRPr lang="en-IN" dirty="0"/>
        </a:p>
      </dgm:t>
    </dgm:pt>
    <dgm:pt modelId="{995A1280-E5A8-4158-B5AB-325969979CE6}" type="parTrans" cxnId="{E4668FAA-5C85-4F54-B5E7-5FABB6EC2644}">
      <dgm:prSet/>
      <dgm:spPr/>
      <dgm:t>
        <a:bodyPr/>
        <a:lstStyle/>
        <a:p>
          <a:endParaRPr lang="en-IN"/>
        </a:p>
      </dgm:t>
    </dgm:pt>
    <dgm:pt modelId="{8E28E362-35E0-4121-A47F-C66768A98DD9}" type="sibTrans" cxnId="{E4668FAA-5C85-4F54-B5E7-5FABB6EC2644}">
      <dgm:prSet/>
      <dgm:spPr/>
      <dgm:t>
        <a:bodyPr/>
        <a:lstStyle/>
        <a:p>
          <a:endParaRPr lang="en-IN"/>
        </a:p>
      </dgm:t>
    </dgm:pt>
    <dgm:pt modelId="{AB50087C-29B1-449A-BE56-7F90EDFEF201}">
      <dgm:prSet phldrT="[Text]"/>
      <dgm:spPr/>
      <dgm:t>
        <a:bodyPr/>
        <a:lstStyle/>
        <a:p>
          <a:r>
            <a:rPr lang="en-IN"/>
            <a:t>Accuracy, sensitivity and specificity values for each modality based on ROC curve</a:t>
          </a:r>
          <a:endParaRPr lang="en-IN" dirty="0"/>
        </a:p>
      </dgm:t>
    </dgm:pt>
    <dgm:pt modelId="{9447208D-E422-4B70-869B-4F74DB7F53C7}" type="parTrans" cxnId="{3C60CF87-C3A2-4F8D-A813-BE937463A7D7}">
      <dgm:prSet/>
      <dgm:spPr/>
      <dgm:t>
        <a:bodyPr/>
        <a:lstStyle/>
        <a:p>
          <a:endParaRPr lang="en-IN"/>
        </a:p>
      </dgm:t>
    </dgm:pt>
    <dgm:pt modelId="{910ADEE2-B50D-4111-BA87-4C9739D7A6A4}" type="sibTrans" cxnId="{3C60CF87-C3A2-4F8D-A813-BE937463A7D7}">
      <dgm:prSet/>
      <dgm:spPr/>
      <dgm:t>
        <a:bodyPr/>
        <a:lstStyle/>
        <a:p>
          <a:endParaRPr lang="en-IN"/>
        </a:p>
      </dgm:t>
    </dgm:pt>
    <dgm:pt modelId="{156A19AF-9474-4D13-AFF3-EDC2716A5B8B}" type="pres">
      <dgm:prSet presAssocID="{8CA0DF3D-7FD9-49FE-8888-7228AC97CC16}" presName="diagram" presStyleCnt="0">
        <dgm:presLayoutVars>
          <dgm:dir/>
          <dgm:resizeHandles val="exact"/>
        </dgm:presLayoutVars>
      </dgm:prSet>
      <dgm:spPr/>
    </dgm:pt>
    <dgm:pt modelId="{B6FAC94D-3891-43AE-BF24-0A9316ACF048}" type="pres">
      <dgm:prSet presAssocID="{4FA3CD67-16DE-46DE-BFEA-1C3DAD91C53D}" presName="node" presStyleLbl="node1" presStyleIdx="0" presStyleCnt="7">
        <dgm:presLayoutVars>
          <dgm:bulletEnabled val="1"/>
        </dgm:presLayoutVars>
      </dgm:prSet>
      <dgm:spPr/>
    </dgm:pt>
    <dgm:pt modelId="{AC1A4796-331B-49C1-9984-1DCD409FAFFE}" type="pres">
      <dgm:prSet presAssocID="{86A8AB41-8A81-4D40-99B2-573A83612775}" presName="sibTrans" presStyleLbl="sibTrans2D1" presStyleIdx="0" presStyleCnt="6"/>
      <dgm:spPr/>
    </dgm:pt>
    <dgm:pt modelId="{8B449D74-CB16-4317-A342-26AD7371C192}" type="pres">
      <dgm:prSet presAssocID="{86A8AB41-8A81-4D40-99B2-573A83612775}" presName="connectorText" presStyleLbl="sibTrans2D1" presStyleIdx="0" presStyleCnt="6"/>
      <dgm:spPr/>
    </dgm:pt>
    <dgm:pt modelId="{D267BA95-2E91-4649-9B2C-0E8306DEA54A}" type="pres">
      <dgm:prSet presAssocID="{34FA1097-DFBC-40E5-84D7-F75B3551317D}" presName="node" presStyleLbl="node1" presStyleIdx="1" presStyleCnt="7">
        <dgm:presLayoutVars>
          <dgm:bulletEnabled val="1"/>
        </dgm:presLayoutVars>
      </dgm:prSet>
      <dgm:spPr/>
    </dgm:pt>
    <dgm:pt modelId="{CE8F6C5A-00BF-4E67-A8FC-DE43E0AC231D}" type="pres">
      <dgm:prSet presAssocID="{3D8EBE8C-2DDE-4FFA-83BD-B9D660121A8D}" presName="sibTrans" presStyleLbl="sibTrans2D1" presStyleIdx="1" presStyleCnt="6"/>
      <dgm:spPr/>
    </dgm:pt>
    <dgm:pt modelId="{7BF2EFCB-5ACB-4564-A5CB-9A8C7F7E7F15}" type="pres">
      <dgm:prSet presAssocID="{3D8EBE8C-2DDE-4FFA-83BD-B9D660121A8D}" presName="connectorText" presStyleLbl="sibTrans2D1" presStyleIdx="1" presStyleCnt="6"/>
      <dgm:spPr/>
    </dgm:pt>
    <dgm:pt modelId="{DC42DDA0-AD97-4B65-8EE8-183CEE852A3A}" type="pres">
      <dgm:prSet presAssocID="{51B3C694-D939-43D8-A358-B39FE89A6791}" presName="node" presStyleLbl="node1" presStyleIdx="2" presStyleCnt="7">
        <dgm:presLayoutVars>
          <dgm:bulletEnabled val="1"/>
        </dgm:presLayoutVars>
      </dgm:prSet>
      <dgm:spPr/>
    </dgm:pt>
    <dgm:pt modelId="{396F213C-1654-4329-925A-5D30BF12A614}" type="pres">
      <dgm:prSet presAssocID="{0FD841A5-8421-41B5-9BEC-11BB1561714D}" presName="sibTrans" presStyleLbl="sibTrans2D1" presStyleIdx="2" presStyleCnt="6"/>
      <dgm:spPr/>
    </dgm:pt>
    <dgm:pt modelId="{803AF9FA-DB49-4623-8315-5525EE2DD99B}" type="pres">
      <dgm:prSet presAssocID="{0FD841A5-8421-41B5-9BEC-11BB1561714D}" presName="connectorText" presStyleLbl="sibTrans2D1" presStyleIdx="2" presStyleCnt="6"/>
      <dgm:spPr/>
    </dgm:pt>
    <dgm:pt modelId="{D9595177-A4DC-437C-BA09-4FC5C6A01DDD}" type="pres">
      <dgm:prSet presAssocID="{7F4D83FF-FD04-40AA-AB99-B27819481518}" presName="node" presStyleLbl="node1" presStyleIdx="3" presStyleCnt="7">
        <dgm:presLayoutVars>
          <dgm:bulletEnabled val="1"/>
        </dgm:presLayoutVars>
      </dgm:prSet>
      <dgm:spPr/>
    </dgm:pt>
    <dgm:pt modelId="{71243883-D3E3-4064-85CD-A83592336AF7}" type="pres">
      <dgm:prSet presAssocID="{3FCA682A-86EE-4FB9-8939-507E55C2EAE9}" presName="sibTrans" presStyleLbl="sibTrans2D1" presStyleIdx="3" presStyleCnt="6"/>
      <dgm:spPr/>
    </dgm:pt>
    <dgm:pt modelId="{5EEAB3D2-99FA-4807-A407-17A7F46F7A1D}" type="pres">
      <dgm:prSet presAssocID="{3FCA682A-86EE-4FB9-8939-507E55C2EAE9}" presName="connectorText" presStyleLbl="sibTrans2D1" presStyleIdx="3" presStyleCnt="6"/>
      <dgm:spPr/>
    </dgm:pt>
    <dgm:pt modelId="{D1B0A447-A211-46FA-85E3-C1D05AEC5F54}" type="pres">
      <dgm:prSet presAssocID="{7B80BF78-BD30-4D48-8CD9-307AF2AF0791}" presName="node" presStyleLbl="node1" presStyleIdx="4" presStyleCnt="7">
        <dgm:presLayoutVars>
          <dgm:bulletEnabled val="1"/>
        </dgm:presLayoutVars>
      </dgm:prSet>
      <dgm:spPr/>
    </dgm:pt>
    <dgm:pt modelId="{1F68D240-41DC-47F5-BD64-2AF973E93226}" type="pres">
      <dgm:prSet presAssocID="{E4C5EFC2-1166-41D7-93D8-036120EABD4A}" presName="sibTrans" presStyleLbl="sibTrans2D1" presStyleIdx="4" presStyleCnt="6"/>
      <dgm:spPr/>
    </dgm:pt>
    <dgm:pt modelId="{037BB854-C771-4CDC-8090-5D130B56B75B}" type="pres">
      <dgm:prSet presAssocID="{E4C5EFC2-1166-41D7-93D8-036120EABD4A}" presName="connectorText" presStyleLbl="sibTrans2D1" presStyleIdx="4" presStyleCnt="6"/>
      <dgm:spPr/>
    </dgm:pt>
    <dgm:pt modelId="{304CEB74-34DF-4AB8-BCBD-D09E55F6746A}" type="pres">
      <dgm:prSet presAssocID="{96EA56C6-487D-4EF0-927E-175B51946E12}" presName="node" presStyleLbl="node1" presStyleIdx="5" presStyleCnt="7">
        <dgm:presLayoutVars>
          <dgm:bulletEnabled val="1"/>
        </dgm:presLayoutVars>
      </dgm:prSet>
      <dgm:spPr/>
    </dgm:pt>
    <dgm:pt modelId="{054F0B65-9652-41ED-AF89-AA75F1202059}" type="pres">
      <dgm:prSet presAssocID="{8E28E362-35E0-4121-A47F-C66768A98DD9}" presName="sibTrans" presStyleLbl="sibTrans2D1" presStyleIdx="5" presStyleCnt="6"/>
      <dgm:spPr/>
    </dgm:pt>
    <dgm:pt modelId="{6A3F5DAA-8663-4E9A-9FF6-382E361B9022}" type="pres">
      <dgm:prSet presAssocID="{8E28E362-35E0-4121-A47F-C66768A98DD9}" presName="connectorText" presStyleLbl="sibTrans2D1" presStyleIdx="5" presStyleCnt="6"/>
      <dgm:spPr/>
    </dgm:pt>
    <dgm:pt modelId="{A1C98AE8-766F-4968-A486-E17CCE3D5920}" type="pres">
      <dgm:prSet presAssocID="{AB50087C-29B1-449A-BE56-7F90EDFEF201}" presName="node" presStyleLbl="node1" presStyleIdx="6" presStyleCnt="7">
        <dgm:presLayoutVars>
          <dgm:bulletEnabled val="1"/>
        </dgm:presLayoutVars>
      </dgm:prSet>
      <dgm:spPr/>
    </dgm:pt>
  </dgm:ptLst>
  <dgm:cxnLst>
    <dgm:cxn modelId="{49A7DC13-AAEB-4FC4-BF52-BD0A3A0A9BC4}" type="presOf" srcId="{8E28E362-35E0-4121-A47F-C66768A98DD9}" destId="{6A3F5DAA-8663-4E9A-9FF6-382E361B9022}" srcOrd="1" destOrd="0" presId="urn:microsoft.com/office/officeart/2005/8/layout/process5"/>
    <dgm:cxn modelId="{AE9A4B1E-42AC-4165-A498-080F07B217D3}" type="presOf" srcId="{96EA56C6-487D-4EF0-927E-175B51946E12}" destId="{304CEB74-34DF-4AB8-BCBD-D09E55F6746A}" srcOrd="0" destOrd="0" presId="urn:microsoft.com/office/officeart/2005/8/layout/process5"/>
    <dgm:cxn modelId="{FA4C4F21-678D-4AFF-9BE7-4AA6704F1344}" type="presOf" srcId="{34FA1097-DFBC-40E5-84D7-F75B3551317D}" destId="{D267BA95-2E91-4649-9B2C-0E8306DEA54A}" srcOrd="0" destOrd="0" presId="urn:microsoft.com/office/officeart/2005/8/layout/process5"/>
    <dgm:cxn modelId="{1EF3792D-8E2A-4991-8771-0AD97AEFE16A}" type="presOf" srcId="{51B3C694-D939-43D8-A358-B39FE89A6791}" destId="{DC42DDA0-AD97-4B65-8EE8-183CEE852A3A}" srcOrd="0" destOrd="0" presId="urn:microsoft.com/office/officeart/2005/8/layout/process5"/>
    <dgm:cxn modelId="{98552834-BB8C-4E45-9B9D-604AB9DFD6A2}" type="presOf" srcId="{0FD841A5-8421-41B5-9BEC-11BB1561714D}" destId="{803AF9FA-DB49-4623-8315-5525EE2DD99B}" srcOrd="1" destOrd="0" presId="urn:microsoft.com/office/officeart/2005/8/layout/process5"/>
    <dgm:cxn modelId="{669D0B3A-6296-48A8-A95B-A6CE0D3CF505}" type="presOf" srcId="{E4C5EFC2-1166-41D7-93D8-036120EABD4A}" destId="{037BB854-C771-4CDC-8090-5D130B56B75B}" srcOrd="1" destOrd="0" presId="urn:microsoft.com/office/officeart/2005/8/layout/process5"/>
    <dgm:cxn modelId="{664FC63E-05C1-4341-B40E-6B1E88931328}" type="presOf" srcId="{AB50087C-29B1-449A-BE56-7F90EDFEF201}" destId="{A1C98AE8-766F-4968-A486-E17CCE3D5920}" srcOrd="0" destOrd="0" presId="urn:microsoft.com/office/officeart/2005/8/layout/process5"/>
    <dgm:cxn modelId="{74F9F042-1414-4F5D-9021-0013296B1F58}" type="presOf" srcId="{86A8AB41-8A81-4D40-99B2-573A83612775}" destId="{8B449D74-CB16-4317-A342-26AD7371C192}" srcOrd="1" destOrd="0" presId="urn:microsoft.com/office/officeart/2005/8/layout/process5"/>
    <dgm:cxn modelId="{D695356C-C96A-4CFF-AC62-C1EC77D630CA}" type="presOf" srcId="{8E28E362-35E0-4121-A47F-C66768A98DD9}" destId="{054F0B65-9652-41ED-AF89-AA75F1202059}" srcOrd="0" destOrd="0" presId="urn:microsoft.com/office/officeart/2005/8/layout/process5"/>
    <dgm:cxn modelId="{C2E84959-AF3D-43BC-B1C9-050A1C8B65A6}" type="presOf" srcId="{0FD841A5-8421-41B5-9BEC-11BB1561714D}" destId="{396F213C-1654-4329-925A-5D30BF12A614}" srcOrd="0" destOrd="0" presId="urn:microsoft.com/office/officeart/2005/8/layout/process5"/>
    <dgm:cxn modelId="{393FCC7C-38A4-44AC-8A88-F554CDD7757A}" srcId="{8CA0DF3D-7FD9-49FE-8888-7228AC97CC16}" destId="{34FA1097-DFBC-40E5-84D7-F75B3551317D}" srcOrd="1" destOrd="0" parTransId="{A4088163-12F1-4A4A-A485-6204B27F731C}" sibTransId="{3D8EBE8C-2DDE-4FFA-83BD-B9D660121A8D}"/>
    <dgm:cxn modelId="{634EF081-CC21-45B8-BE93-2F9FE875BEFB}" type="presOf" srcId="{E4C5EFC2-1166-41D7-93D8-036120EABD4A}" destId="{1F68D240-41DC-47F5-BD64-2AF973E93226}" srcOrd="0" destOrd="0" presId="urn:microsoft.com/office/officeart/2005/8/layout/process5"/>
    <dgm:cxn modelId="{4EAC7587-9253-40A7-826B-8E466CB2A15D}" type="presOf" srcId="{3D8EBE8C-2DDE-4FFA-83BD-B9D660121A8D}" destId="{CE8F6C5A-00BF-4E67-A8FC-DE43E0AC231D}" srcOrd="0" destOrd="0" presId="urn:microsoft.com/office/officeart/2005/8/layout/process5"/>
    <dgm:cxn modelId="{3C60CF87-C3A2-4F8D-A813-BE937463A7D7}" srcId="{8CA0DF3D-7FD9-49FE-8888-7228AC97CC16}" destId="{AB50087C-29B1-449A-BE56-7F90EDFEF201}" srcOrd="6" destOrd="0" parTransId="{9447208D-E422-4B70-869B-4F74DB7F53C7}" sibTransId="{910ADEE2-B50D-4111-BA87-4C9739D7A6A4}"/>
    <dgm:cxn modelId="{F61A528E-3AF6-43D2-A98F-E3495B004E72}" type="presOf" srcId="{8CA0DF3D-7FD9-49FE-8888-7228AC97CC16}" destId="{156A19AF-9474-4D13-AFF3-EDC2716A5B8B}" srcOrd="0" destOrd="0" presId="urn:microsoft.com/office/officeart/2005/8/layout/process5"/>
    <dgm:cxn modelId="{32A51E92-E5E8-4C08-A5D2-516B02F439E9}" srcId="{8CA0DF3D-7FD9-49FE-8888-7228AC97CC16}" destId="{7B80BF78-BD30-4D48-8CD9-307AF2AF0791}" srcOrd="4" destOrd="0" parTransId="{6A6B4B26-0A38-4728-83B5-2C7C7F3EE5A3}" sibTransId="{E4C5EFC2-1166-41D7-93D8-036120EABD4A}"/>
    <dgm:cxn modelId="{7B83F1A1-BFF7-455F-BB6B-614E94105321}" type="presOf" srcId="{3D8EBE8C-2DDE-4FFA-83BD-B9D660121A8D}" destId="{7BF2EFCB-5ACB-4564-A5CB-9A8C7F7E7F15}" srcOrd="1" destOrd="0" presId="urn:microsoft.com/office/officeart/2005/8/layout/process5"/>
    <dgm:cxn modelId="{45FFB2A4-A931-4740-B37C-07B130D834C8}" type="presOf" srcId="{3FCA682A-86EE-4FB9-8939-507E55C2EAE9}" destId="{71243883-D3E3-4064-85CD-A83592336AF7}" srcOrd="0" destOrd="0" presId="urn:microsoft.com/office/officeart/2005/8/layout/process5"/>
    <dgm:cxn modelId="{6EEDEBA8-4B0B-4879-B5DC-FCFB723979BE}" srcId="{8CA0DF3D-7FD9-49FE-8888-7228AC97CC16}" destId="{7F4D83FF-FD04-40AA-AB99-B27819481518}" srcOrd="3" destOrd="0" parTransId="{A64FCED0-DFD6-4F17-8617-188196CE594D}" sibTransId="{3FCA682A-86EE-4FB9-8939-507E55C2EAE9}"/>
    <dgm:cxn modelId="{E4668FAA-5C85-4F54-B5E7-5FABB6EC2644}" srcId="{8CA0DF3D-7FD9-49FE-8888-7228AC97CC16}" destId="{96EA56C6-487D-4EF0-927E-175B51946E12}" srcOrd="5" destOrd="0" parTransId="{995A1280-E5A8-4158-B5AB-325969979CE6}" sibTransId="{8E28E362-35E0-4121-A47F-C66768A98DD9}"/>
    <dgm:cxn modelId="{73B6E1AD-A2EC-4523-872E-178FA6C20272}" srcId="{8CA0DF3D-7FD9-49FE-8888-7228AC97CC16}" destId="{4FA3CD67-16DE-46DE-BFEA-1C3DAD91C53D}" srcOrd="0" destOrd="0" parTransId="{A9CA90CF-4C1A-4927-8FA9-E962C41350A3}" sibTransId="{86A8AB41-8A81-4D40-99B2-573A83612775}"/>
    <dgm:cxn modelId="{188EB3B9-09A1-4490-B34A-B9B42626019F}" type="presOf" srcId="{4FA3CD67-16DE-46DE-BFEA-1C3DAD91C53D}" destId="{B6FAC94D-3891-43AE-BF24-0A9316ACF048}" srcOrd="0" destOrd="0" presId="urn:microsoft.com/office/officeart/2005/8/layout/process5"/>
    <dgm:cxn modelId="{F08918C5-24E1-4B1F-91FD-AF5AAF5B384A}" type="presOf" srcId="{7B80BF78-BD30-4D48-8CD9-307AF2AF0791}" destId="{D1B0A447-A211-46FA-85E3-C1D05AEC5F54}" srcOrd="0" destOrd="0" presId="urn:microsoft.com/office/officeart/2005/8/layout/process5"/>
    <dgm:cxn modelId="{77BA13D8-1119-42FA-9D74-DAD154A3218A}" type="presOf" srcId="{86A8AB41-8A81-4D40-99B2-573A83612775}" destId="{AC1A4796-331B-49C1-9984-1DCD409FAFFE}" srcOrd="0" destOrd="0" presId="urn:microsoft.com/office/officeart/2005/8/layout/process5"/>
    <dgm:cxn modelId="{8B696BDA-91BE-45A1-ACAF-AC019EF3079C}" type="presOf" srcId="{7F4D83FF-FD04-40AA-AB99-B27819481518}" destId="{D9595177-A4DC-437C-BA09-4FC5C6A01DDD}" srcOrd="0" destOrd="0" presId="urn:microsoft.com/office/officeart/2005/8/layout/process5"/>
    <dgm:cxn modelId="{75B25FEA-0143-4AFA-BCED-94A4E054FBE9}" srcId="{8CA0DF3D-7FD9-49FE-8888-7228AC97CC16}" destId="{51B3C694-D939-43D8-A358-B39FE89A6791}" srcOrd="2" destOrd="0" parTransId="{7CDE8D63-279C-41E2-BDEB-71A325E5D15E}" sibTransId="{0FD841A5-8421-41B5-9BEC-11BB1561714D}"/>
    <dgm:cxn modelId="{07C370F1-5C61-4A6B-9B55-447775DB12D3}" type="presOf" srcId="{3FCA682A-86EE-4FB9-8939-507E55C2EAE9}" destId="{5EEAB3D2-99FA-4807-A407-17A7F46F7A1D}" srcOrd="1" destOrd="0" presId="urn:microsoft.com/office/officeart/2005/8/layout/process5"/>
    <dgm:cxn modelId="{CBB1420D-A5A2-46F0-8488-3F7C5CD2992B}" type="presParOf" srcId="{156A19AF-9474-4D13-AFF3-EDC2716A5B8B}" destId="{B6FAC94D-3891-43AE-BF24-0A9316ACF048}" srcOrd="0" destOrd="0" presId="urn:microsoft.com/office/officeart/2005/8/layout/process5"/>
    <dgm:cxn modelId="{0FA10FA9-EAD5-41F7-995C-5D1ECF6803A6}" type="presParOf" srcId="{156A19AF-9474-4D13-AFF3-EDC2716A5B8B}" destId="{AC1A4796-331B-49C1-9984-1DCD409FAFFE}" srcOrd="1" destOrd="0" presId="urn:microsoft.com/office/officeart/2005/8/layout/process5"/>
    <dgm:cxn modelId="{64BABD89-7290-41F1-9330-026B8A541A64}" type="presParOf" srcId="{AC1A4796-331B-49C1-9984-1DCD409FAFFE}" destId="{8B449D74-CB16-4317-A342-26AD7371C192}" srcOrd="0" destOrd="0" presId="urn:microsoft.com/office/officeart/2005/8/layout/process5"/>
    <dgm:cxn modelId="{CF663E5A-462A-49EA-B0FF-3C8180E281E6}" type="presParOf" srcId="{156A19AF-9474-4D13-AFF3-EDC2716A5B8B}" destId="{D267BA95-2E91-4649-9B2C-0E8306DEA54A}" srcOrd="2" destOrd="0" presId="urn:microsoft.com/office/officeart/2005/8/layout/process5"/>
    <dgm:cxn modelId="{334DF65C-5FC1-4F46-A9D9-F5B78D356868}" type="presParOf" srcId="{156A19AF-9474-4D13-AFF3-EDC2716A5B8B}" destId="{CE8F6C5A-00BF-4E67-A8FC-DE43E0AC231D}" srcOrd="3" destOrd="0" presId="urn:microsoft.com/office/officeart/2005/8/layout/process5"/>
    <dgm:cxn modelId="{6E08C8B8-E38C-46D4-8803-AEF125A35415}" type="presParOf" srcId="{CE8F6C5A-00BF-4E67-A8FC-DE43E0AC231D}" destId="{7BF2EFCB-5ACB-4564-A5CB-9A8C7F7E7F15}" srcOrd="0" destOrd="0" presId="urn:microsoft.com/office/officeart/2005/8/layout/process5"/>
    <dgm:cxn modelId="{575EA72A-0DAD-4051-8AFA-DD73E55E8425}" type="presParOf" srcId="{156A19AF-9474-4D13-AFF3-EDC2716A5B8B}" destId="{DC42DDA0-AD97-4B65-8EE8-183CEE852A3A}" srcOrd="4" destOrd="0" presId="urn:microsoft.com/office/officeart/2005/8/layout/process5"/>
    <dgm:cxn modelId="{54B0868A-56FF-40D8-8C26-95D84CE8BA64}" type="presParOf" srcId="{156A19AF-9474-4D13-AFF3-EDC2716A5B8B}" destId="{396F213C-1654-4329-925A-5D30BF12A614}" srcOrd="5" destOrd="0" presId="urn:microsoft.com/office/officeart/2005/8/layout/process5"/>
    <dgm:cxn modelId="{3ADD5FDC-3FF0-4FF2-B8A7-F3E2B8DDA2A9}" type="presParOf" srcId="{396F213C-1654-4329-925A-5D30BF12A614}" destId="{803AF9FA-DB49-4623-8315-5525EE2DD99B}" srcOrd="0" destOrd="0" presId="urn:microsoft.com/office/officeart/2005/8/layout/process5"/>
    <dgm:cxn modelId="{C49F3473-62C3-463D-BEF2-F81100328F16}" type="presParOf" srcId="{156A19AF-9474-4D13-AFF3-EDC2716A5B8B}" destId="{D9595177-A4DC-437C-BA09-4FC5C6A01DDD}" srcOrd="6" destOrd="0" presId="urn:microsoft.com/office/officeart/2005/8/layout/process5"/>
    <dgm:cxn modelId="{23552D44-56B3-406D-A406-218B9C5DEF98}" type="presParOf" srcId="{156A19AF-9474-4D13-AFF3-EDC2716A5B8B}" destId="{71243883-D3E3-4064-85CD-A83592336AF7}" srcOrd="7" destOrd="0" presId="urn:microsoft.com/office/officeart/2005/8/layout/process5"/>
    <dgm:cxn modelId="{83E3E775-FBBC-40D1-86A0-AA6EC28AE902}" type="presParOf" srcId="{71243883-D3E3-4064-85CD-A83592336AF7}" destId="{5EEAB3D2-99FA-4807-A407-17A7F46F7A1D}" srcOrd="0" destOrd="0" presId="urn:microsoft.com/office/officeart/2005/8/layout/process5"/>
    <dgm:cxn modelId="{83213559-4830-4431-9484-3E70CA3C31FF}" type="presParOf" srcId="{156A19AF-9474-4D13-AFF3-EDC2716A5B8B}" destId="{D1B0A447-A211-46FA-85E3-C1D05AEC5F54}" srcOrd="8" destOrd="0" presId="urn:microsoft.com/office/officeart/2005/8/layout/process5"/>
    <dgm:cxn modelId="{90CF891F-CB6F-48A8-B372-61985198B965}" type="presParOf" srcId="{156A19AF-9474-4D13-AFF3-EDC2716A5B8B}" destId="{1F68D240-41DC-47F5-BD64-2AF973E93226}" srcOrd="9" destOrd="0" presId="urn:microsoft.com/office/officeart/2005/8/layout/process5"/>
    <dgm:cxn modelId="{BE8D7BED-6700-4CD0-B2FA-2EDC5CFF8346}" type="presParOf" srcId="{1F68D240-41DC-47F5-BD64-2AF973E93226}" destId="{037BB854-C771-4CDC-8090-5D130B56B75B}" srcOrd="0" destOrd="0" presId="urn:microsoft.com/office/officeart/2005/8/layout/process5"/>
    <dgm:cxn modelId="{C6DA3691-9836-4A2F-B9D2-B357362E4644}" type="presParOf" srcId="{156A19AF-9474-4D13-AFF3-EDC2716A5B8B}" destId="{304CEB74-34DF-4AB8-BCBD-D09E55F6746A}" srcOrd="10" destOrd="0" presId="urn:microsoft.com/office/officeart/2005/8/layout/process5"/>
    <dgm:cxn modelId="{697C4057-63FC-4B0D-9351-2B18293B482F}" type="presParOf" srcId="{156A19AF-9474-4D13-AFF3-EDC2716A5B8B}" destId="{054F0B65-9652-41ED-AF89-AA75F1202059}" srcOrd="11" destOrd="0" presId="urn:microsoft.com/office/officeart/2005/8/layout/process5"/>
    <dgm:cxn modelId="{0E36A909-E8BE-4A4D-82DE-5DD3DE5D2339}" type="presParOf" srcId="{054F0B65-9652-41ED-AF89-AA75F1202059}" destId="{6A3F5DAA-8663-4E9A-9FF6-382E361B9022}" srcOrd="0" destOrd="0" presId="urn:microsoft.com/office/officeart/2005/8/layout/process5"/>
    <dgm:cxn modelId="{E2831294-1A86-4EAD-9674-660E2FF2488B}" type="presParOf" srcId="{156A19AF-9474-4D13-AFF3-EDC2716A5B8B}" destId="{A1C98AE8-766F-4968-A486-E17CCE3D5920}" srcOrd="12"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AC94D-3891-43AE-BF24-0A9316ACF048}">
      <dsp:nvSpPr>
        <dsp:cNvPr id="0" name=""/>
        <dsp:cNvSpPr/>
      </dsp:nvSpPr>
      <dsp:spPr>
        <a:xfrm>
          <a:off x="1086855" y="1051"/>
          <a:ext cx="1562268" cy="937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Database selection for brain tumour images</a:t>
          </a:r>
        </a:p>
      </dsp:txBody>
      <dsp:txXfrm>
        <a:off x="1114309" y="28505"/>
        <a:ext cx="1507360" cy="882452"/>
      </dsp:txXfrm>
    </dsp:sp>
    <dsp:sp modelId="{AC1A4796-331B-49C1-9984-1DCD409FAFFE}">
      <dsp:nvSpPr>
        <dsp:cNvPr id="0" name=""/>
        <dsp:cNvSpPr/>
      </dsp:nvSpPr>
      <dsp:spPr>
        <a:xfrm>
          <a:off x="2786603" y="276010"/>
          <a:ext cx="331200" cy="387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786603" y="353498"/>
        <a:ext cx="231840" cy="232466"/>
      </dsp:txXfrm>
    </dsp:sp>
    <dsp:sp modelId="{D267BA95-2E91-4649-9B2C-0E8306DEA54A}">
      <dsp:nvSpPr>
        <dsp:cNvPr id="0" name=""/>
        <dsp:cNvSpPr/>
      </dsp:nvSpPr>
      <dsp:spPr>
        <a:xfrm>
          <a:off x="3274030" y="1051"/>
          <a:ext cx="1562268" cy="937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extraction of brain tumour images using HOG</a:t>
          </a:r>
        </a:p>
      </dsp:txBody>
      <dsp:txXfrm>
        <a:off x="3301484" y="28505"/>
        <a:ext cx="1507360" cy="882452"/>
      </dsp:txXfrm>
    </dsp:sp>
    <dsp:sp modelId="{CE8F6C5A-00BF-4E67-A8FC-DE43E0AC231D}">
      <dsp:nvSpPr>
        <dsp:cNvPr id="0" name=""/>
        <dsp:cNvSpPr/>
      </dsp:nvSpPr>
      <dsp:spPr>
        <a:xfrm>
          <a:off x="4973778" y="276010"/>
          <a:ext cx="331200" cy="387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973778" y="353498"/>
        <a:ext cx="231840" cy="232466"/>
      </dsp:txXfrm>
    </dsp:sp>
    <dsp:sp modelId="{DC42DDA0-AD97-4B65-8EE8-183CEE852A3A}">
      <dsp:nvSpPr>
        <dsp:cNvPr id="0" name=""/>
        <dsp:cNvSpPr/>
      </dsp:nvSpPr>
      <dsp:spPr>
        <a:xfrm>
          <a:off x="5461206" y="1051"/>
          <a:ext cx="1562268" cy="937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Labelling of the features extracted from the HOG</a:t>
          </a:r>
        </a:p>
      </dsp:txBody>
      <dsp:txXfrm>
        <a:off x="5488660" y="28505"/>
        <a:ext cx="1507360" cy="882452"/>
      </dsp:txXfrm>
    </dsp:sp>
    <dsp:sp modelId="{396F213C-1654-4329-925A-5D30BF12A614}">
      <dsp:nvSpPr>
        <dsp:cNvPr id="0" name=""/>
        <dsp:cNvSpPr/>
      </dsp:nvSpPr>
      <dsp:spPr>
        <a:xfrm rot="5400000">
          <a:off x="6076739" y="1047771"/>
          <a:ext cx="331200" cy="387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6126106" y="1075892"/>
        <a:ext cx="232466" cy="231840"/>
      </dsp:txXfrm>
    </dsp:sp>
    <dsp:sp modelId="{D9595177-A4DC-437C-BA09-4FC5C6A01DDD}">
      <dsp:nvSpPr>
        <dsp:cNvPr id="0" name=""/>
        <dsp:cNvSpPr/>
      </dsp:nvSpPr>
      <dsp:spPr>
        <a:xfrm>
          <a:off x="5461206" y="1563319"/>
          <a:ext cx="1562268" cy="937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Feeding of the labelled features to the SVM</a:t>
          </a:r>
        </a:p>
      </dsp:txBody>
      <dsp:txXfrm>
        <a:off x="5488660" y="1590773"/>
        <a:ext cx="1507360" cy="882452"/>
      </dsp:txXfrm>
    </dsp:sp>
    <dsp:sp modelId="{71243883-D3E3-4064-85CD-A83592336AF7}">
      <dsp:nvSpPr>
        <dsp:cNvPr id="0" name=""/>
        <dsp:cNvSpPr/>
      </dsp:nvSpPr>
      <dsp:spPr>
        <a:xfrm rot="10800000">
          <a:off x="4992525" y="1838278"/>
          <a:ext cx="331200" cy="387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10800000">
        <a:off x="5091885" y="1915766"/>
        <a:ext cx="231840" cy="232466"/>
      </dsp:txXfrm>
    </dsp:sp>
    <dsp:sp modelId="{D1B0A447-A211-46FA-85E3-C1D05AEC5F54}">
      <dsp:nvSpPr>
        <dsp:cNvPr id="0" name=""/>
        <dsp:cNvSpPr/>
      </dsp:nvSpPr>
      <dsp:spPr>
        <a:xfrm>
          <a:off x="3274030" y="1563319"/>
          <a:ext cx="1562268" cy="937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Classification of brain images into tumour (1) or no-tumour (0) using SVM</a:t>
          </a:r>
        </a:p>
      </dsp:txBody>
      <dsp:txXfrm>
        <a:off x="3301484" y="1590773"/>
        <a:ext cx="1507360" cy="882452"/>
      </dsp:txXfrm>
    </dsp:sp>
    <dsp:sp modelId="{1F68D240-41DC-47F5-BD64-2AF973E93226}">
      <dsp:nvSpPr>
        <dsp:cNvPr id="0" name=""/>
        <dsp:cNvSpPr/>
      </dsp:nvSpPr>
      <dsp:spPr>
        <a:xfrm rot="10800000">
          <a:off x="2805350" y="1838278"/>
          <a:ext cx="331200" cy="387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10800000">
        <a:off x="2904710" y="1915766"/>
        <a:ext cx="231840" cy="232466"/>
      </dsp:txXfrm>
    </dsp:sp>
    <dsp:sp modelId="{304CEB74-34DF-4AB8-BCBD-D09E55F6746A}">
      <dsp:nvSpPr>
        <dsp:cNvPr id="0" name=""/>
        <dsp:cNvSpPr/>
      </dsp:nvSpPr>
      <dsp:spPr>
        <a:xfrm>
          <a:off x="1086855" y="1563319"/>
          <a:ext cx="1562268" cy="937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Performance test of SVM based on ROC characteristics</a:t>
          </a:r>
          <a:endParaRPr lang="en-IN" sz="1200" kern="1200" dirty="0"/>
        </a:p>
      </dsp:txBody>
      <dsp:txXfrm>
        <a:off x="1114309" y="1590773"/>
        <a:ext cx="1507360" cy="882452"/>
      </dsp:txXfrm>
    </dsp:sp>
    <dsp:sp modelId="{054F0B65-9652-41ED-AF89-AA75F1202059}">
      <dsp:nvSpPr>
        <dsp:cNvPr id="0" name=""/>
        <dsp:cNvSpPr/>
      </dsp:nvSpPr>
      <dsp:spPr>
        <a:xfrm rot="5400000">
          <a:off x="1702389" y="2610039"/>
          <a:ext cx="331200" cy="387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1751756" y="2638160"/>
        <a:ext cx="232466" cy="231840"/>
      </dsp:txXfrm>
    </dsp:sp>
    <dsp:sp modelId="{A1C98AE8-766F-4968-A486-E17CCE3D5920}">
      <dsp:nvSpPr>
        <dsp:cNvPr id="0" name=""/>
        <dsp:cNvSpPr/>
      </dsp:nvSpPr>
      <dsp:spPr>
        <a:xfrm>
          <a:off x="1086855" y="3125587"/>
          <a:ext cx="1562268" cy="937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Accuracy, sensitivity and specificity values for each modality based on ROC curve</a:t>
          </a:r>
          <a:endParaRPr lang="en-IN" sz="1200" kern="1200" dirty="0"/>
        </a:p>
      </dsp:txBody>
      <dsp:txXfrm>
        <a:off x="1114309" y="3153041"/>
        <a:ext cx="1507360" cy="8824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56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32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644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889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2376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8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888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4144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051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6017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8205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713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112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615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3097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1767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09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677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92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16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306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974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961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9926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322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21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sciencedirect.com/science/article/pii/S1877050918301297?ref=pdf_download&amp;fr=RR-2&amp;rr=7fbd86d8bb3706b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Brain Tumor Detection Using ML Techniques</a:t>
            </a:r>
            <a:endParaRPr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 B497</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RA2011003010810</a:t>
            </a:r>
            <a:endParaRPr dirty="0">
              <a:latin typeface="Times New Roman" panose="02020603050405020304" pitchFamily="18" charset="0"/>
              <a:cs typeface="Times New Roman" panose="02020603050405020304" pitchFamily="18" charset="0"/>
            </a:endParaRP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Kartik Singh</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RA2011003010772</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Utkarsh Gupta</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0" y="4578969"/>
            <a:ext cx="3904181" cy="14700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sz="1400" dirty="0">
                <a:latin typeface="Times New Roman" panose="02020603050405020304" pitchFamily="18" charset="0"/>
                <a:cs typeface="Times New Roman" panose="02020603050405020304" pitchFamily="18" charset="0"/>
              </a:rPr>
              <a:t> Guide name: Mrs. P .</a:t>
            </a:r>
            <a:r>
              <a:rPr lang="en-US" sz="1400" dirty="0" err="1">
                <a:latin typeface="Times New Roman" panose="02020603050405020304" pitchFamily="18" charset="0"/>
                <a:cs typeface="Times New Roman" panose="02020603050405020304" pitchFamily="18" charset="0"/>
              </a:rPr>
              <a:t>Renukadevi</a:t>
            </a:r>
            <a:endParaRPr lang="en-US" sz="1400" dirty="0">
              <a:latin typeface="Times New Roman" panose="02020603050405020304" pitchFamily="18" charset="0"/>
              <a:cs typeface="Times New Roman" panose="02020603050405020304" pitchFamily="18" charset="0"/>
            </a:endParaRPr>
          </a:p>
          <a:p>
            <a:pPr marL="0" indent="0">
              <a:lnSpc>
                <a:spcPct val="170000"/>
              </a:lnSpc>
              <a:spcBef>
                <a:spcPts val="592"/>
              </a:spcBef>
              <a:buSzPct val="100000"/>
            </a:pPr>
            <a:r>
              <a:rPr lang="en-US" sz="1400" dirty="0">
                <a:latin typeface="Times New Roman" panose="02020603050405020304" pitchFamily="18" charset="0"/>
                <a:cs typeface="Times New Roman" panose="02020603050405020304" pitchFamily="18" charset="0"/>
              </a:rPr>
              <a:t>Designation: Assistant Professor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Department: Computing Technologies</a:t>
            </a:r>
          </a:p>
        </p:txBody>
      </p:sp>
      <p:sp>
        <p:nvSpPr>
          <p:cNvPr id="3" name="TextBox 2">
            <a:extLst>
              <a:ext uri="{FF2B5EF4-FFF2-40B4-BE49-F238E27FC236}">
                <a16:creationId xmlns:a16="http://schemas.microsoft.com/office/drawing/2014/main" id="{92E15882-FE2C-4B61-2D7C-6A060905B2C2}"/>
              </a:ext>
            </a:extLst>
          </p:cNvPr>
          <p:cNvSpPr txBox="1"/>
          <p:nvPr/>
        </p:nvSpPr>
        <p:spPr>
          <a:xfrm>
            <a:off x="373529" y="6259711"/>
            <a:ext cx="4677102" cy="276999"/>
          </a:xfrm>
          <a:prstGeom prst="rect">
            <a:avLst/>
          </a:prstGeom>
          <a:noFill/>
        </p:spPr>
        <p:txBody>
          <a:bodyPr wrap="square">
            <a:spAutoFit/>
          </a:bodyPr>
          <a:lstStyle/>
          <a:p>
            <a:pPr lvl="0"/>
            <a:r>
              <a:rPr lang="en-US" sz="1200" b="1" dirty="0">
                <a:solidFill>
                  <a:schemeClr val="bg1">
                    <a:lumMod val="65000"/>
                  </a:schemeClr>
                </a:solidFill>
              </a:rPr>
              <a:t>14-10-2023</a:t>
            </a:r>
            <a:endParaRPr lang="en-US" sz="1200"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43132" y="1276644"/>
            <a:ext cx="8229600" cy="664697"/>
          </a:xfrm>
          <a:prstGeom prst="rect">
            <a:avLst/>
          </a:prstGeom>
          <a:noFill/>
          <a:ln>
            <a:noFill/>
          </a:ln>
        </p:spPr>
        <p:txBody>
          <a:bodyPr spcFirstLastPara="1" wrap="square" lIns="91425" tIns="45700" rIns="91425" bIns="45700" anchor="t" anchorCtr="0">
            <a:normAutofit/>
          </a:bodyPr>
          <a:lstStyle/>
          <a:p>
            <a:pPr marL="0" indent="0" algn="ctr">
              <a:spcBef>
                <a:spcPts val="0"/>
              </a:spcBef>
              <a:buSzPts val="3200"/>
              <a:buNone/>
            </a:pPr>
            <a:r>
              <a:rPr lang="en-US" dirty="0">
                <a:latin typeface="Times New Roman" panose="02020603050405020304" pitchFamily="18" charset="0"/>
                <a:cs typeface="Times New Roman" panose="02020603050405020304" pitchFamily="18" charset="0"/>
              </a:rPr>
              <a:t>Existing Methods &amp; Techniques</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7" name="TextBox 6"/>
          <p:cNvSpPr txBox="1"/>
          <p:nvPr/>
        </p:nvSpPr>
        <p:spPr>
          <a:xfrm>
            <a:off x="244849" y="1941341"/>
            <a:ext cx="8654302" cy="4016484"/>
          </a:xfrm>
          <a:prstGeom prst="rect">
            <a:avLst/>
          </a:prstGeom>
          <a:noFill/>
        </p:spPr>
        <p:txBody>
          <a:bodyPr wrap="square" rtlCol="0">
            <a:spAutoFit/>
          </a:bodyPr>
          <a:lstStyle/>
          <a:p>
            <a:r>
              <a:rPr lang="en-US" sz="1700" b="1" u="sng" dirty="0">
                <a:latin typeface="Times New Roman" panose="02020603050405020304" pitchFamily="18" charset="0"/>
                <a:cs typeface="Times New Roman" panose="02020603050405020304" pitchFamily="18" charset="0"/>
              </a:rPr>
              <a:t>Machine Learning Techniques – </a:t>
            </a:r>
            <a:endParaRPr lang="en-US" sz="1700" dirty="0">
              <a:latin typeface="Times New Roman" panose="02020603050405020304" pitchFamily="18" charset="0"/>
              <a:cs typeface="Times New Roman" panose="02020603050405020304" pitchFamily="18" charset="0"/>
            </a:endParaRPr>
          </a:p>
          <a:p>
            <a:pPr lvl="0"/>
            <a:r>
              <a:rPr lang="en-US" sz="1700" b="1" dirty="0">
                <a:latin typeface="Times New Roman" panose="02020603050405020304" pitchFamily="18" charset="0"/>
                <a:cs typeface="Times New Roman" panose="02020603050405020304" pitchFamily="18" charset="0"/>
              </a:rPr>
              <a:t>1.Support Vector Machines (SVM):</a:t>
            </a:r>
            <a:r>
              <a:rPr lang="en-US" sz="1700" dirty="0">
                <a:latin typeface="Times New Roman" panose="02020603050405020304" pitchFamily="18" charset="0"/>
                <a:cs typeface="Times New Roman" panose="02020603050405020304" pitchFamily="18" charset="0"/>
              </a:rPr>
              <a:t> SVMs are powerful classifiers that aim to find the best </a:t>
            </a:r>
            <a:r>
              <a:rPr lang="en-US" sz="1700" dirty="0" err="1">
                <a:latin typeface="Times New Roman" panose="02020603050405020304" pitchFamily="18" charset="0"/>
                <a:cs typeface="Times New Roman" panose="02020603050405020304" pitchFamily="18" charset="0"/>
              </a:rPr>
              <a:t>hyperplane</a:t>
            </a:r>
            <a:r>
              <a:rPr lang="en-US" sz="1700" dirty="0">
                <a:latin typeface="Times New Roman" panose="02020603050405020304" pitchFamily="18" charset="0"/>
                <a:cs typeface="Times New Roman" panose="02020603050405020304" pitchFamily="18" charset="0"/>
              </a:rPr>
              <a:t> that separates different classes in a high-dimensional feature space. They have been applied to MRI-based brain tumor classification by using extracted features.</a:t>
            </a:r>
          </a:p>
          <a:p>
            <a:pPr lvl="0"/>
            <a:r>
              <a:rPr lang="en-US" sz="1700" b="1" dirty="0">
                <a:latin typeface="Times New Roman" panose="02020603050405020304" pitchFamily="18" charset="0"/>
                <a:cs typeface="Times New Roman" panose="02020603050405020304" pitchFamily="18" charset="0"/>
              </a:rPr>
              <a:t>2.Random Forest:</a:t>
            </a:r>
            <a:r>
              <a:rPr lang="en-US" sz="1700" dirty="0">
                <a:latin typeface="Times New Roman" panose="02020603050405020304" pitchFamily="18" charset="0"/>
                <a:cs typeface="Times New Roman" panose="02020603050405020304" pitchFamily="18" charset="0"/>
              </a:rPr>
              <a:t> Random Forest is an ensemble learning algorithm that consists of multiple decision trees. It's used for both feature selection and classification, making it suitable for complex datasets like medical images.</a:t>
            </a:r>
          </a:p>
          <a:p>
            <a:pPr lvl="0"/>
            <a:r>
              <a:rPr lang="en-US" sz="1700" b="1" dirty="0">
                <a:latin typeface="Times New Roman" panose="02020603050405020304" pitchFamily="18" charset="0"/>
                <a:cs typeface="Times New Roman" panose="02020603050405020304" pitchFamily="18" charset="0"/>
              </a:rPr>
              <a:t>3.K-Nearest Neighbors (KNN):</a:t>
            </a:r>
            <a:r>
              <a:rPr lang="en-US" sz="1700" dirty="0">
                <a:latin typeface="Times New Roman" panose="02020603050405020304" pitchFamily="18" charset="0"/>
                <a:cs typeface="Times New Roman" panose="02020603050405020304" pitchFamily="18" charset="0"/>
              </a:rPr>
              <a:t> KNN classifies a data point based on the majority class among its k-nearest neighbors. It can be used with extracted features for brain tumor classification.</a:t>
            </a:r>
          </a:p>
          <a:p>
            <a:pPr lvl="0"/>
            <a:r>
              <a:rPr lang="en-US" sz="1700" b="1" dirty="0">
                <a:latin typeface="Times New Roman" panose="02020603050405020304" pitchFamily="18" charset="0"/>
                <a:cs typeface="Times New Roman" panose="02020603050405020304" pitchFamily="18" charset="0"/>
              </a:rPr>
              <a:t>4.Artificial Neural Networks (ANN):</a:t>
            </a:r>
            <a:r>
              <a:rPr lang="en-US" sz="1700" dirty="0">
                <a:latin typeface="Times New Roman" panose="02020603050405020304" pitchFamily="18" charset="0"/>
                <a:cs typeface="Times New Roman" panose="02020603050405020304" pitchFamily="18" charset="0"/>
              </a:rPr>
              <a:t> ANNs are computational models inspired by the human brain's structure. They can learn complex relationships in data and are used for feature extraction and classification in brain tumor detection.</a:t>
            </a:r>
          </a:p>
          <a:p>
            <a:pPr lvl="0"/>
            <a:r>
              <a:rPr lang="en-US" sz="1700" b="1" dirty="0">
                <a:latin typeface="Times New Roman" panose="02020603050405020304" pitchFamily="18" charset="0"/>
                <a:cs typeface="Times New Roman" panose="02020603050405020304" pitchFamily="18" charset="0"/>
              </a:rPr>
              <a:t>5.Convolutional Neural Networks (CNN):</a:t>
            </a:r>
            <a:r>
              <a:rPr lang="en-US" sz="1700" dirty="0">
                <a:latin typeface="Times New Roman" panose="02020603050405020304" pitchFamily="18" charset="0"/>
                <a:cs typeface="Times New Roman" panose="02020603050405020304" pitchFamily="18" charset="0"/>
              </a:rPr>
              <a:t> CNNs are deep learning architectures designed to handle images effectively. They can automatically learn hierarchical features from raw images, making them popular for medical image analysis, including brain tumor detection.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5420" y="1212215"/>
            <a:ext cx="8229600" cy="664697"/>
          </a:xfrm>
          <a:prstGeom prst="rect">
            <a:avLst/>
          </a:prstGeom>
          <a:noFill/>
          <a:ln>
            <a:noFill/>
          </a:ln>
        </p:spPr>
        <p:txBody>
          <a:bodyPr spcFirstLastPara="1" wrap="square" lIns="91425" tIns="45700" rIns="91425" bIns="45700" anchor="t" anchorCtr="0">
            <a:normAutofit/>
          </a:bodyPr>
          <a:lstStyle/>
          <a:p>
            <a:pPr marL="0" indent="0" algn="ctr">
              <a:spcBef>
                <a:spcPts val="0"/>
              </a:spcBef>
              <a:buSzPts val="3200"/>
              <a:buNone/>
            </a:pPr>
            <a:r>
              <a:rPr lang="en-US" dirty="0">
                <a:latin typeface="Times New Roman" panose="02020603050405020304" pitchFamily="18" charset="0"/>
                <a:cs typeface="Times New Roman" panose="02020603050405020304" pitchFamily="18" charset="0"/>
              </a:rPr>
              <a:t>Existing Methods &amp; Techniques</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7" name="TextBox 6"/>
          <p:cNvSpPr txBox="1"/>
          <p:nvPr/>
        </p:nvSpPr>
        <p:spPr>
          <a:xfrm>
            <a:off x="381000" y="1704717"/>
            <a:ext cx="8584854" cy="5078313"/>
          </a:xfrm>
          <a:prstGeom prst="rect">
            <a:avLst/>
          </a:prstGeom>
          <a:noFill/>
        </p:spPr>
        <p:txBody>
          <a:bodyPr wrap="square" rtlCol="0">
            <a:spAutoFit/>
          </a:bodyPr>
          <a:lstStyle/>
          <a:p>
            <a:r>
              <a:rPr lang="en-US" sz="1800" b="1" u="sng" dirty="0">
                <a:latin typeface="Times New Roman" panose="02020603050405020304" pitchFamily="18" charset="0"/>
                <a:cs typeface="Times New Roman" panose="02020603050405020304" pitchFamily="18" charset="0"/>
              </a:rPr>
              <a:t>Machine Learning Techniques – </a:t>
            </a:r>
            <a:endParaRPr lang="en-US" sz="1800" dirty="0">
              <a:latin typeface="Times New Roman" panose="02020603050405020304" pitchFamily="18" charset="0"/>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7.Naive </a:t>
            </a:r>
            <a:r>
              <a:rPr lang="en-US" sz="1800" b="1" dirty="0" err="1">
                <a:latin typeface="Times New Roman" panose="02020603050405020304" pitchFamily="18" charset="0"/>
                <a:cs typeface="Times New Roman" panose="02020603050405020304" pitchFamily="18" charset="0"/>
              </a:rPr>
              <a:t>Bayes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Naive </a:t>
            </a:r>
            <a:r>
              <a:rPr lang="en-US" sz="1800" dirty="0" err="1">
                <a:latin typeface="Times New Roman" panose="02020603050405020304" pitchFamily="18" charset="0"/>
                <a:cs typeface="Times New Roman" panose="02020603050405020304" pitchFamily="18" charset="0"/>
              </a:rPr>
              <a:t>Bayes</a:t>
            </a:r>
            <a:r>
              <a:rPr lang="en-US" sz="1800" dirty="0">
                <a:latin typeface="Times New Roman" panose="02020603050405020304" pitchFamily="18" charset="0"/>
                <a:cs typeface="Times New Roman" panose="02020603050405020304" pitchFamily="18" charset="0"/>
              </a:rPr>
              <a:t> is a probabilistic classifier based on </a:t>
            </a:r>
            <a:r>
              <a:rPr lang="en-US" sz="1800" dirty="0" err="1">
                <a:latin typeface="Times New Roman" panose="02020603050405020304" pitchFamily="18" charset="0"/>
                <a:cs typeface="Times New Roman" panose="02020603050405020304" pitchFamily="18" charset="0"/>
              </a:rPr>
              <a:t>Bayes</a:t>
            </a:r>
            <a:r>
              <a:rPr lang="en-US" sz="1800" dirty="0">
                <a:latin typeface="Times New Roman" panose="02020603050405020304" pitchFamily="18" charset="0"/>
                <a:cs typeface="Times New Roman" panose="02020603050405020304" pitchFamily="18" charset="0"/>
              </a:rPr>
              <a:t>' theorem. While it's relatively simple, it can work well with certain types of features and has been used in medical image analysis, including brain tumor detection.</a:t>
            </a:r>
          </a:p>
          <a:p>
            <a:pPr lvl="0"/>
            <a:r>
              <a:rPr lang="en-US" sz="1800" b="1" dirty="0">
                <a:latin typeface="Times New Roman" panose="02020603050405020304" pitchFamily="18" charset="0"/>
                <a:cs typeface="Times New Roman" panose="02020603050405020304" pitchFamily="18" charset="0"/>
              </a:rPr>
              <a:t>8.Gradient Boosting:</a:t>
            </a:r>
            <a:r>
              <a:rPr lang="en-US" sz="1800" dirty="0">
                <a:latin typeface="Times New Roman" panose="02020603050405020304" pitchFamily="18" charset="0"/>
                <a:cs typeface="Times New Roman" panose="02020603050405020304" pitchFamily="18" charset="0"/>
              </a:rPr>
              <a:t> Gradient Boosting is an ensemble learning method that combines the outputs of multiple weak learners (usually decision trees) to create a strong classifier. It has been used for brain tumor detection tasks.</a:t>
            </a:r>
          </a:p>
          <a:p>
            <a:pPr lvl="0"/>
            <a:r>
              <a:rPr lang="en-US" sz="1800" b="1" dirty="0">
                <a:latin typeface="Times New Roman" panose="02020603050405020304" pitchFamily="18" charset="0"/>
                <a:cs typeface="Times New Roman" panose="02020603050405020304" pitchFamily="18" charset="0"/>
              </a:rPr>
              <a:t>9.Logistic Regression:</a:t>
            </a:r>
            <a:r>
              <a:rPr lang="en-US" sz="1800" dirty="0">
                <a:latin typeface="Times New Roman" panose="02020603050405020304" pitchFamily="18" charset="0"/>
                <a:cs typeface="Times New Roman" panose="02020603050405020304" pitchFamily="18" charset="0"/>
              </a:rPr>
              <a:t> Despite its name, logistic regression is used for binary classification tasks. It models the probability of the input belonging to a certain class.</a:t>
            </a:r>
          </a:p>
          <a:p>
            <a:pPr lvl="0"/>
            <a:r>
              <a:rPr lang="en-US" sz="1800" b="1" dirty="0">
                <a:latin typeface="Times New Roman" panose="02020603050405020304" pitchFamily="18" charset="0"/>
                <a:cs typeface="Times New Roman" panose="02020603050405020304" pitchFamily="18" charset="0"/>
              </a:rPr>
              <a:t>10.Ensemble Methods:</a:t>
            </a:r>
            <a:r>
              <a:rPr lang="en-US" sz="1800" dirty="0">
                <a:latin typeface="Times New Roman" panose="02020603050405020304" pitchFamily="18" charset="0"/>
                <a:cs typeface="Times New Roman" panose="02020603050405020304" pitchFamily="18" charset="0"/>
              </a:rPr>
              <a:t> Techniques like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combine the outputs of multiple base models to create a more accurate and robust final classifier. These methods are suitable for brain tumor detection due to the complexity of the problem.</a:t>
            </a:r>
          </a:p>
          <a:p>
            <a:pPr lvl="0"/>
            <a:r>
              <a:rPr lang="en-US" sz="1800" b="1" dirty="0">
                <a:latin typeface="Times New Roman" panose="02020603050405020304" pitchFamily="18" charset="0"/>
                <a:cs typeface="Times New Roman" panose="02020603050405020304" pitchFamily="18" charset="0"/>
              </a:rPr>
              <a:t>11.Gaussian Mixture Model (GMM):</a:t>
            </a:r>
            <a:r>
              <a:rPr lang="en-US" sz="1800" dirty="0">
                <a:latin typeface="Times New Roman" panose="02020603050405020304" pitchFamily="18" charset="0"/>
                <a:cs typeface="Times New Roman" panose="02020603050405020304" pitchFamily="18" charset="0"/>
              </a:rPr>
              <a:t> GMM is a probabilistic model used for clustering and classification tasks. It can be applied to segment MRI images and classify brain tumors.</a:t>
            </a:r>
          </a:p>
          <a:p>
            <a:pPr lvl="0"/>
            <a:r>
              <a:rPr lang="en-US" sz="1800" b="1" dirty="0">
                <a:latin typeface="Times New Roman" panose="02020603050405020304" pitchFamily="18" charset="0"/>
                <a:cs typeface="Times New Roman" panose="02020603050405020304" pitchFamily="18" charset="0"/>
              </a:rPr>
              <a:t>12.Spectral Clustering:</a:t>
            </a:r>
            <a:r>
              <a:rPr lang="en-US" sz="1800" dirty="0">
                <a:latin typeface="Times New Roman" panose="02020603050405020304" pitchFamily="18" charset="0"/>
                <a:cs typeface="Times New Roman" panose="02020603050405020304" pitchFamily="18" charset="0"/>
              </a:rPr>
              <a:t> Spectral clustering is used for clustering data points based on their similarity. It has been applied to segment and classify brain tumors in MRI images.</a:t>
            </a: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Challenges to Address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9" name="TextBox 8"/>
          <p:cNvSpPr txBox="1"/>
          <p:nvPr/>
        </p:nvSpPr>
        <p:spPr>
          <a:xfrm>
            <a:off x="661182" y="2283237"/>
            <a:ext cx="8117058" cy="4016484"/>
          </a:xfrm>
          <a:prstGeom prst="rect">
            <a:avLst/>
          </a:prstGeom>
          <a:noFill/>
        </p:spPr>
        <p:txBody>
          <a:bodyPr wrap="square" rtlCol="0">
            <a:spAutoFit/>
          </a:bodyPr>
          <a:lstStyle/>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Feature Relevance and Dimensionality:</a:t>
            </a:r>
            <a:r>
              <a:rPr lang="en-IN" sz="1700" b="0" i="0" dirty="0">
                <a:solidFill>
                  <a:schemeClr val="tx1"/>
                </a:solidFill>
                <a:effectLst/>
                <a:latin typeface="Times New Roman" panose="02020603050405020304" pitchFamily="18" charset="0"/>
                <a:cs typeface="Times New Roman" panose="02020603050405020304" pitchFamily="18" charset="0"/>
              </a:rPr>
              <a:t> HOG captures local intensity gradients, providing more relevant and discriminative texture information compared to the complex and high-dimensional GLCM features.</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Interpatient Variability and Generalization:</a:t>
            </a:r>
            <a:r>
              <a:rPr lang="en-IN" sz="1700" b="0" i="0" dirty="0">
                <a:solidFill>
                  <a:schemeClr val="tx1"/>
                </a:solidFill>
                <a:effectLst/>
                <a:latin typeface="Times New Roman" panose="02020603050405020304" pitchFamily="18" charset="0"/>
                <a:cs typeface="Times New Roman" panose="02020603050405020304" pitchFamily="18" charset="0"/>
              </a:rPr>
              <a:t> HOG's focus on gradient patterns leads to better generalization across different patients and imaging modalities, addressing challenges related to interpatient variability.</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Tumor Heterogeneity and Boundaries:</a:t>
            </a:r>
            <a:r>
              <a:rPr lang="en-IN" sz="1700" b="0" i="0" dirty="0">
                <a:solidFill>
                  <a:schemeClr val="tx1"/>
                </a:solidFill>
                <a:effectLst/>
                <a:latin typeface="Times New Roman" panose="02020603050405020304" pitchFamily="18" charset="0"/>
                <a:cs typeface="Times New Roman" panose="02020603050405020304" pitchFamily="18" charset="0"/>
              </a:rPr>
              <a:t> HOG's ability to capture diverse gradient patterns enhances its capability to detect texture variations within tumors and define tumor boundaries more effectively than GLCM.</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Algorithm Flexibility and Complexity:</a:t>
            </a:r>
            <a:r>
              <a:rPr lang="en-IN" sz="1700" b="0" i="0" dirty="0">
                <a:solidFill>
                  <a:schemeClr val="tx1"/>
                </a:solidFill>
                <a:effectLst/>
                <a:latin typeface="Times New Roman" panose="02020603050405020304" pitchFamily="18" charset="0"/>
                <a:cs typeface="Times New Roman" panose="02020603050405020304" pitchFamily="18" charset="0"/>
              </a:rPr>
              <a:t> HOG's simplified features allow for a wider range of machine learning algorithms, enabling better adaptability to varying complexities while avoiding overfitting.</a:t>
            </a:r>
          </a:p>
          <a:p>
            <a:endParaRPr lang="en-US" sz="1700" dirty="0">
              <a:solidFill>
                <a:schemeClr val="tx1"/>
              </a:solidFill>
              <a:latin typeface="Times New Roman" panose="02020603050405020304" pitchFamily="18" charset="0"/>
              <a:cs typeface="Times New Roman" panose="02020603050405020304" pitchFamily="18" charset="0"/>
            </a:endParaRPr>
          </a:p>
          <a:p>
            <a:r>
              <a:rPr lang="en-IN" sz="1700" b="0" i="0" dirty="0">
                <a:solidFill>
                  <a:schemeClr val="tx1"/>
                </a:solidFill>
                <a:effectLst/>
                <a:latin typeface="Times New Roman" panose="02020603050405020304" pitchFamily="18" charset="0"/>
                <a:cs typeface="Times New Roman" panose="02020603050405020304" pitchFamily="18" charset="0"/>
              </a:rPr>
              <a:t>These points highlight how HOG can mitigate challenges associated with texture-based brain tumor detection, making it a promising alternative to GLCM in AI/ML techniques.</a:t>
            </a:r>
            <a:endParaRPr lang="en-US"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9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Challenges to Address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9" name="TextBox 8"/>
          <p:cNvSpPr txBox="1"/>
          <p:nvPr/>
        </p:nvSpPr>
        <p:spPr>
          <a:xfrm>
            <a:off x="661182" y="2433711"/>
            <a:ext cx="8117058" cy="3493264"/>
          </a:xfrm>
          <a:prstGeom prst="rect">
            <a:avLst/>
          </a:prstGeom>
          <a:noFill/>
        </p:spPr>
        <p:txBody>
          <a:bodyPr wrap="square" rtlCol="0">
            <a:spAutoFit/>
          </a:bodyPr>
          <a:lstStyle/>
          <a:p>
            <a:pPr>
              <a:buFont typeface="Arial" pitchFamily="34" charset="0"/>
              <a:buChar char="•"/>
            </a:pPr>
            <a:r>
              <a:rPr lang="en-US" sz="1700" dirty="0">
                <a:latin typeface="Times New Roman" panose="02020603050405020304" pitchFamily="18" charset="0"/>
                <a:cs typeface="Times New Roman" panose="02020603050405020304" pitchFamily="18" charset="0"/>
              </a:rPr>
              <a:t> Our base paper used the GLCM feature extraction technique on MRI images and when further used with SVM could only produce minimum accuracy of 62%. The </a:t>
            </a:r>
            <a:r>
              <a:rPr lang="en-US" sz="1700" dirty="0">
                <a:solidFill>
                  <a:schemeClr val="tx1">
                    <a:lumMod val="65000"/>
                    <a:lumOff val="35000"/>
                  </a:schemeClr>
                </a:solidFill>
                <a:latin typeface="Times New Roman" panose="02020603050405020304" pitchFamily="18" charset="0"/>
                <a:cs typeface="Times New Roman" panose="02020603050405020304" pitchFamily="18" charset="0"/>
              </a:rPr>
              <a:t>paper </a:t>
            </a:r>
            <a:r>
              <a:rPr lang="en-US" sz="1700" dirty="0">
                <a:solidFill>
                  <a:schemeClr val="tx1">
                    <a:lumMod val="65000"/>
                    <a:lumOff val="3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Performance evaluation of feature extraction techniques in MR-Brain image classification system</a:t>
            </a:r>
            <a:r>
              <a:rPr lang="en-US" sz="1700" dirty="0">
                <a:latin typeface="Times New Roman" panose="02020603050405020304" pitchFamily="18" charset="0"/>
                <a:cs typeface="Times New Roman" panose="02020603050405020304" pitchFamily="18" charset="0"/>
              </a:rPr>
              <a:t>  compares three feature extraction techniques GLCM(Gray-Level Co-Occurrence Matrix), LBP(Local Binary Pattern), and HOG(Histogram of Oriented Gradients). It shows results of HOG having the best results for feature extraction in MRI images. </a:t>
            </a:r>
          </a:p>
          <a:p>
            <a:pPr>
              <a:buFont typeface="Arial" pitchFamily="34" charset="0"/>
              <a:buChar char="•"/>
            </a:pPr>
            <a:endParaRPr lang="en-US" sz="1700" dirty="0">
              <a:latin typeface="Times New Roman" panose="02020603050405020304" pitchFamily="18" charset="0"/>
              <a:cs typeface="Times New Roman" panose="02020603050405020304" pitchFamily="18" charset="0"/>
            </a:endParaRPr>
          </a:p>
          <a:p>
            <a:pPr>
              <a:buFont typeface="Arial" pitchFamily="34" charset="0"/>
              <a:buChar char="•"/>
            </a:pPr>
            <a:r>
              <a:rPr lang="en-US" sz="1700" dirty="0">
                <a:latin typeface="Times New Roman" panose="02020603050405020304" pitchFamily="18" charset="0"/>
                <a:cs typeface="Times New Roman" panose="02020603050405020304" pitchFamily="18" charset="0"/>
              </a:rPr>
              <a:t> Therefore, we propose using HOG as the feature extraction technique and then further using SVM  as the ML technique to perform brain tumor detection.</a:t>
            </a:r>
          </a:p>
          <a:p>
            <a:endParaRPr lang="en-US" sz="1700" dirty="0">
              <a:latin typeface="Times New Roman" panose="02020603050405020304" pitchFamily="18" charset="0"/>
              <a:cs typeface="Times New Roman" panose="02020603050405020304" pitchFamily="18" charset="0"/>
            </a:endParaRPr>
          </a:p>
          <a:p>
            <a:pPr>
              <a:buFont typeface="Arial" pitchFamily="34" charset="0"/>
              <a:buChar char="•"/>
            </a:pPr>
            <a:r>
              <a:rPr lang="en-US" sz="1700" dirty="0">
                <a:latin typeface="Times New Roman" panose="02020603050405020304" pitchFamily="18" charset="0"/>
                <a:cs typeface="Times New Roman" panose="02020603050405020304" pitchFamily="18" charset="0"/>
              </a:rPr>
              <a:t> Furthermore, different ML techniques like CNN, Ensemble Learning, or Random Forest can also be used in collaboration with HOG and results can be compared to determine the favorable combination for brain tumor detection.</a:t>
            </a:r>
          </a:p>
        </p:txBody>
      </p:sp>
    </p:spTree>
    <p:extLst>
      <p:ext uri="{BB962C8B-B14F-4D97-AF65-F5344CB8AC3E}">
        <p14:creationId xmlns:p14="http://schemas.microsoft.com/office/powerpoint/2010/main" val="51185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pic>
        <p:nvPicPr>
          <p:cNvPr id="3" name="Picture 2">
            <a:extLst>
              <a:ext uri="{FF2B5EF4-FFF2-40B4-BE49-F238E27FC236}">
                <a16:creationId xmlns:a16="http://schemas.microsoft.com/office/drawing/2014/main" id="{90E42379-DF30-3451-20A6-2F8E9BC7193D}"/>
              </a:ext>
            </a:extLst>
          </p:cNvPr>
          <p:cNvPicPr>
            <a:picLocks noChangeAspect="1"/>
          </p:cNvPicPr>
          <p:nvPr/>
        </p:nvPicPr>
        <p:blipFill>
          <a:blip r:embed="rId4"/>
          <a:stretch>
            <a:fillRect/>
          </a:stretch>
        </p:blipFill>
        <p:spPr>
          <a:xfrm>
            <a:off x="457200" y="1516455"/>
            <a:ext cx="8229600" cy="4548724"/>
          </a:xfrm>
          <a:prstGeom prst="rect">
            <a:avLst/>
          </a:prstGeom>
        </p:spPr>
      </p:pic>
    </p:spTree>
    <p:extLst>
      <p:ext uri="{BB962C8B-B14F-4D97-AF65-F5344CB8AC3E}">
        <p14:creationId xmlns:p14="http://schemas.microsoft.com/office/powerpoint/2010/main" val="240018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9" name="TextBox 8"/>
          <p:cNvSpPr txBox="1"/>
          <p:nvPr/>
        </p:nvSpPr>
        <p:spPr>
          <a:xfrm>
            <a:off x="661182" y="2433711"/>
            <a:ext cx="8117058" cy="2739211"/>
          </a:xfrm>
          <a:prstGeom prst="rect">
            <a:avLst/>
          </a:prstGeom>
          <a:noFill/>
        </p:spPr>
        <p:txBody>
          <a:bodyPr wrap="square" rtlCol="0">
            <a:spAutoFit/>
          </a:bodyPr>
          <a:lstStyle/>
          <a:p>
            <a:pPr algn="ctr"/>
            <a:r>
              <a:rPr lang="en-IN" sz="2400" b="1" i="0" dirty="0">
                <a:effectLst/>
                <a:latin typeface="+mj-lt"/>
              </a:rPr>
              <a:t>Enhancing Brain Tumour Detection using HOG-Based AI/ML Techniques</a:t>
            </a:r>
          </a:p>
          <a:p>
            <a:pPr algn="ctr"/>
            <a:endParaRPr lang="en-IN" sz="2400" b="1" dirty="0">
              <a:latin typeface="+mj-lt"/>
            </a:endParaRPr>
          </a:p>
          <a:p>
            <a:pPr algn="ctr"/>
            <a:endParaRPr lang="en-IN" sz="2000" b="1" dirty="0">
              <a:latin typeface="Times New Roman" panose="02020603050405020304" pitchFamily="18" charset="0"/>
              <a:cs typeface="Times New Roman" panose="02020603050405020304" pitchFamily="18" charset="0"/>
            </a:endParaRPr>
          </a:p>
          <a:p>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i="0" dirty="0">
                <a:solidFill>
                  <a:schemeClr val="tx1"/>
                </a:solidFill>
                <a:effectLst/>
                <a:latin typeface="Times New Roman" panose="02020603050405020304" pitchFamily="18" charset="0"/>
                <a:cs typeface="Times New Roman" panose="02020603050405020304" pitchFamily="18" charset="0"/>
              </a:rPr>
              <a:t>Problem:</a:t>
            </a:r>
            <a:r>
              <a:rPr lang="en-IN" sz="2000" b="0" i="0" dirty="0">
                <a:solidFill>
                  <a:schemeClr val="tx1"/>
                </a:solidFill>
                <a:effectLst/>
                <a:latin typeface="Times New Roman" panose="02020603050405020304" pitchFamily="18" charset="0"/>
                <a:cs typeface="Times New Roman" panose="02020603050405020304" pitchFamily="18" charset="0"/>
              </a:rPr>
              <a:t> Brain tumour detection is a critical task in medical imaging, involving challenges such as interpatient variability, tumour heterogeneity, and the need for accurate and relevant texture information</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27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368978"/>
            <a:ext cx="4587766" cy="724277"/>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Objectives/Innovations: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
        <p:nvSpPr>
          <p:cNvPr id="9" name="TextBox 8"/>
          <p:cNvSpPr txBox="1"/>
          <p:nvPr/>
        </p:nvSpPr>
        <p:spPr>
          <a:xfrm>
            <a:off x="569742" y="2198357"/>
            <a:ext cx="8117058" cy="4031873"/>
          </a:xfrm>
          <a:prstGeom prst="rect">
            <a:avLst/>
          </a:prstGeom>
          <a:noFill/>
        </p:spPr>
        <p:txBody>
          <a:bodyPr wrap="square" rtlCol="0">
            <a:spAutoFit/>
          </a:bodyPr>
          <a:lstStyle/>
          <a:p>
            <a:pPr algn="l"/>
            <a:r>
              <a:rPr lang="en-IN" sz="1600" b="0" i="0" dirty="0">
                <a:solidFill>
                  <a:schemeClr val="tx1"/>
                </a:solidFill>
                <a:effectLst/>
                <a:latin typeface="+mj-lt"/>
              </a:rPr>
              <a:t>1. Develop a brain tumour detection system using Histogram of Oriented Gradients (HOG) and AI/ML techniques to enhance texture-based analysis.</a:t>
            </a:r>
          </a:p>
          <a:p>
            <a:pPr algn="l">
              <a:buFont typeface="+mj-lt"/>
              <a:buAutoNum type="arabicPeriod"/>
            </a:pPr>
            <a:endParaRPr lang="en-IN" sz="1600" b="0" i="0" dirty="0">
              <a:solidFill>
                <a:schemeClr val="tx1"/>
              </a:solidFill>
              <a:effectLst/>
              <a:latin typeface="+mj-lt"/>
            </a:endParaRPr>
          </a:p>
          <a:p>
            <a:pPr algn="l"/>
            <a:r>
              <a:rPr lang="en-IN" sz="1600" b="0" i="0" dirty="0">
                <a:solidFill>
                  <a:schemeClr val="tx1"/>
                </a:solidFill>
                <a:effectLst/>
                <a:latin typeface="+mj-lt"/>
              </a:rPr>
              <a:t>2. Leverage HOG's gradient-based features to create a robust system that overcomes challenges of interpatient variability and captures tumour heterogeneity.</a:t>
            </a:r>
          </a:p>
          <a:p>
            <a:pPr algn="l">
              <a:buFont typeface="+mj-lt"/>
              <a:buAutoNum type="arabicPeriod"/>
            </a:pPr>
            <a:endParaRPr lang="en-IN" sz="1600" b="0" i="0" dirty="0">
              <a:solidFill>
                <a:schemeClr val="tx1"/>
              </a:solidFill>
              <a:effectLst/>
              <a:latin typeface="+mj-lt"/>
            </a:endParaRPr>
          </a:p>
          <a:p>
            <a:pPr algn="l"/>
            <a:r>
              <a:rPr lang="en-IN" sz="1600" b="0" i="0" dirty="0">
                <a:solidFill>
                  <a:schemeClr val="tx1"/>
                </a:solidFill>
                <a:effectLst/>
                <a:latin typeface="+mj-lt"/>
              </a:rPr>
              <a:t>3. Improve tumour localization accuracy and boundary delineation by utilizing HOG's capacity to capture fine-scale texture variations within heterogeneous regions.</a:t>
            </a:r>
          </a:p>
          <a:p>
            <a:pPr algn="l">
              <a:buFont typeface="+mj-lt"/>
              <a:buAutoNum type="arabicPeriod"/>
            </a:pPr>
            <a:endParaRPr lang="en-IN" sz="1600" b="0" i="0" dirty="0">
              <a:solidFill>
                <a:schemeClr val="tx1"/>
              </a:solidFill>
              <a:effectLst/>
              <a:latin typeface="+mj-lt"/>
            </a:endParaRPr>
          </a:p>
          <a:p>
            <a:pPr algn="l"/>
            <a:r>
              <a:rPr lang="en-IN" sz="1600" b="0" i="0" dirty="0">
                <a:solidFill>
                  <a:schemeClr val="tx1"/>
                </a:solidFill>
                <a:effectLst/>
                <a:latin typeface="+mj-lt"/>
              </a:rPr>
              <a:t>4. Enhance algorithm flexibility by providing simplified yet informative HOG features, enabling the use of diverse AI/ML algorithms based on problem complexity.</a:t>
            </a:r>
          </a:p>
          <a:p>
            <a:pPr algn="l"/>
            <a:endParaRPr lang="en-IN" sz="1600" b="0" i="0" dirty="0">
              <a:solidFill>
                <a:schemeClr val="tx1"/>
              </a:solidFill>
              <a:effectLst/>
              <a:latin typeface="+mj-lt"/>
            </a:endParaRPr>
          </a:p>
          <a:p>
            <a:pPr algn="l"/>
            <a:r>
              <a:rPr lang="en-IN" sz="1600" b="0" i="0" dirty="0">
                <a:solidFill>
                  <a:schemeClr val="tx1"/>
                </a:solidFill>
                <a:effectLst/>
                <a:latin typeface="+mj-lt"/>
              </a:rPr>
              <a:t>Through these objectives, the project aims to establish an innovative brain tumour detection solution that leverages HOG-based AI/ML techniques, effectively addressing existing challenges and advancing the accuracy, reliability, and generalizability of brain tumour detection systems.</a:t>
            </a:r>
          </a:p>
        </p:txBody>
      </p:sp>
    </p:spTree>
    <p:extLst>
      <p:ext uri="{BB962C8B-B14F-4D97-AF65-F5344CB8AC3E}">
        <p14:creationId xmlns:p14="http://schemas.microsoft.com/office/powerpoint/2010/main" val="125117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320566" y="1260177"/>
            <a:ext cx="5460124" cy="638503"/>
          </a:xfrm>
          <a:prstGeom prst="rect">
            <a:avLst/>
          </a:prstGeom>
          <a:noFill/>
          <a:ln>
            <a:noFill/>
          </a:ln>
        </p:spPr>
        <p:txBody>
          <a:bodyPr spcFirstLastPara="1" wrap="square" lIns="91425" tIns="45700" rIns="91425" bIns="45700" anchor="t" anchorCtr="0">
            <a:normAutofit lnSpcReduction="10000"/>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Scope:</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
        <p:nvSpPr>
          <p:cNvPr id="9" name="TextBox 8"/>
          <p:cNvSpPr txBox="1"/>
          <p:nvPr/>
        </p:nvSpPr>
        <p:spPr>
          <a:xfrm>
            <a:off x="513471" y="1898680"/>
            <a:ext cx="8117058" cy="4278094"/>
          </a:xfrm>
          <a:prstGeom prst="rect">
            <a:avLst/>
          </a:prstGeom>
          <a:noFill/>
        </p:spPr>
        <p:txBody>
          <a:bodyPr wrap="square" rtlCol="0">
            <a:spAutoFit/>
          </a:bodyPr>
          <a:lstStyle/>
          <a:p>
            <a:pPr marL="285750" indent="-285750" algn="l">
              <a:buFont typeface="Arial" panose="020B0604020202020204" pitchFamily="34" charset="0"/>
              <a:buChar char="•"/>
            </a:pPr>
            <a:r>
              <a:rPr lang="en-IN" sz="1600" b="1" i="0" dirty="0">
                <a:solidFill>
                  <a:schemeClr val="tx1"/>
                </a:solidFill>
                <a:effectLst/>
                <a:latin typeface="+mj-lt"/>
              </a:rPr>
              <a:t>Medical Imaging:</a:t>
            </a:r>
            <a:r>
              <a:rPr lang="en-IN" sz="1600" b="0" i="0" dirty="0">
                <a:solidFill>
                  <a:schemeClr val="tx1"/>
                </a:solidFill>
                <a:effectLst/>
                <a:latin typeface="+mj-lt"/>
              </a:rPr>
              <a:t> </a:t>
            </a:r>
            <a:r>
              <a:rPr lang="en-IN" sz="1600" b="0" i="0" dirty="0" err="1">
                <a:solidFill>
                  <a:schemeClr val="tx1"/>
                </a:solidFill>
                <a:effectLst/>
                <a:latin typeface="+mj-lt"/>
              </a:rPr>
              <a:t>Analyzing</a:t>
            </a:r>
            <a:r>
              <a:rPr lang="en-IN" sz="1600" b="0" i="0" dirty="0">
                <a:solidFill>
                  <a:schemeClr val="tx1"/>
                </a:solidFill>
                <a:effectLst/>
                <a:latin typeface="+mj-lt"/>
              </a:rPr>
              <a:t> various medical imaging modalities, such as MRI, CT scans, and PET scans, for brain tumor detection.</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Image Preprocessing</a:t>
            </a:r>
            <a:r>
              <a:rPr lang="en-IN" sz="1600" b="0" i="0" dirty="0">
                <a:solidFill>
                  <a:schemeClr val="tx1"/>
                </a:solidFill>
                <a:effectLst/>
                <a:latin typeface="+mj-lt"/>
              </a:rPr>
              <a:t>: Developing techniques to enhance image quality, remove noise, and standardize data for consistent analysis.</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Feature Extraction:</a:t>
            </a:r>
            <a:r>
              <a:rPr lang="en-IN" sz="1600" b="0" i="0" dirty="0">
                <a:solidFill>
                  <a:schemeClr val="tx1"/>
                </a:solidFill>
                <a:effectLst/>
                <a:latin typeface="+mj-lt"/>
              </a:rPr>
              <a:t> Implementing the HOG feature extraction method to capture relevant texture and shape information in medical images.</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Classification Algorithms:</a:t>
            </a:r>
            <a:r>
              <a:rPr lang="en-IN" sz="1600" b="0" i="0" dirty="0">
                <a:solidFill>
                  <a:schemeClr val="tx1"/>
                </a:solidFill>
                <a:effectLst/>
                <a:latin typeface="+mj-lt"/>
              </a:rPr>
              <a:t> Employing SVM as a robust classification algorithm to differentiate between tumor and non-tumor regions.</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Model Training</a:t>
            </a:r>
            <a:r>
              <a:rPr lang="en-IN" sz="1600" b="0" i="0" dirty="0">
                <a:solidFill>
                  <a:schemeClr val="tx1"/>
                </a:solidFill>
                <a:effectLst/>
                <a:latin typeface="+mj-lt"/>
              </a:rPr>
              <a:t>: Training the SVM classifier on a labelled dataset of medical images to learn and generalize patterns.</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Automation:</a:t>
            </a:r>
            <a:r>
              <a:rPr lang="en-IN" sz="1600" b="0" i="0" dirty="0">
                <a:solidFill>
                  <a:schemeClr val="tx1"/>
                </a:solidFill>
                <a:effectLst/>
                <a:latin typeface="+mj-lt"/>
              </a:rPr>
              <a:t> Automating or semi-automating the tumor detection process to assist radiologists and medical professionals.</a:t>
            </a:r>
          </a:p>
        </p:txBody>
      </p:sp>
    </p:spTree>
    <p:extLst>
      <p:ext uri="{BB962C8B-B14F-4D97-AF65-F5344CB8AC3E}">
        <p14:creationId xmlns:p14="http://schemas.microsoft.com/office/powerpoint/2010/main" val="321534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320566" y="1260177"/>
            <a:ext cx="5460124" cy="638503"/>
          </a:xfrm>
          <a:prstGeom prst="rect">
            <a:avLst/>
          </a:prstGeom>
          <a:noFill/>
          <a:ln>
            <a:noFill/>
          </a:ln>
        </p:spPr>
        <p:txBody>
          <a:bodyPr spcFirstLastPara="1" wrap="square" lIns="91425" tIns="45700" rIns="91425" bIns="45700" anchor="t" anchorCtr="0">
            <a:normAutofit lnSpcReduction="10000"/>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Application :</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
        <p:nvSpPr>
          <p:cNvPr id="9" name="TextBox 8"/>
          <p:cNvSpPr txBox="1"/>
          <p:nvPr/>
        </p:nvSpPr>
        <p:spPr>
          <a:xfrm>
            <a:off x="523981" y="1898680"/>
            <a:ext cx="8117058" cy="4278094"/>
          </a:xfrm>
          <a:prstGeom prst="rect">
            <a:avLst/>
          </a:prstGeom>
          <a:noFill/>
        </p:spPr>
        <p:txBody>
          <a:bodyPr wrap="square" rtlCol="0">
            <a:spAutoFit/>
          </a:bodyPr>
          <a:lstStyle/>
          <a:p>
            <a:pPr marL="285750" indent="-285750" algn="l">
              <a:buFont typeface="Arial" panose="020B0604020202020204" pitchFamily="34" charset="0"/>
              <a:buChar char="•"/>
            </a:pPr>
            <a:r>
              <a:rPr lang="en-IN" sz="1600" b="1" i="0" dirty="0">
                <a:solidFill>
                  <a:schemeClr val="tx1"/>
                </a:solidFill>
                <a:effectLst/>
                <a:latin typeface="+mj-lt"/>
              </a:rPr>
              <a:t>Medical Diagnostics:</a:t>
            </a:r>
            <a:r>
              <a:rPr lang="en-IN" sz="1600" b="0" i="0" dirty="0">
                <a:solidFill>
                  <a:schemeClr val="tx1"/>
                </a:solidFill>
                <a:effectLst/>
                <a:latin typeface="+mj-lt"/>
              </a:rPr>
              <a:t> Early detection of brain tumors, which can be life-saving.</a:t>
            </a:r>
          </a:p>
          <a:p>
            <a:pPr algn="l"/>
            <a:r>
              <a:rPr lang="en-IN" sz="1600" b="0" i="0" dirty="0">
                <a:solidFill>
                  <a:schemeClr val="tx1"/>
                </a:solidFill>
                <a:effectLst/>
                <a:latin typeface="+mj-lt"/>
              </a:rPr>
              <a:t>Improved accuracy in tumor identification and classification.</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Reducing False Diagnoses:</a:t>
            </a:r>
            <a:r>
              <a:rPr lang="en-IN" sz="1600" b="0" i="0" dirty="0">
                <a:solidFill>
                  <a:schemeClr val="tx1"/>
                </a:solidFill>
                <a:effectLst/>
                <a:latin typeface="+mj-lt"/>
              </a:rPr>
              <a:t> Minimizing false positives, ensuring patients receive appropriate care.</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Radiologist Assistance:</a:t>
            </a:r>
            <a:r>
              <a:rPr lang="en-IN" sz="1600" b="0" i="0" dirty="0">
                <a:solidFill>
                  <a:schemeClr val="tx1"/>
                </a:solidFill>
                <a:effectLst/>
                <a:latin typeface="+mj-lt"/>
              </a:rPr>
              <a:t> Supporting healthcare professionals by automating or aiding in the diagnostic process, enhancing their efficiency.</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Treatment Planning:</a:t>
            </a:r>
            <a:r>
              <a:rPr lang="en-IN" sz="1600" b="0" i="0" dirty="0">
                <a:solidFill>
                  <a:schemeClr val="tx1"/>
                </a:solidFill>
                <a:effectLst/>
                <a:latin typeface="+mj-lt"/>
              </a:rPr>
              <a:t> Providing valuable information for treatment planning, enabling timely interventions.</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Research and Data Analysis: </a:t>
            </a:r>
            <a:r>
              <a:rPr lang="en-IN" sz="1600" b="0" i="0" dirty="0">
                <a:solidFill>
                  <a:schemeClr val="tx1"/>
                </a:solidFill>
                <a:effectLst/>
                <a:latin typeface="+mj-lt"/>
              </a:rPr>
              <a:t>Contributing to research efforts by </a:t>
            </a:r>
            <a:r>
              <a:rPr lang="en-IN" sz="1600" b="0" i="0" dirty="0" err="1">
                <a:solidFill>
                  <a:schemeClr val="tx1"/>
                </a:solidFill>
                <a:effectLst/>
                <a:latin typeface="+mj-lt"/>
              </a:rPr>
              <a:t>analyzing</a:t>
            </a:r>
            <a:r>
              <a:rPr lang="en-IN" sz="1600" b="0" i="0" dirty="0">
                <a:solidFill>
                  <a:schemeClr val="tx1"/>
                </a:solidFill>
                <a:effectLst/>
                <a:latin typeface="+mj-lt"/>
              </a:rPr>
              <a:t> large datasets, uncovering trends, and refining diagnostic criteria.</a:t>
            </a:r>
          </a:p>
          <a:p>
            <a:pPr marL="285750" indent="-285750" algn="l">
              <a:buFont typeface="Arial" panose="020B0604020202020204" pitchFamily="34" charset="0"/>
              <a:buChar char="•"/>
            </a:pPr>
            <a:endParaRPr lang="en-IN" sz="1600" dirty="0">
              <a:solidFill>
                <a:schemeClr val="tx1"/>
              </a:solidFill>
              <a:latin typeface="+mj-lt"/>
            </a:endParaRPr>
          </a:p>
          <a:p>
            <a:pPr marL="285750" indent="-285750" algn="l">
              <a:buFont typeface="Arial" panose="020B0604020202020204" pitchFamily="34" charset="0"/>
              <a:buChar char="•"/>
            </a:pPr>
            <a:r>
              <a:rPr lang="en-IN" sz="1600" b="1" i="0" dirty="0">
                <a:solidFill>
                  <a:schemeClr val="tx1"/>
                </a:solidFill>
                <a:effectLst/>
                <a:latin typeface="+mj-lt"/>
              </a:rPr>
              <a:t>Telemedicine:</a:t>
            </a:r>
            <a:r>
              <a:rPr lang="en-IN" sz="1600" b="0" i="0" dirty="0">
                <a:solidFill>
                  <a:schemeClr val="tx1"/>
                </a:solidFill>
                <a:effectLst/>
                <a:latin typeface="+mj-lt"/>
              </a:rPr>
              <a:t> Enabling remote diagnosis and consultation, particularly valuable in underserved or remote areas.</a:t>
            </a:r>
          </a:p>
        </p:txBody>
      </p:sp>
    </p:spTree>
    <p:extLst>
      <p:ext uri="{BB962C8B-B14F-4D97-AF65-F5344CB8AC3E}">
        <p14:creationId xmlns:p14="http://schemas.microsoft.com/office/powerpoint/2010/main" val="221772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600201"/>
            <a:ext cx="8229600" cy="824948"/>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IN" dirty="0">
                <a:latin typeface="Times New Roman" panose="02020603050405020304" pitchFamily="18" charset="0"/>
                <a:cs typeface="Times New Roman" panose="02020603050405020304" pitchFamily="18" charset="0"/>
              </a:rPr>
              <a:t>Block Diagram</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graphicFrame>
        <p:nvGraphicFramePr>
          <p:cNvPr id="6" name="Diagram 5">
            <a:extLst>
              <a:ext uri="{FF2B5EF4-FFF2-40B4-BE49-F238E27FC236}">
                <a16:creationId xmlns:a16="http://schemas.microsoft.com/office/drawing/2014/main" id="{4157253F-58A9-26E1-2A8A-E3E920D29163}"/>
              </a:ext>
            </a:extLst>
          </p:cNvPr>
          <p:cNvGraphicFramePr/>
          <p:nvPr>
            <p:extLst>
              <p:ext uri="{D42A27DB-BD31-4B8C-83A1-F6EECF244321}">
                <p14:modId xmlns:p14="http://schemas.microsoft.com/office/powerpoint/2010/main" val="1332012373"/>
              </p:ext>
            </p:extLst>
          </p:nvPr>
        </p:nvGraphicFramePr>
        <p:xfrm>
          <a:off x="457200" y="2240647"/>
          <a:ext cx="811033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755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454284"/>
            <a:ext cx="2009140" cy="58595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Abstract</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7" name="TextBox 6">
            <a:extLst>
              <a:ext uri="{FF2B5EF4-FFF2-40B4-BE49-F238E27FC236}">
                <a16:creationId xmlns:a16="http://schemas.microsoft.com/office/drawing/2014/main" id="{602940B6-5119-59DF-7098-9472CB80E7FC}"/>
              </a:ext>
            </a:extLst>
          </p:cNvPr>
          <p:cNvSpPr txBox="1"/>
          <p:nvPr/>
        </p:nvSpPr>
        <p:spPr>
          <a:xfrm>
            <a:off x="646386" y="2040235"/>
            <a:ext cx="7851228" cy="4539704"/>
          </a:xfrm>
          <a:prstGeom prst="rect">
            <a:avLst/>
          </a:prstGeom>
          <a:noFill/>
        </p:spPr>
        <p:txBody>
          <a:bodyPr wrap="square">
            <a:spAutoFit/>
          </a:bodyPr>
          <a:lstStyle/>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Our project  aims to develop an efficient and accurate method for detecting brain tumors in medical images using machine learning (ML) approaches. </a:t>
            </a:r>
          </a:p>
          <a:p>
            <a:pPr algn="just"/>
            <a:endParaRPr lang="en-IN"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Brain tumors pose a significant health risk and early detection is crucial for effective treatment.</a:t>
            </a:r>
          </a:p>
          <a:p>
            <a:pPr algn="just"/>
            <a:endParaRPr lang="en-IN"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The project involves multiple stages, including preprocessing of MRI images to enhance quality, extraction of relevant features from the images, and utilization of these features to train and test different ML models.</a:t>
            </a:r>
          </a:p>
          <a:p>
            <a:pPr algn="just"/>
            <a:endParaRPr lang="en-IN"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The proposed approach leverages the power of ML to learn intricate patterns and relationships within the images, thereby enabling accurate tumor classification.</a:t>
            </a:r>
          </a:p>
          <a:p>
            <a:pPr algn="just"/>
            <a:endParaRPr lang="en-IN"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The successful implementation of this project could significantly contribute to the medical field by providing a reliable tool for timely and accurate brain tumor diagnosis, facilitating better patient care and treatment planning.</a:t>
            </a:r>
          </a:p>
          <a:p>
            <a:pPr algn="just"/>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649895"/>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Module Description: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
        <p:nvSpPr>
          <p:cNvPr id="9" name="TextBox 8"/>
          <p:cNvSpPr txBox="1"/>
          <p:nvPr/>
        </p:nvSpPr>
        <p:spPr>
          <a:xfrm>
            <a:off x="661182" y="2433711"/>
            <a:ext cx="4686070" cy="2462213"/>
          </a:xfrm>
          <a:prstGeom prst="rect">
            <a:avLst/>
          </a:prstGeom>
          <a:noFill/>
        </p:spPr>
        <p:txBody>
          <a:bodyPr wrap="square" rtlCol="0">
            <a:spAutoFit/>
          </a:bodyPr>
          <a:lstStyle/>
          <a:p>
            <a:pPr marL="285750" indent="-285750">
              <a:buFont typeface="Arial" panose="020B0604020202020204" pitchFamily="34" charset="0"/>
              <a:buChar char="•"/>
            </a:pPr>
            <a:r>
              <a:rPr lang="en-IN" b="0" i="0" u="none" strike="noStrike" baseline="0" dirty="0">
                <a:solidFill>
                  <a:schemeClr val="tx1"/>
                </a:solidFill>
                <a:latin typeface="+mj-lt"/>
              </a:rPr>
              <a:t>Dalal and </a:t>
            </a:r>
            <a:r>
              <a:rPr lang="en-IN" b="0" i="0" u="none" strike="noStrike" baseline="0" dirty="0" err="1">
                <a:solidFill>
                  <a:schemeClr val="tx1"/>
                </a:solidFill>
                <a:latin typeface="+mj-lt"/>
              </a:rPr>
              <a:t>Triggs</a:t>
            </a:r>
            <a:r>
              <a:rPr lang="en-IN" b="0" i="0" u="none" strike="noStrike" baseline="0" dirty="0">
                <a:solidFill>
                  <a:schemeClr val="tx1"/>
                </a:solidFill>
                <a:latin typeface="+mj-lt"/>
              </a:rPr>
              <a:t> first introduced Histogram of Oriented Gradients to recognize a person in an image. HOG is a feature descriptor used in image processing for object detection purpose.</a:t>
            </a:r>
          </a:p>
          <a:p>
            <a:endParaRPr lang="en-IN" b="0" i="0" u="none" strike="noStrike" baseline="0" dirty="0">
              <a:solidFill>
                <a:schemeClr val="tx1"/>
              </a:solidFill>
              <a:latin typeface="+mj-lt"/>
            </a:endParaRPr>
          </a:p>
          <a:p>
            <a:pPr marL="285750" indent="-285750">
              <a:buFont typeface="Arial" panose="020B0604020202020204" pitchFamily="34" charset="0"/>
              <a:buChar char="•"/>
            </a:pPr>
            <a:r>
              <a:rPr lang="en-IN" b="0" i="0" u="none" strike="noStrike" baseline="0" dirty="0">
                <a:solidFill>
                  <a:schemeClr val="tx1"/>
                </a:solidFill>
                <a:latin typeface="+mj-lt"/>
              </a:rPr>
              <a:t>The purpose of the feature descriptor is to generalise the object in an image such that this object produces the same feature descriptors in the images, containing that object, acquired under different conditions like different angle, illumination, distance etc.</a:t>
            </a:r>
          </a:p>
        </p:txBody>
      </p:sp>
      <p:pic>
        <p:nvPicPr>
          <p:cNvPr id="1026" name="Picture 2" descr="Structure of HOG descriptor (source: Dalal and Triggs, 2005) | Download  Scientific Diagram">
            <a:extLst>
              <a:ext uri="{FF2B5EF4-FFF2-40B4-BE49-F238E27FC236}">
                <a16:creationId xmlns:a16="http://schemas.microsoft.com/office/drawing/2014/main" id="{335A5AA0-371D-5CAD-CD5E-3D914619B7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93" y="510874"/>
            <a:ext cx="3686107" cy="41820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884811-6F1C-9E99-870F-83CDEEFC7366}"/>
              </a:ext>
            </a:extLst>
          </p:cNvPr>
          <p:cNvSpPr txBox="1"/>
          <p:nvPr/>
        </p:nvSpPr>
        <p:spPr>
          <a:xfrm>
            <a:off x="661182" y="4850205"/>
            <a:ext cx="7459088" cy="954107"/>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chemeClr val="tx1"/>
                </a:solidFill>
                <a:effectLst/>
                <a:latin typeface="+mj-lt"/>
              </a:rPr>
              <a:t>The Histogram of Oriented Gradients (HOG) module is a critical component within the brain tumor detection system. It focuses on extracting relevant texture information from medical images, particularly magnetic resonance imaging (MRI) scans, to enhance the accuracy and effectiveness of tumor detection using AI/ML techniques.</a:t>
            </a:r>
            <a:endParaRPr lang="en-IN" b="0" i="0" u="none" strike="noStrike" baseline="0" dirty="0">
              <a:solidFill>
                <a:schemeClr val="tx1"/>
              </a:solidFill>
              <a:latin typeface="+mj-lt"/>
            </a:endParaRPr>
          </a:p>
        </p:txBody>
      </p:sp>
    </p:spTree>
    <p:extLst>
      <p:ext uri="{BB962C8B-B14F-4D97-AF65-F5344CB8AC3E}">
        <p14:creationId xmlns:p14="http://schemas.microsoft.com/office/powerpoint/2010/main" val="1188223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649896"/>
            <a:ext cx="3965713" cy="783816"/>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Module Description: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
        <p:nvSpPr>
          <p:cNvPr id="9" name="TextBox 8"/>
          <p:cNvSpPr txBox="1"/>
          <p:nvPr/>
        </p:nvSpPr>
        <p:spPr>
          <a:xfrm>
            <a:off x="661182" y="2433711"/>
            <a:ext cx="4686070" cy="1384995"/>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IN" dirty="0">
                <a:solidFill>
                  <a:srgbClr val="0D0D0D"/>
                </a:solidFill>
                <a:effectLst/>
                <a:latin typeface="+mj-lt"/>
                <a:ea typeface="Calibri" panose="020F0502020204030204" pitchFamily="34" charset="0"/>
              </a:rPr>
              <a:t>HOG initially divides the images into cells. </a:t>
            </a:r>
            <a:r>
              <a:rPr lang="en-IN" dirty="0">
                <a:solidFill>
                  <a:srgbClr val="000000"/>
                </a:solidFill>
                <a:effectLst/>
                <a:latin typeface="+mj-lt"/>
                <a:ea typeface="Calibri" panose="020F0502020204030204" pitchFamily="34" charset="0"/>
              </a:rPr>
              <a:t>Cells can be either rectangular or radial.</a:t>
            </a:r>
          </a:p>
          <a:p>
            <a:pPr marR="0">
              <a:spcBef>
                <a:spcPts val="0"/>
              </a:spcBef>
              <a:spcAft>
                <a:spcPts val="0"/>
              </a:spcAft>
            </a:pPr>
            <a:endParaRPr lang="en-IN" dirty="0">
              <a:solidFill>
                <a:srgbClr val="000000"/>
              </a:solidFill>
              <a:effectLst/>
              <a:latin typeface="+mj-lt"/>
              <a:ea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IN" dirty="0">
                <a:solidFill>
                  <a:srgbClr val="0D0D0D"/>
                </a:solidFill>
                <a:effectLst/>
                <a:latin typeface="+mj-lt"/>
                <a:ea typeface="Calibri" panose="020F0502020204030204" pitchFamily="34" charset="0"/>
              </a:rPr>
              <a:t>For every pixel in the cell, gradient vector is calculated. </a:t>
            </a:r>
            <a:endParaRPr lang="en-IN" dirty="0">
              <a:solidFill>
                <a:srgbClr val="000000"/>
              </a:solidFill>
              <a:effectLst/>
              <a:latin typeface="+mj-lt"/>
              <a:ea typeface="Calibri" panose="020F0502020204030204" pitchFamily="34" charset="0"/>
            </a:endParaRPr>
          </a:p>
          <a:p>
            <a:pPr marR="0">
              <a:spcBef>
                <a:spcPts val="0"/>
              </a:spcBef>
              <a:spcAft>
                <a:spcPts val="0"/>
              </a:spcAft>
            </a:pPr>
            <a:endParaRPr lang="en-IN" dirty="0">
              <a:solidFill>
                <a:srgbClr val="000000"/>
              </a:solidFill>
              <a:effectLst/>
              <a:latin typeface="+mj-lt"/>
              <a:ea typeface="Calibri" panose="020F0502020204030204" pitchFamily="34" charset="0"/>
            </a:endParaRPr>
          </a:p>
        </p:txBody>
      </p:sp>
      <p:sp>
        <p:nvSpPr>
          <p:cNvPr id="2" name="TextBox 1">
            <a:extLst>
              <a:ext uri="{FF2B5EF4-FFF2-40B4-BE49-F238E27FC236}">
                <a16:creationId xmlns:a16="http://schemas.microsoft.com/office/drawing/2014/main" id="{72884811-6F1C-9E99-870F-83CDEEFC7366}"/>
              </a:ext>
            </a:extLst>
          </p:cNvPr>
          <p:cNvSpPr txBox="1"/>
          <p:nvPr/>
        </p:nvSpPr>
        <p:spPr>
          <a:xfrm>
            <a:off x="842456" y="5872680"/>
            <a:ext cx="7459088" cy="369332"/>
          </a:xfrm>
          <a:prstGeom prst="rect">
            <a:avLst/>
          </a:prstGeom>
          <a:noFill/>
        </p:spPr>
        <p:txBody>
          <a:bodyPr wrap="square" rtlCol="0">
            <a:spAutoFit/>
          </a:bodyPr>
          <a:lstStyle/>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Pixel Values In Zoomed Version Of A Cell </a:t>
            </a:r>
            <a:endParaRPr lang="en-IN" b="0" i="0" u="none" strike="noStrike" baseline="0" dirty="0">
              <a:solidFill>
                <a:schemeClr val="tx1"/>
              </a:solidFill>
              <a:latin typeface="+mj-lt"/>
            </a:endParaRPr>
          </a:p>
        </p:txBody>
      </p:sp>
      <p:graphicFrame>
        <p:nvGraphicFramePr>
          <p:cNvPr id="3" name="Table 3">
            <a:extLst>
              <a:ext uri="{FF2B5EF4-FFF2-40B4-BE49-F238E27FC236}">
                <a16:creationId xmlns:a16="http://schemas.microsoft.com/office/drawing/2014/main" id="{4F5C9233-BE57-FE63-F32A-DC7364CDCE39}"/>
              </a:ext>
            </a:extLst>
          </p:cNvPr>
          <p:cNvGraphicFramePr>
            <a:graphicFrameLocks noGrp="1"/>
          </p:cNvGraphicFramePr>
          <p:nvPr>
            <p:extLst>
              <p:ext uri="{D42A27DB-BD31-4B8C-83A1-F6EECF244321}">
                <p14:modId xmlns:p14="http://schemas.microsoft.com/office/powerpoint/2010/main" val="1132665264"/>
              </p:ext>
            </p:extLst>
          </p:nvPr>
        </p:nvGraphicFramePr>
        <p:xfrm>
          <a:off x="5732994" y="430696"/>
          <a:ext cx="2749824" cy="2438400"/>
        </p:xfrm>
        <a:graphic>
          <a:graphicData uri="http://schemas.openxmlformats.org/drawingml/2006/table">
            <a:tbl>
              <a:tblPr>
                <a:tableStyleId>{5C22544A-7EE6-4342-B048-85BDC9FD1C3A}</a:tableStyleId>
              </a:tblPr>
              <a:tblGrid>
                <a:gridCol w="343728">
                  <a:extLst>
                    <a:ext uri="{9D8B030D-6E8A-4147-A177-3AD203B41FA5}">
                      <a16:colId xmlns:a16="http://schemas.microsoft.com/office/drawing/2014/main" val="2688384052"/>
                    </a:ext>
                  </a:extLst>
                </a:gridCol>
                <a:gridCol w="343728">
                  <a:extLst>
                    <a:ext uri="{9D8B030D-6E8A-4147-A177-3AD203B41FA5}">
                      <a16:colId xmlns:a16="http://schemas.microsoft.com/office/drawing/2014/main" val="2601040227"/>
                    </a:ext>
                  </a:extLst>
                </a:gridCol>
                <a:gridCol w="343728">
                  <a:extLst>
                    <a:ext uri="{9D8B030D-6E8A-4147-A177-3AD203B41FA5}">
                      <a16:colId xmlns:a16="http://schemas.microsoft.com/office/drawing/2014/main" val="1678444554"/>
                    </a:ext>
                  </a:extLst>
                </a:gridCol>
                <a:gridCol w="343728">
                  <a:extLst>
                    <a:ext uri="{9D8B030D-6E8A-4147-A177-3AD203B41FA5}">
                      <a16:colId xmlns:a16="http://schemas.microsoft.com/office/drawing/2014/main" val="3233468601"/>
                    </a:ext>
                  </a:extLst>
                </a:gridCol>
                <a:gridCol w="343728">
                  <a:extLst>
                    <a:ext uri="{9D8B030D-6E8A-4147-A177-3AD203B41FA5}">
                      <a16:colId xmlns:a16="http://schemas.microsoft.com/office/drawing/2014/main" val="1797655272"/>
                    </a:ext>
                  </a:extLst>
                </a:gridCol>
                <a:gridCol w="343728">
                  <a:extLst>
                    <a:ext uri="{9D8B030D-6E8A-4147-A177-3AD203B41FA5}">
                      <a16:colId xmlns:a16="http://schemas.microsoft.com/office/drawing/2014/main" val="429887703"/>
                    </a:ext>
                  </a:extLst>
                </a:gridCol>
                <a:gridCol w="343728">
                  <a:extLst>
                    <a:ext uri="{9D8B030D-6E8A-4147-A177-3AD203B41FA5}">
                      <a16:colId xmlns:a16="http://schemas.microsoft.com/office/drawing/2014/main" val="1550097343"/>
                    </a:ext>
                  </a:extLst>
                </a:gridCol>
                <a:gridCol w="343728">
                  <a:extLst>
                    <a:ext uri="{9D8B030D-6E8A-4147-A177-3AD203B41FA5}">
                      <a16:colId xmlns:a16="http://schemas.microsoft.com/office/drawing/2014/main" val="1200498352"/>
                    </a:ext>
                  </a:extLst>
                </a:gridCol>
              </a:tblGrid>
              <a:tr h="29872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1459999"/>
                  </a:ext>
                </a:extLst>
              </a:tr>
              <a:tr h="29872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84440"/>
                  </a:ext>
                </a:extLst>
              </a:tr>
              <a:tr h="29872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8393212"/>
                  </a:ext>
                </a:extLst>
              </a:tr>
              <a:tr h="29872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1230130"/>
                  </a:ext>
                </a:extLst>
              </a:tr>
              <a:tr h="29872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732135"/>
                  </a:ext>
                </a:extLst>
              </a:tr>
              <a:tr h="29872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9495"/>
                  </a:ext>
                </a:extLst>
              </a:tr>
              <a:tr h="29872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213954"/>
                  </a:ext>
                </a:extLst>
              </a:tr>
              <a:tr h="29872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643842"/>
                  </a:ext>
                </a:extLst>
              </a:tr>
            </a:tbl>
          </a:graphicData>
        </a:graphic>
      </p:graphicFrame>
      <p:sp>
        <p:nvSpPr>
          <p:cNvPr id="10" name="Left Brace 9">
            <a:extLst>
              <a:ext uri="{FF2B5EF4-FFF2-40B4-BE49-F238E27FC236}">
                <a16:creationId xmlns:a16="http://schemas.microsoft.com/office/drawing/2014/main" id="{C30A8906-892C-9A8A-059E-C166B0C297A6}"/>
              </a:ext>
            </a:extLst>
          </p:cNvPr>
          <p:cNvSpPr/>
          <p:nvPr/>
        </p:nvSpPr>
        <p:spPr>
          <a:xfrm>
            <a:off x="5110701" y="545033"/>
            <a:ext cx="473101" cy="22097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3F407D67-7E49-7CB4-02F6-A0D8E2D5D611}"/>
              </a:ext>
            </a:extLst>
          </p:cNvPr>
          <p:cNvSpPr txBox="1"/>
          <p:nvPr/>
        </p:nvSpPr>
        <p:spPr>
          <a:xfrm>
            <a:off x="4518380" y="1494545"/>
            <a:ext cx="687788" cy="307777"/>
          </a:xfrm>
          <a:prstGeom prst="rect">
            <a:avLst/>
          </a:prstGeom>
          <a:noFill/>
        </p:spPr>
        <p:txBody>
          <a:bodyPr wrap="square" rtlCol="0">
            <a:spAutoFit/>
          </a:bodyPr>
          <a:lstStyle/>
          <a:p>
            <a:r>
              <a:rPr lang="en-US" dirty="0"/>
              <a:t>Cells</a:t>
            </a:r>
            <a:endParaRPr lang="en-IN" dirty="0"/>
          </a:p>
        </p:txBody>
      </p:sp>
      <p:pic>
        <p:nvPicPr>
          <p:cNvPr id="13" name="Picture 12">
            <a:extLst>
              <a:ext uri="{FF2B5EF4-FFF2-40B4-BE49-F238E27FC236}">
                <a16:creationId xmlns:a16="http://schemas.microsoft.com/office/drawing/2014/main" id="{D4A99813-0ABD-1539-C8C9-67C9A0AE9965}"/>
              </a:ext>
            </a:extLst>
          </p:cNvPr>
          <p:cNvPicPr>
            <a:picLocks noChangeAspect="1"/>
          </p:cNvPicPr>
          <p:nvPr/>
        </p:nvPicPr>
        <p:blipFill>
          <a:blip r:embed="rId4"/>
          <a:stretch>
            <a:fillRect/>
          </a:stretch>
        </p:blipFill>
        <p:spPr>
          <a:xfrm>
            <a:off x="1112299" y="3651442"/>
            <a:ext cx="6133327" cy="1827143"/>
          </a:xfrm>
          <a:prstGeom prst="rect">
            <a:avLst/>
          </a:prstGeom>
        </p:spPr>
      </p:pic>
    </p:spTree>
    <p:extLst>
      <p:ext uri="{BB962C8B-B14F-4D97-AF65-F5344CB8AC3E}">
        <p14:creationId xmlns:p14="http://schemas.microsoft.com/office/powerpoint/2010/main" val="85001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703786" y="574145"/>
            <a:ext cx="3736428" cy="755015"/>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pic>
        <p:nvPicPr>
          <p:cNvPr id="3" name="Picture 2">
            <a:extLst>
              <a:ext uri="{FF2B5EF4-FFF2-40B4-BE49-F238E27FC236}">
                <a16:creationId xmlns:a16="http://schemas.microsoft.com/office/drawing/2014/main" id="{BA91B212-A3EA-D39C-A6C1-B6E379F25367}"/>
              </a:ext>
            </a:extLst>
          </p:cNvPr>
          <p:cNvPicPr>
            <a:picLocks noChangeAspect="1"/>
          </p:cNvPicPr>
          <p:nvPr/>
        </p:nvPicPr>
        <p:blipFill>
          <a:blip r:embed="rId4"/>
          <a:stretch>
            <a:fillRect/>
          </a:stretch>
        </p:blipFill>
        <p:spPr>
          <a:xfrm>
            <a:off x="0" y="1397892"/>
            <a:ext cx="9144000" cy="4958458"/>
          </a:xfrm>
          <a:prstGeom prst="rect">
            <a:avLst/>
          </a:prstGeom>
        </p:spPr>
      </p:pic>
    </p:spTree>
    <p:extLst>
      <p:ext uri="{BB962C8B-B14F-4D97-AF65-F5344CB8AC3E}">
        <p14:creationId xmlns:p14="http://schemas.microsoft.com/office/powerpoint/2010/main" val="391438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77055" y="553353"/>
            <a:ext cx="3189890" cy="755016"/>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pic>
        <p:nvPicPr>
          <p:cNvPr id="3" name="Picture 2">
            <a:extLst>
              <a:ext uri="{FF2B5EF4-FFF2-40B4-BE49-F238E27FC236}">
                <a16:creationId xmlns:a16="http://schemas.microsoft.com/office/drawing/2014/main" id="{FFA398F5-F694-52F9-0CD4-D82D6AA03FDC}"/>
              </a:ext>
            </a:extLst>
          </p:cNvPr>
          <p:cNvPicPr>
            <a:picLocks noChangeAspect="1"/>
          </p:cNvPicPr>
          <p:nvPr/>
        </p:nvPicPr>
        <p:blipFill>
          <a:blip r:embed="rId4"/>
          <a:stretch>
            <a:fillRect/>
          </a:stretch>
        </p:blipFill>
        <p:spPr>
          <a:xfrm>
            <a:off x="0" y="1354664"/>
            <a:ext cx="9144000" cy="5097631"/>
          </a:xfrm>
          <a:prstGeom prst="rect">
            <a:avLst/>
          </a:prstGeom>
        </p:spPr>
      </p:pic>
    </p:spTree>
    <p:extLst>
      <p:ext uri="{BB962C8B-B14F-4D97-AF65-F5344CB8AC3E}">
        <p14:creationId xmlns:p14="http://schemas.microsoft.com/office/powerpoint/2010/main" val="105877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890520" y="553353"/>
            <a:ext cx="3362960" cy="755015"/>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pic>
        <p:nvPicPr>
          <p:cNvPr id="3" name="Picture 2">
            <a:extLst>
              <a:ext uri="{FF2B5EF4-FFF2-40B4-BE49-F238E27FC236}">
                <a16:creationId xmlns:a16="http://schemas.microsoft.com/office/drawing/2014/main" id="{15EAD18F-5B8B-7272-1A44-B5B7D2B19CD5}"/>
              </a:ext>
            </a:extLst>
          </p:cNvPr>
          <p:cNvPicPr>
            <a:picLocks noChangeAspect="1"/>
          </p:cNvPicPr>
          <p:nvPr/>
        </p:nvPicPr>
        <p:blipFill>
          <a:blip r:embed="rId4"/>
          <a:stretch>
            <a:fillRect/>
          </a:stretch>
        </p:blipFill>
        <p:spPr>
          <a:xfrm>
            <a:off x="457200" y="1460768"/>
            <a:ext cx="8224520" cy="4836490"/>
          </a:xfrm>
          <a:prstGeom prst="rect">
            <a:avLst/>
          </a:prstGeom>
        </p:spPr>
      </p:pic>
    </p:spTree>
    <p:extLst>
      <p:ext uri="{BB962C8B-B14F-4D97-AF65-F5344CB8AC3E}">
        <p14:creationId xmlns:p14="http://schemas.microsoft.com/office/powerpoint/2010/main" val="1639907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77055" y="553353"/>
            <a:ext cx="3189890" cy="755016"/>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pic>
        <p:nvPicPr>
          <p:cNvPr id="4" name="Picture 3">
            <a:extLst>
              <a:ext uri="{FF2B5EF4-FFF2-40B4-BE49-F238E27FC236}">
                <a16:creationId xmlns:a16="http://schemas.microsoft.com/office/drawing/2014/main" id="{6F8B5B29-6FC8-6DBD-304F-FF3472906232}"/>
              </a:ext>
            </a:extLst>
          </p:cNvPr>
          <p:cNvPicPr>
            <a:picLocks noChangeAspect="1"/>
          </p:cNvPicPr>
          <p:nvPr/>
        </p:nvPicPr>
        <p:blipFill>
          <a:blip r:embed="rId4"/>
          <a:stretch>
            <a:fillRect/>
          </a:stretch>
        </p:blipFill>
        <p:spPr>
          <a:xfrm>
            <a:off x="472966" y="1468949"/>
            <a:ext cx="8208579" cy="4670163"/>
          </a:xfrm>
          <a:prstGeom prst="rect">
            <a:avLst/>
          </a:prstGeom>
        </p:spPr>
      </p:pic>
    </p:spTree>
    <p:extLst>
      <p:ext uri="{BB962C8B-B14F-4D97-AF65-F5344CB8AC3E}">
        <p14:creationId xmlns:p14="http://schemas.microsoft.com/office/powerpoint/2010/main" val="1482565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77055" y="553353"/>
            <a:ext cx="3189890" cy="755016"/>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pic>
        <p:nvPicPr>
          <p:cNvPr id="6" name="Picture 5">
            <a:extLst>
              <a:ext uri="{FF2B5EF4-FFF2-40B4-BE49-F238E27FC236}">
                <a16:creationId xmlns:a16="http://schemas.microsoft.com/office/drawing/2014/main" id="{3C0C29D5-616A-2BEF-8016-B4207A91D881}"/>
              </a:ext>
            </a:extLst>
          </p:cNvPr>
          <p:cNvPicPr>
            <a:picLocks noChangeAspect="1"/>
          </p:cNvPicPr>
          <p:nvPr/>
        </p:nvPicPr>
        <p:blipFill>
          <a:blip r:embed="rId4"/>
          <a:stretch>
            <a:fillRect/>
          </a:stretch>
        </p:blipFill>
        <p:spPr>
          <a:xfrm>
            <a:off x="-11575" y="1877881"/>
            <a:ext cx="9144000" cy="3148538"/>
          </a:xfrm>
          <a:prstGeom prst="rect">
            <a:avLst/>
          </a:prstGeom>
        </p:spPr>
      </p:pic>
    </p:spTree>
    <p:extLst>
      <p:ext uri="{BB962C8B-B14F-4D97-AF65-F5344CB8AC3E}">
        <p14:creationId xmlns:p14="http://schemas.microsoft.com/office/powerpoint/2010/main" val="4271376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77055" y="553353"/>
            <a:ext cx="3189890" cy="755016"/>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pic>
        <p:nvPicPr>
          <p:cNvPr id="3" name="Picture 2">
            <a:extLst>
              <a:ext uri="{FF2B5EF4-FFF2-40B4-BE49-F238E27FC236}">
                <a16:creationId xmlns:a16="http://schemas.microsoft.com/office/drawing/2014/main" id="{8B3EE816-A65C-1902-4D03-EABEBF897450}"/>
              </a:ext>
            </a:extLst>
          </p:cNvPr>
          <p:cNvPicPr>
            <a:picLocks noChangeAspect="1"/>
          </p:cNvPicPr>
          <p:nvPr/>
        </p:nvPicPr>
        <p:blipFill rotWithShape="1">
          <a:blip r:embed="rId4"/>
          <a:srcRect r="15696" b="4502"/>
          <a:stretch/>
        </p:blipFill>
        <p:spPr>
          <a:xfrm>
            <a:off x="277793" y="1651374"/>
            <a:ext cx="8628546" cy="3800302"/>
          </a:xfrm>
          <a:prstGeom prst="rect">
            <a:avLst/>
          </a:prstGeom>
        </p:spPr>
      </p:pic>
    </p:spTree>
    <p:extLst>
      <p:ext uri="{BB962C8B-B14F-4D97-AF65-F5344CB8AC3E}">
        <p14:creationId xmlns:p14="http://schemas.microsoft.com/office/powerpoint/2010/main" val="4140489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92056" y="553353"/>
            <a:ext cx="1880886" cy="755015"/>
          </a:xfrm>
          <a:prstGeom prst="rect">
            <a:avLst/>
          </a:prstGeom>
          <a:noFill/>
          <a:ln>
            <a:noFill/>
          </a:ln>
        </p:spPr>
        <p:txBody>
          <a:bodyPr spcFirstLastPara="1" wrap="square" lIns="91425" tIns="45700" rIns="91425" bIns="45700" anchor="t" anchorCtr="0">
            <a:normAutofit/>
          </a:bodyPr>
          <a:lstStyle/>
          <a:p>
            <a:pPr marL="342900" lvl="0" indent="-139700" algn="ctr"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pic>
        <p:nvPicPr>
          <p:cNvPr id="3" name="Picture 2">
            <a:extLst>
              <a:ext uri="{FF2B5EF4-FFF2-40B4-BE49-F238E27FC236}">
                <a16:creationId xmlns:a16="http://schemas.microsoft.com/office/drawing/2014/main" id="{AB619BF8-E0DD-424D-30F3-8BB0D16B1DF2}"/>
              </a:ext>
            </a:extLst>
          </p:cNvPr>
          <p:cNvPicPr>
            <a:picLocks noChangeAspect="1"/>
          </p:cNvPicPr>
          <p:nvPr/>
        </p:nvPicPr>
        <p:blipFill>
          <a:blip r:embed="rId4"/>
          <a:stretch>
            <a:fillRect/>
          </a:stretch>
        </p:blipFill>
        <p:spPr>
          <a:xfrm>
            <a:off x="416685" y="1409020"/>
            <a:ext cx="8393628" cy="4898409"/>
          </a:xfrm>
          <a:prstGeom prst="rect">
            <a:avLst/>
          </a:prstGeom>
        </p:spPr>
      </p:pic>
    </p:spTree>
    <p:extLst>
      <p:ext uri="{BB962C8B-B14F-4D97-AF65-F5344CB8AC3E}">
        <p14:creationId xmlns:p14="http://schemas.microsoft.com/office/powerpoint/2010/main" val="2417602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92056" y="553353"/>
            <a:ext cx="3952754" cy="884961"/>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pic>
        <p:nvPicPr>
          <p:cNvPr id="4" name="Picture 3">
            <a:extLst>
              <a:ext uri="{FF2B5EF4-FFF2-40B4-BE49-F238E27FC236}">
                <a16:creationId xmlns:a16="http://schemas.microsoft.com/office/drawing/2014/main" id="{E0C99CF6-BEAC-F626-9611-0C5707C2432D}"/>
              </a:ext>
            </a:extLst>
          </p:cNvPr>
          <p:cNvPicPr>
            <a:picLocks noChangeAspect="1"/>
          </p:cNvPicPr>
          <p:nvPr/>
        </p:nvPicPr>
        <p:blipFill>
          <a:blip r:embed="rId4"/>
          <a:stretch>
            <a:fillRect/>
          </a:stretch>
        </p:blipFill>
        <p:spPr>
          <a:xfrm>
            <a:off x="648180" y="1380188"/>
            <a:ext cx="8073772" cy="5036529"/>
          </a:xfrm>
          <a:prstGeom prst="rect">
            <a:avLst/>
          </a:prstGeom>
        </p:spPr>
      </p:pic>
    </p:spTree>
    <p:extLst>
      <p:ext uri="{BB962C8B-B14F-4D97-AF65-F5344CB8AC3E}">
        <p14:creationId xmlns:p14="http://schemas.microsoft.com/office/powerpoint/2010/main" val="76869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432037"/>
            <a:ext cx="2454166" cy="564931"/>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Introduction                   </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3" name="TextBox 2">
            <a:extLst>
              <a:ext uri="{FF2B5EF4-FFF2-40B4-BE49-F238E27FC236}">
                <a16:creationId xmlns:a16="http://schemas.microsoft.com/office/drawing/2014/main" id="{C73EEABB-C494-FCEF-D3E7-0833663D127A}"/>
              </a:ext>
            </a:extLst>
          </p:cNvPr>
          <p:cNvSpPr txBox="1"/>
          <p:nvPr/>
        </p:nvSpPr>
        <p:spPr>
          <a:xfrm>
            <a:off x="588579" y="1996968"/>
            <a:ext cx="7945821" cy="4401205"/>
          </a:xfrm>
          <a:prstGeom prst="rect">
            <a:avLst/>
          </a:prstGeom>
          <a:noFill/>
        </p:spPr>
        <p:txBody>
          <a:bodyPr wrap="square">
            <a:spAutoFit/>
          </a:bodyPr>
          <a:lstStyle/>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Brain tumors pose a significant medical challenge, impacting individuals' well-being and survival.</a:t>
            </a:r>
          </a:p>
          <a:p>
            <a:pPr algn="l"/>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Timely and precise detection is vital for effective treatment planning.</a:t>
            </a:r>
          </a:p>
          <a:p>
            <a:pPr algn="l"/>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This project leverages advanced techniques, including Support Vector Machines (SVM) and Histogram of Oriented Gradients (HOG).</a:t>
            </a:r>
          </a:p>
          <a:p>
            <a:pPr algn="l"/>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We aim to enhance brain tumor diagnosis with SVM and HOG techniques. Our objective is to develop a robust and reliable brain tumor detection system.</a:t>
            </a:r>
          </a:p>
          <a:p>
            <a:pPr algn="l"/>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By applying SVM and HOG to large datasets of brain MRI images, we seek to improve accuracy, speed, and consistency in brain tumor diagnosis.</a:t>
            </a:r>
          </a:p>
        </p:txBody>
      </p:sp>
    </p:spTree>
    <p:extLst>
      <p:ext uri="{BB962C8B-B14F-4D97-AF65-F5344CB8AC3E}">
        <p14:creationId xmlns:p14="http://schemas.microsoft.com/office/powerpoint/2010/main" val="1066086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92056" y="553353"/>
            <a:ext cx="3952754" cy="884961"/>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pic>
        <p:nvPicPr>
          <p:cNvPr id="6" name="Picture 5">
            <a:extLst>
              <a:ext uri="{FF2B5EF4-FFF2-40B4-BE49-F238E27FC236}">
                <a16:creationId xmlns:a16="http://schemas.microsoft.com/office/drawing/2014/main" id="{D9CA7CEA-CE89-99D9-3F83-7E14A26AFF7B}"/>
              </a:ext>
            </a:extLst>
          </p:cNvPr>
          <p:cNvPicPr>
            <a:picLocks noChangeAspect="1"/>
          </p:cNvPicPr>
          <p:nvPr/>
        </p:nvPicPr>
        <p:blipFill>
          <a:blip r:embed="rId4"/>
          <a:stretch>
            <a:fillRect/>
          </a:stretch>
        </p:blipFill>
        <p:spPr>
          <a:xfrm>
            <a:off x="1347470" y="1357957"/>
            <a:ext cx="6781134" cy="5208697"/>
          </a:xfrm>
          <a:prstGeom prst="rect">
            <a:avLst/>
          </a:prstGeom>
        </p:spPr>
      </p:pic>
    </p:spTree>
    <p:extLst>
      <p:ext uri="{BB962C8B-B14F-4D97-AF65-F5344CB8AC3E}">
        <p14:creationId xmlns:p14="http://schemas.microsoft.com/office/powerpoint/2010/main" val="1138901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92056" y="553353"/>
            <a:ext cx="3952754" cy="884961"/>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pic>
        <p:nvPicPr>
          <p:cNvPr id="3" name="Picture 2">
            <a:extLst>
              <a:ext uri="{FF2B5EF4-FFF2-40B4-BE49-F238E27FC236}">
                <a16:creationId xmlns:a16="http://schemas.microsoft.com/office/drawing/2014/main" id="{A3B24D2F-DDBE-9EEA-CA6D-7BD16547D041}"/>
              </a:ext>
            </a:extLst>
          </p:cNvPr>
          <p:cNvPicPr>
            <a:picLocks noChangeAspect="1"/>
          </p:cNvPicPr>
          <p:nvPr/>
        </p:nvPicPr>
        <p:blipFill>
          <a:blip r:embed="rId4"/>
          <a:stretch>
            <a:fillRect/>
          </a:stretch>
        </p:blipFill>
        <p:spPr>
          <a:xfrm>
            <a:off x="1660907" y="1588074"/>
            <a:ext cx="5822185" cy="4488569"/>
          </a:xfrm>
          <a:prstGeom prst="rect">
            <a:avLst/>
          </a:prstGeom>
        </p:spPr>
      </p:pic>
    </p:spTree>
    <p:extLst>
      <p:ext uri="{BB962C8B-B14F-4D97-AF65-F5344CB8AC3E}">
        <p14:creationId xmlns:p14="http://schemas.microsoft.com/office/powerpoint/2010/main" val="1194228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92056" y="553353"/>
            <a:ext cx="3952754" cy="884961"/>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pic>
        <p:nvPicPr>
          <p:cNvPr id="4" name="Picture 3">
            <a:extLst>
              <a:ext uri="{FF2B5EF4-FFF2-40B4-BE49-F238E27FC236}">
                <a16:creationId xmlns:a16="http://schemas.microsoft.com/office/drawing/2014/main" id="{FD616ADB-2E80-F6DE-530B-441672F8A8FB}"/>
              </a:ext>
            </a:extLst>
          </p:cNvPr>
          <p:cNvPicPr>
            <a:picLocks noChangeAspect="1"/>
          </p:cNvPicPr>
          <p:nvPr/>
        </p:nvPicPr>
        <p:blipFill>
          <a:blip r:embed="rId4"/>
          <a:stretch>
            <a:fillRect/>
          </a:stretch>
        </p:blipFill>
        <p:spPr>
          <a:xfrm>
            <a:off x="776342" y="1508593"/>
            <a:ext cx="7557431" cy="4628124"/>
          </a:xfrm>
          <a:prstGeom prst="rect">
            <a:avLst/>
          </a:prstGeom>
        </p:spPr>
      </p:pic>
    </p:spTree>
    <p:extLst>
      <p:ext uri="{BB962C8B-B14F-4D97-AF65-F5344CB8AC3E}">
        <p14:creationId xmlns:p14="http://schemas.microsoft.com/office/powerpoint/2010/main" val="933452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92056" y="553353"/>
            <a:ext cx="3952754" cy="884961"/>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pic>
        <p:nvPicPr>
          <p:cNvPr id="3" name="Picture 2">
            <a:extLst>
              <a:ext uri="{FF2B5EF4-FFF2-40B4-BE49-F238E27FC236}">
                <a16:creationId xmlns:a16="http://schemas.microsoft.com/office/drawing/2014/main" id="{7F9039B4-3FF6-3D8A-58C3-0C089E2D0494}"/>
              </a:ext>
            </a:extLst>
          </p:cNvPr>
          <p:cNvPicPr>
            <a:picLocks noChangeAspect="1"/>
          </p:cNvPicPr>
          <p:nvPr/>
        </p:nvPicPr>
        <p:blipFill>
          <a:blip r:embed="rId4"/>
          <a:stretch>
            <a:fillRect/>
          </a:stretch>
        </p:blipFill>
        <p:spPr>
          <a:xfrm>
            <a:off x="648182" y="1511934"/>
            <a:ext cx="7803197" cy="3812420"/>
          </a:xfrm>
          <a:prstGeom prst="rect">
            <a:avLst/>
          </a:prstGeom>
        </p:spPr>
      </p:pic>
    </p:spTree>
    <p:extLst>
      <p:ext uri="{BB962C8B-B14F-4D97-AF65-F5344CB8AC3E}">
        <p14:creationId xmlns:p14="http://schemas.microsoft.com/office/powerpoint/2010/main" val="234961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992056" y="553353"/>
            <a:ext cx="3952754" cy="884961"/>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pic>
        <p:nvPicPr>
          <p:cNvPr id="4" name="Picture 3">
            <a:extLst>
              <a:ext uri="{FF2B5EF4-FFF2-40B4-BE49-F238E27FC236}">
                <a16:creationId xmlns:a16="http://schemas.microsoft.com/office/drawing/2014/main" id="{B7F1DFEB-A17A-A2DA-C810-BC0419EF7DF6}"/>
              </a:ext>
            </a:extLst>
          </p:cNvPr>
          <p:cNvPicPr>
            <a:picLocks noChangeAspect="1"/>
          </p:cNvPicPr>
          <p:nvPr/>
        </p:nvPicPr>
        <p:blipFill>
          <a:blip r:embed="rId4"/>
          <a:stretch>
            <a:fillRect/>
          </a:stretch>
        </p:blipFill>
        <p:spPr>
          <a:xfrm>
            <a:off x="474104" y="1580990"/>
            <a:ext cx="8231440" cy="4171628"/>
          </a:xfrm>
          <a:prstGeom prst="rect">
            <a:avLst/>
          </a:prstGeom>
        </p:spPr>
      </p:pic>
    </p:spTree>
    <p:extLst>
      <p:ext uri="{BB962C8B-B14F-4D97-AF65-F5344CB8AC3E}">
        <p14:creationId xmlns:p14="http://schemas.microsoft.com/office/powerpoint/2010/main" val="103472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318303" y="1367838"/>
            <a:ext cx="2529068" cy="755015"/>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Discussion: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35</a:t>
            </a:fld>
            <a:endParaRPr/>
          </a:p>
        </p:txBody>
      </p:sp>
      <p:sp>
        <p:nvSpPr>
          <p:cNvPr id="3" name="TextBox 2">
            <a:extLst>
              <a:ext uri="{FF2B5EF4-FFF2-40B4-BE49-F238E27FC236}">
                <a16:creationId xmlns:a16="http://schemas.microsoft.com/office/drawing/2014/main" id="{4989112A-359D-4907-CCA1-27E5562CBE07}"/>
              </a:ext>
            </a:extLst>
          </p:cNvPr>
          <p:cNvSpPr txBox="1"/>
          <p:nvPr/>
        </p:nvSpPr>
        <p:spPr>
          <a:xfrm>
            <a:off x="457199" y="2095021"/>
            <a:ext cx="8362709" cy="4031873"/>
          </a:xfrm>
          <a:prstGeom prst="rect">
            <a:avLst/>
          </a:prstGeom>
          <a:noFill/>
        </p:spPr>
        <p:txBody>
          <a:bodyPr wrap="square">
            <a:spAutoFit/>
          </a:bodyPr>
          <a:lstStyle/>
          <a:p>
            <a:pPr marL="285750" indent="-285750">
              <a:buFont typeface="Arial" panose="020B0604020202020204" pitchFamily="34" charset="0"/>
              <a:buChar char="•"/>
            </a:pPr>
            <a:r>
              <a:rPr lang="en-IN" sz="1600" b="1" dirty="0"/>
              <a:t>Feature Extraction with HOG</a:t>
            </a:r>
            <a:r>
              <a:rPr lang="en-IN" sz="1600" dirty="0"/>
              <a:t>: HOG (Histogram of Oriented Gradients) is a powerful technique used to extract meaningful features from medical images, especially brain tumor images.</a:t>
            </a:r>
          </a:p>
          <a:p>
            <a:pPr marL="285750" indent="-285750">
              <a:buFont typeface="Arial" panose="020B0604020202020204" pitchFamily="34" charset="0"/>
              <a:buChar char="•"/>
            </a:pPr>
            <a:r>
              <a:rPr lang="en-IN" sz="1600" b="1" dirty="0"/>
              <a:t>SVM Classification:</a:t>
            </a:r>
            <a:r>
              <a:rPr lang="en-IN" sz="1600" dirty="0"/>
              <a:t> Support Vector Machine (SVM) is a popular choice for classifying brain tumor images its efficiency in handling high-dimensional feature vectors and its ability to find an optimal decision boundary are significant.</a:t>
            </a:r>
          </a:p>
          <a:p>
            <a:pPr marL="285750" indent="-285750">
              <a:buFont typeface="Arial" panose="020B0604020202020204" pitchFamily="34" charset="0"/>
              <a:buChar char="•"/>
            </a:pPr>
            <a:r>
              <a:rPr lang="en-IN" sz="1600" b="1" dirty="0"/>
              <a:t>High Accuracy:</a:t>
            </a:r>
            <a:r>
              <a:rPr lang="en-IN" sz="1600" dirty="0"/>
              <a:t> The combination of HOG feature extraction and SVM classification demonstrates high accuracy in detecting brain tumors that often have distinct and well-defined patterns, making them suitable for accurate classification.</a:t>
            </a:r>
          </a:p>
          <a:p>
            <a:pPr marL="285750" indent="-285750">
              <a:buFont typeface="Arial" panose="020B0604020202020204" pitchFamily="34" charset="0"/>
              <a:buChar char="•"/>
            </a:pPr>
            <a:r>
              <a:rPr lang="en-IN" sz="1600" b="1" dirty="0"/>
              <a:t>Challenges with Images:</a:t>
            </a:r>
            <a:r>
              <a:rPr lang="en-IN" sz="1600" dirty="0"/>
              <a:t> The accuracy of the classification drops, and sensitivity values tend to be lower for these images due to their less pronounced patterns and subtle variations.</a:t>
            </a:r>
          </a:p>
          <a:p>
            <a:pPr marL="285750" indent="-285750">
              <a:buFont typeface="Arial" panose="020B0604020202020204" pitchFamily="34" charset="0"/>
              <a:buChar char="•"/>
            </a:pPr>
            <a:r>
              <a:rPr lang="en-IN" sz="1600" b="1" dirty="0"/>
              <a:t>Computational Efficiency and Practical Implications:</a:t>
            </a:r>
            <a:r>
              <a:rPr lang="en-IN" sz="1600" dirty="0"/>
              <a:t> The computational efficiency of this approach varies based on the dataset size and complexity. For practical applications, considering sensitivity and specificity in addition to accuracy is crucial when making decisions about diagnosis and treatment.</a:t>
            </a:r>
          </a:p>
        </p:txBody>
      </p:sp>
    </p:spTree>
    <p:extLst>
      <p:ext uri="{BB962C8B-B14F-4D97-AF65-F5344CB8AC3E}">
        <p14:creationId xmlns:p14="http://schemas.microsoft.com/office/powerpoint/2010/main" val="2972881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318303" y="1367838"/>
            <a:ext cx="3602056" cy="727183"/>
          </a:xfrm>
          <a:prstGeom prst="rect">
            <a:avLst/>
          </a:prstGeom>
          <a:noFill/>
          <a:ln>
            <a:noFill/>
          </a:ln>
        </p:spPr>
        <p:txBody>
          <a:bodyPr spcFirstLastPara="1" wrap="square" lIns="91425" tIns="45700" rIns="91425" bIns="45700" anchor="t" anchorCtr="0">
            <a:normAutofit fontScale="85000" lnSpcReduction="10000"/>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Future Enhancements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sp>
        <p:nvSpPr>
          <p:cNvPr id="3" name="TextBox 2">
            <a:extLst>
              <a:ext uri="{FF2B5EF4-FFF2-40B4-BE49-F238E27FC236}">
                <a16:creationId xmlns:a16="http://schemas.microsoft.com/office/drawing/2014/main" id="{4989112A-359D-4907-CCA1-27E5562CBE07}"/>
              </a:ext>
            </a:extLst>
          </p:cNvPr>
          <p:cNvSpPr txBox="1"/>
          <p:nvPr/>
        </p:nvSpPr>
        <p:spPr>
          <a:xfrm>
            <a:off x="457199" y="2095021"/>
            <a:ext cx="8362709" cy="3785652"/>
          </a:xfrm>
          <a:prstGeom prst="rect">
            <a:avLst/>
          </a:prstGeom>
          <a:noFill/>
        </p:spPr>
        <p:txBody>
          <a:bodyPr wrap="square">
            <a:spAutoFit/>
          </a:bodyPr>
          <a:lstStyle/>
          <a:p>
            <a:r>
              <a:rPr lang="en-IN" sz="2000" dirty="0"/>
              <a:t>Research on brain tumour detection can also be extended in other ways:</a:t>
            </a:r>
          </a:p>
          <a:p>
            <a:endParaRPr lang="en-IN" sz="2000" dirty="0"/>
          </a:p>
          <a:p>
            <a:pPr marL="285750" indent="-285750">
              <a:buFont typeface="Arial" panose="020B0604020202020204" pitchFamily="34" charset="0"/>
              <a:buChar char="•"/>
            </a:pPr>
            <a:r>
              <a:rPr lang="en-IN" sz="2000" dirty="0"/>
              <a:t>The ROC characteristics accuracy, sensitivity and specificity of SVM in classifying tumours and non-tumours can be improved further for brain tumor detection.</a:t>
            </a:r>
          </a:p>
          <a:p>
            <a:pPr marL="285750" indent="-285750">
              <a:buFont typeface="Arial" panose="020B0604020202020204" pitchFamily="34" charset="0"/>
              <a:buChar char="•"/>
            </a:pPr>
            <a:r>
              <a:rPr lang="en-IN" sz="2000" dirty="0"/>
              <a:t>To extract the features of images instead of the histogram of oriented gradients, one can use local binary pattern and other algorithms. </a:t>
            </a:r>
          </a:p>
          <a:p>
            <a:pPr marL="285750" indent="-285750">
              <a:buFont typeface="Arial" panose="020B0604020202020204" pitchFamily="34" charset="0"/>
              <a:buChar char="•"/>
            </a:pPr>
            <a:r>
              <a:rPr lang="en-IN" sz="2000" dirty="0"/>
              <a:t>To test the performance of SVM on other databases for an improvement in accuracy, sensitivity and specificity values.</a:t>
            </a:r>
          </a:p>
          <a:p>
            <a:pPr marL="285750" indent="-285750">
              <a:buFont typeface="Arial" panose="020B0604020202020204" pitchFamily="34" charset="0"/>
              <a:buChar char="•"/>
            </a:pPr>
            <a:r>
              <a:rPr lang="en-IN" sz="2000" dirty="0"/>
              <a:t>Classifiers like k- nearest neighbour, Bayes quadratic, Bayes linear and neural network can also be used in classifying the tumours and non-tumours</a:t>
            </a:r>
          </a:p>
        </p:txBody>
      </p:sp>
    </p:spTree>
    <p:extLst>
      <p:ext uri="{BB962C8B-B14F-4D97-AF65-F5344CB8AC3E}">
        <p14:creationId xmlns:p14="http://schemas.microsoft.com/office/powerpoint/2010/main" val="2512915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69574" y="1490869"/>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sp>
        <p:nvSpPr>
          <p:cNvPr id="9" name="TextBox 8"/>
          <p:cNvSpPr txBox="1"/>
          <p:nvPr/>
        </p:nvSpPr>
        <p:spPr>
          <a:xfrm>
            <a:off x="333191" y="2270939"/>
            <a:ext cx="8502696" cy="4185761"/>
          </a:xfrm>
          <a:prstGeom prst="rect">
            <a:avLst/>
          </a:prstGeom>
          <a:noFill/>
        </p:spPr>
        <p:txBody>
          <a:bodyPr wrap="square" rtlCol="0">
            <a:spAutoFit/>
          </a:bodyPr>
          <a:lstStyle/>
          <a:p>
            <a:pPr algn="l"/>
            <a:r>
              <a:rPr lang="en-IN" b="0" dirty="0">
                <a:solidFill>
                  <a:schemeClr val="tx1"/>
                </a:solidFill>
                <a:effectLst/>
                <a:latin typeface="+mj-lt"/>
              </a:rPr>
              <a:t>[1] Khalil, M., Ayad, H., &amp; Adib, A. (2021). Performance evaluation of feature extraction techniques in MR-Brain image classification system. Procedia Computer Science, 127, 218-225. </a:t>
            </a:r>
            <a:r>
              <a:rPr lang="en-IN" b="0" dirty="0" err="1">
                <a:solidFill>
                  <a:schemeClr val="tx1"/>
                </a:solidFill>
                <a:effectLst/>
                <a:latin typeface="+mj-lt"/>
              </a:rPr>
              <a:t>doi</a:t>
            </a:r>
            <a:r>
              <a:rPr lang="en-IN" b="0" dirty="0">
                <a:solidFill>
                  <a:schemeClr val="tx1"/>
                </a:solidFill>
                <a:effectLst/>
                <a:latin typeface="+mj-lt"/>
              </a:rPr>
              <a:t>: 10.1016/j.procs.2018.01.117</a:t>
            </a:r>
          </a:p>
          <a:p>
            <a:pPr algn="l"/>
            <a:endParaRPr lang="en-IN" b="0" dirty="0">
              <a:solidFill>
                <a:schemeClr val="tx1"/>
              </a:solidFill>
              <a:effectLst/>
              <a:latin typeface="+mj-lt"/>
            </a:endParaRPr>
          </a:p>
          <a:p>
            <a:r>
              <a:rPr lang="en-IN" b="0" u="none" strike="noStrike" baseline="0" dirty="0">
                <a:solidFill>
                  <a:schemeClr val="tx1"/>
                </a:solidFill>
                <a:latin typeface="+mj-lt"/>
              </a:rPr>
              <a:t>[2]</a:t>
            </a:r>
            <a:r>
              <a:rPr lang="en-IN" b="0" dirty="0">
                <a:solidFill>
                  <a:schemeClr val="tx1"/>
                </a:solidFill>
                <a:effectLst/>
                <a:latin typeface="+mj-lt"/>
              </a:rPr>
              <a:t> (2023) Diva-portal.org. Available at : </a:t>
            </a:r>
            <a:r>
              <a:rPr lang="en-IN" dirty="0">
                <a:solidFill>
                  <a:schemeClr val="tx1"/>
                </a:solidFill>
                <a:latin typeface="+mj-lt"/>
              </a:rPr>
              <a:t>https://www.divaportal.org/smash/get/diva2:1184069/FULL TEXT</a:t>
            </a:r>
            <a:r>
              <a:rPr lang="en-IN" b="0" dirty="0">
                <a:solidFill>
                  <a:schemeClr val="tx1"/>
                </a:solidFill>
                <a:effectLst/>
                <a:latin typeface="+mj-lt"/>
              </a:rPr>
              <a:t>.</a:t>
            </a:r>
          </a:p>
          <a:p>
            <a:endParaRPr lang="en-IN" b="0" u="none" strike="noStrike" baseline="0" dirty="0">
              <a:solidFill>
                <a:schemeClr val="tx1"/>
              </a:solidFill>
              <a:latin typeface="+mj-lt"/>
            </a:endParaRPr>
          </a:p>
          <a:p>
            <a:r>
              <a:rPr lang="en-IN" b="0" u="none" strike="noStrike" baseline="0" dirty="0">
                <a:solidFill>
                  <a:schemeClr val="tx1"/>
                </a:solidFill>
                <a:latin typeface="+mj-lt"/>
              </a:rPr>
              <a:t>[3] “Brain Tumors (Benign and Malignant): Symptoms, Causes, Treatment,” WebMD. [Online]. Available: https://www.webmd.com/cancer/brain-cancer/brain-tumors-in-adults. </a:t>
            </a:r>
          </a:p>
          <a:p>
            <a:endParaRPr lang="en-IN" b="0" u="none" strike="noStrike" baseline="0" dirty="0">
              <a:solidFill>
                <a:schemeClr val="tx1"/>
              </a:solidFill>
              <a:latin typeface="+mj-lt"/>
            </a:endParaRPr>
          </a:p>
          <a:p>
            <a:r>
              <a:rPr lang="en-IN" b="0" u="none" strike="noStrike" baseline="0" dirty="0">
                <a:solidFill>
                  <a:schemeClr val="tx1"/>
                </a:solidFill>
                <a:latin typeface="+mj-lt"/>
              </a:rPr>
              <a:t>[4] E. F. </a:t>
            </a:r>
            <a:r>
              <a:rPr lang="en-IN" b="0" u="none" strike="noStrike" baseline="0" dirty="0" err="1">
                <a:solidFill>
                  <a:schemeClr val="tx1"/>
                </a:solidFill>
                <a:latin typeface="+mj-lt"/>
              </a:rPr>
              <a:t>Badran</a:t>
            </a:r>
            <a:r>
              <a:rPr lang="en-IN" b="0" u="none" strike="noStrike" baseline="0" dirty="0">
                <a:solidFill>
                  <a:schemeClr val="tx1"/>
                </a:solidFill>
                <a:latin typeface="+mj-lt"/>
              </a:rPr>
              <a:t>, E. G. Mahmoud, and N. Hamdy, “An algorithm for detecting brain tumors in MRI images,” in The 2020 International Conference on Computer Engineering Systems, 2020, pp. 368–373. </a:t>
            </a:r>
          </a:p>
          <a:p>
            <a:endParaRPr lang="en-IN" b="0" u="none" strike="noStrike" baseline="0" dirty="0">
              <a:solidFill>
                <a:schemeClr val="tx1"/>
              </a:solidFill>
              <a:latin typeface="+mj-lt"/>
            </a:endParaRPr>
          </a:p>
          <a:p>
            <a:r>
              <a:rPr lang="en-IN" b="0" u="none" strike="noStrike" baseline="0" dirty="0">
                <a:solidFill>
                  <a:schemeClr val="tx1"/>
                </a:solidFill>
                <a:latin typeface="+mj-lt"/>
              </a:rPr>
              <a:t>[5] “Brain Tumor: Symptoms, Signs, Treatment, Surgery &amp; Types.” [Online]. Available: https://www.medicinenet.com/brain_tumor/article.htm. </a:t>
            </a:r>
          </a:p>
          <a:p>
            <a:endParaRPr lang="en-IN" dirty="0">
              <a:solidFill>
                <a:schemeClr val="tx1"/>
              </a:solidFill>
              <a:latin typeface="+mj-lt"/>
            </a:endParaRPr>
          </a:p>
          <a:p>
            <a:r>
              <a:rPr lang="en-IN" b="0" u="none" strike="noStrike" baseline="0" dirty="0">
                <a:solidFill>
                  <a:schemeClr val="tx1"/>
                </a:solidFill>
                <a:latin typeface="+mj-lt"/>
              </a:rPr>
              <a:t>[</a:t>
            </a:r>
            <a:r>
              <a:rPr lang="en-IN" dirty="0">
                <a:solidFill>
                  <a:schemeClr val="tx1"/>
                </a:solidFill>
                <a:latin typeface="+mj-lt"/>
              </a:rPr>
              <a:t>6</a:t>
            </a:r>
            <a:r>
              <a:rPr lang="en-IN" b="0" u="none" strike="noStrike" baseline="0" dirty="0">
                <a:solidFill>
                  <a:schemeClr val="tx1"/>
                </a:solidFill>
                <a:latin typeface="+mj-lt"/>
              </a:rPr>
              <a:t>] D. S. </a:t>
            </a:r>
            <a:r>
              <a:rPr lang="en-IN" b="0" u="none" strike="noStrike" baseline="0" dirty="0" err="1">
                <a:solidFill>
                  <a:schemeClr val="tx1"/>
                </a:solidFill>
                <a:latin typeface="+mj-lt"/>
              </a:rPr>
              <a:t>Parameshwari</a:t>
            </a:r>
            <a:r>
              <a:rPr lang="en-IN" b="0" u="none" strike="noStrike" baseline="0" dirty="0">
                <a:solidFill>
                  <a:schemeClr val="tx1"/>
                </a:solidFill>
                <a:latin typeface="+mj-lt"/>
              </a:rPr>
              <a:t> and P. Aparna, “An efficient algorithm for textural feature extraction and detection of tumors for a class of brain MR imaging applications,” in 2022 19th International Conference on Digital Signal Processing, 2022, pp. 339–344. </a:t>
            </a:r>
          </a:p>
          <a:p>
            <a:endParaRPr lang="en-IN" b="0" dirty="0">
              <a:solidFill>
                <a:schemeClr val="tx1"/>
              </a:solidFill>
              <a:effectLst/>
              <a:latin typeface="+mj-lt"/>
            </a:endParaRPr>
          </a:p>
        </p:txBody>
      </p:sp>
    </p:spTree>
    <p:extLst>
      <p:ext uri="{BB962C8B-B14F-4D97-AF65-F5344CB8AC3E}">
        <p14:creationId xmlns:p14="http://schemas.microsoft.com/office/powerpoint/2010/main" val="232436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506159" y="1308368"/>
            <a:ext cx="2454166" cy="564931"/>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3" name="TextBox 2">
            <a:extLst>
              <a:ext uri="{FF2B5EF4-FFF2-40B4-BE49-F238E27FC236}">
                <a16:creationId xmlns:a16="http://schemas.microsoft.com/office/drawing/2014/main" id="{C73EEABB-C494-FCEF-D3E7-0833663D127A}"/>
              </a:ext>
            </a:extLst>
          </p:cNvPr>
          <p:cNvSpPr txBox="1"/>
          <p:nvPr/>
        </p:nvSpPr>
        <p:spPr>
          <a:xfrm>
            <a:off x="506159" y="1850954"/>
            <a:ext cx="7945821" cy="4708981"/>
          </a:xfrm>
          <a:prstGeom prst="rect">
            <a:avLst/>
          </a:prstGeom>
          <a:noFill/>
        </p:spPr>
        <p:txBody>
          <a:bodyPr wrap="square">
            <a:spAutoFit/>
          </a:bodyPr>
          <a:lstStyle/>
          <a:p>
            <a:pPr algn="l">
              <a:buFont typeface="Arial" panose="020B0604020202020204" pitchFamily="34" charset="0"/>
              <a:buChar char="•"/>
            </a:pPr>
            <a:r>
              <a:rPr lang="en-IN" sz="2000" b="1" i="0" dirty="0">
                <a:solidFill>
                  <a:schemeClr val="tx1"/>
                </a:solidFill>
                <a:effectLst/>
                <a:latin typeface="Times New Roman" panose="02020603050405020304" pitchFamily="18" charset="0"/>
                <a:cs typeface="Times New Roman" panose="02020603050405020304" pitchFamily="18" charset="0"/>
              </a:rPr>
              <a:t>Early Detection:</a:t>
            </a:r>
            <a:r>
              <a:rPr lang="en-IN" sz="2000" b="0" i="0" dirty="0">
                <a:solidFill>
                  <a:schemeClr val="tx1"/>
                </a:solidFill>
                <a:effectLst/>
                <a:latin typeface="Times New Roman" panose="02020603050405020304" pitchFamily="18" charset="0"/>
                <a:cs typeface="Times New Roman" panose="02020603050405020304" pitchFamily="18" charset="0"/>
              </a:rPr>
              <a:t> HOG and SVM aid in early brain tumor identification, enhancing treatment prospects and potentially saving lives.</a:t>
            </a:r>
          </a:p>
          <a:p>
            <a:pPr algn="l">
              <a:buFont typeface="Arial" panose="020B0604020202020204" pitchFamily="34" charset="0"/>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1" i="0" dirty="0">
                <a:solidFill>
                  <a:schemeClr val="tx1"/>
                </a:solidFill>
                <a:effectLst/>
                <a:latin typeface="Times New Roman" panose="02020603050405020304" pitchFamily="18" charset="0"/>
                <a:cs typeface="Times New Roman" panose="02020603050405020304" pitchFamily="18" charset="0"/>
              </a:rPr>
              <a:t>Enhanced Accuracy:</a:t>
            </a:r>
            <a:r>
              <a:rPr lang="en-IN" sz="2000" b="0" i="0" dirty="0">
                <a:solidFill>
                  <a:schemeClr val="tx1"/>
                </a:solidFill>
                <a:effectLst/>
                <a:latin typeface="Times New Roman" panose="02020603050405020304" pitchFamily="18" charset="0"/>
                <a:cs typeface="Times New Roman" panose="02020603050405020304" pitchFamily="18" charset="0"/>
              </a:rPr>
              <a:t> HOG's ability to capture texture and shape information combined with SVM's robust classification leads to highly accurate tumor detection.</a:t>
            </a:r>
          </a:p>
          <a:p>
            <a:pPr algn="l">
              <a:buFont typeface="Arial" panose="020B0604020202020204" pitchFamily="34" charset="0"/>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1" i="0" dirty="0">
                <a:solidFill>
                  <a:schemeClr val="tx1"/>
                </a:solidFill>
                <a:effectLst/>
                <a:latin typeface="Times New Roman" panose="02020603050405020304" pitchFamily="18" charset="0"/>
                <a:cs typeface="Times New Roman" panose="02020603050405020304" pitchFamily="18" charset="0"/>
              </a:rPr>
              <a:t>Reduced False Positives:</a:t>
            </a:r>
            <a:r>
              <a:rPr lang="en-IN" sz="2000" b="0" i="0" dirty="0">
                <a:solidFill>
                  <a:schemeClr val="tx1"/>
                </a:solidFill>
                <a:effectLst/>
                <a:latin typeface="Times New Roman" panose="02020603050405020304" pitchFamily="18" charset="0"/>
                <a:cs typeface="Times New Roman" panose="02020603050405020304" pitchFamily="18" charset="0"/>
              </a:rPr>
              <a:t> This approach minimizes incorrect tumor identifications, reducing patient stress and unnecessary procedures.</a:t>
            </a:r>
          </a:p>
          <a:p>
            <a:pPr algn="l">
              <a:buFont typeface="Arial" panose="020B0604020202020204" pitchFamily="34" charset="0"/>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1" i="0" dirty="0">
                <a:solidFill>
                  <a:schemeClr val="tx1"/>
                </a:solidFill>
                <a:effectLst/>
                <a:latin typeface="Times New Roman" panose="02020603050405020304" pitchFamily="18" charset="0"/>
                <a:cs typeface="Times New Roman" panose="02020603050405020304" pitchFamily="18" charset="0"/>
              </a:rPr>
              <a:t>Robust and Adaptable:</a:t>
            </a:r>
            <a:r>
              <a:rPr lang="en-IN" sz="2000" b="0" i="0" dirty="0">
                <a:solidFill>
                  <a:schemeClr val="tx1"/>
                </a:solidFill>
                <a:effectLst/>
                <a:latin typeface="Times New Roman" panose="02020603050405020304" pitchFamily="18" charset="0"/>
                <a:cs typeface="Times New Roman" panose="02020603050405020304" pitchFamily="18" charset="0"/>
              </a:rPr>
              <a:t> HOG and SVM can adapt to various image types and quality, making them suitable for diverse medical imaging scenarios.</a:t>
            </a:r>
          </a:p>
          <a:p>
            <a:pPr algn="l">
              <a:buFont typeface="Arial" panose="020B0604020202020204" pitchFamily="34" charset="0"/>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1" i="0" dirty="0">
                <a:solidFill>
                  <a:schemeClr val="tx1"/>
                </a:solidFill>
                <a:effectLst/>
                <a:latin typeface="Times New Roman" panose="02020603050405020304" pitchFamily="18" charset="0"/>
                <a:cs typeface="Times New Roman" panose="02020603050405020304" pitchFamily="18" charset="0"/>
              </a:rPr>
              <a:t>Radiologist Support:</a:t>
            </a:r>
            <a:r>
              <a:rPr lang="en-IN" sz="2000" b="0" i="0" dirty="0">
                <a:solidFill>
                  <a:schemeClr val="tx1"/>
                </a:solidFill>
                <a:effectLst/>
                <a:latin typeface="Times New Roman" panose="02020603050405020304" pitchFamily="18" charset="0"/>
                <a:cs typeface="Times New Roman" panose="02020603050405020304" pitchFamily="18" charset="0"/>
              </a:rPr>
              <a:t> These tools assist radiologists by offering automated or semi-automated solution</a:t>
            </a:r>
          </a:p>
        </p:txBody>
      </p:sp>
    </p:spTree>
    <p:extLst>
      <p:ext uri="{BB962C8B-B14F-4D97-AF65-F5344CB8AC3E}">
        <p14:creationId xmlns:p14="http://schemas.microsoft.com/office/powerpoint/2010/main" val="361145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D41B26-FCC1-B0EE-D0E2-FFF6E46732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3" name="Title 1">
            <a:extLst>
              <a:ext uri="{FF2B5EF4-FFF2-40B4-BE49-F238E27FC236}">
                <a16:creationId xmlns:a16="http://schemas.microsoft.com/office/drawing/2014/main" id="{F37C8F6E-B991-1EC1-06AB-461D536C7B08}"/>
              </a:ext>
            </a:extLst>
          </p:cNvPr>
          <p:cNvSpPr txBox="1">
            <a:spLocks/>
          </p:cNvSpPr>
          <p:nvPr/>
        </p:nvSpPr>
        <p:spPr>
          <a:xfrm>
            <a:off x="2659117" y="475363"/>
            <a:ext cx="6027683" cy="12283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atin typeface="Times New Roman" panose="02020603050405020304" pitchFamily="18" charset="0"/>
                <a:cs typeface="Times New Roman" panose="02020603050405020304" pitchFamily="18" charset="0"/>
                <a:sym typeface="+mn-ea"/>
              </a:rPr>
              <a:t>Literature Survey</a:t>
            </a:r>
            <a:endParaRPr lang="en-US" sz="4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B2D4FE6-89C1-00D8-24BF-775B09B87E41}"/>
              </a:ext>
            </a:extLst>
          </p:cNvPr>
          <p:cNvGraphicFramePr>
            <a:graphicFrameLocks noGrp="1"/>
          </p:cNvGraphicFramePr>
          <p:nvPr>
            <p:extLst>
              <p:ext uri="{D42A27DB-BD31-4B8C-83A1-F6EECF244321}">
                <p14:modId xmlns:p14="http://schemas.microsoft.com/office/powerpoint/2010/main" val="1978229730"/>
              </p:ext>
            </p:extLst>
          </p:nvPr>
        </p:nvGraphicFramePr>
        <p:xfrm>
          <a:off x="1061304" y="1527810"/>
          <a:ext cx="7378503" cy="5217795"/>
        </p:xfrm>
        <a:graphic>
          <a:graphicData uri="http://schemas.openxmlformats.org/drawingml/2006/table">
            <a:tbl>
              <a:tblPr firstRow="1" bandRow="1">
                <a:tableStyleId>{2D5ABB26-0587-4C30-8999-92F81FD0307C}</a:tableStyleId>
              </a:tblPr>
              <a:tblGrid>
                <a:gridCol w="1443355">
                  <a:extLst>
                    <a:ext uri="{9D8B030D-6E8A-4147-A177-3AD203B41FA5}">
                      <a16:colId xmlns:a16="http://schemas.microsoft.com/office/drawing/2014/main" val="20000"/>
                    </a:ext>
                  </a:extLst>
                </a:gridCol>
                <a:gridCol w="1443355">
                  <a:extLst>
                    <a:ext uri="{9D8B030D-6E8A-4147-A177-3AD203B41FA5}">
                      <a16:colId xmlns:a16="http://schemas.microsoft.com/office/drawing/2014/main" val="20001"/>
                    </a:ext>
                  </a:extLst>
                </a:gridCol>
                <a:gridCol w="1555011">
                  <a:extLst>
                    <a:ext uri="{9D8B030D-6E8A-4147-A177-3AD203B41FA5}">
                      <a16:colId xmlns:a16="http://schemas.microsoft.com/office/drawing/2014/main" val="20002"/>
                    </a:ext>
                  </a:extLst>
                </a:gridCol>
                <a:gridCol w="1331699">
                  <a:extLst>
                    <a:ext uri="{9D8B030D-6E8A-4147-A177-3AD203B41FA5}">
                      <a16:colId xmlns:a16="http://schemas.microsoft.com/office/drawing/2014/main" val="20003"/>
                    </a:ext>
                  </a:extLst>
                </a:gridCol>
                <a:gridCol w="1605083">
                  <a:extLst>
                    <a:ext uri="{9D8B030D-6E8A-4147-A177-3AD203B41FA5}">
                      <a16:colId xmlns:a16="http://schemas.microsoft.com/office/drawing/2014/main" val="20004"/>
                    </a:ext>
                  </a:extLst>
                </a:gridCol>
              </a:tblGrid>
              <a:tr h="981075">
                <a:tc>
                  <a:txBody>
                    <a:bodyPr/>
                    <a:lstStyle/>
                    <a:p>
                      <a:r>
                        <a:rPr lang="en-US" dirty="0" err="1"/>
                        <a:t>S.No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Title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Problem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Journal Date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Research Gap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98320">
                <a:tc>
                  <a:txBody>
                    <a:bodyPr/>
                    <a:lstStyle/>
                    <a:p>
                      <a:r>
                        <a:rPr lang="en-US" dirty="0"/>
                        <a:t>1</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None/>
                      </a:pPr>
                      <a:r>
                        <a:rPr lang="en-US" dirty="0"/>
                        <a:t>A Novel Method of Multimodal Medical Image Fusion Based on Hybrid Approach of NSCT and DTCWT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dirty="0">
                          <a:solidFill>
                            <a:schemeClr val="tx1"/>
                          </a:solidFill>
                          <a:effectLst/>
                          <a:latin typeface="+mn-lt"/>
                          <a:ea typeface="+mn-ea"/>
                          <a:cs typeface="+mn-cs"/>
                          <a:sym typeface="Arial"/>
                        </a:rPr>
                        <a:t>Enhancing medical image interpretation by various modalities (e.g., CT, MRI, PET) to extract features for diagnosis and treatment.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March, 2022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dirty="0"/>
                        <a:t>The authors propose a novel method for multimodal medical image fusion using a hybrid approach</a:t>
                      </a:r>
                      <a:r>
                        <a:rPr lang="en-IN" sz="1400" b="0" i="0" u="none" strike="noStrike" cap="none" dirty="0">
                          <a:solidFill>
                            <a:schemeClr val="tx1"/>
                          </a:solidFill>
                          <a:effectLst/>
                          <a:latin typeface="+mn-lt"/>
                          <a:ea typeface="+mn-ea"/>
                          <a:cs typeface="+mn-cs"/>
                          <a:sym typeface="Arial"/>
                        </a:rPr>
                        <a:t>(e.g., CT, MRI, PET)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98320">
                <a:tc>
                  <a:txBody>
                    <a:bodyPr/>
                    <a:lstStyle/>
                    <a:p>
                      <a:r>
                        <a:rPr lang="en-US" dirty="0"/>
                        <a:t>2</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Enhancement Generative Adversarial Network in Medical Image Segmentation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Char char="•"/>
                      </a:pPr>
                      <a:r>
                        <a:rPr lang="en-US" dirty="0"/>
                        <a:t>The paper addresses challenges in medical image segmentation, such as limited data, data imbalance, and cross-device differences.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January, 2022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dirty="0"/>
                        <a:t>The paper does not discuss the robustness of the </a:t>
                      </a:r>
                      <a:r>
                        <a:rPr lang="en-US" dirty="0" err="1"/>
                        <a:t>EnGAN</a:t>
                      </a:r>
                      <a:r>
                        <a:rPr lang="en-US" dirty="0"/>
                        <a:t> model in real-world clinical scenarios or its potential impact on medical diagnosis.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5" name="Google Shape;98;p2">
            <a:extLst>
              <a:ext uri="{FF2B5EF4-FFF2-40B4-BE49-F238E27FC236}">
                <a16:creationId xmlns:a16="http://schemas.microsoft.com/office/drawing/2014/main" id="{160F0427-A5A2-8A2E-72F6-0DACEF13C5CE}"/>
              </a:ext>
            </a:extLst>
          </p:cNvPr>
          <p:cNvPicPr preferRelativeResize="0"/>
          <p:nvPr/>
        </p:nvPicPr>
        <p:blipFill rotWithShape="1">
          <a:blip r:embed="rId2"/>
          <a:srcRect/>
          <a:stretch>
            <a:fillRect/>
          </a:stretch>
        </p:blipFill>
        <p:spPr>
          <a:xfrm>
            <a:off x="228600" y="500801"/>
            <a:ext cx="2237740" cy="755015"/>
          </a:xfrm>
          <a:prstGeom prst="rect">
            <a:avLst/>
          </a:prstGeom>
          <a:noFill/>
          <a:ln>
            <a:noFill/>
          </a:ln>
        </p:spPr>
      </p:pic>
    </p:spTree>
    <p:extLst>
      <p:ext uri="{BB962C8B-B14F-4D97-AF65-F5344CB8AC3E}">
        <p14:creationId xmlns:p14="http://schemas.microsoft.com/office/powerpoint/2010/main" val="105830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D41B26-FCC1-B0EE-D0E2-FFF6E46732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3" name="Title 1">
            <a:extLst>
              <a:ext uri="{FF2B5EF4-FFF2-40B4-BE49-F238E27FC236}">
                <a16:creationId xmlns:a16="http://schemas.microsoft.com/office/drawing/2014/main" id="{F37C8F6E-B991-1EC1-06AB-461D536C7B08}"/>
              </a:ext>
            </a:extLst>
          </p:cNvPr>
          <p:cNvSpPr txBox="1">
            <a:spLocks/>
          </p:cNvSpPr>
          <p:nvPr/>
        </p:nvSpPr>
        <p:spPr>
          <a:xfrm>
            <a:off x="2659117" y="475363"/>
            <a:ext cx="6027683" cy="12283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atin typeface="Times New Roman" panose="02020603050405020304" pitchFamily="18" charset="0"/>
                <a:cs typeface="Times New Roman" panose="02020603050405020304" pitchFamily="18" charset="0"/>
                <a:sym typeface="+mn-ea"/>
              </a:rPr>
              <a:t>Literature Survey</a:t>
            </a:r>
            <a:endParaRPr lang="en-US" sz="4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B2D4FE6-89C1-00D8-24BF-775B09B87E41}"/>
              </a:ext>
            </a:extLst>
          </p:cNvPr>
          <p:cNvGraphicFramePr>
            <a:graphicFrameLocks noGrp="1"/>
          </p:cNvGraphicFramePr>
          <p:nvPr>
            <p:extLst>
              <p:ext uri="{D42A27DB-BD31-4B8C-83A1-F6EECF244321}">
                <p14:modId xmlns:p14="http://schemas.microsoft.com/office/powerpoint/2010/main" val="350687275"/>
              </p:ext>
            </p:extLst>
          </p:nvPr>
        </p:nvGraphicFramePr>
        <p:xfrm>
          <a:off x="1061304" y="1527810"/>
          <a:ext cx="7378503" cy="5217795"/>
        </p:xfrm>
        <a:graphic>
          <a:graphicData uri="http://schemas.openxmlformats.org/drawingml/2006/table">
            <a:tbl>
              <a:tblPr firstRow="1" bandRow="1">
                <a:tableStyleId>{2D5ABB26-0587-4C30-8999-92F81FD0307C}</a:tableStyleId>
              </a:tblPr>
              <a:tblGrid>
                <a:gridCol w="1443355">
                  <a:extLst>
                    <a:ext uri="{9D8B030D-6E8A-4147-A177-3AD203B41FA5}">
                      <a16:colId xmlns:a16="http://schemas.microsoft.com/office/drawing/2014/main" val="20000"/>
                    </a:ext>
                  </a:extLst>
                </a:gridCol>
                <a:gridCol w="1443355">
                  <a:extLst>
                    <a:ext uri="{9D8B030D-6E8A-4147-A177-3AD203B41FA5}">
                      <a16:colId xmlns:a16="http://schemas.microsoft.com/office/drawing/2014/main" val="20001"/>
                    </a:ext>
                  </a:extLst>
                </a:gridCol>
                <a:gridCol w="1443355">
                  <a:extLst>
                    <a:ext uri="{9D8B030D-6E8A-4147-A177-3AD203B41FA5}">
                      <a16:colId xmlns:a16="http://schemas.microsoft.com/office/drawing/2014/main" val="20002"/>
                    </a:ext>
                  </a:extLst>
                </a:gridCol>
                <a:gridCol w="1443355">
                  <a:extLst>
                    <a:ext uri="{9D8B030D-6E8A-4147-A177-3AD203B41FA5}">
                      <a16:colId xmlns:a16="http://schemas.microsoft.com/office/drawing/2014/main" val="20003"/>
                    </a:ext>
                  </a:extLst>
                </a:gridCol>
                <a:gridCol w="1605083">
                  <a:extLst>
                    <a:ext uri="{9D8B030D-6E8A-4147-A177-3AD203B41FA5}">
                      <a16:colId xmlns:a16="http://schemas.microsoft.com/office/drawing/2014/main" val="20004"/>
                    </a:ext>
                  </a:extLst>
                </a:gridCol>
              </a:tblGrid>
              <a:tr h="981075">
                <a:tc>
                  <a:txBody>
                    <a:bodyPr/>
                    <a:lstStyle/>
                    <a:p>
                      <a:r>
                        <a:rPr lang="en-US" dirty="0" err="1"/>
                        <a:t>S.No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Title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Problem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Journal Date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Research Gap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98320">
                <a:tc>
                  <a:txBody>
                    <a:bodyPr/>
                    <a:lstStyle/>
                    <a:p>
                      <a:r>
                        <a:rPr lang="en-US" dirty="0"/>
                        <a:t>3</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None/>
                      </a:pPr>
                      <a:r>
                        <a:rPr lang="en-US" dirty="0"/>
                        <a:t>Detecting Brain Tumor by Using Machine Learning and Image Processing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None/>
                      </a:pPr>
                      <a:r>
                        <a:rPr lang="en-US" dirty="0"/>
                        <a:t>To detect and classify brain tumor types from MRI images using image processing and machine learning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February, 2022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dirty="0"/>
                        <a:t>The accuracy achieved (min. 62%) falls short of expectations. Possible reasons for this include low-quality images in the dataset, varying perspectives due to MRI nature.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98320">
                <a:tc>
                  <a:txBody>
                    <a:bodyPr/>
                    <a:lstStyle/>
                    <a:p>
                      <a:r>
                        <a:rPr lang="en-US" dirty="0"/>
                        <a:t>4</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Development of brain tumor segmentation of magnetic resonance imaging (MRI) using U-Net deep learning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Accurate and automated segmentation of brain tumors in medical imaging, particularly in MRI scans.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August, 2021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dirty="0"/>
                        <a:t>Post-processing methods can enhance segmented regions, refining result precision.</a:t>
                      </a:r>
                    </a:p>
                    <a:p>
                      <a:pPr marL="285750" indent="-285750">
                        <a:buFont typeface="Arial" panose="020B0604020202020204" pitchFamily="34" charset="0"/>
                        <a:buChar char="•"/>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5" name="Google Shape;98;p2">
            <a:extLst>
              <a:ext uri="{FF2B5EF4-FFF2-40B4-BE49-F238E27FC236}">
                <a16:creationId xmlns:a16="http://schemas.microsoft.com/office/drawing/2014/main" id="{160F0427-A5A2-8A2E-72F6-0DACEF13C5CE}"/>
              </a:ext>
            </a:extLst>
          </p:cNvPr>
          <p:cNvPicPr preferRelativeResize="0"/>
          <p:nvPr/>
        </p:nvPicPr>
        <p:blipFill rotWithShape="1">
          <a:blip r:embed="rId2"/>
          <a:srcRect/>
          <a:stretch>
            <a:fillRect/>
          </a:stretch>
        </p:blipFill>
        <p:spPr>
          <a:xfrm>
            <a:off x="228600" y="500801"/>
            <a:ext cx="2237740" cy="755015"/>
          </a:xfrm>
          <a:prstGeom prst="rect">
            <a:avLst/>
          </a:prstGeom>
          <a:noFill/>
          <a:ln>
            <a:noFill/>
          </a:ln>
        </p:spPr>
      </p:pic>
    </p:spTree>
    <p:extLst>
      <p:ext uri="{BB962C8B-B14F-4D97-AF65-F5344CB8AC3E}">
        <p14:creationId xmlns:p14="http://schemas.microsoft.com/office/powerpoint/2010/main" val="278692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D41B26-FCC1-B0EE-D0E2-FFF6E46732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3" name="Title 1">
            <a:extLst>
              <a:ext uri="{FF2B5EF4-FFF2-40B4-BE49-F238E27FC236}">
                <a16:creationId xmlns:a16="http://schemas.microsoft.com/office/drawing/2014/main" id="{F37C8F6E-B991-1EC1-06AB-461D536C7B08}"/>
              </a:ext>
            </a:extLst>
          </p:cNvPr>
          <p:cNvSpPr txBox="1">
            <a:spLocks/>
          </p:cNvSpPr>
          <p:nvPr/>
        </p:nvSpPr>
        <p:spPr>
          <a:xfrm>
            <a:off x="2659117" y="475363"/>
            <a:ext cx="6027683" cy="12283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atin typeface="Times New Roman" panose="02020603050405020304" pitchFamily="18" charset="0"/>
                <a:cs typeface="Times New Roman" panose="02020603050405020304" pitchFamily="18" charset="0"/>
                <a:sym typeface="+mn-ea"/>
              </a:rPr>
              <a:t>Literature Survey</a:t>
            </a:r>
            <a:endParaRPr lang="en-US" sz="4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B2D4FE6-89C1-00D8-24BF-775B09B87E41}"/>
              </a:ext>
            </a:extLst>
          </p:cNvPr>
          <p:cNvGraphicFramePr>
            <a:graphicFrameLocks noGrp="1"/>
          </p:cNvGraphicFramePr>
          <p:nvPr>
            <p:extLst>
              <p:ext uri="{D42A27DB-BD31-4B8C-83A1-F6EECF244321}">
                <p14:modId xmlns:p14="http://schemas.microsoft.com/office/powerpoint/2010/main" val="3499165917"/>
              </p:ext>
            </p:extLst>
          </p:nvPr>
        </p:nvGraphicFramePr>
        <p:xfrm>
          <a:off x="1134318" y="1269130"/>
          <a:ext cx="7219973" cy="5580207"/>
        </p:xfrm>
        <a:graphic>
          <a:graphicData uri="http://schemas.openxmlformats.org/drawingml/2006/table">
            <a:tbl>
              <a:tblPr firstRow="1" bandRow="1">
                <a:tableStyleId>{2D5ABB26-0587-4C30-8999-92F81FD0307C}</a:tableStyleId>
              </a:tblPr>
              <a:tblGrid>
                <a:gridCol w="1412344">
                  <a:extLst>
                    <a:ext uri="{9D8B030D-6E8A-4147-A177-3AD203B41FA5}">
                      <a16:colId xmlns:a16="http://schemas.microsoft.com/office/drawing/2014/main" val="20000"/>
                    </a:ext>
                  </a:extLst>
                </a:gridCol>
                <a:gridCol w="1412344">
                  <a:extLst>
                    <a:ext uri="{9D8B030D-6E8A-4147-A177-3AD203B41FA5}">
                      <a16:colId xmlns:a16="http://schemas.microsoft.com/office/drawing/2014/main" val="20001"/>
                    </a:ext>
                  </a:extLst>
                </a:gridCol>
                <a:gridCol w="1412344">
                  <a:extLst>
                    <a:ext uri="{9D8B030D-6E8A-4147-A177-3AD203B41FA5}">
                      <a16:colId xmlns:a16="http://schemas.microsoft.com/office/drawing/2014/main" val="20002"/>
                    </a:ext>
                  </a:extLst>
                </a:gridCol>
                <a:gridCol w="1412344">
                  <a:extLst>
                    <a:ext uri="{9D8B030D-6E8A-4147-A177-3AD203B41FA5}">
                      <a16:colId xmlns:a16="http://schemas.microsoft.com/office/drawing/2014/main" val="20003"/>
                    </a:ext>
                  </a:extLst>
                </a:gridCol>
                <a:gridCol w="1570597">
                  <a:extLst>
                    <a:ext uri="{9D8B030D-6E8A-4147-A177-3AD203B41FA5}">
                      <a16:colId xmlns:a16="http://schemas.microsoft.com/office/drawing/2014/main" val="20004"/>
                    </a:ext>
                  </a:extLst>
                </a:gridCol>
              </a:tblGrid>
              <a:tr h="916767">
                <a:tc>
                  <a:txBody>
                    <a:bodyPr/>
                    <a:lstStyle/>
                    <a:p>
                      <a:r>
                        <a:rPr lang="en-US" dirty="0" err="1"/>
                        <a:t>S.No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Title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Problem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Journal Date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Research Gap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79192">
                <a:tc>
                  <a:txBody>
                    <a:bodyPr/>
                    <a:lstStyle/>
                    <a:p>
                      <a:r>
                        <a:rPr lang="en-US" dirty="0"/>
                        <a:t>5</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None/>
                      </a:pPr>
                      <a:r>
                        <a:rPr lang="en-US" dirty="0"/>
                        <a:t>Brain Tumor Detection and Classification Using Image Processing Techniques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None/>
                      </a:pPr>
                      <a:r>
                        <a:rPr lang="en-US" dirty="0"/>
                        <a:t>Focuses on using image processing techniques to identify brain tumors through MRI images, aims to improve accuracy, early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April, 2021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dirty="0"/>
                        <a:t>Image processing techniques with machine learning algorithms could lead to more accurate tumor identification and classification in complex structures.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79192">
                <a:tc>
                  <a:txBody>
                    <a:bodyPr/>
                    <a:lstStyle/>
                    <a:p>
                      <a:r>
                        <a:rPr lang="en-US" dirty="0"/>
                        <a:t>6</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Brain Tumor Detection Using Transfer Learning with Dimensionality Reduction Method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Detecting and classifying tumors from MRI images is challenging due to their varied nature and need for precise diagnosis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May, 2022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dirty="0"/>
                        <a:t>Combining predictions, approaches to improve accuracy ,reduce bias. Hyperparameter Tuning to optimize model's performance.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5" name="Google Shape;98;p2">
            <a:extLst>
              <a:ext uri="{FF2B5EF4-FFF2-40B4-BE49-F238E27FC236}">
                <a16:creationId xmlns:a16="http://schemas.microsoft.com/office/drawing/2014/main" id="{160F0427-A5A2-8A2E-72F6-0DACEF13C5CE}"/>
              </a:ext>
            </a:extLst>
          </p:cNvPr>
          <p:cNvPicPr preferRelativeResize="0"/>
          <p:nvPr/>
        </p:nvPicPr>
        <p:blipFill rotWithShape="1">
          <a:blip r:embed="rId2"/>
          <a:srcRect/>
          <a:stretch>
            <a:fillRect/>
          </a:stretch>
        </p:blipFill>
        <p:spPr>
          <a:xfrm>
            <a:off x="228600" y="500801"/>
            <a:ext cx="2237740" cy="755015"/>
          </a:xfrm>
          <a:prstGeom prst="rect">
            <a:avLst/>
          </a:prstGeom>
          <a:noFill/>
          <a:ln>
            <a:noFill/>
          </a:ln>
        </p:spPr>
      </p:pic>
    </p:spTree>
    <p:extLst>
      <p:ext uri="{BB962C8B-B14F-4D97-AF65-F5344CB8AC3E}">
        <p14:creationId xmlns:p14="http://schemas.microsoft.com/office/powerpoint/2010/main" val="16539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322409"/>
            <a:ext cx="8229600" cy="664697"/>
          </a:xfrm>
          <a:prstGeom prst="rect">
            <a:avLst/>
          </a:prstGeom>
          <a:noFill/>
          <a:ln>
            <a:noFill/>
          </a:ln>
        </p:spPr>
        <p:txBody>
          <a:bodyPr spcFirstLastPara="1" wrap="square" lIns="91425" tIns="45700" rIns="91425" bIns="45700" anchor="t" anchorCtr="0">
            <a:normAutofit/>
          </a:bodyPr>
          <a:lstStyle/>
          <a:p>
            <a:pPr marL="0" indent="0" algn="ctr">
              <a:spcBef>
                <a:spcPts val="0"/>
              </a:spcBef>
              <a:buSzPts val="3200"/>
              <a:buNone/>
            </a:pPr>
            <a:r>
              <a:rPr lang="en-US" dirty="0">
                <a:latin typeface="Times New Roman" panose="02020603050405020304" pitchFamily="18" charset="0"/>
                <a:cs typeface="Times New Roman" panose="02020603050405020304" pitchFamily="18" charset="0"/>
              </a:rPr>
              <a:t>Existing Methods &amp; Techniques</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7" name="TextBox 6"/>
          <p:cNvSpPr txBox="1"/>
          <p:nvPr/>
        </p:nvSpPr>
        <p:spPr>
          <a:xfrm>
            <a:off x="344526" y="1874278"/>
            <a:ext cx="8342274" cy="4801314"/>
          </a:xfrm>
          <a:prstGeom prst="rect">
            <a:avLst/>
          </a:prstGeom>
          <a:noFill/>
        </p:spPr>
        <p:txBody>
          <a:bodyPr wrap="square" rtlCol="0">
            <a:spAutoFit/>
          </a:bodyPr>
          <a:lstStyle/>
          <a:p>
            <a:r>
              <a:rPr lang="en-US" sz="1800" b="1" u="sng" dirty="0">
                <a:latin typeface="Times New Roman" panose="02020603050405020304" pitchFamily="18" charset="0"/>
                <a:cs typeface="Times New Roman" panose="02020603050405020304" pitchFamily="18" charset="0"/>
              </a:rPr>
              <a:t>Feature Extraction Techniques – </a:t>
            </a:r>
            <a:endParaRPr lang="en-US" sz="1800" dirty="0">
              <a:latin typeface="Times New Roman" panose="02020603050405020304" pitchFamily="18" charset="0"/>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1.Pixel Intensity: </a:t>
            </a:r>
            <a:r>
              <a:rPr lang="en-US" sz="1800" dirty="0">
                <a:latin typeface="Times New Roman" panose="02020603050405020304" pitchFamily="18" charset="0"/>
                <a:cs typeface="Times New Roman" panose="02020603050405020304" pitchFamily="18" charset="0"/>
              </a:rPr>
              <a:t>This involves using the intensity values of individual pixels as features. This approach may not capture complex patterns in the image.</a:t>
            </a:r>
          </a:p>
          <a:p>
            <a:pPr lvl="0"/>
            <a:r>
              <a:rPr lang="en-US" sz="1800" b="1" dirty="0">
                <a:latin typeface="Times New Roman" panose="02020603050405020304" pitchFamily="18" charset="0"/>
                <a:cs typeface="Times New Roman" panose="02020603050405020304" pitchFamily="18" charset="0"/>
              </a:rPr>
              <a:t>2.Region of Interest (ROI) Extraction:</a:t>
            </a:r>
            <a:r>
              <a:rPr lang="en-US" sz="1800" dirty="0">
                <a:latin typeface="Times New Roman" panose="02020603050405020304" pitchFamily="18" charset="0"/>
                <a:cs typeface="Times New Roman" panose="02020603050405020304" pitchFamily="18" charset="0"/>
              </a:rPr>
              <a:t> Identifying and extracting regions of interest within the image, such as tumors, can serve as features. Techniques like thresholding and segmentation are used for this purpose.</a:t>
            </a:r>
          </a:p>
          <a:p>
            <a:pPr lvl="0"/>
            <a:r>
              <a:rPr lang="en-US" sz="1800" b="1" dirty="0">
                <a:latin typeface="Times New Roman" panose="02020603050405020304" pitchFamily="18" charset="0"/>
                <a:cs typeface="Times New Roman" panose="02020603050405020304" pitchFamily="18" charset="0"/>
              </a:rPr>
              <a:t>3.Texture Analysis:</a:t>
            </a:r>
            <a:r>
              <a:rPr lang="en-US" sz="1800" dirty="0">
                <a:latin typeface="Times New Roman" panose="02020603050405020304" pitchFamily="18" charset="0"/>
                <a:cs typeface="Times New Roman" panose="02020603050405020304" pitchFamily="18" charset="0"/>
              </a:rPr>
              <a:t> Texture features characterize the spatial distribution of pixel intensities. Methods like Gray Level Co-occurrence Matrix (GLCM), Gray Level Run-Length Matrix (GLRLM), and Local Binary Pattern (LBP) capture textural information.</a:t>
            </a:r>
          </a:p>
          <a:p>
            <a:pPr lvl="0"/>
            <a:r>
              <a:rPr lang="en-US" sz="1800" b="1" dirty="0">
                <a:latin typeface="Times New Roman" panose="02020603050405020304" pitchFamily="18" charset="0"/>
                <a:cs typeface="Times New Roman" panose="02020603050405020304" pitchFamily="18" charset="0"/>
              </a:rPr>
              <a:t>4.Shape Analysis:</a:t>
            </a:r>
            <a:r>
              <a:rPr lang="en-US" sz="1800" dirty="0">
                <a:latin typeface="Times New Roman" panose="02020603050405020304" pitchFamily="18" charset="0"/>
                <a:cs typeface="Times New Roman" panose="02020603050405020304" pitchFamily="18" charset="0"/>
              </a:rPr>
              <a:t> Extracting features related to the shape of objects within the image, such as the dimensions, area, perimeter, and circularity of a tumor, can provide valuable information.</a:t>
            </a:r>
          </a:p>
          <a:p>
            <a:pPr lvl="0"/>
            <a:r>
              <a:rPr lang="en-US" sz="1800" b="1" dirty="0">
                <a:latin typeface="Times New Roman" panose="02020603050405020304" pitchFamily="18" charset="0"/>
                <a:cs typeface="Times New Roman" panose="02020603050405020304" pitchFamily="18" charset="0"/>
              </a:rPr>
              <a:t>5.Statistical Features:</a:t>
            </a:r>
            <a:r>
              <a:rPr lang="en-US" sz="1800" dirty="0">
                <a:latin typeface="Times New Roman" panose="02020603050405020304" pitchFamily="18" charset="0"/>
                <a:cs typeface="Times New Roman" panose="02020603050405020304" pitchFamily="18" charset="0"/>
              </a:rPr>
              <a:t> Calculating statistical properties like mean, standard deviation, </a:t>
            </a:r>
            <a:r>
              <a:rPr lang="en-US" sz="1800" dirty="0" err="1">
                <a:latin typeface="Times New Roman" panose="02020603050405020304" pitchFamily="18" charset="0"/>
                <a:cs typeface="Times New Roman" panose="02020603050405020304" pitchFamily="18" charset="0"/>
              </a:rPr>
              <a:t>skewness</a:t>
            </a:r>
            <a:r>
              <a:rPr lang="en-US" sz="1800" dirty="0">
                <a:latin typeface="Times New Roman" panose="02020603050405020304" pitchFamily="18" charset="0"/>
                <a:cs typeface="Times New Roman" panose="02020603050405020304" pitchFamily="18" charset="0"/>
              </a:rPr>
              <a:t>, and kurtosis of pixel values within regions of interest can serve as features.</a:t>
            </a:r>
          </a:p>
          <a:p>
            <a:pPr lvl="0"/>
            <a:r>
              <a:rPr lang="en-US" sz="1800" b="1" dirty="0">
                <a:latin typeface="Times New Roman" panose="02020603050405020304" pitchFamily="18" charset="0"/>
                <a:cs typeface="Times New Roman" panose="02020603050405020304" pitchFamily="18" charset="0"/>
              </a:rPr>
              <a:t>6.Frequency Domain Features:</a:t>
            </a:r>
            <a:r>
              <a:rPr lang="en-US" sz="1800" dirty="0">
                <a:latin typeface="Times New Roman" panose="02020603050405020304" pitchFamily="18" charset="0"/>
                <a:cs typeface="Times New Roman" panose="02020603050405020304" pitchFamily="18" charset="0"/>
              </a:rPr>
              <a:t> Transforming images into the frequency domain using techniques like the Fast Fourier Transform (FFT).</a:t>
            </a: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43132" y="1276644"/>
            <a:ext cx="8229600" cy="664697"/>
          </a:xfrm>
          <a:prstGeom prst="rect">
            <a:avLst/>
          </a:prstGeom>
          <a:noFill/>
          <a:ln>
            <a:noFill/>
          </a:ln>
        </p:spPr>
        <p:txBody>
          <a:bodyPr spcFirstLastPara="1" wrap="square" lIns="91425" tIns="45700" rIns="91425" bIns="45700" anchor="t" anchorCtr="0">
            <a:normAutofit/>
          </a:bodyPr>
          <a:lstStyle/>
          <a:p>
            <a:pPr marL="0" indent="0" algn="ctr">
              <a:spcBef>
                <a:spcPts val="0"/>
              </a:spcBef>
              <a:buSzPts val="3200"/>
              <a:buNone/>
            </a:pPr>
            <a:r>
              <a:rPr lang="en-US" dirty="0">
                <a:latin typeface="Times New Roman" panose="02020603050405020304" pitchFamily="18" charset="0"/>
                <a:cs typeface="Times New Roman" panose="02020603050405020304" pitchFamily="18" charset="0"/>
              </a:rPr>
              <a:t>Existing Methods &amp; Techniques</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14-10-2023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7" name="TextBox 6"/>
          <p:cNvSpPr txBox="1"/>
          <p:nvPr/>
        </p:nvSpPr>
        <p:spPr>
          <a:xfrm>
            <a:off x="349022" y="1840377"/>
            <a:ext cx="8631152" cy="4247317"/>
          </a:xfrm>
          <a:prstGeom prst="rect">
            <a:avLst/>
          </a:prstGeom>
          <a:noFill/>
        </p:spPr>
        <p:txBody>
          <a:bodyPr wrap="square" rtlCol="0">
            <a:spAutoFit/>
          </a:bodyPr>
          <a:lstStyle/>
          <a:p>
            <a:r>
              <a:rPr lang="en-US" sz="1800" b="1" u="sng" dirty="0">
                <a:latin typeface="Times New Roman" panose="02020603050405020304" pitchFamily="18" charset="0"/>
                <a:cs typeface="Times New Roman" panose="02020603050405020304" pitchFamily="18" charset="0"/>
              </a:rPr>
              <a:t>Feature Extraction Techniques – </a:t>
            </a:r>
            <a:endParaRPr lang="en-US" sz="1800" dirty="0">
              <a:latin typeface="Times New Roman" panose="02020603050405020304" pitchFamily="18" charset="0"/>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7.Wavelet Transform:</a:t>
            </a:r>
            <a:r>
              <a:rPr lang="en-US" sz="1800" dirty="0">
                <a:latin typeface="Times New Roman" panose="02020603050405020304" pitchFamily="18" charset="0"/>
                <a:cs typeface="Times New Roman" panose="02020603050405020304" pitchFamily="18" charset="0"/>
              </a:rPr>
              <a:t> Applying wavelet transform decomposes images into multiple scales and orientations, allowing extraction of features at different levels of detail.</a:t>
            </a:r>
          </a:p>
          <a:p>
            <a:pPr lvl="0"/>
            <a:r>
              <a:rPr lang="en-US" sz="1800" b="1" dirty="0">
                <a:latin typeface="Times New Roman" panose="02020603050405020304" pitchFamily="18" charset="0"/>
                <a:cs typeface="Times New Roman" panose="02020603050405020304" pitchFamily="18" charset="0"/>
              </a:rPr>
              <a:t>8.Principal Component Analysis (PCA):</a:t>
            </a:r>
            <a:r>
              <a:rPr lang="en-US" sz="1800" dirty="0">
                <a:latin typeface="Times New Roman" panose="02020603050405020304" pitchFamily="18" charset="0"/>
                <a:cs typeface="Times New Roman" panose="02020603050405020304" pitchFamily="18" charset="0"/>
              </a:rPr>
              <a:t> PCA is a dimensionality reduction technique that can be used to transform high-dimensional pixel data into a smaller set of principal components which represent the most important information in the image.</a:t>
            </a:r>
          </a:p>
          <a:p>
            <a:pPr lvl="0"/>
            <a:r>
              <a:rPr lang="en-US" sz="1800" b="1" dirty="0">
                <a:latin typeface="Times New Roman" panose="02020603050405020304" pitchFamily="18" charset="0"/>
                <a:cs typeface="Times New Roman" panose="02020603050405020304" pitchFamily="18" charset="0"/>
              </a:rPr>
              <a:t>9.Convolutional Neural Networks (CNNs):</a:t>
            </a:r>
            <a:r>
              <a:rPr lang="en-US" sz="1800" dirty="0">
                <a:latin typeface="Times New Roman" panose="02020603050405020304" pitchFamily="18" charset="0"/>
                <a:cs typeface="Times New Roman" panose="02020603050405020304" pitchFamily="18" charset="0"/>
              </a:rPr>
              <a:t> CNNs automatically learn hierarchical features from raw images through multiple layers of convolution, pooling, and fully connected layers. Pre-trained CNN models can be used for feature extraction.</a:t>
            </a:r>
          </a:p>
          <a:p>
            <a:pPr lvl="0"/>
            <a:r>
              <a:rPr lang="en-US" sz="1800" b="1" dirty="0">
                <a:latin typeface="Times New Roman" panose="02020603050405020304" pitchFamily="18" charset="0"/>
                <a:cs typeface="Times New Roman" panose="02020603050405020304" pitchFamily="18" charset="0"/>
              </a:rPr>
              <a:t>10.Transfer Learning:</a:t>
            </a:r>
            <a:r>
              <a:rPr lang="en-US" sz="1800" dirty="0">
                <a:latin typeface="Times New Roman" panose="02020603050405020304" pitchFamily="18" charset="0"/>
                <a:cs typeface="Times New Roman" panose="02020603050405020304" pitchFamily="18" charset="0"/>
              </a:rPr>
              <a:t> Utilizing pre-trained models from other tasks, such as natural image classification, and fine-tuning them on MRI images can capture relevant features.</a:t>
            </a:r>
          </a:p>
          <a:p>
            <a:pPr lvl="0"/>
            <a:r>
              <a:rPr lang="en-US" sz="1800" b="1" dirty="0">
                <a:latin typeface="Times New Roman" panose="02020603050405020304" pitchFamily="18" charset="0"/>
                <a:cs typeface="Times New Roman" panose="02020603050405020304" pitchFamily="18" charset="0"/>
              </a:rPr>
              <a:t>11.Autoencoders: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Autoencoders</a:t>
            </a:r>
            <a:r>
              <a:rPr lang="en-US" sz="1800" dirty="0">
                <a:latin typeface="Times New Roman" panose="02020603050405020304" pitchFamily="18" charset="0"/>
                <a:cs typeface="Times New Roman" panose="02020603050405020304" pitchFamily="18" charset="0"/>
              </a:rPr>
              <a:t> are neural network architectures designed to learn efficient </a:t>
            </a:r>
            <a:r>
              <a:rPr lang="en-US" sz="1800" dirty="0" err="1">
                <a:latin typeface="Times New Roman" panose="02020603050405020304" pitchFamily="18" charset="0"/>
                <a:cs typeface="Times New Roman" panose="02020603050405020304" pitchFamily="18" charset="0"/>
              </a:rPr>
              <a:t>codings</a:t>
            </a:r>
            <a:r>
              <a:rPr lang="en-US" sz="1800" dirty="0">
                <a:latin typeface="Times New Roman" panose="02020603050405020304" pitchFamily="18" charset="0"/>
                <a:cs typeface="Times New Roman" panose="02020603050405020304" pitchFamily="18" charset="0"/>
              </a:rPr>
              <a:t> of input data, which can then be used as features for classification.</a:t>
            </a:r>
          </a:p>
          <a:p>
            <a:pPr lvl="0"/>
            <a:r>
              <a:rPr lang="en-US" sz="1800" b="1" dirty="0">
                <a:latin typeface="Times New Roman" panose="02020603050405020304" pitchFamily="18" charset="0"/>
                <a:cs typeface="Times New Roman" panose="02020603050405020304" pitchFamily="18" charset="0"/>
              </a:rPr>
              <a:t>12.Histogram-Based Features:</a:t>
            </a:r>
            <a:r>
              <a:rPr lang="en-US" sz="1800" dirty="0">
                <a:latin typeface="Times New Roman" panose="02020603050405020304" pitchFamily="18" charset="0"/>
                <a:cs typeface="Times New Roman" panose="02020603050405020304" pitchFamily="18" charset="0"/>
              </a:rPr>
              <a:t> Histograms of pixel intensity distributions or gradients can capture information about image content.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3225</Words>
  <Application>Microsoft Office PowerPoint</Application>
  <PresentationFormat>On-screen Show (4:3)</PresentationFormat>
  <Paragraphs>304</Paragraphs>
  <Slides>37</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 New Roman</vt:lpstr>
      <vt:lpstr>Office Theme</vt:lpstr>
      <vt:lpstr>Brain Tumor Detection Using ML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KARTIK SINGH</cp:lastModifiedBy>
  <cp:revision>42</cp:revision>
  <dcterms:created xsi:type="dcterms:W3CDTF">2020-05-13T07:00:09Z</dcterms:created>
  <dcterms:modified xsi:type="dcterms:W3CDTF">2023-10-14T05:45:10Z</dcterms:modified>
</cp:coreProperties>
</file>