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07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97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D1316-4F43-19F4-7C82-09FE7051A2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93712CD-0957-C356-0923-305929FAEE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9D3660F-C66E-DDB7-67B7-272DAC360965}"/>
              </a:ext>
            </a:extLst>
          </p:cNvPr>
          <p:cNvSpPr>
            <a:spLocks noGrp="1"/>
          </p:cNvSpPr>
          <p:nvPr>
            <p:ph type="dt" sz="half" idx="10"/>
          </p:nvPr>
        </p:nvSpPr>
        <p:spPr/>
        <p:txBody>
          <a:bodyPr/>
          <a:lstStyle/>
          <a:p>
            <a:fld id="{507B9E9F-7BAC-431C-91FB-68CF80844F54}" type="datetimeFigureOut">
              <a:rPr lang="en-IN" smtClean="0"/>
              <a:t>01-02-2024</a:t>
            </a:fld>
            <a:endParaRPr lang="en-IN"/>
          </a:p>
        </p:txBody>
      </p:sp>
      <p:sp>
        <p:nvSpPr>
          <p:cNvPr id="5" name="Footer Placeholder 4">
            <a:extLst>
              <a:ext uri="{FF2B5EF4-FFF2-40B4-BE49-F238E27FC236}">
                <a16:creationId xmlns:a16="http://schemas.microsoft.com/office/drawing/2014/main" id="{E8BBEB02-1586-B41B-95EC-39C38408E9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EE5274-4C6B-78FC-7478-7777D03585CA}"/>
              </a:ext>
            </a:extLst>
          </p:cNvPr>
          <p:cNvSpPr>
            <a:spLocks noGrp="1"/>
          </p:cNvSpPr>
          <p:nvPr>
            <p:ph type="sldNum" sz="quarter" idx="12"/>
          </p:nvPr>
        </p:nvSpPr>
        <p:spPr/>
        <p:txBody>
          <a:bodyPr/>
          <a:lstStyle/>
          <a:p>
            <a:fld id="{93CC80E1-4C66-4704-AA51-1F3BA3880021}" type="slidenum">
              <a:rPr lang="en-IN" smtClean="0"/>
              <a:t>‹#›</a:t>
            </a:fld>
            <a:endParaRPr lang="en-IN"/>
          </a:p>
        </p:txBody>
      </p:sp>
    </p:spTree>
    <p:extLst>
      <p:ext uri="{BB962C8B-B14F-4D97-AF65-F5344CB8AC3E}">
        <p14:creationId xmlns:p14="http://schemas.microsoft.com/office/powerpoint/2010/main" val="1751733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5B570-B75E-5F04-A3EB-204541482C8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A3CC7CB-ED6E-269D-8A7D-B91EFA31EB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7E11BE-1D04-7F10-EF6E-352D530ABCFE}"/>
              </a:ext>
            </a:extLst>
          </p:cNvPr>
          <p:cNvSpPr>
            <a:spLocks noGrp="1"/>
          </p:cNvSpPr>
          <p:nvPr>
            <p:ph type="dt" sz="half" idx="10"/>
          </p:nvPr>
        </p:nvSpPr>
        <p:spPr/>
        <p:txBody>
          <a:bodyPr/>
          <a:lstStyle/>
          <a:p>
            <a:fld id="{507B9E9F-7BAC-431C-91FB-68CF80844F54}" type="datetimeFigureOut">
              <a:rPr lang="en-IN" smtClean="0"/>
              <a:t>01-02-2024</a:t>
            </a:fld>
            <a:endParaRPr lang="en-IN"/>
          </a:p>
        </p:txBody>
      </p:sp>
      <p:sp>
        <p:nvSpPr>
          <p:cNvPr id="5" name="Footer Placeholder 4">
            <a:extLst>
              <a:ext uri="{FF2B5EF4-FFF2-40B4-BE49-F238E27FC236}">
                <a16:creationId xmlns:a16="http://schemas.microsoft.com/office/drawing/2014/main" id="{A69E0829-A068-0408-185A-4DC165EAA0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840528-DC72-9875-63BE-FF5659679023}"/>
              </a:ext>
            </a:extLst>
          </p:cNvPr>
          <p:cNvSpPr>
            <a:spLocks noGrp="1"/>
          </p:cNvSpPr>
          <p:nvPr>
            <p:ph type="sldNum" sz="quarter" idx="12"/>
          </p:nvPr>
        </p:nvSpPr>
        <p:spPr/>
        <p:txBody>
          <a:bodyPr/>
          <a:lstStyle/>
          <a:p>
            <a:fld id="{93CC80E1-4C66-4704-AA51-1F3BA3880021}" type="slidenum">
              <a:rPr lang="en-IN" smtClean="0"/>
              <a:t>‹#›</a:t>
            </a:fld>
            <a:endParaRPr lang="en-IN"/>
          </a:p>
        </p:txBody>
      </p:sp>
    </p:spTree>
    <p:extLst>
      <p:ext uri="{BB962C8B-B14F-4D97-AF65-F5344CB8AC3E}">
        <p14:creationId xmlns:p14="http://schemas.microsoft.com/office/powerpoint/2010/main" val="675886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C94E28-C578-B123-3A1A-F5D880F5FB9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798A01F-0DC1-C7FF-1436-C8F1827419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2B8FAF-3A33-CCB1-8E85-E783F979EA2B}"/>
              </a:ext>
            </a:extLst>
          </p:cNvPr>
          <p:cNvSpPr>
            <a:spLocks noGrp="1"/>
          </p:cNvSpPr>
          <p:nvPr>
            <p:ph type="dt" sz="half" idx="10"/>
          </p:nvPr>
        </p:nvSpPr>
        <p:spPr/>
        <p:txBody>
          <a:bodyPr/>
          <a:lstStyle/>
          <a:p>
            <a:fld id="{507B9E9F-7BAC-431C-91FB-68CF80844F54}" type="datetimeFigureOut">
              <a:rPr lang="en-IN" smtClean="0"/>
              <a:t>01-02-2024</a:t>
            </a:fld>
            <a:endParaRPr lang="en-IN"/>
          </a:p>
        </p:txBody>
      </p:sp>
      <p:sp>
        <p:nvSpPr>
          <p:cNvPr id="5" name="Footer Placeholder 4">
            <a:extLst>
              <a:ext uri="{FF2B5EF4-FFF2-40B4-BE49-F238E27FC236}">
                <a16:creationId xmlns:a16="http://schemas.microsoft.com/office/drawing/2014/main" id="{D95D69D3-4F30-F922-AD57-7D566E49BA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0AB4BC-7490-51E9-8C98-966057ACF9C0}"/>
              </a:ext>
            </a:extLst>
          </p:cNvPr>
          <p:cNvSpPr>
            <a:spLocks noGrp="1"/>
          </p:cNvSpPr>
          <p:nvPr>
            <p:ph type="sldNum" sz="quarter" idx="12"/>
          </p:nvPr>
        </p:nvSpPr>
        <p:spPr/>
        <p:txBody>
          <a:bodyPr/>
          <a:lstStyle/>
          <a:p>
            <a:fld id="{93CC80E1-4C66-4704-AA51-1F3BA3880021}" type="slidenum">
              <a:rPr lang="en-IN" smtClean="0"/>
              <a:t>‹#›</a:t>
            </a:fld>
            <a:endParaRPr lang="en-IN"/>
          </a:p>
        </p:txBody>
      </p:sp>
    </p:spTree>
    <p:extLst>
      <p:ext uri="{BB962C8B-B14F-4D97-AF65-F5344CB8AC3E}">
        <p14:creationId xmlns:p14="http://schemas.microsoft.com/office/powerpoint/2010/main" val="3223237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1E3E3-79F0-2D91-323E-0143010584B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9D15EC0-B281-C836-E1DE-4188B501C4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1E8C24-A570-6484-1C0B-2550461678A6}"/>
              </a:ext>
            </a:extLst>
          </p:cNvPr>
          <p:cNvSpPr>
            <a:spLocks noGrp="1"/>
          </p:cNvSpPr>
          <p:nvPr>
            <p:ph type="dt" sz="half" idx="10"/>
          </p:nvPr>
        </p:nvSpPr>
        <p:spPr/>
        <p:txBody>
          <a:bodyPr/>
          <a:lstStyle/>
          <a:p>
            <a:fld id="{507B9E9F-7BAC-431C-91FB-68CF80844F54}" type="datetimeFigureOut">
              <a:rPr lang="en-IN" smtClean="0"/>
              <a:t>01-02-2024</a:t>
            </a:fld>
            <a:endParaRPr lang="en-IN"/>
          </a:p>
        </p:txBody>
      </p:sp>
      <p:sp>
        <p:nvSpPr>
          <p:cNvPr id="5" name="Footer Placeholder 4">
            <a:extLst>
              <a:ext uri="{FF2B5EF4-FFF2-40B4-BE49-F238E27FC236}">
                <a16:creationId xmlns:a16="http://schemas.microsoft.com/office/drawing/2014/main" id="{470A83FB-A63F-C2A1-701E-3D30E41A98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E44C2F-3551-AB62-BAA6-082589A7CFC9}"/>
              </a:ext>
            </a:extLst>
          </p:cNvPr>
          <p:cNvSpPr>
            <a:spLocks noGrp="1"/>
          </p:cNvSpPr>
          <p:nvPr>
            <p:ph type="sldNum" sz="quarter" idx="12"/>
          </p:nvPr>
        </p:nvSpPr>
        <p:spPr/>
        <p:txBody>
          <a:bodyPr/>
          <a:lstStyle/>
          <a:p>
            <a:fld id="{93CC80E1-4C66-4704-AA51-1F3BA3880021}" type="slidenum">
              <a:rPr lang="en-IN" smtClean="0"/>
              <a:t>‹#›</a:t>
            </a:fld>
            <a:endParaRPr lang="en-IN"/>
          </a:p>
        </p:txBody>
      </p:sp>
    </p:spTree>
    <p:extLst>
      <p:ext uri="{BB962C8B-B14F-4D97-AF65-F5344CB8AC3E}">
        <p14:creationId xmlns:p14="http://schemas.microsoft.com/office/powerpoint/2010/main" val="3891547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87FDA-60CF-3166-58F9-DA1919996C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D2CB580-E17B-555A-5D59-A1CC924EE5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9AC938E-1DFD-7B93-EC77-07F0496FEA0E}"/>
              </a:ext>
            </a:extLst>
          </p:cNvPr>
          <p:cNvSpPr>
            <a:spLocks noGrp="1"/>
          </p:cNvSpPr>
          <p:nvPr>
            <p:ph type="dt" sz="half" idx="10"/>
          </p:nvPr>
        </p:nvSpPr>
        <p:spPr/>
        <p:txBody>
          <a:bodyPr/>
          <a:lstStyle/>
          <a:p>
            <a:fld id="{507B9E9F-7BAC-431C-91FB-68CF80844F54}" type="datetimeFigureOut">
              <a:rPr lang="en-IN" smtClean="0"/>
              <a:t>01-02-2024</a:t>
            </a:fld>
            <a:endParaRPr lang="en-IN"/>
          </a:p>
        </p:txBody>
      </p:sp>
      <p:sp>
        <p:nvSpPr>
          <p:cNvPr id="5" name="Footer Placeholder 4">
            <a:extLst>
              <a:ext uri="{FF2B5EF4-FFF2-40B4-BE49-F238E27FC236}">
                <a16:creationId xmlns:a16="http://schemas.microsoft.com/office/drawing/2014/main" id="{5D6958AE-E7B1-132C-82D2-946597F96E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7B43D4-29FA-AA7B-9903-60D790BB6031}"/>
              </a:ext>
            </a:extLst>
          </p:cNvPr>
          <p:cNvSpPr>
            <a:spLocks noGrp="1"/>
          </p:cNvSpPr>
          <p:nvPr>
            <p:ph type="sldNum" sz="quarter" idx="12"/>
          </p:nvPr>
        </p:nvSpPr>
        <p:spPr/>
        <p:txBody>
          <a:bodyPr/>
          <a:lstStyle/>
          <a:p>
            <a:fld id="{93CC80E1-4C66-4704-AA51-1F3BA3880021}" type="slidenum">
              <a:rPr lang="en-IN" smtClean="0"/>
              <a:t>‹#›</a:t>
            </a:fld>
            <a:endParaRPr lang="en-IN"/>
          </a:p>
        </p:txBody>
      </p:sp>
    </p:spTree>
    <p:extLst>
      <p:ext uri="{BB962C8B-B14F-4D97-AF65-F5344CB8AC3E}">
        <p14:creationId xmlns:p14="http://schemas.microsoft.com/office/powerpoint/2010/main" val="751221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98DE9-7ACA-233A-1C88-E5ECE68D96D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8F034E1-442D-1AB9-E7D1-8408F2F2979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FBF636A-9A30-560B-BA8C-2BFDDEB05B9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CC05D62-ED36-5E98-F5B7-61E80370E77D}"/>
              </a:ext>
            </a:extLst>
          </p:cNvPr>
          <p:cNvSpPr>
            <a:spLocks noGrp="1"/>
          </p:cNvSpPr>
          <p:nvPr>
            <p:ph type="dt" sz="half" idx="10"/>
          </p:nvPr>
        </p:nvSpPr>
        <p:spPr/>
        <p:txBody>
          <a:bodyPr/>
          <a:lstStyle/>
          <a:p>
            <a:fld id="{507B9E9F-7BAC-431C-91FB-68CF80844F54}" type="datetimeFigureOut">
              <a:rPr lang="en-IN" smtClean="0"/>
              <a:t>01-02-2024</a:t>
            </a:fld>
            <a:endParaRPr lang="en-IN"/>
          </a:p>
        </p:txBody>
      </p:sp>
      <p:sp>
        <p:nvSpPr>
          <p:cNvPr id="6" name="Footer Placeholder 5">
            <a:extLst>
              <a:ext uri="{FF2B5EF4-FFF2-40B4-BE49-F238E27FC236}">
                <a16:creationId xmlns:a16="http://schemas.microsoft.com/office/drawing/2014/main" id="{88CA9561-6298-B091-DAF6-2271922902E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413B528-39FC-082F-F971-A96D3E480582}"/>
              </a:ext>
            </a:extLst>
          </p:cNvPr>
          <p:cNvSpPr>
            <a:spLocks noGrp="1"/>
          </p:cNvSpPr>
          <p:nvPr>
            <p:ph type="sldNum" sz="quarter" idx="12"/>
          </p:nvPr>
        </p:nvSpPr>
        <p:spPr/>
        <p:txBody>
          <a:bodyPr/>
          <a:lstStyle/>
          <a:p>
            <a:fld id="{93CC80E1-4C66-4704-AA51-1F3BA3880021}" type="slidenum">
              <a:rPr lang="en-IN" smtClean="0"/>
              <a:t>‹#›</a:t>
            </a:fld>
            <a:endParaRPr lang="en-IN"/>
          </a:p>
        </p:txBody>
      </p:sp>
    </p:spTree>
    <p:extLst>
      <p:ext uri="{BB962C8B-B14F-4D97-AF65-F5344CB8AC3E}">
        <p14:creationId xmlns:p14="http://schemas.microsoft.com/office/powerpoint/2010/main" val="206740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573F2-72D6-342D-FE08-283CAA6DCE8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3E71127-B787-DA6A-B739-0189E7497E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F35128-F1AE-4CE5-F110-091C419DC2C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69B702D-60FF-6B23-8634-5F5640419C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0E6B3F-7544-E4AE-AA6A-A2F12C21341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EACF5D3-386B-EE57-10D1-E547D1320499}"/>
              </a:ext>
            </a:extLst>
          </p:cNvPr>
          <p:cNvSpPr>
            <a:spLocks noGrp="1"/>
          </p:cNvSpPr>
          <p:nvPr>
            <p:ph type="dt" sz="half" idx="10"/>
          </p:nvPr>
        </p:nvSpPr>
        <p:spPr/>
        <p:txBody>
          <a:bodyPr/>
          <a:lstStyle/>
          <a:p>
            <a:fld id="{507B9E9F-7BAC-431C-91FB-68CF80844F54}" type="datetimeFigureOut">
              <a:rPr lang="en-IN" smtClean="0"/>
              <a:t>01-02-2024</a:t>
            </a:fld>
            <a:endParaRPr lang="en-IN"/>
          </a:p>
        </p:txBody>
      </p:sp>
      <p:sp>
        <p:nvSpPr>
          <p:cNvPr id="8" name="Footer Placeholder 7">
            <a:extLst>
              <a:ext uri="{FF2B5EF4-FFF2-40B4-BE49-F238E27FC236}">
                <a16:creationId xmlns:a16="http://schemas.microsoft.com/office/drawing/2014/main" id="{2C46696F-0755-5FA3-8C45-02541D0800A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CB90A90-348D-7C7A-7FDE-FFFB052A34D9}"/>
              </a:ext>
            </a:extLst>
          </p:cNvPr>
          <p:cNvSpPr>
            <a:spLocks noGrp="1"/>
          </p:cNvSpPr>
          <p:nvPr>
            <p:ph type="sldNum" sz="quarter" idx="12"/>
          </p:nvPr>
        </p:nvSpPr>
        <p:spPr/>
        <p:txBody>
          <a:bodyPr/>
          <a:lstStyle/>
          <a:p>
            <a:fld id="{93CC80E1-4C66-4704-AA51-1F3BA3880021}" type="slidenum">
              <a:rPr lang="en-IN" smtClean="0"/>
              <a:t>‹#›</a:t>
            </a:fld>
            <a:endParaRPr lang="en-IN"/>
          </a:p>
        </p:txBody>
      </p:sp>
    </p:spTree>
    <p:extLst>
      <p:ext uri="{BB962C8B-B14F-4D97-AF65-F5344CB8AC3E}">
        <p14:creationId xmlns:p14="http://schemas.microsoft.com/office/powerpoint/2010/main" val="29006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DECA3-75BD-7969-8A50-9692E9A71C4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1B31017-7606-9278-D038-AC2B86A12219}"/>
              </a:ext>
            </a:extLst>
          </p:cNvPr>
          <p:cNvSpPr>
            <a:spLocks noGrp="1"/>
          </p:cNvSpPr>
          <p:nvPr>
            <p:ph type="dt" sz="half" idx="10"/>
          </p:nvPr>
        </p:nvSpPr>
        <p:spPr/>
        <p:txBody>
          <a:bodyPr/>
          <a:lstStyle/>
          <a:p>
            <a:fld id="{507B9E9F-7BAC-431C-91FB-68CF80844F54}" type="datetimeFigureOut">
              <a:rPr lang="en-IN" smtClean="0"/>
              <a:t>01-02-2024</a:t>
            </a:fld>
            <a:endParaRPr lang="en-IN"/>
          </a:p>
        </p:txBody>
      </p:sp>
      <p:sp>
        <p:nvSpPr>
          <p:cNvPr id="4" name="Footer Placeholder 3">
            <a:extLst>
              <a:ext uri="{FF2B5EF4-FFF2-40B4-BE49-F238E27FC236}">
                <a16:creationId xmlns:a16="http://schemas.microsoft.com/office/drawing/2014/main" id="{59278F7F-280C-2883-A1DA-1214838AD44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134E492-1785-2327-9CB5-A70AC3325423}"/>
              </a:ext>
            </a:extLst>
          </p:cNvPr>
          <p:cNvSpPr>
            <a:spLocks noGrp="1"/>
          </p:cNvSpPr>
          <p:nvPr>
            <p:ph type="sldNum" sz="quarter" idx="12"/>
          </p:nvPr>
        </p:nvSpPr>
        <p:spPr/>
        <p:txBody>
          <a:bodyPr/>
          <a:lstStyle/>
          <a:p>
            <a:fld id="{93CC80E1-4C66-4704-AA51-1F3BA3880021}" type="slidenum">
              <a:rPr lang="en-IN" smtClean="0"/>
              <a:t>‹#›</a:t>
            </a:fld>
            <a:endParaRPr lang="en-IN"/>
          </a:p>
        </p:txBody>
      </p:sp>
    </p:spTree>
    <p:extLst>
      <p:ext uri="{BB962C8B-B14F-4D97-AF65-F5344CB8AC3E}">
        <p14:creationId xmlns:p14="http://schemas.microsoft.com/office/powerpoint/2010/main" val="1081008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94F9EE-B083-0A54-4F95-1A1D463F4574}"/>
              </a:ext>
            </a:extLst>
          </p:cNvPr>
          <p:cNvSpPr>
            <a:spLocks noGrp="1"/>
          </p:cNvSpPr>
          <p:nvPr>
            <p:ph type="dt" sz="half" idx="10"/>
          </p:nvPr>
        </p:nvSpPr>
        <p:spPr/>
        <p:txBody>
          <a:bodyPr/>
          <a:lstStyle/>
          <a:p>
            <a:fld id="{507B9E9F-7BAC-431C-91FB-68CF80844F54}" type="datetimeFigureOut">
              <a:rPr lang="en-IN" smtClean="0"/>
              <a:t>01-02-2024</a:t>
            </a:fld>
            <a:endParaRPr lang="en-IN"/>
          </a:p>
        </p:txBody>
      </p:sp>
      <p:sp>
        <p:nvSpPr>
          <p:cNvPr id="3" name="Footer Placeholder 2">
            <a:extLst>
              <a:ext uri="{FF2B5EF4-FFF2-40B4-BE49-F238E27FC236}">
                <a16:creationId xmlns:a16="http://schemas.microsoft.com/office/drawing/2014/main" id="{392FC15A-A7F8-69AF-836B-97B16EF627B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20C9FCF-0183-75B3-7A70-88C6DBCB589B}"/>
              </a:ext>
            </a:extLst>
          </p:cNvPr>
          <p:cNvSpPr>
            <a:spLocks noGrp="1"/>
          </p:cNvSpPr>
          <p:nvPr>
            <p:ph type="sldNum" sz="quarter" idx="12"/>
          </p:nvPr>
        </p:nvSpPr>
        <p:spPr/>
        <p:txBody>
          <a:bodyPr/>
          <a:lstStyle/>
          <a:p>
            <a:fld id="{93CC80E1-4C66-4704-AA51-1F3BA3880021}" type="slidenum">
              <a:rPr lang="en-IN" smtClean="0"/>
              <a:t>‹#›</a:t>
            </a:fld>
            <a:endParaRPr lang="en-IN"/>
          </a:p>
        </p:txBody>
      </p:sp>
    </p:spTree>
    <p:extLst>
      <p:ext uri="{BB962C8B-B14F-4D97-AF65-F5344CB8AC3E}">
        <p14:creationId xmlns:p14="http://schemas.microsoft.com/office/powerpoint/2010/main" val="4066559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AD490-33FF-06CB-9646-D850AAFBAF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D92369F-E92E-555E-3665-9E5C2653BB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479FC2B-66DE-477A-80F9-C4C3313EA6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CC23B3-0723-F98A-13DB-E77D9D969B3D}"/>
              </a:ext>
            </a:extLst>
          </p:cNvPr>
          <p:cNvSpPr>
            <a:spLocks noGrp="1"/>
          </p:cNvSpPr>
          <p:nvPr>
            <p:ph type="dt" sz="half" idx="10"/>
          </p:nvPr>
        </p:nvSpPr>
        <p:spPr/>
        <p:txBody>
          <a:bodyPr/>
          <a:lstStyle/>
          <a:p>
            <a:fld id="{507B9E9F-7BAC-431C-91FB-68CF80844F54}" type="datetimeFigureOut">
              <a:rPr lang="en-IN" smtClean="0"/>
              <a:t>01-02-2024</a:t>
            </a:fld>
            <a:endParaRPr lang="en-IN"/>
          </a:p>
        </p:txBody>
      </p:sp>
      <p:sp>
        <p:nvSpPr>
          <p:cNvPr id="6" name="Footer Placeholder 5">
            <a:extLst>
              <a:ext uri="{FF2B5EF4-FFF2-40B4-BE49-F238E27FC236}">
                <a16:creationId xmlns:a16="http://schemas.microsoft.com/office/drawing/2014/main" id="{7D6F6707-848E-E2E5-869D-A0609F2F32B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D3BFABD-7B83-043F-B309-1EE8236A18F3}"/>
              </a:ext>
            </a:extLst>
          </p:cNvPr>
          <p:cNvSpPr>
            <a:spLocks noGrp="1"/>
          </p:cNvSpPr>
          <p:nvPr>
            <p:ph type="sldNum" sz="quarter" idx="12"/>
          </p:nvPr>
        </p:nvSpPr>
        <p:spPr/>
        <p:txBody>
          <a:bodyPr/>
          <a:lstStyle/>
          <a:p>
            <a:fld id="{93CC80E1-4C66-4704-AA51-1F3BA3880021}" type="slidenum">
              <a:rPr lang="en-IN" smtClean="0"/>
              <a:t>‹#›</a:t>
            </a:fld>
            <a:endParaRPr lang="en-IN"/>
          </a:p>
        </p:txBody>
      </p:sp>
    </p:spTree>
    <p:extLst>
      <p:ext uri="{BB962C8B-B14F-4D97-AF65-F5344CB8AC3E}">
        <p14:creationId xmlns:p14="http://schemas.microsoft.com/office/powerpoint/2010/main" val="993168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0A1ED-8C6A-EA55-2C7A-742AE5D9D9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8AC6E87-3D64-872E-37DE-77A02CA0FF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834475D-EE8B-AAA8-9C5B-2A88C726BC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3A795D-6035-3AD7-A1B1-7BBE3FB97B37}"/>
              </a:ext>
            </a:extLst>
          </p:cNvPr>
          <p:cNvSpPr>
            <a:spLocks noGrp="1"/>
          </p:cNvSpPr>
          <p:nvPr>
            <p:ph type="dt" sz="half" idx="10"/>
          </p:nvPr>
        </p:nvSpPr>
        <p:spPr/>
        <p:txBody>
          <a:bodyPr/>
          <a:lstStyle/>
          <a:p>
            <a:fld id="{507B9E9F-7BAC-431C-91FB-68CF80844F54}" type="datetimeFigureOut">
              <a:rPr lang="en-IN" smtClean="0"/>
              <a:t>01-02-2024</a:t>
            </a:fld>
            <a:endParaRPr lang="en-IN"/>
          </a:p>
        </p:txBody>
      </p:sp>
      <p:sp>
        <p:nvSpPr>
          <p:cNvPr id="6" name="Footer Placeholder 5">
            <a:extLst>
              <a:ext uri="{FF2B5EF4-FFF2-40B4-BE49-F238E27FC236}">
                <a16:creationId xmlns:a16="http://schemas.microsoft.com/office/drawing/2014/main" id="{05BB3C0D-C16C-6064-73C9-35D2E8255D7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4DAF634-98DD-9960-F709-95B060563C8E}"/>
              </a:ext>
            </a:extLst>
          </p:cNvPr>
          <p:cNvSpPr>
            <a:spLocks noGrp="1"/>
          </p:cNvSpPr>
          <p:nvPr>
            <p:ph type="sldNum" sz="quarter" idx="12"/>
          </p:nvPr>
        </p:nvSpPr>
        <p:spPr/>
        <p:txBody>
          <a:bodyPr/>
          <a:lstStyle/>
          <a:p>
            <a:fld id="{93CC80E1-4C66-4704-AA51-1F3BA3880021}" type="slidenum">
              <a:rPr lang="en-IN" smtClean="0"/>
              <a:t>‹#›</a:t>
            </a:fld>
            <a:endParaRPr lang="en-IN"/>
          </a:p>
        </p:txBody>
      </p:sp>
    </p:spTree>
    <p:extLst>
      <p:ext uri="{BB962C8B-B14F-4D97-AF65-F5344CB8AC3E}">
        <p14:creationId xmlns:p14="http://schemas.microsoft.com/office/powerpoint/2010/main" val="942841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D7D219-98FA-2E69-1F51-C38A5B41FD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99BC95D-AD6B-E5E4-4AC6-A41B6A745B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E64534-B812-F9EF-FF89-4A67306F97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7B9E9F-7BAC-431C-91FB-68CF80844F54}" type="datetimeFigureOut">
              <a:rPr lang="en-IN" smtClean="0"/>
              <a:t>01-02-2024</a:t>
            </a:fld>
            <a:endParaRPr lang="en-IN"/>
          </a:p>
        </p:txBody>
      </p:sp>
      <p:sp>
        <p:nvSpPr>
          <p:cNvPr id="5" name="Footer Placeholder 4">
            <a:extLst>
              <a:ext uri="{FF2B5EF4-FFF2-40B4-BE49-F238E27FC236}">
                <a16:creationId xmlns:a16="http://schemas.microsoft.com/office/drawing/2014/main" id="{7FAE1038-2064-8F8D-B4B2-4C0392C788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9D63FCC-8708-772B-3A3C-E128D95726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CC80E1-4C66-4704-AA51-1F3BA3880021}" type="slidenum">
              <a:rPr lang="en-IN" smtClean="0"/>
              <a:t>‹#›</a:t>
            </a:fld>
            <a:endParaRPr lang="en-IN"/>
          </a:p>
        </p:txBody>
      </p:sp>
    </p:spTree>
    <p:extLst>
      <p:ext uri="{BB962C8B-B14F-4D97-AF65-F5344CB8AC3E}">
        <p14:creationId xmlns:p14="http://schemas.microsoft.com/office/powerpoint/2010/main" val="213727834"/>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9774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7186EB-C95D-61DA-70C8-17C39DB28288}"/>
              </a:ext>
            </a:extLst>
          </p:cNvPr>
          <p:cNvSpPr txBox="1"/>
          <p:nvPr/>
        </p:nvSpPr>
        <p:spPr>
          <a:xfrm>
            <a:off x="4065174" y="1601065"/>
            <a:ext cx="4731984" cy="3477875"/>
          </a:xfrm>
          <a:prstGeom prst="rect">
            <a:avLst/>
          </a:prstGeom>
          <a:solidFill>
            <a:schemeClr val="bg1"/>
          </a:solidFill>
        </p:spPr>
        <p:txBody>
          <a:bodyPr wrap="square" rtlCol="0">
            <a:spAutoFit/>
          </a:bodyPr>
          <a:lstStyle/>
          <a:p>
            <a:r>
              <a:rPr lang="en-IN" sz="2000" dirty="0"/>
              <a:t>No need of asking and suggesting again as a whole page. </a:t>
            </a:r>
            <a:br>
              <a:rPr lang="en-IN" sz="2000" dirty="0"/>
            </a:br>
            <a:r>
              <a:rPr lang="en-IN" sz="2000" dirty="0"/>
              <a:t>We can have a suggested video section in the home screen to grab users attention.</a:t>
            </a:r>
            <a:br>
              <a:rPr lang="en-IN" sz="2000" dirty="0"/>
            </a:br>
            <a:br>
              <a:rPr lang="en-IN" sz="2000" dirty="0"/>
            </a:br>
            <a:r>
              <a:rPr lang="en-IN" sz="2000" dirty="0"/>
              <a:t>In Home Screen user will be looking for the personalized touch for which he answered the questions initially that time showing the suggestions will get users attention rather than before entering showing it directly to them as  suggestions.</a:t>
            </a:r>
          </a:p>
        </p:txBody>
      </p:sp>
      <p:pic>
        <p:nvPicPr>
          <p:cNvPr id="2" name="Picture 1">
            <a:extLst>
              <a:ext uri="{FF2B5EF4-FFF2-40B4-BE49-F238E27FC236}">
                <a16:creationId xmlns:a16="http://schemas.microsoft.com/office/drawing/2014/main" id="{1BDE1F6E-D210-8907-1E34-F650B0391FA4}"/>
              </a:ext>
            </a:extLst>
          </p:cNvPr>
          <p:cNvPicPr>
            <a:picLocks noChangeAspect="1"/>
          </p:cNvPicPr>
          <p:nvPr/>
        </p:nvPicPr>
        <p:blipFill>
          <a:blip r:embed="rId3">
            <a:extLst>
              <a:ext uri="{28A0092B-C50C-407E-A947-70E740481C1C}">
                <a14:useLocalDpi xmlns:a14="http://schemas.microsoft.com/office/drawing/2010/main" val="0"/>
              </a:ext>
            </a:extLst>
          </a:blip>
          <a:srcRect t="2124" b="2124"/>
          <a:stretch/>
        </p:blipFill>
        <p:spPr>
          <a:xfrm>
            <a:off x="709527" y="500742"/>
            <a:ext cx="2781401" cy="5918345"/>
          </a:xfrm>
          <a:prstGeom prst="rect">
            <a:avLst/>
          </a:prstGeom>
        </p:spPr>
      </p:pic>
    </p:spTree>
    <p:extLst>
      <p:ext uri="{BB962C8B-B14F-4D97-AF65-F5344CB8AC3E}">
        <p14:creationId xmlns:p14="http://schemas.microsoft.com/office/powerpoint/2010/main" val="4197938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112370D-58CE-F586-8B24-E974A90DDCD6}"/>
              </a:ext>
            </a:extLst>
          </p:cNvPr>
          <p:cNvPicPr>
            <a:picLocks noChangeAspect="1"/>
          </p:cNvPicPr>
          <p:nvPr/>
        </p:nvPicPr>
        <p:blipFill>
          <a:blip r:embed="rId3"/>
          <a:stretch>
            <a:fillRect/>
          </a:stretch>
        </p:blipFill>
        <p:spPr>
          <a:xfrm>
            <a:off x="851177" y="597180"/>
            <a:ext cx="10489646" cy="1758562"/>
          </a:xfrm>
          <a:prstGeom prst="rect">
            <a:avLst/>
          </a:prstGeom>
        </p:spPr>
      </p:pic>
      <p:sp>
        <p:nvSpPr>
          <p:cNvPr id="4" name="TextBox 3">
            <a:extLst>
              <a:ext uri="{FF2B5EF4-FFF2-40B4-BE49-F238E27FC236}">
                <a16:creationId xmlns:a16="http://schemas.microsoft.com/office/drawing/2014/main" id="{7F172760-FA22-0C8A-1FB1-3FAD6E88F407}"/>
              </a:ext>
            </a:extLst>
          </p:cNvPr>
          <p:cNvSpPr txBox="1"/>
          <p:nvPr/>
        </p:nvSpPr>
        <p:spPr>
          <a:xfrm>
            <a:off x="2030278" y="2371241"/>
            <a:ext cx="8772041" cy="646331"/>
          </a:xfrm>
          <a:prstGeom prst="rect">
            <a:avLst/>
          </a:prstGeom>
          <a:noFill/>
        </p:spPr>
        <p:txBody>
          <a:bodyPr wrap="square" rtlCol="0">
            <a:spAutoFit/>
          </a:bodyPr>
          <a:lstStyle/>
          <a:p>
            <a:r>
              <a:rPr lang="en-IN" dirty="0"/>
              <a:t>This is the user flow of the application as of now which effects negatively in user retention and decrease in the user intent.</a:t>
            </a:r>
          </a:p>
        </p:txBody>
      </p:sp>
      <p:pic>
        <p:nvPicPr>
          <p:cNvPr id="6" name="Picture 5">
            <a:extLst>
              <a:ext uri="{FF2B5EF4-FFF2-40B4-BE49-F238E27FC236}">
                <a16:creationId xmlns:a16="http://schemas.microsoft.com/office/drawing/2014/main" id="{B71A137E-B959-F6EB-E371-1CBE1BBBCBCD}"/>
              </a:ext>
            </a:extLst>
          </p:cNvPr>
          <p:cNvPicPr>
            <a:picLocks noChangeAspect="1"/>
          </p:cNvPicPr>
          <p:nvPr/>
        </p:nvPicPr>
        <p:blipFill>
          <a:blip r:embed="rId4"/>
          <a:stretch>
            <a:fillRect/>
          </a:stretch>
        </p:blipFill>
        <p:spPr>
          <a:xfrm>
            <a:off x="462939" y="3340379"/>
            <a:ext cx="11266121" cy="1487837"/>
          </a:xfrm>
          <a:prstGeom prst="rect">
            <a:avLst/>
          </a:prstGeom>
        </p:spPr>
      </p:pic>
      <p:sp>
        <p:nvSpPr>
          <p:cNvPr id="8" name="TextBox 7">
            <a:extLst>
              <a:ext uri="{FF2B5EF4-FFF2-40B4-BE49-F238E27FC236}">
                <a16:creationId xmlns:a16="http://schemas.microsoft.com/office/drawing/2014/main" id="{D20B8447-FA80-DFD7-E633-71CD9123CA28}"/>
              </a:ext>
            </a:extLst>
          </p:cNvPr>
          <p:cNvSpPr txBox="1"/>
          <p:nvPr/>
        </p:nvSpPr>
        <p:spPr>
          <a:xfrm>
            <a:off x="2030278" y="5151023"/>
            <a:ext cx="8772041" cy="923330"/>
          </a:xfrm>
          <a:prstGeom prst="rect">
            <a:avLst/>
          </a:prstGeom>
          <a:noFill/>
        </p:spPr>
        <p:txBody>
          <a:bodyPr wrap="square" rtlCol="0">
            <a:spAutoFit/>
          </a:bodyPr>
          <a:lstStyle/>
          <a:p>
            <a:r>
              <a:rPr lang="en-IN" dirty="0"/>
              <a:t>This is the suggested user flow for the improvement in the user retention and the user will not get exhausted after reaching the home page as the no. of clicks are reduced and onboarding is smoother.</a:t>
            </a:r>
          </a:p>
        </p:txBody>
      </p:sp>
      <p:sp>
        <p:nvSpPr>
          <p:cNvPr id="9" name="TextBox 8">
            <a:extLst>
              <a:ext uri="{FF2B5EF4-FFF2-40B4-BE49-F238E27FC236}">
                <a16:creationId xmlns:a16="http://schemas.microsoft.com/office/drawing/2014/main" id="{B0764980-887C-6CB0-4D0B-684511137A98}"/>
              </a:ext>
            </a:extLst>
          </p:cNvPr>
          <p:cNvSpPr txBox="1"/>
          <p:nvPr/>
        </p:nvSpPr>
        <p:spPr>
          <a:xfrm>
            <a:off x="5468322" y="1941215"/>
            <a:ext cx="2030278" cy="369332"/>
          </a:xfrm>
          <a:prstGeom prst="rect">
            <a:avLst/>
          </a:prstGeom>
          <a:noFill/>
        </p:spPr>
        <p:txBody>
          <a:bodyPr wrap="square" rtlCol="0">
            <a:spAutoFit/>
          </a:bodyPr>
          <a:lstStyle/>
          <a:p>
            <a:r>
              <a:rPr lang="en-IN" b="1" dirty="0"/>
              <a:t>Before</a:t>
            </a:r>
          </a:p>
        </p:txBody>
      </p:sp>
      <p:sp>
        <p:nvSpPr>
          <p:cNvPr id="10" name="TextBox 9">
            <a:extLst>
              <a:ext uri="{FF2B5EF4-FFF2-40B4-BE49-F238E27FC236}">
                <a16:creationId xmlns:a16="http://schemas.microsoft.com/office/drawing/2014/main" id="{9B42D75A-F52A-DD76-4FB5-6E8A57E0607E}"/>
              </a:ext>
            </a:extLst>
          </p:cNvPr>
          <p:cNvSpPr txBox="1"/>
          <p:nvPr/>
        </p:nvSpPr>
        <p:spPr>
          <a:xfrm>
            <a:off x="5760206" y="4458884"/>
            <a:ext cx="2030278" cy="369332"/>
          </a:xfrm>
          <a:prstGeom prst="rect">
            <a:avLst/>
          </a:prstGeom>
          <a:noFill/>
        </p:spPr>
        <p:txBody>
          <a:bodyPr wrap="square" rtlCol="0">
            <a:spAutoFit/>
          </a:bodyPr>
          <a:lstStyle/>
          <a:p>
            <a:r>
              <a:rPr lang="en-IN" b="1" dirty="0"/>
              <a:t>After</a:t>
            </a:r>
          </a:p>
        </p:txBody>
      </p:sp>
    </p:spTree>
    <p:extLst>
      <p:ext uri="{BB962C8B-B14F-4D97-AF65-F5344CB8AC3E}">
        <p14:creationId xmlns:p14="http://schemas.microsoft.com/office/powerpoint/2010/main" val="882922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2476B5-170F-3FE7-CE3F-6701A937F27A}"/>
              </a:ext>
            </a:extLst>
          </p:cNvPr>
          <p:cNvSpPr txBox="1"/>
          <p:nvPr/>
        </p:nvSpPr>
        <p:spPr>
          <a:xfrm>
            <a:off x="4204138" y="882870"/>
            <a:ext cx="3630738" cy="1354217"/>
          </a:xfrm>
          <a:prstGeom prst="rect">
            <a:avLst/>
          </a:prstGeom>
          <a:noFill/>
        </p:spPr>
        <p:txBody>
          <a:bodyPr wrap="none" rtlCol="0">
            <a:spAutoFit/>
          </a:bodyPr>
          <a:lstStyle/>
          <a:p>
            <a:r>
              <a:rPr lang="en-US" sz="5400" b="1" dirty="0"/>
              <a:t>THANK YOU</a:t>
            </a:r>
          </a:p>
          <a:p>
            <a:r>
              <a:rPr lang="en-US" sz="2800" b="1" dirty="0"/>
              <a:t>Work by : Kartik Singh</a:t>
            </a:r>
            <a:endParaRPr lang="en-IN" sz="2800" b="1" dirty="0"/>
          </a:p>
        </p:txBody>
      </p:sp>
    </p:spTree>
    <p:extLst>
      <p:ext uri="{BB962C8B-B14F-4D97-AF65-F5344CB8AC3E}">
        <p14:creationId xmlns:p14="http://schemas.microsoft.com/office/powerpoint/2010/main" val="773166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AB077F4-C81E-A4AF-4242-F2312149CEA6}"/>
              </a:ext>
            </a:extLst>
          </p:cNvPr>
          <p:cNvSpPr txBox="1"/>
          <p:nvPr/>
        </p:nvSpPr>
        <p:spPr>
          <a:xfrm>
            <a:off x="6211613" y="956442"/>
            <a:ext cx="4655057" cy="646331"/>
          </a:xfrm>
          <a:prstGeom prst="rect">
            <a:avLst/>
          </a:prstGeom>
          <a:noFill/>
        </p:spPr>
        <p:txBody>
          <a:bodyPr wrap="none" rtlCol="0">
            <a:spAutoFit/>
          </a:bodyPr>
          <a:lstStyle/>
          <a:p>
            <a:r>
              <a:rPr lang="en-US" sz="3600" dirty="0"/>
              <a:t>Let’s dive straight into it</a:t>
            </a:r>
            <a:endParaRPr lang="en-IN" sz="3600" dirty="0"/>
          </a:p>
        </p:txBody>
      </p:sp>
      <p:sp>
        <p:nvSpPr>
          <p:cNvPr id="3" name="TextBox 2">
            <a:extLst>
              <a:ext uri="{FF2B5EF4-FFF2-40B4-BE49-F238E27FC236}">
                <a16:creationId xmlns:a16="http://schemas.microsoft.com/office/drawing/2014/main" id="{18A6B056-26B4-8C95-0176-7B80E4AE5FA2}"/>
              </a:ext>
            </a:extLst>
          </p:cNvPr>
          <p:cNvSpPr txBox="1"/>
          <p:nvPr/>
        </p:nvSpPr>
        <p:spPr>
          <a:xfrm>
            <a:off x="6283287" y="1613790"/>
            <a:ext cx="5405610" cy="1200329"/>
          </a:xfrm>
          <a:prstGeom prst="rect">
            <a:avLst/>
          </a:prstGeom>
          <a:noFill/>
        </p:spPr>
        <p:txBody>
          <a:bodyPr wrap="square" rtlCol="0">
            <a:spAutoFit/>
          </a:bodyPr>
          <a:lstStyle/>
          <a:p>
            <a:r>
              <a:rPr lang="en-US" dirty="0"/>
              <a:t>Redesign the Onboarding Experience for Headspace application?" In your presentation, pls be sure to call out user problems and align business impact as per your understanding.</a:t>
            </a:r>
            <a:endParaRPr lang="en-IN" dirty="0"/>
          </a:p>
        </p:txBody>
      </p:sp>
    </p:spTree>
    <p:extLst>
      <p:ext uri="{BB962C8B-B14F-4D97-AF65-F5344CB8AC3E}">
        <p14:creationId xmlns:p14="http://schemas.microsoft.com/office/powerpoint/2010/main" val="396151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7186EB-C95D-61DA-70C8-17C39DB28288}"/>
              </a:ext>
            </a:extLst>
          </p:cNvPr>
          <p:cNvSpPr txBox="1"/>
          <p:nvPr/>
        </p:nvSpPr>
        <p:spPr>
          <a:xfrm>
            <a:off x="4106883" y="4388034"/>
            <a:ext cx="3978234" cy="2246769"/>
          </a:xfrm>
          <a:prstGeom prst="rect">
            <a:avLst/>
          </a:prstGeom>
          <a:solidFill>
            <a:srgbClr val="040726"/>
          </a:solidFill>
        </p:spPr>
        <p:txBody>
          <a:bodyPr wrap="square" rtlCol="0">
            <a:spAutoFit/>
          </a:bodyPr>
          <a:lstStyle/>
          <a:p>
            <a:pPr algn="just"/>
            <a:r>
              <a:rPr lang="en-IN" sz="2000" dirty="0">
                <a:solidFill>
                  <a:schemeClr val="bg1"/>
                </a:solidFill>
              </a:rPr>
              <a:t>Instead of introducing this carousel after several steps, it can be integrated into the welcome page to highlight the unique selling points (USPs) quickly , eliminating the need for a separate page and additional steps.</a:t>
            </a:r>
          </a:p>
        </p:txBody>
      </p:sp>
      <p:pic>
        <p:nvPicPr>
          <p:cNvPr id="11" name="Picture 10">
            <a:extLst>
              <a:ext uri="{FF2B5EF4-FFF2-40B4-BE49-F238E27FC236}">
                <a16:creationId xmlns:a16="http://schemas.microsoft.com/office/drawing/2014/main" id="{88FB5F1C-B340-73F1-E1B3-24BF27ACDB9D}"/>
              </a:ext>
            </a:extLst>
          </p:cNvPr>
          <p:cNvPicPr>
            <a:picLocks noChangeAspect="1"/>
          </p:cNvPicPr>
          <p:nvPr/>
        </p:nvPicPr>
        <p:blipFill rotWithShape="1">
          <a:blip r:embed="rId3"/>
          <a:srcRect t="4751"/>
          <a:stretch/>
        </p:blipFill>
        <p:spPr>
          <a:xfrm>
            <a:off x="903889" y="223197"/>
            <a:ext cx="2953408" cy="6411606"/>
          </a:xfrm>
          <a:prstGeom prst="rect">
            <a:avLst/>
          </a:prstGeom>
        </p:spPr>
      </p:pic>
      <p:pic>
        <p:nvPicPr>
          <p:cNvPr id="2" name="Picture 1">
            <a:extLst>
              <a:ext uri="{FF2B5EF4-FFF2-40B4-BE49-F238E27FC236}">
                <a16:creationId xmlns:a16="http://schemas.microsoft.com/office/drawing/2014/main" id="{A9E04700-29B7-28F6-86F9-8F65BE35C259}"/>
              </a:ext>
            </a:extLst>
          </p:cNvPr>
          <p:cNvPicPr>
            <a:picLocks noChangeAspect="1"/>
          </p:cNvPicPr>
          <p:nvPr/>
        </p:nvPicPr>
        <p:blipFill rotWithShape="1">
          <a:blip r:embed="rId4">
            <a:extLst>
              <a:ext uri="{28A0092B-C50C-407E-A947-70E740481C1C}">
                <a14:useLocalDpi xmlns:a14="http://schemas.microsoft.com/office/drawing/2010/main" val="0"/>
              </a:ext>
            </a:extLst>
          </a:blip>
          <a:srcRect t="3905" b="1154"/>
          <a:stretch/>
        </p:blipFill>
        <p:spPr>
          <a:xfrm>
            <a:off x="8334703" y="403761"/>
            <a:ext cx="2953408" cy="6231042"/>
          </a:xfrm>
          <a:prstGeom prst="rect">
            <a:avLst/>
          </a:prstGeom>
        </p:spPr>
      </p:pic>
      <p:sp>
        <p:nvSpPr>
          <p:cNvPr id="3" name="TextBox 2">
            <a:extLst>
              <a:ext uri="{FF2B5EF4-FFF2-40B4-BE49-F238E27FC236}">
                <a16:creationId xmlns:a16="http://schemas.microsoft.com/office/drawing/2014/main" id="{BE175781-EC18-BE02-1BB6-2BF614E34D5E}"/>
              </a:ext>
            </a:extLst>
          </p:cNvPr>
          <p:cNvSpPr txBox="1"/>
          <p:nvPr/>
        </p:nvSpPr>
        <p:spPr>
          <a:xfrm>
            <a:off x="4106883" y="403761"/>
            <a:ext cx="3978234" cy="1323439"/>
          </a:xfrm>
          <a:prstGeom prst="rect">
            <a:avLst/>
          </a:prstGeom>
          <a:solidFill>
            <a:schemeClr val="bg1"/>
          </a:solidFill>
        </p:spPr>
        <p:txBody>
          <a:bodyPr wrap="square" rtlCol="0">
            <a:spAutoFit/>
          </a:bodyPr>
          <a:lstStyle/>
          <a:p>
            <a:pPr algn="just"/>
            <a:r>
              <a:rPr lang="en-IN" sz="2000" dirty="0"/>
              <a:t>Throwing the "Sign Up" button at users right away is like handing them a marriage certificate before even buying them a drink!</a:t>
            </a:r>
          </a:p>
        </p:txBody>
      </p:sp>
    </p:spTree>
    <p:extLst>
      <p:ext uri="{BB962C8B-B14F-4D97-AF65-F5344CB8AC3E}">
        <p14:creationId xmlns:p14="http://schemas.microsoft.com/office/powerpoint/2010/main" val="3013862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7186EB-C95D-61DA-70C8-17C39DB28288}"/>
              </a:ext>
            </a:extLst>
          </p:cNvPr>
          <p:cNvSpPr txBox="1"/>
          <p:nvPr/>
        </p:nvSpPr>
        <p:spPr>
          <a:xfrm>
            <a:off x="3640987" y="670494"/>
            <a:ext cx="6847112" cy="1323439"/>
          </a:xfrm>
          <a:prstGeom prst="rect">
            <a:avLst/>
          </a:prstGeom>
          <a:solidFill>
            <a:schemeClr val="bg1"/>
          </a:solidFill>
        </p:spPr>
        <p:txBody>
          <a:bodyPr wrap="square" rtlCol="0">
            <a:spAutoFit/>
          </a:bodyPr>
          <a:lstStyle/>
          <a:p>
            <a:pPr algn="just"/>
            <a:r>
              <a:rPr lang="en-IN" sz="2000" dirty="0"/>
              <a:t>Rather than giving so many options and making it like this a simple option of login/sign up using email or phone no. and rest as logo can be used to represent the other options rather than fully occupying the whole white space. </a:t>
            </a:r>
          </a:p>
        </p:txBody>
      </p:sp>
      <p:pic>
        <p:nvPicPr>
          <p:cNvPr id="2" name="Picture 1">
            <a:extLst>
              <a:ext uri="{FF2B5EF4-FFF2-40B4-BE49-F238E27FC236}">
                <a16:creationId xmlns:a16="http://schemas.microsoft.com/office/drawing/2014/main" id="{1BDE1F6E-D210-8907-1E34-F650B0391FA4}"/>
              </a:ext>
            </a:extLst>
          </p:cNvPr>
          <p:cNvPicPr>
            <a:picLocks noChangeAspect="1"/>
          </p:cNvPicPr>
          <p:nvPr/>
        </p:nvPicPr>
        <p:blipFill rotWithShape="1">
          <a:blip r:embed="rId3">
            <a:extLst>
              <a:ext uri="{28A0092B-C50C-407E-A947-70E740481C1C}">
                <a14:useLocalDpi xmlns:a14="http://schemas.microsoft.com/office/drawing/2010/main" val="0"/>
              </a:ext>
            </a:extLst>
          </a:blip>
          <a:srcRect t="3978" b="1155"/>
          <a:stretch/>
        </p:blipFill>
        <p:spPr>
          <a:xfrm>
            <a:off x="709527" y="337457"/>
            <a:ext cx="2781401" cy="5863646"/>
          </a:xfrm>
          <a:prstGeom prst="rect">
            <a:avLst/>
          </a:prstGeom>
        </p:spPr>
      </p:pic>
      <p:sp>
        <p:nvSpPr>
          <p:cNvPr id="3" name="TextBox 2">
            <a:extLst>
              <a:ext uri="{FF2B5EF4-FFF2-40B4-BE49-F238E27FC236}">
                <a16:creationId xmlns:a16="http://schemas.microsoft.com/office/drawing/2014/main" id="{1CBA495F-0F47-E44B-793C-BFEEEC87A405}"/>
              </a:ext>
            </a:extLst>
          </p:cNvPr>
          <p:cNvSpPr txBox="1"/>
          <p:nvPr/>
        </p:nvSpPr>
        <p:spPr>
          <a:xfrm>
            <a:off x="3640987" y="4709094"/>
            <a:ext cx="6847112" cy="1323439"/>
          </a:xfrm>
          <a:prstGeom prst="rect">
            <a:avLst/>
          </a:prstGeom>
          <a:solidFill>
            <a:srgbClr val="040726"/>
          </a:solidFill>
        </p:spPr>
        <p:txBody>
          <a:bodyPr wrap="square" rtlCol="0">
            <a:spAutoFit/>
          </a:bodyPr>
          <a:lstStyle/>
          <a:p>
            <a:pPr algn="just"/>
            <a:r>
              <a:rPr lang="en-IN" sz="2000" dirty="0">
                <a:solidFill>
                  <a:schemeClr val="bg1"/>
                </a:solidFill>
              </a:rPr>
              <a:t>Being a meditation and calming app as much as white space is there, the space will give a breathing and relaxed effect to mind. Too much content and so many options looks confusing and congested.</a:t>
            </a:r>
          </a:p>
        </p:txBody>
      </p:sp>
    </p:spTree>
    <p:extLst>
      <p:ext uri="{BB962C8B-B14F-4D97-AF65-F5344CB8AC3E}">
        <p14:creationId xmlns:p14="http://schemas.microsoft.com/office/powerpoint/2010/main" val="3289360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7186EB-C95D-61DA-70C8-17C39DB28288}"/>
              </a:ext>
            </a:extLst>
          </p:cNvPr>
          <p:cNvSpPr txBox="1"/>
          <p:nvPr/>
        </p:nvSpPr>
        <p:spPr>
          <a:xfrm>
            <a:off x="3640987" y="670494"/>
            <a:ext cx="6847112" cy="1631216"/>
          </a:xfrm>
          <a:prstGeom prst="rect">
            <a:avLst/>
          </a:prstGeom>
          <a:solidFill>
            <a:schemeClr val="bg1"/>
          </a:solidFill>
        </p:spPr>
        <p:txBody>
          <a:bodyPr wrap="square" rtlCol="0">
            <a:spAutoFit/>
          </a:bodyPr>
          <a:lstStyle/>
          <a:p>
            <a:r>
              <a:rPr lang="en-IN" sz="2000" dirty="0"/>
              <a:t>The top part of the image displays the available space, making it appear cluttered when scrolling to the bottom options. Users may feel overwhelmed by too many choices, leading them to select three or all options to quickly proceed. Simplifying questions can enhance the personalized experience.</a:t>
            </a:r>
          </a:p>
        </p:txBody>
      </p:sp>
      <p:pic>
        <p:nvPicPr>
          <p:cNvPr id="2" name="Picture 1">
            <a:extLst>
              <a:ext uri="{FF2B5EF4-FFF2-40B4-BE49-F238E27FC236}">
                <a16:creationId xmlns:a16="http://schemas.microsoft.com/office/drawing/2014/main" id="{1BDE1F6E-D210-8907-1E34-F650B0391FA4}"/>
              </a:ext>
            </a:extLst>
          </p:cNvPr>
          <p:cNvPicPr>
            <a:picLocks noChangeAspect="1"/>
          </p:cNvPicPr>
          <p:nvPr/>
        </p:nvPicPr>
        <p:blipFill>
          <a:blip r:embed="rId3">
            <a:extLst>
              <a:ext uri="{28A0092B-C50C-407E-A947-70E740481C1C}">
                <a14:useLocalDpi xmlns:a14="http://schemas.microsoft.com/office/drawing/2010/main" val="0"/>
              </a:ext>
            </a:extLst>
          </a:blip>
          <a:srcRect t="2566" b="2566"/>
          <a:stretch/>
        </p:blipFill>
        <p:spPr>
          <a:xfrm>
            <a:off x="709527" y="337457"/>
            <a:ext cx="2781401" cy="5863646"/>
          </a:xfrm>
          <a:prstGeom prst="rect">
            <a:avLst/>
          </a:prstGeom>
        </p:spPr>
      </p:pic>
      <p:sp>
        <p:nvSpPr>
          <p:cNvPr id="4" name="TextBox 3">
            <a:extLst>
              <a:ext uri="{FF2B5EF4-FFF2-40B4-BE49-F238E27FC236}">
                <a16:creationId xmlns:a16="http://schemas.microsoft.com/office/drawing/2014/main" id="{BD09F410-4DA4-C576-3142-A5DEA99F50EE}"/>
              </a:ext>
            </a:extLst>
          </p:cNvPr>
          <p:cNvSpPr txBox="1"/>
          <p:nvPr/>
        </p:nvSpPr>
        <p:spPr>
          <a:xfrm>
            <a:off x="3640987" y="4709094"/>
            <a:ext cx="6847112" cy="1015663"/>
          </a:xfrm>
          <a:prstGeom prst="rect">
            <a:avLst/>
          </a:prstGeom>
          <a:solidFill>
            <a:srgbClr val="040726"/>
          </a:solidFill>
        </p:spPr>
        <p:txBody>
          <a:bodyPr wrap="square" rtlCol="0">
            <a:spAutoFit/>
          </a:bodyPr>
          <a:lstStyle/>
          <a:p>
            <a:r>
              <a:rPr lang="en-IN" sz="2000" dirty="0">
                <a:solidFill>
                  <a:schemeClr val="bg1"/>
                </a:solidFill>
              </a:rPr>
              <a:t>Why don’t we ask them directly why are you here?</a:t>
            </a:r>
            <a:br>
              <a:rPr lang="en-IN" sz="2000" dirty="0">
                <a:solidFill>
                  <a:schemeClr val="bg1"/>
                </a:solidFill>
              </a:rPr>
            </a:br>
            <a:r>
              <a:rPr lang="en-IN" sz="2000" dirty="0">
                <a:solidFill>
                  <a:schemeClr val="bg1"/>
                </a:solidFill>
              </a:rPr>
              <a:t>Streamlining options by merging similar categories and providing a "Something else" label for items not covered above.</a:t>
            </a:r>
          </a:p>
        </p:txBody>
      </p:sp>
    </p:spTree>
    <p:extLst>
      <p:ext uri="{BB962C8B-B14F-4D97-AF65-F5344CB8AC3E}">
        <p14:creationId xmlns:p14="http://schemas.microsoft.com/office/powerpoint/2010/main" val="746028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7186EB-C95D-61DA-70C8-17C39DB28288}"/>
              </a:ext>
            </a:extLst>
          </p:cNvPr>
          <p:cNvSpPr txBox="1"/>
          <p:nvPr/>
        </p:nvSpPr>
        <p:spPr>
          <a:xfrm>
            <a:off x="3640987" y="670494"/>
            <a:ext cx="6847112" cy="1631216"/>
          </a:xfrm>
          <a:prstGeom prst="rect">
            <a:avLst/>
          </a:prstGeom>
          <a:solidFill>
            <a:schemeClr val="bg1"/>
          </a:solidFill>
        </p:spPr>
        <p:txBody>
          <a:bodyPr wrap="square" rtlCol="0">
            <a:spAutoFit/>
          </a:bodyPr>
          <a:lstStyle/>
          <a:p>
            <a:r>
              <a:rPr lang="en-IN" sz="2000" dirty="0"/>
              <a:t>Keep on telling the USP doesn’t makes sense but rather increases the no. of steps that are there to have a smoother on boarding while it is already shown in the carousel and also can be a whole walk through after landing in the home screen rather than telling about the uses after every step.</a:t>
            </a:r>
          </a:p>
        </p:txBody>
      </p:sp>
      <p:pic>
        <p:nvPicPr>
          <p:cNvPr id="2" name="Picture 1">
            <a:extLst>
              <a:ext uri="{FF2B5EF4-FFF2-40B4-BE49-F238E27FC236}">
                <a16:creationId xmlns:a16="http://schemas.microsoft.com/office/drawing/2014/main" id="{1BDE1F6E-D210-8907-1E34-F650B0391FA4}"/>
              </a:ext>
            </a:extLst>
          </p:cNvPr>
          <p:cNvPicPr>
            <a:picLocks noChangeAspect="1"/>
          </p:cNvPicPr>
          <p:nvPr/>
        </p:nvPicPr>
        <p:blipFill>
          <a:blip r:embed="rId3">
            <a:extLst>
              <a:ext uri="{28A0092B-C50C-407E-A947-70E740481C1C}">
                <a14:useLocalDpi xmlns:a14="http://schemas.microsoft.com/office/drawing/2010/main" val="0"/>
              </a:ext>
            </a:extLst>
          </a:blip>
          <a:srcRect t="2566" b="2566"/>
          <a:stretch/>
        </p:blipFill>
        <p:spPr>
          <a:xfrm>
            <a:off x="709527" y="337457"/>
            <a:ext cx="2781401" cy="5863646"/>
          </a:xfrm>
          <a:prstGeom prst="rect">
            <a:avLst/>
          </a:prstGeom>
        </p:spPr>
      </p:pic>
      <p:sp>
        <p:nvSpPr>
          <p:cNvPr id="3" name="TextBox 2">
            <a:extLst>
              <a:ext uri="{FF2B5EF4-FFF2-40B4-BE49-F238E27FC236}">
                <a16:creationId xmlns:a16="http://schemas.microsoft.com/office/drawing/2014/main" id="{C649C036-569C-1441-9B58-15E31165098C}"/>
              </a:ext>
            </a:extLst>
          </p:cNvPr>
          <p:cNvSpPr txBox="1"/>
          <p:nvPr/>
        </p:nvSpPr>
        <p:spPr>
          <a:xfrm>
            <a:off x="3640987" y="4709094"/>
            <a:ext cx="6847112" cy="1323439"/>
          </a:xfrm>
          <a:prstGeom prst="rect">
            <a:avLst/>
          </a:prstGeom>
          <a:solidFill>
            <a:srgbClr val="040726"/>
          </a:solidFill>
        </p:spPr>
        <p:txBody>
          <a:bodyPr wrap="square" rtlCol="0">
            <a:spAutoFit/>
          </a:bodyPr>
          <a:lstStyle/>
          <a:p>
            <a:r>
              <a:rPr lang="en-IN" sz="2000" dirty="0">
                <a:solidFill>
                  <a:schemeClr val="bg1"/>
                </a:solidFill>
              </a:rPr>
              <a:t>Instead of an extra step, why not we add a animated transition and the time it’ll load meanwhile the user excitement for the application will increase. Increasing the no. of clicks reduces the excitement of the user.</a:t>
            </a:r>
          </a:p>
        </p:txBody>
      </p:sp>
    </p:spTree>
    <p:extLst>
      <p:ext uri="{BB962C8B-B14F-4D97-AF65-F5344CB8AC3E}">
        <p14:creationId xmlns:p14="http://schemas.microsoft.com/office/powerpoint/2010/main" val="3872021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7186EB-C95D-61DA-70C8-17C39DB28288}"/>
              </a:ext>
            </a:extLst>
          </p:cNvPr>
          <p:cNvSpPr txBox="1"/>
          <p:nvPr/>
        </p:nvSpPr>
        <p:spPr>
          <a:xfrm>
            <a:off x="3640987" y="670494"/>
            <a:ext cx="6847112" cy="2246769"/>
          </a:xfrm>
          <a:prstGeom prst="rect">
            <a:avLst/>
          </a:prstGeom>
          <a:solidFill>
            <a:schemeClr val="bg1"/>
          </a:solidFill>
        </p:spPr>
        <p:txBody>
          <a:bodyPr wrap="square" rtlCol="0">
            <a:spAutoFit/>
          </a:bodyPr>
          <a:lstStyle/>
          <a:p>
            <a:r>
              <a:rPr lang="en-IN" sz="2000" b="1" dirty="0"/>
              <a:t>Endowment Effect:</a:t>
            </a:r>
            <a:r>
              <a:rPr lang="en-IN" sz="2000" dirty="0"/>
              <a:t> User value increases if they feel it’s theirs.</a:t>
            </a:r>
            <a:br>
              <a:rPr lang="en-IN" sz="2000" dirty="0"/>
            </a:br>
            <a:r>
              <a:rPr lang="en-IN" sz="2000" dirty="0"/>
              <a:t>Knowing what users want (job-to-be-done) can help you craft a personalized offer for anyone.</a:t>
            </a:r>
          </a:p>
          <a:p>
            <a:endParaRPr lang="en-IN" sz="2000" dirty="0"/>
          </a:p>
          <a:p>
            <a:r>
              <a:rPr lang="en-IN" sz="2000" dirty="0"/>
              <a:t>Paywall increases short-term values but can be hurtful to a long term customer value and the excitement that was built.</a:t>
            </a:r>
            <a:br>
              <a:rPr lang="en-IN" sz="2000" dirty="0"/>
            </a:br>
            <a:endParaRPr lang="en-IN" sz="2000" dirty="0"/>
          </a:p>
        </p:txBody>
      </p:sp>
      <p:pic>
        <p:nvPicPr>
          <p:cNvPr id="2" name="Picture 1">
            <a:extLst>
              <a:ext uri="{FF2B5EF4-FFF2-40B4-BE49-F238E27FC236}">
                <a16:creationId xmlns:a16="http://schemas.microsoft.com/office/drawing/2014/main" id="{1BDE1F6E-D210-8907-1E34-F650B0391FA4}"/>
              </a:ext>
            </a:extLst>
          </p:cNvPr>
          <p:cNvPicPr>
            <a:picLocks noChangeAspect="1"/>
          </p:cNvPicPr>
          <p:nvPr/>
        </p:nvPicPr>
        <p:blipFill rotWithShape="1">
          <a:blip r:embed="rId3">
            <a:extLst>
              <a:ext uri="{28A0092B-C50C-407E-A947-70E740481C1C}">
                <a14:useLocalDpi xmlns:a14="http://schemas.microsoft.com/office/drawing/2010/main" val="0"/>
              </a:ext>
            </a:extLst>
          </a:blip>
          <a:srcRect t="5208" b="2566"/>
          <a:stretch/>
        </p:blipFill>
        <p:spPr>
          <a:xfrm>
            <a:off x="709527" y="500743"/>
            <a:ext cx="2781401" cy="5700360"/>
          </a:xfrm>
          <a:prstGeom prst="rect">
            <a:avLst/>
          </a:prstGeom>
        </p:spPr>
      </p:pic>
      <p:sp>
        <p:nvSpPr>
          <p:cNvPr id="3" name="TextBox 2">
            <a:extLst>
              <a:ext uri="{FF2B5EF4-FFF2-40B4-BE49-F238E27FC236}">
                <a16:creationId xmlns:a16="http://schemas.microsoft.com/office/drawing/2014/main" id="{BBD4A655-5E7A-3EC7-B455-F557E52C5AA9}"/>
              </a:ext>
            </a:extLst>
          </p:cNvPr>
          <p:cNvSpPr txBox="1"/>
          <p:nvPr/>
        </p:nvSpPr>
        <p:spPr>
          <a:xfrm>
            <a:off x="3640987" y="4477867"/>
            <a:ext cx="6847112" cy="1631216"/>
          </a:xfrm>
          <a:prstGeom prst="rect">
            <a:avLst/>
          </a:prstGeom>
          <a:solidFill>
            <a:srgbClr val="040726"/>
          </a:solidFill>
        </p:spPr>
        <p:txBody>
          <a:bodyPr wrap="square" rtlCol="0">
            <a:spAutoFit/>
          </a:bodyPr>
          <a:lstStyle/>
          <a:p>
            <a:r>
              <a:rPr lang="en-IN" sz="2000" b="1" kern="1200" dirty="0">
                <a:solidFill>
                  <a:schemeClr val="bg1"/>
                </a:solidFill>
                <a:effectLst/>
                <a:latin typeface="+mn-lt"/>
                <a:ea typeface="+mn-ea"/>
                <a:cs typeface="+mn-cs"/>
              </a:rPr>
              <a:t>Freemium model</a:t>
            </a:r>
            <a:r>
              <a:rPr lang="en-IN" sz="2000" kern="1200" dirty="0">
                <a:solidFill>
                  <a:schemeClr val="bg1"/>
                </a:solidFill>
                <a:effectLst/>
                <a:latin typeface="+mn-lt"/>
                <a:ea typeface="+mn-ea"/>
                <a:cs typeface="+mn-cs"/>
              </a:rPr>
              <a:t>, first let a user experience the minimum value in your product and then ask them to pay or refer.</a:t>
            </a:r>
            <a:br>
              <a:rPr lang="en-IN" sz="2000" kern="1200" dirty="0">
                <a:solidFill>
                  <a:schemeClr val="bg1"/>
                </a:solidFill>
                <a:effectLst/>
                <a:latin typeface="+mn-lt"/>
                <a:ea typeface="+mn-ea"/>
                <a:cs typeface="+mn-cs"/>
              </a:rPr>
            </a:br>
            <a:br>
              <a:rPr lang="en-IN" sz="2000" kern="1200" dirty="0">
                <a:solidFill>
                  <a:schemeClr val="bg1"/>
                </a:solidFill>
                <a:effectLst/>
                <a:latin typeface="+mn-lt"/>
                <a:ea typeface="+mn-ea"/>
                <a:cs typeface="+mn-cs"/>
              </a:rPr>
            </a:br>
            <a:r>
              <a:rPr lang="en-IN" sz="2000" kern="1200" dirty="0">
                <a:solidFill>
                  <a:schemeClr val="bg1"/>
                </a:solidFill>
                <a:effectLst/>
                <a:latin typeface="+mn-lt"/>
                <a:ea typeface="+mn-ea"/>
                <a:cs typeface="+mn-cs"/>
              </a:rPr>
              <a:t>No one wants to pay </a:t>
            </a:r>
            <a:r>
              <a:rPr lang="en-IN" sz="2000" dirty="0">
                <a:solidFill>
                  <a:schemeClr val="bg1"/>
                </a:solidFill>
              </a:rPr>
              <a:t>without knowing if the app can do the job they are expecting from it.</a:t>
            </a:r>
          </a:p>
        </p:txBody>
      </p:sp>
    </p:spTree>
    <p:extLst>
      <p:ext uri="{BB962C8B-B14F-4D97-AF65-F5344CB8AC3E}">
        <p14:creationId xmlns:p14="http://schemas.microsoft.com/office/powerpoint/2010/main" val="1694808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7186EB-C95D-61DA-70C8-17C39DB28288}"/>
              </a:ext>
            </a:extLst>
          </p:cNvPr>
          <p:cNvSpPr txBox="1"/>
          <p:nvPr/>
        </p:nvSpPr>
        <p:spPr>
          <a:xfrm>
            <a:off x="3640987" y="500742"/>
            <a:ext cx="6847112" cy="2862322"/>
          </a:xfrm>
          <a:prstGeom prst="rect">
            <a:avLst/>
          </a:prstGeom>
          <a:solidFill>
            <a:schemeClr val="bg1"/>
          </a:solidFill>
        </p:spPr>
        <p:txBody>
          <a:bodyPr wrap="square" rtlCol="0">
            <a:spAutoFit/>
          </a:bodyPr>
          <a:lstStyle/>
          <a:p>
            <a:r>
              <a:rPr lang="en-IN" sz="2000" dirty="0"/>
              <a:t>The timing of asking the notification is irritating as it is in the onboarding process, which should not be the case. </a:t>
            </a:r>
            <a:br>
              <a:rPr lang="en-IN" sz="2000" dirty="0"/>
            </a:br>
            <a:br>
              <a:rPr lang="en-IN" sz="2000" b="1" dirty="0"/>
            </a:br>
            <a:r>
              <a:rPr lang="en-IN" sz="2000" b="1" dirty="0"/>
              <a:t>Reciprocity: </a:t>
            </a:r>
            <a:r>
              <a:rPr lang="en-IN" sz="2000" dirty="0"/>
              <a:t>People reciprocate when they receive something. </a:t>
            </a:r>
            <a:br>
              <a:rPr lang="en-IN" sz="2000" dirty="0"/>
            </a:br>
            <a:r>
              <a:rPr lang="en-IN" sz="2000" dirty="0"/>
              <a:t>It’s okay to ask for a question but what if a stranger asks you 6 questions in a row, weird right?</a:t>
            </a:r>
            <a:br>
              <a:rPr lang="en-IN" sz="2000" dirty="0"/>
            </a:br>
            <a:br>
              <a:rPr lang="en-IN" sz="2000" dirty="0"/>
            </a:br>
            <a:r>
              <a:rPr lang="en-IN" sz="2000" dirty="0"/>
              <a:t>Same goes for the applications, if you want to ask for any permissions, make sure you’ve given the value before.</a:t>
            </a:r>
            <a:endParaRPr lang="en-IN" sz="2000" b="1" dirty="0"/>
          </a:p>
        </p:txBody>
      </p:sp>
      <p:pic>
        <p:nvPicPr>
          <p:cNvPr id="2" name="Picture 1">
            <a:extLst>
              <a:ext uri="{FF2B5EF4-FFF2-40B4-BE49-F238E27FC236}">
                <a16:creationId xmlns:a16="http://schemas.microsoft.com/office/drawing/2014/main" id="{1BDE1F6E-D210-8907-1E34-F650B0391FA4}"/>
              </a:ext>
            </a:extLst>
          </p:cNvPr>
          <p:cNvPicPr>
            <a:picLocks noChangeAspect="1"/>
          </p:cNvPicPr>
          <p:nvPr/>
        </p:nvPicPr>
        <p:blipFill rotWithShape="1">
          <a:blip r:embed="rId3">
            <a:extLst>
              <a:ext uri="{28A0092B-C50C-407E-A947-70E740481C1C}">
                <a14:useLocalDpi xmlns:a14="http://schemas.microsoft.com/office/drawing/2010/main" val="0"/>
              </a:ext>
            </a:extLst>
          </a:blip>
          <a:srcRect t="3887" b="360"/>
          <a:stretch/>
        </p:blipFill>
        <p:spPr>
          <a:xfrm>
            <a:off x="709527" y="500742"/>
            <a:ext cx="2781401" cy="5918345"/>
          </a:xfrm>
          <a:prstGeom prst="rect">
            <a:avLst/>
          </a:prstGeom>
        </p:spPr>
      </p:pic>
      <p:sp>
        <p:nvSpPr>
          <p:cNvPr id="3" name="TextBox 2">
            <a:extLst>
              <a:ext uri="{FF2B5EF4-FFF2-40B4-BE49-F238E27FC236}">
                <a16:creationId xmlns:a16="http://schemas.microsoft.com/office/drawing/2014/main" id="{BBD4A655-5E7A-3EC7-B455-F557E52C5AA9}"/>
              </a:ext>
            </a:extLst>
          </p:cNvPr>
          <p:cNvSpPr txBox="1"/>
          <p:nvPr/>
        </p:nvSpPr>
        <p:spPr>
          <a:xfrm>
            <a:off x="3640987" y="5035208"/>
            <a:ext cx="6847112" cy="1015663"/>
          </a:xfrm>
          <a:prstGeom prst="rect">
            <a:avLst/>
          </a:prstGeom>
          <a:solidFill>
            <a:srgbClr val="040726"/>
          </a:solidFill>
        </p:spPr>
        <p:txBody>
          <a:bodyPr wrap="square" rtlCol="0">
            <a:spAutoFit/>
          </a:bodyPr>
          <a:lstStyle/>
          <a:p>
            <a:r>
              <a:rPr lang="en-IN" sz="2000" dirty="0">
                <a:solidFill>
                  <a:schemeClr val="bg1"/>
                </a:solidFill>
              </a:rPr>
              <a:t>Skipping this step and slipping it into a pop-up when the user starts using the application makes sense. This way the user will not be affected and will not lose the excitement.</a:t>
            </a:r>
          </a:p>
        </p:txBody>
      </p:sp>
    </p:spTree>
    <p:extLst>
      <p:ext uri="{BB962C8B-B14F-4D97-AF65-F5344CB8AC3E}">
        <p14:creationId xmlns:p14="http://schemas.microsoft.com/office/powerpoint/2010/main" val="1032738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7186EB-C95D-61DA-70C8-17C39DB28288}"/>
              </a:ext>
            </a:extLst>
          </p:cNvPr>
          <p:cNvSpPr txBox="1"/>
          <p:nvPr/>
        </p:nvSpPr>
        <p:spPr>
          <a:xfrm>
            <a:off x="4212319" y="676155"/>
            <a:ext cx="3767361" cy="1323439"/>
          </a:xfrm>
          <a:prstGeom prst="rect">
            <a:avLst/>
          </a:prstGeom>
          <a:solidFill>
            <a:schemeClr val="bg1"/>
          </a:solidFill>
        </p:spPr>
        <p:txBody>
          <a:bodyPr wrap="square" rtlCol="0">
            <a:spAutoFit/>
          </a:bodyPr>
          <a:lstStyle/>
          <a:p>
            <a:r>
              <a:rPr lang="en-IN" sz="2000" dirty="0"/>
              <a:t>Having 2 screens back to back asking the same thing to begin or here we go, again addition to the interest drop of the user.</a:t>
            </a:r>
          </a:p>
        </p:txBody>
      </p:sp>
      <p:pic>
        <p:nvPicPr>
          <p:cNvPr id="2" name="Picture 1">
            <a:extLst>
              <a:ext uri="{FF2B5EF4-FFF2-40B4-BE49-F238E27FC236}">
                <a16:creationId xmlns:a16="http://schemas.microsoft.com/office/drawing/2014/main" id="{1BDE1F6E-D210-8907-1E34-F650B0391FA4}"/>
              </a:ext>
            </a:extLst>
          </p:cNvPr>
          <p:cNvPicPr>
            <a:picLocks noChangeAspect="1"/>
          </p:cNvPicPr>
          <p:nvPr/>
        </p:nvPicPr>
        <p:blipFill>
          <a:blip r:embed="rId3">
            <a:extLst>
              <a:ext uri="{28A0092B-C50C-407E-A947-70E740481C1C}">
                <a14:useLocalDpi xmlns:a14="http://schemas.microsoft.com/office/drawing/2010/main" val="0"/>
              </a:ext>
            </a:extLst>
          </a:blip>
          <a:srcRect t="2124" b="2124"/>
          <a:stretch/>
        </p:blipFill>
        <p:spPr>
          <a:xfrm>
            <a:off x="709527" y="500742"/>
            <a:ext cx="2781401" cy="5918345"/>
          </a:xfrm>
          <a:prstGeom prst="rect">
            <a:avLst/>
          </a:prstGeom>
        </p:spPr>
      </p:pic>
      <p:sp>
        <p:nvSpPr>
          <p:cNvPr id="3" name="TextBox 2">
            <a:extLst>
              <a:ext uri="{FF2B5EF4-FFF2-40B4-BE49-F238E27FC236}">
                <a16:creationId xmlns:a16="http://schemas.microsoft.com/office/drawing/2014/main" id="{BBD4A655-5E7A-3EC7-B455-F557E52C5AA9}"/>
              </a:ext>
            </a:extLst>
          </p:cNvPr>
          <p:cNvSpPr txBox="1"/>
          <p:nvPr/>
        </p:nvSpPr>
        <p:spPr>
          <a:xfrm>
            <a:off x="4212319" y="3254649"/>
            <a:ext cx="3767361" cy="2554545"/>
          </a:xfrm>
          <a:prstGeom prst="rect">
            <a:avLst/>
          </a:prstGeom>
          <a:solidFill>
            <a:srgbClr val="040726"/>
          </a:solidFill>
        </p:spPr>
        <p:txBody>
          <a:bodyPr wrap="square" rtlCol="0">
            <a:spAutoFit/>
          </a:bodyPr>
          <a:lstStyle/>
          <a:p>
            <a:r>
              <a:rPr lang="en-IN" sz="2000" dirty="0">
                <a:solidFill>
                  <a:schemeClr val="bg1"/>
                </a:solidFill>
              </a:rPr>
              <a:t>Demo video should be interactive or at least a white noise or guided meditation which can build the excitement of the user, simple texts will lead to getting bored. </a:t>
            </a:r>
            <a:br>
              <a:rPr lang="en-IN" sz="2000" dirty="0">
                <a:solidFill>
                  <a:schemeClr val="bg1"/>
                </a:solidFill>
              </a:rPr>
            </a:br>
            <a:r>
              <a:rPr lang="en-IN" sz="2000" dirty="0">
                <a:solidFill>
                  <a:schemeClr val="bg1"/>
                </a:solidFill>
              </a:rPr>
              <a:t>Directly Demo video should start rather than having 2 clicks to make it start.</a:t>
            </a:r>
          </a:p>
        </p:txBody>
      </p:sp>
      <p:pic>
        <p:nvPicPr>
          <p:cNvPr id="4" name="Picture 3">
            <a:extLst>
              <a:ext uri="{FF2B5EF4-FFF2-40B4-BE49-F238E27FC236}">
                <a16:creationId xmlns:a16="http://schemas.microsoft.com/office/drawing/2014/main" id="{7C726EAC-E05D-BB37-1900-183DA07FCF13}"/>
              </a:ext>
            </a:extLst>
          </p:cNvPr>
          <p:cNvPicPr>
            <a:picLocks noChangeAspect="1"/>
          </p:cNvPicPr>
          <p:nvPr/>
        </p:nvPicPr>
        <p:blipFill>
          <a:blip r:embed="rId4">
            <a:extLst>
              <a:ext uri="{28A0092B-C50C-407E-A947-70E740481C1C}">
                <a14:useLocalDpi xmlns:a14="http://schemas.microsoft.com/office/drawing/2010/main" val="0"/>
              </a:ext>
            </a:extLst>
          </a:blip>
          <a:srcRect t="2124" b="2124"/>
          <a:stretch/>
        </p:blipFill>
        <p:spPr>
          <a:xfrm>
            <a:off x="8701072" y="469827"/>
            <a:ext cx="2781401" cy="5918345"/>
          </a:xfrm>
          <a:prstGeom prst="rect">
            <a:avLst/>
          </a:prstGeom>
        </p:spPr>
      </p:pic>
    </p:spTree>
    <p:extLst>
      <p:ext uri="{BB962C8B-B14F-4D97-AF65-F5344CB8AC3E}">
        <p14:creationId xmlns:p14="http://schemas.microsoft.com/office/powerpoint/2010/main" val="33984386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390</TotalTime>
  <Words>792</Words>
  <Application>Microsoft Office PowerPoint</Application>
  <PresentationFormat>Widescreen</PresentationFormat>
  <Paragraphs>25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Headspace</dc:title>
  <dc:creator>KARTIK SINGH</dc:creator>
  <cp:lastModifiedBy>KARTIK SINGH</cp:lastModifiedBy>
  <cp:revision>14</cp:revision>
  <dcterms:created xsi:type="dcterms:W3CDTF">2024-01-31T19:15:15Z</dcterms:created>
  <dcterms:modified xsi:type="dcterms:W3CDTF">2024-02-01T18:00:21Z</dcterms:modified>
</cp:coreProperties>
</file>