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CBDA7E-9589-40B5-9964-523BC45C290E}">
  <a:tblStyle styleId="{84CBDA7E-9589-40B5-9964-523BC45C29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25220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25220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252207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252207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6252207f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6252207f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3e5cd8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3e5cd8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6252207f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6252207f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6110fe46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6110fe46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62c05a0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62c05a0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62c05a0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62c05a0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6252207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6252207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6252207f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6252207f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2c05a07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2c05a07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62c05a0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62c05a0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110fe46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6110fe46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62c05a0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62c05a0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3e5cd8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83e5cd8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62c05a07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62c05a07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62c05a07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62c05a07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62c05a0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62c05a0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62c05a07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62c05a07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62c05a07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62c05a07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62c05a07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62c05a0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2c05a07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2c05a0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6110fe46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6110fe46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62c05a07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62c05a07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62c05a07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62c05a07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110fe46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6110fe46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6110fe46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6110fe46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6252207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6252207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62c05a0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62c05a0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2c05a0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2c05a0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2c05a07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2c05a0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free-power-point-templates.com/" TargetMode="External"/><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2971800" y="2971800"/>
            <a:ext cx="5105400" cy="800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3048000" y="3771900"/>
            <a:ext cx="4953000" cy="6858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lt1"/>
              </a:buClr>
              <a:buSzPts val="2000"/>
              <a:buNone/>
              <a:defRPr sz="2000">
                <a:solidFill>
                  <a:schemeClr val="lt1"/>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11"/>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a:solidFill>
                  <a:schemeClr val="lt1"/>
                </a:solidFill>
              </a:defRPr>
            </a:lvl1pPr>
            <a:lvl2pPr indent="-381000" lvl="1" marL="914400" algn="l">
              <a:spcBef>
                <a:spcPts val="480"/>
              </a:spcBef>
              <a:spcAft>
                <a:spcPts val="0"/>
              </a:spcAft>
              <a:buClr>
                <a:schemeClr val="lt1"/>
              </a:buClr>
              <a:buSzPts val="2400"/>
              <a:buChar char="–"/>
              <a:defRPr>
                <a:solidFill>
                  <a:schemeClr val="lt1"/>
                </a:solidFill>
              </a:defRPr>
            </a:lvl2pPr>
            <a:lvl3pPr indent="-355600" lvl="2" marL="1371600" algn="l">
              <a:spcBef>
                <a:spcPts val="400"/>
              </a:spcBef>
              <a:spcAft>
                <a:spcPts val="0"/>
              </a:spcAft>
              <a:buClr>
                <a:schemeClr val="lt1"/>
              </a:buClr>
              <a:buSzPts val="2000"/>
              <a:buChar char="•"/>
              <a:defRPr>
                <a:solidFill>
                  <a:schemeClr val="lt1"/>
                </a:solidFill>
              </a:defRPr>
            </a:lvl3pPr>
            <a:lvl4pPr indent="-342900" lvl="3" marL="1828800" algn="l">
              <a:spcBef>
                <a:spcPts val="360"/>
              </a:spcBef>
              <a:spcAft>
                <a:spcPts val="0"/>
              </a:spcAft>
              <a:buClr>
                <a:schemeClr val="lt1"/>
              </a:buClr>
              <a:buSzPts val="1800"/>
              <a:buChar char="–"/>
              <a:defRPr>
                <a:solidFill>
                  <a:schemeClr val="lt1"/>
                </a:solidFill>
              </a:defRPr>
            </a:lvl4pPr>
            <a:lvl5pPr indent="-342900" lvl="4" marL="2286000" algn="l">
              <a:spcBef>
                <a:spcPts val="360"/>
              </a:spcBef>
              <a:spcAft>
                <a:spcPts val="0"/>
              </a:spcAft>
              <a:buClr>
                <a:schemeClr val="lt1"/>
              </a:buClr>
              <a:buSzPts val="18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a:solidFill>
                  <a:schemeClr val="lt1"/>
                </a:solidFill>
              </a:defRPr>
            </a:lvl1pPr>
            <a:lvl2pPr indent="-381000" lvl="1" marL="914400" algn="l">
              <a:spcBef>
                <a:spcPts val="480"/>
              </a:spcBef>
              <a:spcAft>
                <a:spcPts val="0"/>
              </a:spcAft>
              <a:buClr>
                <a:schemeClr val="lt1"/>
              </a:buClr>
              <a:buSzPts val="2400"/>
              <a:buChar char="–"/>
              <a:defRPr>
                <a:solidFill>
                  <a:schemeClr val="lt1"/>
                </a:solidFill>
              </a:defRPr>
            </a:lvl2pPr>
            <a:lvl3pPr indent="-355600" lvl="2" marL="1371600" algn="l">
              <a:spcBef>
                <a:spcPts val="400"/>
              </a:spcBef>
              <a:spcAft>
                <a:spcPts val="0"/>
              </a:spcAft>
              <a:buClr>
                <a:schemeClr val="lt1"/>
              </a:buClr>
              <a:buSzPts val="2000"/>
              <a:buChar char="•"/>
              <a:defRPr>
                <a:solidFill>
                  <a:schemeClr val="lt1"/>
                </a:solidFill>
              </a:defRPr>
            </a:lvl3pPr>
            <a:lvl4pPr indent="-342900" lvl="3" marL="1828800" algn="l">
              <a:spcBef>
                <a:spcPts val="360"/>
              </a:spcBef>
              <a:spcAft>
                <a:spcPts val="0"/>
              </a:spcAft>
              <a:buClr>
                <a:schemeClr val="lt1"/>
              </a:buClr>
              <a:buSzPts val="1800"/>
              <a:buChar char="–"/>
              <a:defRPr>
                <a:solidFill>
                  <a:schemeClr val="lt1"/>
                </a:solidFill>
              </a:defRPr>
            </a:lvl4pPr>
            <a:lvl5pPr indent="-342900" lvl="4" marL="2286000" algn="l">
              <a:spcBef>
                <a:spcPts val="360"/>
              </a:spcBef>
              <a:spcAft>
                <a:spcPts val="0"/>
              </a:spcAft>
              <a:buClr>
                <a:schemeClr val="lt1"/>
              </a:buClr>
              <a:buSzPts val="18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86" name="Google Shape;86;p13">
            <a:hlinkClick r:id="rId2"/>
          </p:cNvPr>
          <p:cNvPicPr preferRelativeResize="0"/>
          <p:nvPr/>
        </p:nvPicPr>
        <p:blipFill rotWithShape="1">
          <a:blip r:embed="rId3">
            <a:alphaModFix/>
          </a:blip>
          <a:srcRect b="0" l="0" r="0" t="0"/>
          <a:stretch/>
        </p:blipFill>
        <p:spPr>
          <a:xfrm>
            <a:off x="1524000" y="2326212"/>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111098"/>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48965" y="1082876"/>
            <a:ext cx="8229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381000" lvl="1" marL="914400" algn="l">
              <a:spcBef>
                <a:spcPts val="480"/>
              </a:spcBef>
              <a:spcAft>
                <a:spcPts val="0"/>
              </a:spcAft>
              <a:buClr>
                <a:schemeClr val="lt1"/>
              </a:buClr>
              <a:buSzPts val="2400"/>
              <a:buChar char="–"/>
              <a:defRPr>
                <a:solidFill>
                  <a:schemeClr val="lt1"/>
                </a:solidFill>
              </a:defRPr>
            </a:lvl2pPr>
            <a:lvl3pPr indent="-355600" lvl="2" marL="1371600" algn="l">
              <a:spcBef>
                <a:spcPts val="400"/>
              </a:spcBef>
              <a:spcAft>
                <a:spcPts val="0"/>
              </a:spcAft>
              <a:buClr>
                <a:schemeClr val="lt1"/>
              </a:buClr>
              <a:buSzPts val="2000"/>
              <a:buChar char="•"/>
              <a:defRPr>
                <a:solidFill>
                  <a:schemeClr val="lt1"/>
                </a:solidFill>
              </a:defRPr>
            </a:lvl3pPr>
            <a:lvl4pPr indent="-342900" lvl="3" marL="1828800" algn="l">
              <a:spcBef>
                <a:spcPts val="360"/>
              </a:spcBef>
              <a:spcAft>
                <a:spcPts val="0"/>
              </a:spcAft>
              <a:buClr>
                <a:schemeClr val="lt1"/>
              </a:buClr>
              <a:buSzPts val="1800"/>
              <a:buChar char="–"/>
              <a:defRPr>
                <a:solidFill>
                  <a:schemeClr val="lt1"/>
                </a:solidFill>
              </a:defRPr>
            </a:lvl4pPr>
            <a:lvl5pPr indent="-342900" lvl="4" marL="2286000" algn="l">
              <a:spcBef>
                <a:spcPts val="360"/>
              </a:spcBef>
              <a:spcAft>
                <a:spcPts val="0"/>
              </a:spcAft>
              <a:buClr>
                <a:schemeClr val="lt1"/>
              </a:buClr>
              <a:buSzPts val="18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2052216" y="114300"/>
            <a:ext cx="67107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052216" y="1028700"/>
            <a:ext cx="6710700" cy="32067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381000" lvl="1" marL="914400" algn="l">
              <a:spcBef>
                <a:spcPts val="480"/>
              </a:spcBef>
              <a:spcAft>
                <a:spcPts val="0"/>
              </a:spcAft>
              <a:buClr>
                <a:schemeClr val="lt1"/>
              </a:buClr>
              <a:buSzPts val="2400"/>
              <a:buChar char="–"/>
              <a:defRPr>
                <a:solidFill>
                  <a:schemeClr val="lt1"/>
                </a:solidFill>
              </a:defRPr>
            </a:lvl2pPr>
            <a:lvl3pPr indent="-355600" lvl="2" marL="1371600" algn="l">
              <a:spcBef>
                <a:spcPts val="400"/>
              </a:spcBef>
              <a:spcAft>
                <a:spcPts val="0"/>
              </a:spcAft>
              <a:buClr>
                <a:schemeClr val="lt1"/>
              </a:buClr>
              <a:buSzPts val="2000"/>
              <a:buChar char="•"/>
              <a:defRPr>
                <a:solidFill>
                  <a:schemeClr val="lt1"/>
                </a:solidFill>
              </a:defRPr>
            </a:lvl3pPr>
            <a:lvl4pPr indent="-342900" lvl="3" marL="1828800" algn="l">
              <a:spcBef>
                <a:spcPts val="360"/>
              </a:spcBef>
              <a:spcAft>
                <a:spcPts val="0"/>
              </a:spcAft>
              <a:buClr>
                <a:schemeClr val="lt1"/>
              </a:buClr>
              <a:buSzPts val="1800"/>
              <a:buChar char="–"/>
              <a:defRPr>
                <a:solidFill>
                  <a:schemeClr val="lt1"/>
                </a:solidFill>
              </a:defRPr>
            </a:lvl4pPr>
            <a:lvl5pPr indent="-342900" lvl="4" marL="2286000" algn="l">
              <a:spcBef>
                <a:spcPts val="360"/>
              </a:spcBef>
              <a:spcAft>
                <a:spcPts val="0"/>
              </a:spcAft>
              <a:buClr>
                <a:schemeClr val="lt1"/>
              </a:buClr>
              <a:buSzPts val="18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5"/>
          <p:cNvSpPr txBox="1"/>
          <p:nvPr>
            <p:ph type="title"/>
          </p:nvPr>
        </p:nvSpPr>
        <p:spPr>
          <a:xfrm>
            <a:off x="457200" y="111098"/>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082876"/>
            <a:ext cx="40401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 name="Google Shape;32;p5"/>
          <p:cNvSpPr txBox="1"/>
          <p:nvPr>
            <p:ph idx="2" type="body"/>
          </p:nvPr>
        </p:nvSpPr>
        <p:spPr>
          <a:xfrm>
            <a:off x="457200" y="1555273"/>
            <a:ext cx="4040100" cy="2848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lt1"/>
              </a:buClr>
              <a:buSzPts val="2400"/>
              <a:buChar char="•"/>
              <a:defRPr sz="2400">
                <a:solidFill>
                  <a:schemeClr val="lt1"/>
                </a:solidFill>
              </a:defRPr>
            </a:lvl1pPr>
            <a:lvl2pPr indent="-355600" lvl="1" marL="914400" algn="l">
              <a:spcBef>
                <a:spcPts val="400"/>
              </a:spcBef>
              <a:spcAft>
                <a:spcPts val="0"/>
              </a:spcAft>
              <a:buClr>
                <a:schemeClr val="lt1"/>
              </a:buClr>
              <a:buSzPts val="2000"/>
              <a:buChar char="–"/>
              <a:defRPr sz="2000">
                <a:solidFill>
                  <a:schemeClr val="lt1"/>
                </a:solidFill>
              </a:defRPr>
            </a:lvl2pPr>
            <a:lvl3pPr indent="-342900" lvl="2" marL="1371600" algn="l">
              <a:spcBef>
                <a:spcPts val="360"/>
              </a:spcBef>
              <a:spcAft>
                <a:spcPts val="0"/>
              </a:spcAft>
              <a:buClr>
                <a:schemeClr val="lt1"/>
              </a:buClr>
              <a:buSzPts val="1800"/>
              <a:buChar char="•"/>
              <a:defRPr sz="1800">
                <a:solidFill>
                  <a:schemeClr val="lt1"/>
                </a:solidFill>
              </a:defRPr>
            </a:lvl3pPr>
            <a:lvl4pPr indent="-330200" lvl="3" marL="1828800" algn="l">
              <a:spcBef>
                <a:spcPts val="320"/>
              </a:spcBef>
              <a:spcAft>
                <a:spcPts val="0"/>
              </a:spcAft>
              <a:buClr>
                <a:schemeClr val="lt1"/>
              </a:buClr>
              <a:buSzPts val="1600"/>
              <a:buChar char="–"/>
              <a:defRPr sz="1600">
                <a:solidFill>
                  <a:schemeClr val="lt1"/>
                </a:solidFill>
              </a:defRPr>
            </a:lvl4pPr>
            <a:lvl5pPr indent="-330200" lvl="4" marL="2286000" algn="l">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3" name="Google Shape;33;p5"/>
          <p:cNvSpPr txBox="1"/>
          <p:nvPr>
            <p:ph idx="3" type="body"/>
          </p:nvPr>
        </p:nvSpPr>
        <p:spPr>
          <a:xfrm>
            <a:off x="4645025" y="1082876"/>
            <a:ext cx="4041900" cy="4797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4" name="Google Shape;34;p5"/>
          <p:cNvSpPr txBox="1"/>
          <p:nvPr>
            <p:ph idx="4" type="body"/>
          </p:nvPr>
        </p:nvSpPr>
        <p:spPr>
          <a:xfrm>
            <a:off x="4645025" y="1555273"/>
            <a:ext cx="4041900" cy="2848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lt1"/>
              </a:buClr>
              <a:buSzPts val="2400"/>
              <a:buChar char="•"/>
              <a:defRPr sz="2400">
                <a:solidFill>
                  <a:schemeClr val="lt1"/>
                </a:solidFill>
              </a:defRPr>
            </a:lvl1pPr>
            <a:lvl2pPr indent="-355600" lvl="1" marL="914400" algn="l">
              <a:spcBef>
                <a:spcPts val="400"/>
              </a:spcBef>
              <a:spcAft>
                <a:spcPts val="0"/>
              </a:spcAft>
              <a:buClr>
                <a:schemeClr val="lt1"/>
              </a:buClr>
              <a:buSzPts val="2000"/>
              <a:buChar char="–"/>
              <a:defRPr sz="2000">
                <a:solidFill>
                  <a:schemeClr val="lt1"/>
                </a:solidFill>
              </a:defRPr>
            </a:lvl2pPr>
            <a:lvl3pPr indent="-342900" lvl="2" marL="1371600" algn="l">
              <a:spcBef>
                <a:spcPts val="360"/>
              </a:spcBef>
              <a:spcAft>
                <a:spcPts val="0"/>
              </a:spcAft>
              <a:buClr>
                <a:schemeClr val="lt1"/>
              </a:buClr>
              <a:buSzPts val="1800"/>
              <a:buChar char="•"/>
              <a:defRPr sz="1800">
                <a:solidFill>
                  <a:schemeClr val="lt1"/>
                </a:solidFill>
              </a:defRPr>
            </a:lvl3pPr>
            <a:lvl4pPr indent="-330200" lvl="3" marL="1828800" algn="l">
              <a:spcBef>
                <a:spcPts val="320"/>
              </a:spcBef>
              <a:spcAft>
                <a:spcPts val="0"/>
              </a:spcAft>
              <a:buClr>
                <a:schemeClr val="lt1"/>
              </a:buClr>
              <a:buSzPts val="1600"/>
              <a:buChar char="–"/>
              <a:defRPr sz="1600">
                <a:solidFill>
                  <a:schemeClr val="lt1"/>
                </a:solidFill>
              </a:defRPr>
            </a:lvl4pPr>
            <a:lvl5pPr indent="-330200" lvl="4" marL="2286000" algn="l">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5" name="Google Shape;35;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7"/>
          <p:cNvSpPr txBox="1"/>
          <p:nvPr>
            <p:ph type="title"/>
          </p:nvPr>
        </p:nvSpPr>
        <p:spPr>
          <a:xfrm>
            <a:off x="1447800" y="3486150"/>
            <a:ext cx="7467600" cy="100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1447800" y="2361668"/>
            <a:ext cx="7467600" cy="11109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5" name="Google Shape;45;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381000" lvl="1" marL="914400" algn="l">
              <a:spcBef>
                <a:spcPts val="480"/>
              </a:spcBef>
              <a:spcAft>
                <a:spcPts val="0"/>
              </a:spcAft>
              <a:buClr>
                <a:schemeClr val="lt1"/>
              </a:buClr>
              <a:buSzPts val="2400"/>
              <a:buChar char="–"/>
              <a:defRPr sz="2400">
                <a:solidFill>
                  <a:schemeClr val="lt1"/>
                </a:solidFill>
              </a:defRPr>
            </a:lvl2pPr>
            <a:lvl3pPr indent="-355600" lvl="2" marL="1371600" algn="l">
              <a:spcBef>
                <a:spcPts val="400"/>
              </a:spcBef>
              <a:spcAft>
                <a:spcPts val="0"/>
              </a:spcAft>
              <a:buClr>
                <a:schemeClr val="lt1"/>
              </a:buClr>
              <a:buSzPts val="2000"/>
              <a:buChar char="•"/>
              <a:defRPr sz="2000">
                <a:solidFill>
                  <a:schemeClr val="lt1"/>
                </a:solidFill>
              </a:defRPr>
            </a:lvl3pPr>
            <a:lvl4pPr indent="-342900" lvl="3" marL="1828800" algn="l">
              <a:spcBef>
                <a:spcPts val="360"/>
              </a:spcBef>
              <a:spcAft>
                <a:spcPts val="0"/>
              </a:spcAft>
              <a:buClr>
                <a:schemeClr val="lt1"/>
              </a:buClr>
              <a:buSzPts val="1800"/>
              <a:buChar char="–"/>
              <a:defRPr sz="1800">
                <a:solidFill>
                  <a:schemeClr val="lt1"/>
                </a:solidFill>
              </a:defRPr>
            </a:lvl4pPr>
            <a:lvl5pPr indent="-342900" lvl="4" marL="2286000" algn="l">
              <a:spcBef>
                <a:spcPts val="360"/>
              </a:spcBef>
              <a:spcAft>
                <a:spcPts val="0"/>
              </a:spcAft>
              <a:buClr>
                <a:schemeClr val="lt1"/>
              </a:buClr>
              <a:buSzPts val="1800"/>
              <a:buChar char="»"/>
              <a:defRPr sz="18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1" name="Google Shape;51;p8"/>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381000" lvl="1" marL="914400" algn="l">
              <a:spcBef>
                <a:spcPts val="480"/>
              </a:spcBef>
              <a:spcAft>
                <a:spcPts val="0"/>
              </a:spcAft>
              <a:buClr>
                <a:schemeClr val="lt1"/>
              </a:buClr>
              <a:buSzPts val="2400"/>
              <a:buChar char="–"/>
              <a:defRPr sz="2400">
                <a:solidFill>
                  <a:schemeClr val="lt1"/>
                </a:solidFill>
              </a:defRPr>
            </a:lvl2pPr>
            <a:lvl3pPr indent="-355600" lvl="2" marL="1371600" algn="l">
              <a:spcBef>
                <a:spcPts val="400"/>
              </a:spcBef>
              <a:spcAft>
                <a:spcPts val="0"/>
              </a:spcAft>
              <a:buClr>
                <a:schemeClr val="lt1"/>
              </a:buClr>
              <a:buSzPts val="2000"/>
              <a:buChar char="•"/>
              <a:defRPr sz="2000">
                <a:solidFill>
                  <a:schemeClr val="lt1"/>
                </a:solidFill>
              </a:defRPr>
            </a:lvl3pPr>
            <a:lvl4pPr indent="-342900" lvl="3" marL="1828800" algn="l">
              <a:spcBef>
                <a:spcPts val="360"/>
              </a:spcBef>
              <a:spcAft>
                <a:spcPts val="0"/>
              </a:spcAft>
              <a:buClr>
                <a:schemeClr val="lt1"/>
              </a:buClr>
              <a:buSzPts val="1800"/>
              <a:buChar char="–"/>
              <a:defRPr sz="1800">
                <a:solidFill>
                  <a:schemeClr val="lt1"/>
                </a:solidFill>
              </a:defRPr>
            </a:lvl4pPr>
            <a:lvl5pPr indent="-342900" lvl="4" marL="2286000" algn="l">
              <a:spcBef>
                <a:spcPts val="360"/>
              </a:spcBef>
              <a:spcAft>
                <a:spcPts val="0"/>
              </a:spcAft>
              <a:buClr>
                <a:schemeClr val="lt1"/>
              </a:buClr>
              <a:buSzPts val="1800"/>
              <a:buChar char="»"/>
              <a:defRPr sz="18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1"/>
              </a:buClr>
              <a:buSzPts val="3200"/>
              <a:buChar char="•"/>
              <a:defRPr sz="3200">
                <a:solidFill>
                  <a:schemeClr val="lt1"/>
                </a:solidFill>
              </a:defRPr>
            </a:lvl1pPr>
            <a:lvl2pPr indent="-406400" lvl="1" marL="914400" algn="l">
              <a:spcBef>
                <a:spcPts val="560"/>
              </a:spcBef>
              <a:spcAft>
                <a:spcPts val="0"/>
              </a:spcAft>
              <a:buClr>
                <a:schemeClr val="lt1"/>
              </a:buClr>
              <a:buSzPts val="2800"/>
              <a:buChar char="–"/>
              <a:defRPr sz="2800">
                <a:solidFill>
                  <a:schemeClr val="lt1"/>
                </a:solidFill>
              </a:defRPr>
            </a:lvl2pPr>
            <a:lvl3pPr indent="-381000" lvl="2" marL="1371600" algn="l">
              <a:spcBef>
                <a:spcPts val="480"/>
              </a:spcBef>
              <a:spcAft>
                <a:spcPts val="0"/>
              </a:spcAft>
              <a:buClr>
                <a:schemeClr val="lt1"/>
              </a:buClr>
              <a:buSzPts val="2400"/>
              <a:buChar char="•"/>
              <a:defRPr sz="2400">
                <a:solidFill>
                  <a:schemeClr val="lt1"/>
                </a:solidFill>
              </a:defRPr>
            </a:lvl3pPr>
            <a:lvl4pPr indent="-355600" lvl="3" marL="1828800" algn="l">
              <a:spcBef>
                <a:spcPts val="400"/>
              </a:spcBef>
              <a:spcAft>
                <a:spcPts val="0"/>
              </a:spcAft>
              <a:buClr>
                <a:schemeClr val="lt1"/>
              </a:buClr>
              <a:buSzPts val="2000"/>
              <a:buChar char="–"/>
              <a:defRPr sz="2000">
                <a:solidFill>
                  <a:schemeClr val="lt1"/>
                </a:solidFill>
              </a:defRPr>
            </a:lvl4pPr>
            <a:lvl5pPr indent="-355600" lvl="4" marL="2286000" algn="l">
              <a:spcBef>
                <a:spcPts val="400"/>
              </a:spcBef>
              <a:spcAft>
                <a:spcPts val="0"/>
              </a:spcAft>
              <a:buClr>
                <a:schemeClr val="lt1"/>
              </a:buClr>
              <a:buSzPts val="2000"/>
              <a:buChar char="»"/>
              <a:defRPr sz="2000">
                <a:solidFill>
                  <a:schemeClr val="lt1"/>
                </a:solidFil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10"/>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defRPr>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1"/>
              </a:buClr>
              <a:buSzPts val="4400"/>
              <a:buFont typeface="Arial"/>
              <a:buNone/>
              <a:defRPr b="1"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dn.discordapp.com/attachments/761285409728102400/868512757325123594/unknown.png" TargetMode="External"/><Relationship Id="rId4" Type="http://schemas.openxmlformats.org/officeDocument/2006/relationships/hyperlink" Target="https://cdn.discordapp.com/attachments/761285409728102400/868514560141832222/unknown.png" TargetMode="External"/><Relationship Id="rId5" Type="http://schemas.openxmlformats.org/officeDocument/2006/relationships/hyperlink" Target="https://cdn.discordapp.com/attachments/761285409728102400/868517200099704832/unknown.png" TargetMode="External"/><Relationship Id="rId6" Type="http://schemas.openxmlformats.org/officeDocument/2006/relationships/hyperlink" Target="https://cdn.discordapp.com/attachments/761285409728102400/868517428072681492/unknown.png" TargetMode="External"/><Relationship Id="rId7" Type="http://schemas.openxmlformats.org/officeDocument/2006/relationships/hyperlink" Target="https://cdn.discordapp.com/attachments/761285409728102400/868514365744242738/unknown.png" TargetMode="External"/><Relationship Id="rId8" Type="http://schemas.openxmlformats.org/officeDocument/2006/relationships/hyperlink" Target="https://cdn.discordapp.com/attachments/761285409728102400/868513623738302525/unknown.p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dn.discordapp.com/attachments/761285409728102400/868518388383748106/unknown.png" TargetMode="External"/><Relationship Id="rId4" Type="http://schemas.openxmlformats.org/officeDocument/2006/relationships/hyperlink" Target="https://cdn.discordapp.com/attachments/761285409728102400/868518518281343028/unknown.png" TargetMode="External"/><Relationship Id="rId5" Type="http://schemas.openxmlformats.org/officeDocument/2006/relationships/hyperlink" Target="https://cdn.discordapp.com/attachments/761285409728102400/868518677354520616/unknown.png" TargetMode="External"/><Relationship Id="rId6" Type="http://schemas.openxmlformats.org/officeDocument/2006/relationships/hyperlink" Target="https://cdn.discordapp.com/attachments/761285409728102400/868517851366035546/unknown.p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dn.discordapp.com/attachments/776037560249221131/868516954242179142/linear_scale_orientation.PNG" TargetMode="External"/><Relationship Id="rId4" Type="http://schemas.openxmlformats.org/officeDocument/2006/relationships/hyperlink" Target="https://cdn.discordapp.com/attachments/776037560249221131/868516946155536454/protrusion_orientation_1.PNG" TargetMode="External"/><Relationship Id="rId5" Type="http://schemas.openxmlformats.org/officeDocument/2006/relationships/hyperlink" Target="https://cdn.discordapp.com/attachments/776037560249221131/868516944440086588/lock_screw_orientation.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dn.discordapp.com/attachments/776037560249221131/868516336639287386/Sliding_Jaw.png" TargetMode="External"/><Relationship Id="rId4" Type="http://schemas.openxmlformats.org/officeDocument/2006/relationships/hyperlink" Target="https://cdn.discordapp.com/attachments/776037560249221131/868516347716464640/Vernier_Scale-2.png" TargetMode="External"/><Relationship Id="rId5" Type="http://schemas.openxmlformats.org/officeDocument/2006/relationships/hyperlink" Target="https://cdn.discordapp.com/attachments/776037560249221131/868516340930076762/Vernier_Scale-1.png" TargetMode="External"/><Relationship Id="rId6" Type="http://schemas.openxmlformats.org/officeDocument/2006/relationships/hyperlink" Target="https://cdn.discordapp.com/attachments/776037560249221131/868516335737516102/Finger_Hook.png" TargetMode="External"/><Relationship Id="rId7" Type="http://schemas.openxmlformats.org/officeDocument/2006/relationships/hyperlink" Target="https://cdn.discordapp.com/attachments/776037560249221131/868516330066812959/Depth_Measuring_Scale.png" TargetMode="External"/><Relationship Id="rId8" Type="http://schemas.openxmlformats.org/officeDocument/2006/relationships/hyperlink" Target="https://cdn.discordapp.com/attachments/776037560249221131/868516330066812959/Depth_Measuring_Scale.p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dekmake.com/micrometer-screw-gauge/" TargetMode="External"/><Relationship Id="rId4" Type="http://schemas.openxmlformats.org/officeDocument/2006/relationships/hyperlink" Target="https://www.theengineerspost.com/types-of-micrometers-screw-gauge/" TargetMode="External"/><Relationship Id="rId5" Type="http://schemas.openxmlformats.org/officeDocument/2006/relationships/hyperlink" Target="https://www.brighthubengineering.com/manufacturing-technology/65356-what-is-a-micrometer-screw-gau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theengineerspost.com/types-of-vernier-caliper/" TargetMode="External"/><Relationship Id="rId4" Type="http://schemas.openxmlformats.org/officeDocument/2006/relationships/hyperlink" Target="https://vernierscaliper.com/manufacturing-material-parts-of-a-vernier-caliper-assembly-188.html" TargetMode="External"/><Relationship Id="rId5" Type="http://schemas.openxmlformats.org/officeDocument/2006/relationships/hyperlink" Target="https://mechanicalenotes.com/vernier-caliper/" TargetMode="External"/><Relationship Id="rId6" Type="http://schemas.openxmlformats.org/officeDocument/2006/relationships/hyperlink" Target="https://www.mitutoyo.co.jp/eng/useful/catalog-2020/html5.html#page=23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rabcad.com/tutorials/designing-for-fdm-production-parts" TargetMode="External"/><Relationship Id="rId4" Type="http://schemas.openxmlformats.org/officeDocument/2006/relationships/hyperlink" Target="https://grabcad.com/tutorials/variable-density-fdm-parts-with-advanced-fdm-in-grabcad-pri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25.xml"/><Relationship Id="rId10" Type="http://schemas.openxmlformats.org/officeDocument/2006/relationships/slide" Target="/ppt/slides/slide24.xml"/><Relationship Id="rId12" Type="http://schemas.openxmlformats.org/officeDocument/2006/relationships/slide" Target="/ppt/slides/slide29.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17.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9.xml"/><Relationship Id="rId8" Type="http://schemas.openxmlformats.org/officeDocument/2006/relationships/slide" Target="/ppt/slides/slide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upport.industrysoftware.automation.siemens.com/training/se/en/ST5/pdf/mt01416-s-1050_en.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971800" y="2466900"/>
            <a:ext cx="5766600" cy="1305000"/>
          </a:xfrm>
          <a:prstGeom prst="rect">
            <a:avLst/>
          </a:prstGeom>
          <a:effectLst>
            <a:outerShdw blurRad="57150" rotWithShape="0" algn="bl" dist="76200">
              <a:srgbClr val="000000">
                <a:alpha val="54000"/>
              </a:srgbClr>
            </a:outerShdw>
          </a:effectLst>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 sz="2960">
                <a:latin typeface="Comic Sans MS"/>
                <a:ea typeface="Comic Sans MS"/>
                <a:cs typeface="Comic Sans MS"/>
                <a:sym typeface="Comic Sans MS"/>
              </a:rPr>
              <a:t>MEASURING INSTRUMENTS</a:t>
            </a:r>
            <a:endParaRPr sz="2960">
              <a:latin typeface="Comic Sans MS"/>
              <a:ea typeface="Comic Sans MS"/>
              <a:cs typeface="Comic Sans MS"/>
              <a:sym typeface="Comic Sans MS"/>
            </a:endParaRPr>
          </a:p>
        </p:txBody>
      </p:sp>
      <p:sp>
        <p:nvSpPr>
          <p:cNvPr id="92" name="Google Shape;92;p14"/>
          <p:cNvSpPr txBox="1"/>
          <p:nvPr>
            <p:ph idx="1" type="subTitle"/>
          </p:nvPr>
        </p:nvSpPr>
        <p:spPr>
          <a:xfrm>
            <a:off x="3048000" y="3771900"/>
            <a:ext cx="4953000" cy="685800"/>
          </a:xfrm>
          <a:prstGeom prst="rect">
            <a:avLst/>
          </a:prstGeom>
          <a:effectLst>
            <a:outerShdw blurRad="57150" rotWithShape="0" algn="bl" dist="66675">
              <a:srgbClr val="000000">
                <a:alpha val="54000"/>
              </a:srgbClr>
            </a:outerShdw>
          </a:effectLst>
        </p:spPr>
        <p:txBody>
          <a:bodyPr anchorCtr="0" anchor="t" bIns="45700" lIns="91425" spcFirstLastPara="1" rIns="91425" wrap="square" tIns="45700">
            <a:normAutofit lnSpcReduction="10000"/>
          </a:bodyPr>
          <a:lstStyle/>
          <a:p>
            <a:pPr indent="0" lvl="0" marL="0" rtl="0" algn="ctr">
              <a:spcBef>
                <a:spcPts val="400"/>
              </a:spcBef>
              <a:spcAft>
                <a:spcPts val="0"/>
              </a:spcAft>
              <a:buNone/>
            </a:pPr>
            <a:r>
              <a:rPr lang="en"/>
              <a:t>Screw Gauge and Vernier Callipers </a:t>
            </a:r>
            <a:r>
              <a:rPr lang="en"/>
              <a:t>3D</a:t>
            </a:r>
            <a:r>
              <a:rPr lang="en"/>
              <a:t>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48975" y="99598"/>
            <a:ext cx="82296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lang="en" u="sng">
                <a:latin typeface="Comic Sans MS"/>
                <a:ea typeface="Comic Sans MS"/>
                <a:cs typeface="Comic Sans MS"/>
                <a:sym typeface="Comic Sans MS"/>
              </a:rPr>
              <a:t>Model Pic for Screw gauge</a:t>
            </a:r>
            <a:endParaRPr u="sng">
              <a:latin typeface="Comic Sans MS"/>
              <a:ea typeface="Comic Sans MS"/>
              <a:cs typeface="Comic Sans MS"/>
              <a:sym typeface="Comic Sans MS"/>
            </a:endParaRPr>
          </a:p>
        </p:txBody>
      </p:sp>
      <p:pic>
        <p:nvPicPr>
          <p:cNvPr id="146" name="Google Shape;146;p23"/>
          <p:cNvPicPr preferRelativeResize="0"/>
          <p:nvPr/>
        </p:nvPicPr>
        <p:blipFill>
          <a:blip r:embed="rId3">
            <a:alphaModFix/>
          </a:blip>
          <a:stretch>
            <a:fillRect/>
          </a:stretch>
        </p:blipFill>
        <p:spPr>
          <a:xfrm>
            <a:off x="1497038" y="957000"/>
            <a:ext cx="6149925" cy="34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560800" y="1469175"/>
            <a:ext cx="8265300" cy="15132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891"/>
              <a:buFont typeface="Arial"/>
              <a:buNone/>
            </a:pPr>
            <a:r>
              <a:rPr lang="en" sz="3336" u="sng">
                <a:latin typeface="Comic Sans MS"/>
                <a:ea typeface="Comic Sans MS"/>
                <a:cs typeface="Comic Sans MS"/>
                <a:sym typeface="Comic Sans MS"/>
              </a:rPr>
              <a:t>Screw Gauge Printing Data</a:t>
            </a:r>
            <a:endParaRPr sz="4100" u="sng">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2066575" y="225225"/>
            <a:ext cx="6627900" cy="600300"/>
          </a:xfrm>
          <a:prstGeom prst="rect">
            <a:avLst/>
          </a:prstGeom>
          <a:noFill/>
          <a:ln>
            <a:noFill/>
          </a:ln>
          <a:effectLst>
            <a:outerShdw blurRad="57150" rotWithShape="0" algn="bl" dist="66675">
              <a:srgbClr val="000000">
                <a:alpha val="54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700" u="sng">
                <a:solidFill>
                  <a:schemeClr val="lt1"/>
                </a:solidFill>
                <a:latin typeface="Comic Sans MS"/>
                <a:ea typeface="Comic Sans MS"/>
                <a:cs typeface="Comic Sans MS"/>
                <a:sym typeface="Comic Sans MS"/>
              </a:rPr>
              <a:t>Exploded View of Frame Subassembly</a:t>
            </a:r>
            <a:endParaRPr b="1" sz="2700" u="sng">
              <a:solidFill>
                <a:schemeClr val="lt1"/>
              </a:solidFill>
              <a:latin typeface="Comic Sans MS"/>
              <a:ea typeface="Comic Sans MS"/>
              <a:cs typeface="Comic Sans MS"/>
              <a:sym typeface="Comic Sans MS"/>
            </a:endParaRPr>
          </a:p>
        </p:txBody>
      </p:sp>
      <p:pic>
        <p:nvPicPr>
          <p:cNvPr id="157" name="Google Shape;157;p25"/>
          <p:cNvPicPr preferRelativeResize="0"/>
          <p:nvPr/>
        </p:nvPicPr>
        <p:blipFill>
          <a:blip r:embed="rId3">
            <a:alphaModFix/>
          </a:blip>
          <a:stretch>
            <a:fillRect/>
          </a:stretch>
        </p:blipFill>
        <p:spPr>
          <a:xfrm>
            <a:off x="1855400" y="966450"/>
            <a:ext cx="6733615" cy="389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695566" y="-138100"/>
            <a:ext cx="67107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891"/>
              <a:buFont typeface="Arial"/>
              <a:buNone/>
            </a:pPr>
            <a:r>
              <a:t/>
            </a:r>
            <a:endParaRPr sz="2836"/>
          </a:p>
          <a:p>
            <a:pPr indent="0" lvl="0" marL="0" rtl="0" algn="ctr">
              <a:spcBef>
                <a:spcPts val="0"/>
              </a:spcBef>
              <a:spcAft>
                <a:spcPts val="0"/>
              </a:spcAft>
              <a:buClr>
                <a:schemeClr val="dk1"/>
              </a:buClr>
              <a:buSzPts val="891"/>
              <a:buFont typeface="Arial"/>
              <a:buNone/>
            </a:pPr>
            <a:r>
              <a:rPr lang="en" sz="3236" u="sng">
                <a:latin typeface="Comic Sans MS"/>
                <a:ea typeface="Comic Sans MS"/>
                <a:cs typeface="Comic Sans MS"/>
                <a:sym typeface="Comic Sans MS"/>
              </a:rPr>
              <a:t>Frame Subassembly</a:t>
            </a:r>
            <a:endParaRPr sz="3740" u="sng">
              <a:latin typeface="Comic Sans MS"/>
              <a:ea typeface="Comic Sans MS"/>
              <a:cs typeface="Comic Sans MS"/>
              <a:sym typeface="Comic Sans MS"/>
            </a:endParaRPr>
          </a:p>
        </p:txBody>
      </p:sp>
      <p:graphicFrame>
        <p:nvGraphicFramePr>
          <p:cNvPr id="163" name="Google Shape;163;p26"/>
          <p:cNvGraphicFramePr/>
          <p:nvPr/>
        </p:nvGraphicFramePr>
        <p:xfrm>
          <a:off x="1157525" y="1028050"/>
          <a:ext cx="3000000" cy="3000000"/>
        </p:xfrm>
        <a:graphic>
          <a:graphicData uri="http://schemas.openxmlformats.org/drawingml/2006/table">
            <a:tbl>
              <a:tblPr>
                <a:noFill/>
                <a:tableStyleId>{84CBDA7E-9589-40B5-9964-523BC45C290E}</a:tableStyleId>
              </a:tblPr>
              <a:tblGrid>
                <a:gridCol w="1240675"/>
                <a:gridCol w="1240675"/>
                <a:gridCol w="1240675"/>
                <a:gridCol w="1240675"/>
                <a:gridCol w="1240675"/>
                <a:gridCol w="1240675"/>
              </a:tblGrid>
              <a:tr h="685125">
                <a:tc>
                  <a:txBody>
                    <a:bodyPr/>
                    <a:lstStyle/>
                    <a:p>
                      <a:pPr indent="0" lvl="0" marL="0" rtl="0" algn="ctr">
                        <a:spcBef>
                          <a:spcPts val="0"/>
                        </a:spcBef>
                        <a:spcAft>
                          <a:spcPts val="0"/>
                        </a:spcAft>
                        <a:buNone/>
                      </a:pPr>
                      <a:r>
                        <a:rPr b="1" lang="en" sz="1300" u="sng">
                          <a:solidFill>
                            <a:schemeClr val="lt1"/>
                          </a:solidFill>
                        </a:rPr>
                        <a:t>Part</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Infill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Body Thickness(Inches)</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Print Time</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Model Material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Support Material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9800">
                <a:tc>
                  <a:txBody>
                    <a:bodyPr/>
                    <a:lstStyle/>
                    <a:p>
                      <a:pPr indent="0" lvl="0" marL="0" rtl="0" algn="ctr">
                        <a:spcBef>
                          <a:spcPts val="0"/>
                        </a:spcBef>
                        <a:spcAft>
                          <a:spcPts val="0"/>
                        </a:spcAft>
                        <a:buNone/>
                      </a:pPr>
                      <a:r>
                        <a:rPr b="1" lang="en" sz="1300" u="sng">
                          <a:solidFill>
                            <a:srgbClr val="0000FF"/>
                          </a:solidFill>
                          <a:hlinkClick r:id="rId3">
                            <a:extLst>
                              <a:ext uri="{A12FA001-AC4F-418D-AE19-62706E023703}">
                                <ahyp:hlinkClr val="tx"/>
                              </a:ext>
                            </a:extLst>
                          </a:hlinkClick>
                        </a:rPr>
                        <a:t>Anvil</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Hexagram (50%) </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0.06</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4</a:t>
                      </a:r>
                      <a:r>
                        <a:rPr lang="en" sz="1000">
                          <a:solidFill>
                            <a:schemeClr val="lt1"/>
                          </a:solidFill>
                        </a:rPr>
                        <a:t> minutes</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0.02</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0.009</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53025">
                <a:tc>
                  <a:txBody>
                    <a:bodyPr/>
                    <a:lstStyle/>
                    <a:p>
                      <a:pPr indent="0" lvl="0" marL="0" rtl="0" algn="ctr">
                        <a:spcBef>
                          <a:spcPts val="0"/>
                        </a:spcBef>
                        <a:spcAft>
                          <a:spcPts val="0"/>
                        </a:spcAft>
                        <a:buNone/>
                      </a:pPr>
                      <a:r>
                        <a:rPr b="1" lang="en" sz="1300" u="sng">
                          <a:solidFill>
                            <a:srgbClr val="0000FF"/>
                          </a:solidFill>
                          <a:hlinkClick r:id="rId4">
                            <a:extLst>
                              <a:ext uri="{A12FA001-AC4F-418D-AE19-62706E023703}">
                                <ahyp:hlinkClr val="tx"/>
                              </a:ext>
                            </a:extLst>
                          </a:hlinkClick>
                        </a:rPr>
                        <a:t>Frame</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Solid fill</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1 hour 21 minutes</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1.559</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0.564</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26700">
                <a:tc>
                  <a:txBody>
                    <a:bodyPr/>
                    <a:lstStyle/>
                    <a:p>
                      <a:pPr indent="0" lvl="0" marL="0" rtl="0" algn="ctr">
                        <a:spcBef>
                          <a:spcPts val="0"/>
                        </a:spcBef>
                        <a:spcAft>
                          <a:spcPts val="0"/>
                        </a:spcAft>
                        <a:buNone/>
                      </a:pPr>
                      <a:r>
                        <a:rPr b="1" lang="en" sz="1300" u="sng">
                          <a:solidFill>
                            <a:srgbClr val="0000FF"/>
                          </a:solidFill>
                          <a:hlinkClick r:id="rId5">
                            <a:extLst>
                              <a:ext uri="{A12FA001-AC4F-418D-AE19-62706E023703}">
                                <ahyp:hlinkClr val="tx"/>
                              </a:ext>
                            </a:extLst>
                          </a:hlinkClick>
                        </a:rPr>
                        <a:t>Plate</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Hexagram (45%) </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0.06</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2 minutes</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0.034</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0.021</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34250">
                <a:tc>
                  <a:txBody>
                    <a:bodyPr/>
                    <a:lstStyle/>
                    <a:p>
                      <a:pPr indent="0" lvl="0" marL="0" rtl="0" algn="ctr">
                        <a:spcBef>
                          <a:spcPts val="0"/>
                        </a:spcBef>
                        <a:spcAft>
                          <a:spcPts val="0"/>
                        </a:spcAft>
                        <a:buNone/>
                      </a:pPr>
                      <a:r>
                        <a:rPr b="1" lang="en" sz="1300" u="sng">
                          <a:solidFill>
                            <a:srgbClr val="0000FF"/>
                          </a:solidFill>
                          <a:hlinkClick r:id="rId6">
                            <a:extLst>
                              <a:ext uri="{A12FA001-AC4F-418D-AE19-62706E023703}">
                                <ahyp:hlinkClr val="tx"/>
                              </a:ext>
                            </a:extLst>
                          </a:hlinkClick>
                        </a:rPr>
                        <a:t>Stem</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Hexagram (50%) </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0.06</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1 hour 37 minutes</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0.558</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0.639</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41075">
                <a:tc>
                  <a:txBody>
                    <a:bodyPr/>
                    <a:lstStyle/>
                    <a:p>
                      <a:pPr indent="0" lvl="0" marL="0" rtl="0" algn="ctr">
                        <a:spcBef>
                          <a:spcPts val="0"/>
                        </a:spcBef>
                        <a:spcAft>
                          <a:spcPts val="0"/>
                        </a:spcAft>
                        <a:buNone/>
                      </a:pPr>
                      <a:r>
                        <a:rPr b="1" lang="en" sz="1300" u="sng">
                          <a:solidFill>
                            <a:srgbClr val="0000FF"/>
                          </a:solidFill>
                          <a:hlinkClick r:id="rId7">
                            <a:extLst>
                              <a:ext uri="{A12FA001-AC4F-418D-AE19-62706E023703}">
                                <ahyp:hlinkClr val="tx"/>
                              </a:ext>
                            </a:extLst>
                          </a:hlinkClick>
                        </a:rPr>
                        <a:t>Binder</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Solid fill</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9 minutes</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0.052</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0.054</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43575">
                <a:tc>
                  <a:txBody>
                    <a:bodyPr/>
                    <a:lstStyle/>
                    <a:p>
                      <a:pPr indent="0" lvl="0" marL="0" rtl="0" algn="ctr">
                        <a:spcBef>
                          <a:spcPts val="0"/>
                        </a:spcBef>
                        <a:spcAft>
                          <a:spcPts val="0"/>
                        </a:spcAft>
                        <a:buNone/>
                      </a:pPr>
                      <a:r>
                        <a:rPr b="1" lang="en" sz="1300" u="sng">
                          <a:solidFill>
                            <a:srgbClr val="0000FF"/>
                          </a:solidFill>
                          <a:hlinkClick r:id="rId8">
                            <a:extLst>
                              <a:ext uri="{A12FA001-AC4F-418D-AE19-62706E023703}">
                                <ahyp:hlinkClr val="tx"/>
                              </a:ext>
                            </a:extLst>
                          </a:hlinkClick>
                        </a:rPr>
                        <a:t>Barrel</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Hexagram (54%) </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0.12</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11 minutes</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0.071</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lt1"/>
                          </a:solidFill>
                        </a:rPr>
                        <a:t>0.015</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0100">
                <a:tc>
                  <a:txBody>
                    <a:bodyPr/>
                    <a:lstStyle/>
                    <a:p>
                      <a:pPr indent="0" lvl="0" marL="0" rtl="0" algn="ctr">
                        <a:spcBef>
                          <a:spcPts val="0"/>
                        </a:spcBef>
                        <a:spcAft>
                          <a:spcPts val="0"/>
                        </a:spcAft>
                        <a:buNone/>
                      </a:pPr>
                      <a:r>
                        <a:rPr b="1" lang="en" sz="1300" u="sng">
                          <a:solidFill>
                            <a:schemeClr val="lt1"/>
                          </a:solidFill>
                        </a:rPr>
                        <a:t>Total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900" u="sng">
                          <a:solidFill>
                            <a:schemeClr val="lt1"/>
                          </a:solidFill>
                        </a:rPr>
                        <a:t>3</a:t>
                      </a:r>
                      <a:r>
                        <a:rPr b="1" lang="en" sz="900" u="sng">
                          <a:solidFill>
                            <a:schemeClr val="lt1"/>
                          </a:solidFill>
                        </a:rPr>
                        <a:t> hours 22 minutes</a:t>
                      </a:r>
                      <a:endParaRPr b="1" sz="9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000" u="sng">
                          <a:solidFill>
                            <a:schemeClr val="lt1"/>
                          </a:solidFill>
                        </a:rPr>
                        <a:t>2.294</a:t>
                      </a:r>
                      <a:endParaRPr b="1" sz="10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000" u="sng">
                          <a:solidFill>
                            <a:schemeClr val="lt1"/>
                          </a:solidFill>
                        </a:rPr>
                        <a:t>1.302</a:t>
                      </a:r>
                      <a:endParaRPr b="1" sz="10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4" name="Google Shape;164;p26"/>
          <p:cNvSpPr txBox="1"/>
          <p:nvPr/>
        </p:nvSpPr>
        <p:spPr>
          <a:xfrm>
            <a:off x="900125" y="4789875"/>
            <a:ext cx="770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Click on part file to see their printing orientations </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2028350" y="255975"/>
            <a:ext cx="7038900" cy="615600"/>
          </a:xfrm>
          <a:prstGeom prst="rect">
            <a:avLst/>
          </a:prstGeom>
          <a:noFill/>
          <a:ln>
            <a:noFill/>
          </a:ln>
          <a:effectLst>
            <a:outerShdw blurRad="57150" rotWithShape="0" algn="bl" dist="66675">
              <a:srgbClr val="000000">
                <a:alpha val="54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u="sng">
                <a:solidFill>
                  <a:schemeClr val="lt1"/>
                </a:solidFill>
                <a:latin typeface="Comic Sans MS"/>
                <a:ea typeface="Comic Sans MS"/>
                <a:cs typeface="Comic Sans MS"/>
                <a:sym typeface="Comic Sans MS"/>
              </a:rPr>
              <a:t>Exploded View of Thimble subassembly</a:t>
            </a:r>
            <a:endParaRPr b="1" sz="1200"/>
          </a:p>
        </p:txBody>
      </p:sp>
      <p:pic>
        <p:nvPicPr>
          <p:cNvPr id="170" name="Google Shape;170;p27"/>
          <p:cNvPicPr preferRelativeResize="0"/>
          <p:nvPr/>
        </p:nvPicPr>
        <p:blipFill>
          <a:blip r:embed="rId3">
            <a:alphaModFix/>
          </a:blip>
          <a:stretch>
            <a:fillRect/>
          </a:stretch>
        </p:blipFill>
        <p:spPr>
          <a:xfrm>
            <a:off x="2028350" y="1138475"/>
            <a:ext cx="6786700" cy="357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1730041" y="0"/>
            <a:ext cx="67107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891"/>
              <a:buFont typeface="Arial"/>
              <a:buNone/>
            </a:pPr>
            <a:r>
              <a:rPr lang="en" sz="3236" u="sng">
                <a:latin typeface="Comic Sans MS"/>
                <a:ea typeface="Comic Sans MS"/>
                <a:cs typeface="Comic Sans MS"/>
                <a:sym typeface="Comic Sans MS"/>
              </a:rPr>
              <a:t>Thimble Subassembly</a:t>
            </a:r>
            <a:endParaRPr sz="3740" u="sng">
              <a:latin typeface="Comic Sans MS"/>
              <a:ea typeface="Comic Sans MS"/>
              <a:cs typeface="Comic Sans MS"/>
              <a:sym typeface="Comic Sans MS"/>
            </a:endParaRPr>
          </a:p>
        </p:txBody>
      </p:sp>
      <p:graphicFrame>
        <p:nvGraphicFramePr>
          <p:cNvPr id="176" name="Google Shape;176;p28"/>
          <p:cNvGraphicFramePr/>
          <p:nvPr/>
        </p:nvGraphicFramePr>
        <p:xfrm>
          <a:off x="1125650" y="1029175"/>
          <a:ext cx="3000000" cy="3000000"/>
        </p:xfrm>
        <a:graphic>
          <a:graphicData uri="http://schemas.openxmlformats.org/drawingml/2006/table">
            <a:tbl>
              <a:tblPr>
                <a:noFill/>
                <a:tableStyleId>{84CBDA7E-9589-40B5-9964-523BC45C290E}</a:tableStyleId>
              </a:tblPr>
              <a:tblGrid>
                <a:gridCol w="1221850"/>
                <a:gridCol w="1206500"/>
                <a:gridCol w="1206500"/>
                <a:gridCol w="1206500"/>
                <a:gridCol w="1206500"/>
                <a:gridCol w="1206500"/>
              </a:tblGrid>
              <a:tr h="750575">
                <a:tc>
                  <a:txBody>
                    <a:bodyPr/>
                    <a:lstStyle/>
                    <a:p>
                      <a:pPr indent="0" lvl="0" marL="0" rtl="0" algn="ctr">
                        <a:spcBef>
                          <a:spcPts val="0"/>
                        </a:spcBef>
                        <a:spcAft>
                          <a:spcPts val="0"/>
                        </a:spcAft>
                        <a:buNone/>
                      </a:pPr>
                      <a:r>
                        <a:rPr b="1" lang="en" sz="1300" u="sng">
                          <a:solidFill>
                            <a:schemeClr val="lt1"/>
                          </a:solidFill>
                        </a:rPr>
                        <a:t>Part</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Infill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Body Thickness</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Print Time</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Model Material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Support Material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82350">
                <a:tc>
                  <a:txBody>
                    <a:bodyPr/>
                    <a:lstStyle/>
                    <a:p>
                      <a:pPr indent="0" lvl="0" marL="0" rtl="0" algn="ctr">
                        <a:spcBef>
                          <a:spcPts val="0"/>
                        </a:spcBef>
                        <a:spcAft>
                          <a:spcPts val="0"/>
                        </a:spcAft>
                        <a:buNone/>
                      </a:pPr>
                      <a:r>
                        <a:rPr b="1" lang="en" sz="1300" u="sng">
                          <a:solidFill>
                            <a:srgbClr val="0000FF"/>
                          </a:solidFill>
                          <a:hlinkClick r:id="rId3">
                            <a:extLst>
                              <a:ext uri="{A12FA001-AC4F-418D-AE19-62706E023703}">
                                <ahyp:hlinkClr val="tx"/>
                              </a:ext>
                            </a:extLst>
                          </a:hlinkClick>
                        </a:rPr>
                        <a:t>Thimble</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 (54%)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30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0.383</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0.043</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82350">
                <a:tc>
                  <a:txBody>
                    <a:bodyPr/>
                    <a:lstStyle/>
                    <a:p>
                      <a:pPr indent="0" lvl="0" marL="0" rtl="0" algn="ctr">
                        <a:spcBef>
                          <a:spcPts val="0"/>
                        </a:spcBef>
                        <a:spcAft>
                          <a:spcPts val="0"/>
                        </a:spcAft>
                        <a:buNone/>
                      </a:pPr>
                      <a:r>
                        <a:rPr b="1" lang="en" sz="1300" u="sng">
                          <a:solidFill>
                            <a:srgbClr val="0000FF"/>
                          </a:solidFill>
                          <a:hlinkClick r:id="rId4">
                            <a:extLst>
                              <a:ext uri="{A12FA001-AC4F-418D-AE19-62706E023703}">
                                <ahyp:hlinkClr val="tx"/>
                              </a:ext>
                            </a:extLst>
                          </a:hlinkClick>
                        </a:rPr>
                        <a:t>Spindle</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 (54%)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55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0.236</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0.009</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77625">
                <a:tc>
                  <a:txBody>
                    <a:bodyPr/>
                    <a:lstStyle/>
                    <a:p>
                      <a:pPr indent="0" lvl="0" marL="0" rtl="0" algn="ctr">
                        <a:spcBef>
                          <a:spcPts val="0"/>
                        </a:spcBef>
                        <a:spcAft>
                          <a:spcPts val="0"/>
                        </a:spcAft>
                        <a:buNone/>
                      </a:pPr>
                      <a:r>
                        <a:rPr b="1" lang="en" sz="1300" u="sng">
                          <a:solidFill>
                            <a:srgbClr val="0000FF"/>
                          </a:solidFill>
                          <a:hlinkClick r:id="rId5">
                            <a:extLst>
                              <a:ext uri="{A12FA001-AC4F-418D-AE19-62706E023703}">
                                <ahyp:hlinkClr val="tx"/>
                              </a:ext>
                            </a:extLst>
                          </a:hlinkClick>
                        </a:rPr>
                        <a:t>Washer</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a:t>
                      </a:r>
                      <a:endParaRPr sz="1100">
                        <a:solidFill>
                          <a:schemeClr val="lt1"/>
                        </a:solidFill>
                      </a:endParaRPr>
                    </a:p>
                    <a:p>
                      <a:pPr indent="0" lvl="0" marL="0" rtl="0" algn="ctr">
                        <a:spcBef>
                          <a:spcPts val="0"/>
                        </a:spcBef>
                        <a:spcAft>
                          <a:spcPts val="0"/>
                        </a:spcAft>
                        <a:buNone/>
                      </a:pPr>
                      <a:r>
                        <a:rPr lang="en" sz="1100">
                          <a:solidFill>
                            <a:schemeClr val="lt1"/>
                          </a:solidFill>
                        </a:rPr>
                        <a:t>(54%)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3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0.035</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0.019</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78800">
                <a:tc>
                  <a:txBody>
                    <a:bodyPr/>
                    <a:lstStyle/>
                    <a:p>
                      <a:pPr indent="0" lvl="0" marL="0" rtl="0" algn="ctr">
                        <a:spcBef>
                          <a:spcPts val="0"/>
                        </a:spcBef>
                        <a:spcAft>
                          <a:spcPts val="0"/>
                        </a:spcAft>
                        <a:buNone/>
                      </a:pPr>
                      <a:r>
                        <a:rPr b="1" lang="en" sz="1300" u="sng">
                          <a:solidFill>
                            <a:srgbClr val="0000FF"/>
                          </a:solidFill>
                          <a:hlinkClick r:id="rId6">
                            <a:extLst>
                              <a:ext uri="{A12FA001-AC4F-418D-AE19-62706E023703}">
                                <ahyp:hlinkClr val="tx"/>
                              </a:ext>
                            </a:extLst>
                          </a:hlinkClick>
                        </a:rPr>
                        <a:t>Screw</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 (54%)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6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0.021</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0.01</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98250">
                <a:tc>
                  <a:txBody>
                    <a:bodyPr/>
                    <a:lstStyle/>
                    <a:p>
                      <a:pPr indent="0" lvl="0" marL="0" rtl="0" algn="ctr">
                        <a:spcBef>
                          <a:spcPts val="0"/>
                        </a:spcBef>
                        <a:spcAft>
                          <a:spcPts val="0"/>
                        </a:spcAft>
                        <a:buNone/>
                      </a:pPr>
                      <a:r>
                        <a:rPr b="1" lang="en" sz="1300">
                          <a:solidFill>
                            <a:schemeClr val="lt1"/>
                          </a:solidFill>
                        </a:rPr>
                        <a:t>Total</a:t>
                      </a:r>
                      <a:endParaRPr b="1" sz="13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rPr>
                        <a:t>1 hour 34 minutes</a:t>
                      </a:r>
                      <a:endParaRPr b="1"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rPr>
                        <a:t>0.675</a:t>
                      </a:r>
                      <a:endParaRPr b="1"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rPr>
                        <a:t>0.081</a:t>
                      </a:r>
                      <a:endParaRPr b="1"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77" name="Google Shape;177;p28"/>
          <p:cNvSpPr txBox="1"/>
          <p:nvPr/>
        </p:nvSpPr>
        <p:spPr>
          <a:xfrm>
            <a:off x="2293150" y="628975"/>
            <a:ext cx="52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8" name="Google Shape;178;p28"/>
          <p:cNvSpPr txBox="1"/>
          <p:nvPr/>
        </p:nvSpPr>
        <p:spPr>
          <a:xfrm>
            <a:off x="1028700" y="4759500"/>
            <a:ext cx="73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Click on part file to see their printing orientations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2052216" y="114300"/>
            <a:ext cx="67107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u="sng">
                <a:latin typeface="Comic Sans MS"/>
                <a:ea typeface="Comic Sans MS"/>
                <a:cs typeface="Comic Sans MS"/>
                <a:sym typeface="Comic Sans MS"/>
              </a:rPr>
              <a:t>Final Estimates of </a:t>
            </a:r>
            <a:r>
              <a:rPr lang="en" u="sng">
                <a:latin typeface="Comic Sans MS"/>
                <a:ea typeface="Comic Sans MS"/>
                <a:cs typeface="Comic Sans MS"/>
                <a:sym typeface="Comic Sans MS"/>
              </a:rPr>
              <a:t>Screw Gauge </a:t>
            </a:r>
            <a:endParaRPr u="sng">
              <a:latin typeface="Comic Sans MS"/>
              <a:ea typeface="Comic Sans MS"/>
              <a:cs typeface="Comic Sans MS"/>
              <a:sym typeface="Comic Sans MS"/>
            </a:endParaRPr>
          </a:p>
        </p:txBody>
      </p:sp>
      <p:sp>
        <p:nvSpPr>
          <p:cNvPr id="184" name="Google Shape;184;p29"/>
          <p:cNvSpPr txBox="1"/>
          <p:nvPr>
            <p:ph idx="1" type="body"/>
          </p:nvPr>
        </p:nvSpPr>
        <p:spPr>
          <a:xfrm>
            <a:off x="1852575" y="1304850"/>
            <a:ext cx="7088400" cy="32067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b="1" lang="en" sz="1900"/>
              <a:t>Time Taken</a:t>
            </a:r>
            <a:r>
              <a:rPr lang="en" sz="1900"/>
              <a:t> = 3h 32m + 1h 34m  = </a:t>
            </a:r>
            <a:r>
              <a:rPr b="1" lang="en" sz="1900"/>
              <a:t>5 hours  06 minutes</a:t>
            </a:r>
            <a:endParaRPr b="1" sz="1900"/>
          </a:p>
          <a:p>
            <a:pPr indent="0" lvl="0" marL="0" rtl="0" algn="l">
              <a:spcBef>
                <a:spcPts val="560"/>
              </a:spcBef>
              <a:spcAft>
                <a:spcPts val="0"/>
              </a:spcAft>
              <a:buNone/>
            </a:pPr>
            <a:r>
              <a:t/>
            </a:r>
            <a:endParaRPr b="1" sz="1900" u="sng"/>
          </a:p>
          <a:p>
            <a:pPr indent="0" lvl="0" marL="0" rtl="0" algn="l">
              <a:spcBef>
                <a:spcPts val="560"/>
              </a:spcBef>
              <a:spcAft>
                <a:spcPts val="0"/>
              </a:spcAft>
              <a:buNone/>
            </a:pPr>
            <a:r>
              <a:rPr b="1" lang="en" sz="1900"/>
              <a:t>Model Material Used </a:t>
            </a:r>
            <a:r>
              <a:rPr lang="en" sz="1900"/>
              <a:t>= 2.294 + 0.675 = </a:t>
            </a:r>
            <a:r>
              <a:rPr b="1" lang="en" sz="1900"/>
              <a:t>2.969 </a:t>
            </a:r>
            <a:r>
              <a:rPr b="1" lang="en" sz="1900"/>
              <a:t>in</a:t>
            </a:r>
            <a:r>
              <a:rPr b="1" baseline="30000" lang="en" sz="1900"/>
              <a:t>3</a:t>
            </a:r>
            <a:endParaRPr b="1" baseline="30000" sz="1900"/>
          </a:p>
          <a:p>
            <a:pPr indent="0" lvl="0" marL="0" rtl="0" algn="l">
              <a:spcBef>
                <a:spcPts val="560"/>
              </a:spcBef>
              <a:spcAft>
                <a:spcPts val="0"/>
              </a:spcAft>
              <a:buNone/>
            </a:pPr>
            <a:r>
              <a:t/>
            </a:r>
            <a:endParaRPr b="1" sz="1900" u="sng"/>
          </a:p>
          <a:p>
            <a:pPr indent="0" lvl="0" marL="0" rtl="0" algn="l">
              <a:spcBef>
                <a:spcPts val="560"/>
              </a:spcBef>
              <a:spcAft>
                <a:spcPts val="0"/>
              </a:spcAft>
              <a:buNone/>
            </a:pPr>
            <a:r>
              <a:rPr b="1" lang="en" sz="1900"/>
              <a:t>Support Material Used = </a:t>
            </a:r>
            <a:r>
              <a:rPr lang="en" sz="1900"/>
              <a:t>1.302 + 0.081 = </a:t>
            </a:r>
            <a:r>
              <a:rPr b="1" lang="en" sz="1900"/>
              <a:t>1.383 </a:t>
            </a:r>
            <a:r>
              <a:rPr b="1" lang="en" sz="1900"/>
              <a:t>in</a:t>
            </a:r>
            <a:r>
              <a:rPr b="1" baseline="30000" lang="en" sz="1900"/>
              <a:t>3</a:t>
            </a:r>
            <a:endParaRPr b="1" sz="1900"/>
          </a:p>
          <a:p>
            <a:pPr indent="0" lvl="0" marL="0" rtl="0" algn="l">
              <a:spcBef>
                <a:spcPts val="560"/>
              </a:spcBef>
              <a:spcAft>
                <a:spcPts val="0"/>
              </a:spcAft>
              <a:buNone/>
            </a:pPr>
            <a:r>
              <a:t/>
            </a:r>
            <a:endParaRPr b="1" sz="1900" u="sng"/>
          </a:p>
          <a:p>
            <a:pPr indent="0" lvl="0" marL="0" rtl="0" algn="l">
              <a:spcBef>
                <a:spcPts val="560"/>
              </a:spcBef>
              <a:spcAft>
                <a:spcPts val="0"/>
              </a:spcAft>
              <a:buNone/>
            </a:pPr>
            <a:r>
              <a:t/>
            </a:r>
            <a:endParaRPr b="1" sz="1900"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ctrTitle"/>
          </p:nvPr>
        </p:nvSpPr>
        <p:spPr>
          <a:xfrm>
            <a:off x="2983300" y="3409050"/>
            <a:ext cx="5105400" cy="8001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lang="en" sz="4600" u="sng">
                <a:latin typeface="Comic Sans MS"/>
                <a:ea typeface="Comic Sans MS"/>
                <a:cs typeface="Comic Sans MS"/>
                <a:sym typeface="Comic Sans MS"/>
              </a:rPr>
              <a:t>Vernier Callipers</a:t>
            </a:r>
            <a:endParaRPr sz="4600" u="sng">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57200" y="205978"/>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 sz="4200" u="sng">
                <a:latin typeface="Comic Sans MS"/>
                <a:ea typeface="Comic Sans MS"/>
                <a:cs typeface="Comic Sans MS"/>
                <a:sym typeface="Comic Sans MS"/>
              </a:rPr>
              <a:t>Model Pic for Vernier Callipers</a:t>
            </a:r>
            <a:endParaRPr sz="4200" u="sng">
              <a:latin typeface="Comic Sans MS"/>
              <a:ea typeface="Comic Sans MS"/>
              <a:cs typeface="Comic Sans MS"/>
              <a:sym typeface="Comic Sans MS"/>
            </a:endParaRPr>
          </a:p>
        </p:txBody>
      </p:sp>
      <p:pic>
        <p:nvPicPr>
          <p:cNvPr id="195" name="Google Shape;195;p31"/>
          <p:cNvPicPr preferRelativeResize="0"/>
          <p:nvPr/>
        </p:nvPicPr>
        <p:blipFill>
          <a:blip r:embed="rId3">
            <a:alphaModFix/>
          </a:blip>
          <a:stretch>
            <a:fillRect/>
          </a:stretch>
        </p:blipFill>
        <p:spPr>
          <a:xfrm>
            <a:off x="1613750" y="1063375"/>
            <a:ext cx="6084249" cy="3480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1442366" y="1714350"/>
            <a:ext cx="67107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891"/>
              <a:buFont typeface="Arial"/>
              <a:buNone/>
            </a:pPr>
            <a:r>
              <a:rPr lang="en" sz="3300" u="sng">
                <a:latin typeface="Comic Sans MS"/>
                <a:ea typeface="Comic Sans MS"/>
                <a:cs typeface="Comic Sans MS"/>
                <a:sym typeface="Comic Sans MS"/>
              </a:rPr>
              <a:t>Vernier Callipers Printing Data</a:t>
            </a:r>
            <a:endParaRPr sz="3300" u="sng">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05978"/>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3600">
                <a:latin typeface="Comic Sans MS"/>
                <a:ea typeface="Comic Sans MS"/>
                <a:cs typeface="Comic Sans MS"/>
                <a:sym typeface="Comic Sans MS"/>
              </a:rPr>
              <a:t>Project made by:</a:t>
            </a:r>
            <a:endParaRPr sz="36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98" name="Google Shape;98;p15"/>
          <p:cNvSpPr txBox="1"/>
          <p:nvPr>
            <p:ph idx="1" type="body"/>
          </p:nvPr>
        </p:nvSpPr>
        <p:spPr>
          <a:xfrm>
            <a:off x="388150" y="1123950"/>
            <a:ext cx="4038600" cy="3394500"/>
          </a:xfrm>
          <a:prstGeom prst="rect">
            <a:avLst/>
          </a:prstGeom>
          <a:effectLst>
            <a:outerShdw blurRad="57150" rotWithShape="0" algn="bl" dist="66675">
              <a:srgbClr val="000000">
                <a:alpha val="54000"/>
              </a:srgbClr>
            </a:outerShdw>
          </a:effectLst>
        </p:spPr>
        <p:txBody>
          <a:bodyPr anchorCtr="0" anchor="t" bIns="45700" lIns="91425" spcFirstLastPara="1" rIns="91425" wrap="square" tIns="45700">
            <a:normAutofit fontScale="32500" lnSpcReduction="10000"/>
          </a:bodyPr>
          <a:lstStyle/>
          <a:p>
            <a:pPr indent="0" lvl="0" marL="0" rtl="0" algn="l">
              <a:lnSpc>
                <a:spcPct val="115000"/>
              </a:lnSpc>
              <a:spcBef>
                <a:spcPts val="560"/>
              </a:spcBef>
              <a:spcAft>
                <a:spcPts val="0"/>
              </a:spcAft>
              <a:buNone/>
            </a:pPr>
            <a:r>
              <a:rPr lang="en" sz="8450"/>
              <a:t>A. Anish</a:t>
            </a:r>
            <a:endParaRPr sz="8450"/>
          </a:p>
          <a:p>
            <a:pPr indent="0" lvl="0" marL="0" rtl="0" algn="l">
              <a:lnSpc>
                <a:spcPct val="115000"/>
              </a:lnSpc>
              <a:spcBef>
                <a:spcPts val="560"/>
              </a:spcBef>
              <a:spcAft>
                <a:spcPts val="0"/>
              </a:spcAft>
              <a:buNone/>
            </a:pPr>
            <a:r>
              <a:rPr lang="en" sz="8450"/>
              <a:t>Ajit Shankar</a:t>
            </a:r>
            <a:endParaRPr sz="8450"/>
          </a:p>
          <a:p>
            <a:pPr indent="0" lvl="0" marL="0" rtl="0" algn="l">
              <a:lnSpc>
                <a:spcPct val="115000"/>
              </a:lnSpc>
              <a:spcBef>
                <a:spcPts val="560"/>
              </a:spcBef>
              <a:spcAft>
                <a:spcPts val="0"/>
              </a:spcAft>
              <a:buNone/>
            </a:pPr>
            <a:r>
              <a:rPr lang="en" sz="8450"/>
              <a:t>Budaraju Vishal Datta</a:t>
            </a:r>
            <a:endParaRPr sz="8450"/>
          </a:p>
          <a:p>
            <a:pPr indent="0" lvl="0" marL="0" rtl="0" algn="l">
              <a:lnSpc>
                <a:spcPct val="115000"/>
              </a:lnSpc>
              <a:spcBef>
                <a:spcPts val="560"/>
              </a:spcBef>
              <a:spcAft>
                <a:spcPts val="0"/>
              </a:spcAft>
              <a:buNone/>
            </a:pPr>
            <a:r>
              <a:rPr lang="en" sz="8450"/>
              <a:t>G. Sai Sravya</a:t>
            </a:r>
            <a:endParaRPr sz="8450"/>
          </a:p>
          <a:p>
            <a:pPr indent="0" lvl="0" marL="0" rtl="0" algn="l">
              <a:lnSpc>
                <a:spcPct val="115000"/>
              </a:lnSpc>
              <a:spcBef>
                <a:spcPts val="560"/>
              </a:spcBef>
              <a:spcAft>
                <a:spcPts val="0"/>
              </a:spcAft>
              <a:buNone/>
            </a:pPr>
            <a:r>
              <a:rPr lang="en" sz="8450"/>
              <a:t>Kartik Srinivas</a:t>
            </a:r>
            <a:endParaRPr sz="8450"/>
          </a:p>
          <a:p>
            <a:pPr indent="0" lvl="0" marL="0" rtl="0" algn="l">
              <a:spcBef>
                <a:spcPts val="560"/>
              </a:spcBef>
              <a:spcAft>
                <a:spcPts val="0"/>
              </a:spcAft>
              <a:buNone/>
            </a:pPr>
            <a:r>
              <a:t/>
            </a:r>
            <a:endParaRPr sz="3000"/>
          </a:p>
          <a:p>
            <a:pPr indent="0" lvl="0" marL="0" rtl="0" algn="l">
              <a:spcBef>
                <a:spcPts val="560"/>
              </a:spcBef>
              <a:spcAft>
                <a:spcPts val="0"/>
              </a:spcAft>
              <a:buNone/>
            </a:pPr>
            <a:r>
              <a:t/>
            </a:r>
            <a:endParaRPr sz="3000"/>
          </a:p>
          <a:p>
            <a:pPr indent="0" lvl="0" marL="0" rtl="0" algn="l">
              <a:spcBef>
                <a:spcPts val="560"/>
              </a:spcBef>
              <a:spcAft>
                <a:spcPts val="0"/>
              </a:spcAft>
              <a:buClr>
                <a:schemeClr val="dk1"/>
              </a:buClr>
              <a:buSzPct val="36666"/>
              <a:buFont typeface="Arial"/>
              <a:buNone/>
            </a:pPr>
            <a:r>
              <a:t/>
            </a:r>
            <a:endParaRPr sz="3000"/>
          </a:p>
        </p:txBody>
      </p:sp>
      <p:sp>
        <p:nvSpPr>
          <p:cNvPr id="99" name="Google Shape;99;p15"/>
          <p:cNvSpPr txBox="1"/>
          <p:nvPr>
            <p:ph idx="2" type="body"/>
          </p:nvPr>
        </p:nvSpPr>
        <p:spPr>
          <a:xfrm>
            <a:off x="4648200" y="1200150"/>
            <a:ext cx="4038600" cy="3394500"/>
          </a:xfrm>
          <a:prstGeom prst="rect">
            <a:avLst/>
          </a:prstGeom>
          <a:effectLst>
            <a:outerShdw blurRad="57150" rotWithShape="0" algn="bl" dist="66675">
              <a:srgbClr val="000000">
                <a:alpha val="54000"/>
              </a:srgbClr>
            </a:outerShdw>
          </a:effectLst>
        </p:spPr>
        <p:txBody>
          <a:bodyPr anchorCtr="0" anchor="t" bIns="45700" lIns="91425" spcFirstLastPara="1" rIns="91425" wrap="square" tIns="45700">
            <a:normAutofit fontScale="77500" lnSpcReduction="20000"/>
          </a:bodyPr>
          <a:lstStyle/>
          <a:p>
            <a:pPr indent="0" lvl="0" marL="0" rtl="0" algn="l">
              <a:lnSpc>
                <a:spcPct val="150000"/>
              </a:lnSpc>
              <a:spcBef>
                <a:spcPts val="560"/>
              </a:spcBef>
              <a:spcAft>
                <a:spcPts val="0"/>
              </a:spcAft>
              <a:buNone/>
            </a:pPr>
            <a:r>
              <a:rPr lang="en" sz="3000"/>
              <a:t>ES20BTECH11001</a:t>
            </a:r>
            <a:endParaRPr sz="3000"/>
          </a:p>
          <a:p>
            <a:pPr indent="0" lvl="0" marL="0" rtl="0" algn="l">
              <a:lnSpc>
                <a:spcPct val="150000"/>
              </a:lnSpc>
              <a:spcBef>
                <a:spcPts val="560"/>
              </a:spcBef>
              <a:spcAft>
                <a:spcPts val="0"/>
              </a:spcAft>
              <a:buNone/>
            </a:pPr>
            <a:r>
              <a:rPr lang="en" sz="3000"/>
              <a:t>ES20BTECH11003</a:t>
            </a:r>
            <a:endParaRPr sz="3000"/>
          </a:p>
          <a:p>
            <a:pPr indent="0" lvl="0" marL="0" rtl="0" algn="l">
              <a:lnSpc>
                <a:spcPct val="150000"/>
              </a:lnSpc>
              <a:spcBef>
                <a:spcPts val="560"/>
              </a:spcBef>
              <a:spcAft>
                <a:spcPts val="0"/>
              </a:spcAft>
              <a:buNone/>
            </a:pPr>
            <a:r>
              <a:rPr lang="en" sz="3000"/>
              <a:t>ES20BTECH11009</a:t>
            </a:r>
            <a:endParaRPr sz="3000"/>
          </a:p>
          <a:p>
            <a:pPr indent="0" lvl="0" marL="0" rtl="0" algn="l">
              <a:lnSpc>
                <a:spcPct val="150000"/>
              </a:lnSpc>
              <a:spcBef>
                <a:spcPts val="560"/>
              </a:spcBef>
              <a:spcAft>
                <a:spcPts val="0"/>
              </a:spcAft>
              <a:buNone/>
            </a:pPr>
            <a:r>
              <a:rPr lang="en" sz="3000"/>
              <a:t>ES20BTECH11013</a:t>
            </a:r>
            <a:endParaRPr sz="3000"/>
          </a:p>
          <a:p>
            <a:pPr indent="0" lvl="0" marL="0" rtl="0" algn="l">
              <a:lnSpc>
                <a:spcPct val="150000"/>
              </a:lnSpc>
              <a:spcBef>
                <a:spcPts val="560"/>
              </a:spcBef>
              <a:spcAft>
                <a:spcPts val="0"/>
              </a:spcAft>
              <a:buNone/>
            </a:pPr>
            <a:r>
              <a:rPr lang="en" sz="3000"/>
              <a:t>ES20BTECH11015</a:t>
            </a:r>
            <a:endParaRPr sz="3000"/>
          </a:p>
          <a:p>
            <a:pPr indent="0" lvl="0" marL="0" rtl="0" algn="l">
              <a:spcBef>
                <a:spcPts val="560"/>
              </a:spcBef>
              <a:spcAft>
                <a:spcPts val="0"/>
              </a:spcAft>
              <a:buNone/>
            </a:pPr>
            <a:r>
              <a:t/>
            </a:r>
            <a:endParaRPr sz="3000"/>
          </a:p>
          <a:p>
            <a:pPr indent="0" lvl="0" marL="0" rtl="0" algn="l">
              <a:spcBef>
                <a:spcPts val="560"/>
              </a:spcBef>
              <a:spcAft>
                <a:spcPts val="0"/>
              </a:spcAft>
              <a:buClr>
                <a:schemeClr val="dk1"/>
              </a:buClr>
              <a:buSzPct val="36666"/>
              <a:buFont typeface="Arial"/>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2052216" y="114300"/>
            <a:ext cx="67107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 sz="2440" u="sng">
                <a:latin typeface="Comic Sans MS"/>
                <a:ea typeface="Comic Sans MS"/>
                <a:cs typeface="Comic Sans MS"/>
                <a:sym typeface="Comic Sans MS"/>
              </a:rPr>
              <a:t>Exploded View of Linear scale subassembly</a:t>
            </a:r>
            <a:endParaRPr sz="2440" u="sng">
              <a:latin typeface="Comic Sans MS"/>
              <a:ea typeface="Comic Sans MS"/>
              <a:cs typeface="Comic Sans MS"/>
              <a:sym typeface="Comic Sans MS"/>
            </a:endParaRPr>
          </a:p>
        </p:txBody>
      </p:sp>
      <p:pic>
        <p:nvPicPr>
          <p:cNvPr id="206" name="Google Shape;206;p33"/>
          <p:cNvPicPr preferRelativeResize="0"/>
          <p:nvPr/>
        </p:nvPicPr>
        <p:blipFill>
          <a:blip r:embed="rId3">
            <a:alphaModFix/>
          </a:blip>
          <a:stretch>
            <a:fillRect/>
          </a:stretch>
        </p:blipFill>
        <p:spPr>
          <a:xfrm>
            <a:off x="1854025" y="1085425"/>
            <a:ext cx="6772275" cy="3857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2433291" y="-127350"/>
            <a:ext cx="67107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Autofit/>
          </a:bodyPr>
          <a:lstStyle/>
          <a:p>
            <a:pPr indent="0" lvl="0" marL="0" rtl="0" algn="l">
              <a:spcBef>
                <a:spcPts val="0"/>
              </a:spcBef>
              <a:spcAft>
                <a:spcPts val="0"/>
              </a:spcAft>
              <a:buSzPts val="891"/>
              <a:buNone/>
            </a:pPr>
            <a:r>
              <a:t/>
            </a:r>
            <a:endParaRPr sz="2826"/>
          </a:p>
          <a:p>
            <a:pPr indent="0" lvl="0" marL="0" rtl="0" algn="l">
              <a:spcBef>
                <a:spcPts val="0"/>
              </a:spcBef>
              <a:spcAft>
                <a:spcPts val="0"/>
              </a:spcAft>
              <a:buSzPts val="891"/>
              <a:buNone/>
            </a:pPr>
            <a:r>
              <a:rPr lang="en" sz="2826">
                <a:latin typeface="Comic Sans MS"/>
                <a:ea typeface="Comic Sans MS"/>
                <a:cs typeface="Comic Sans MS"/>
                <a:sym typeface="Comic Sans MS"/>
              </a:rPr>
              <a:t>Linear Scale subassembly</a:t>
            </a:r>
            <a:endParaRPr b="0" sz="400">
              <a:solidFill>
                <a:schemeClr val="dk1"/>
              </a:solidFill>
              <a:latin typeface="Comic Sans MS"/>
              <a:ea typeface="Comic Sans MS"/>
              <a:cs typeface="Comic Sans MS"/>
              <a:sym typeface="Comic Sans MS"/>
            </a:endParaRPr>
          </a:p>
        </p:txBody>
      </p:sp>
      <p:graphicFrame>
        <p:nvGraphicFramePr>
          <p:cNvPr id="212" name="Google Shape;212;p34"/>
          <p:cNvGraphicFramePr/>
          <p:nvPr/>
        </p:nvGraphicFramePr>
        <p:xfrm>
          <a:off x="1125775" y="1027063"/>
          <a:ext cx="3000000" cy="3000000"/>
        </p:xfrm>
        <a:graphic>
          <a:graphicData uri="http://schemas.openxmlformats.org/drawingml/2006/table">
            <a:tbl>
              <a:tblPr>
                <a:noFill/>
                <a:tableStyleId>{84CBDA7E-9589-40B5-9964-523BC45C290E}</a:tableStyleId>
              </a:tblPr>
              <a:tblGrid>
                <a:gridCol w="1206500"/>
                <a:gridCol w="1206500"/>
                <a:gridCol w="1206500"/>
                <a:gridCol w="1206500"/>
                <a:gridCol w="1206500"/>
                <a:gridCol w="1206500"/>
              </a:tblGrid>
              <a:tr h="884825">
                <a:tc>
                  <a:txBody>
                    <a:bodyPr/>
                    <a:lstStyle/>
                    <a:p>
                      <a:pPr indent="0" lvl="0" marL="0" rtl="0" algn="ctr">
                        <a:spcBef>
                          <a:spcPts val="0"/>
                        </a:spcBef>
                        <a:spcAft>
                          <a:spcPts val="0"/>
                        </a:spcAft>
                        <a:buNone/>
                      </a:pPr>
                      <a:r>
                        <a:rPr b="1" lang="en" sz="1300" u="sng">
                          <a:solidFill>
                            <a:schemeClr val="lt1"/>
                          </a:solidFill>
                        </a:rPr>
                        <a:t>Part</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Infill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Body thickness (Inches)</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Print time</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Model Material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u="sng">
                          <a:solidFill>
                            <a:schemeClr val="lt1"/>
                          </a:solidFill>
                        </a:rPr>
                        <a:t>Support Material</a:t>
                      </a:r>
                      <a:endParaRPr b="1" sz="13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659850">
                <a:tc>
                  <a:txBody>
                    <a:bodyPr/>
                    <a:lstStyle/>
                    <a:p>
                      <a:pPr indent="0" lvl="0" marL="0" rtl="0" algn="ctr">
                        <a:spcBef>
                          <a:spcPts val="0"/>
                        </a:spcBef>
                        <a:spcAft>
                          <a:spcPts val="0"/>
                        </a:spcAft>
                        <a:buNone/>
                      </a:pPr>
                      <a:r>
                        <a:rPr b="1" lang="en" sz="1300" u="sng">
                          <a:solidFill>
                            <a:srgbClr val="0000FF"/>
                          </a:solidFill>
                          <a:hlinkClick r:id="rId3">
                            <a:extLst>
                              <a:ext uri="{A12FA001-AC4F-418D-AE19-62706E023703}">
                                <ahyp:hlinkClr val="tx"/>
                              </a:ext>
                            </a:extLst>
                          </a:hlinkClick>
                        </a:rPr>
                        <a:t>Linear Scale</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 (54%)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27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0.633</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0.198</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716000">
                <a:tc>
                  <a:txBody>
                    <a:bodyPr/>
                    <a:lstStyle/>
                    <a:p>
                      <a:pPr indent="0" lvl="0" marL="0" rtl="0" algn="ctr">
                        <a:spcBef>
                          <a:spcPts val="0"/>
                        </a:spcBef>
                        <a:spcAft>
                          <a:spcPts val="0"/>
                        </a:spcAft>
                        <a:buNone/>
                      </a:pPr>
                      <a:r>
                        <a:rPr b="1" lang="en" sz="1300" u="sng">
                          <a:solidFill>
                            <a:srgbClr val="0000FF"/>
                          </a:solidFill>
                          <a:hlinkClick r:id="rId4">
                            <a:extLst>
                              <a:ext uri="{A12FA001-AC4F-418D-AE19-62706E023703}">
                                <ahyp:hlinkClr val="tx"/>
                              </a:ext>
                            </a:extLst>
                          </a:hlinkClick>
                        </a:rPr>
                        <a:t>Protrusion</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 (54%)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3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0.019</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0.01</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93725">
                <a:tc>
                  <a:txBody>
                    <a:bodyPr/>
                    <a:lstStyle/>
                    <a:p>
                      <a:pPr indent="0" lvl="0" marL="0" rtl="0" algn="ctr">
                        <a:spcBef>
                          <a:spcPts val="0"/>
                        </a:spcBef>
                        <a:spcAft>
                          <a:spcPts val="0"/>
                        </a:spcAft>
                        <a:buNone/>
                      </a:pPr>
                      <a:r>
                        <a:rPr b="1" lang="en" sz="1300" u="sng">
                          <a:solidFill>
                            <a:srgbClr val="0000FF"/>
                          </a:solidFill>
                          <a:hlinkClick r:id="rId5">
                            <a:extLst>
                              <a:ext uri="{A12FA001-AC4F-418D-AE19-62706E023703}">
                                <ahyp:hlinkClr val="tx"/>
                              </a:ext>
                            </a:extLst>
                          </a:hlinkClick>
                        </a:rPr>
                        <a:t>Lock Screw</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Hexagram (54%)</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0.12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4 minutes</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0.021</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0.022</a:t>
                      </a:r>
                      <a:endParaRPr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53575">
                <a:tc>
                  <a:txBody>
                    <a:bodyPr/>
                    <a:lstStyle/>
                    <a:p>
                      <a:pPr indent="0" lvl="0" marL="0" rtl="0" algn="ctr">
                        <a:spcBef>
                          <a:spcPts val="0"/>
                        </a:spcBef>
                        <a:spcAft>
                          <a:spcPts val="0"/>
                        </a:spcAft>
                        <a:buNone/>
                      </a:pPr>
                      <a:r>
                        <a:rPr b="1" lang="en" sz="1300">
                          <a:solidFill>
                            <a:schemeClr val="lt1"/>
                          </a:solidFill>
                        </a:rPr>
                        <a:t>Total</a:t>
                      </a:r>
                      <a:endParaRPr b="1" sz="13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rPr>
                        <a:t>34 minutes</a:t>
                      </a:r>
                      <a:endParaRPr b="1" sz="12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rPr>
                        <a:t>0.673</a:t>
                      </a:r>
                      <a:endParaRPr b="1" sz="12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1"/>
                          </a:solidFill>
                        </a:rPr>
                        <a:t>0.23</a:t>
                      </a:r>
                      <a:endParaRPr b="1" sz="12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13" name="Google Shape;213;p34"/>
          <p:cNvSpPr txBox="1"/>
          <p:nvPr/>
        </p:nvSpPr>
        <p:spPr>
          <a:xfrm>
            <a:off x="1168000" y="4629150"/>
            <a:ext cx="714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Click on part file to see their printing orientations </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2052216" y="114300"/>
            <a:ext cx="67107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2400" u="sng">
                <a:latin typeface="Comic Sans MS"/>
                <a:ea typeface="Comic Sans MS"/>
                <a:cs typeface="Comic Sans MS"/>
                <a:sym typeface="Comic Sans MS"/>
              </a:rPr>
              <a:t>Exploded view of Vernier scale subassembly</a:t>
            </a:r>
            <a:endParaRPr sz="2400" u="sng">
              <a:latin typeface="Comic Sans MS"/>
              <a:ea typeface="Comic Sans MS"/>
              <a:cs typeface="Comic Sans MS"/>
              <a:sym typeface="Comic Sans MS"/>
            </a:endParaRPr>
          </a:p>
        </p:txBody>
      </p:sp>
      <p:pic>
        <p:nvPicPr>
          <p:cNvPr id="219" name="Google Shape;219;p35"/>
          <p:cNvPicPr preferRelativeResize="0"/>
          <p:nvPr/>
        </p:nvPicPr>
        <p:blipFill>
          <a:blip r:embed="rId3">
            <a:alphaModFix/>
          </a:blip>
          <a:stretch>
            <a:fillRect/>
          </a:stretch>
        </p:blipFill>
        <p:spPr>
          <a:xfrm>
            <a:off x="1634875" y="971700"/>
            <a:ext cx="7208852" cy="386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2433291" y="0"/>
            <a:ext cx="67107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 sz="3140" u="sng">
                <a:latin typeface="Comic Sans MS"/>
                <a:ea typeface="Comic Sans MS"/>
                <a:cs typeface="Comic Sans MS"/>
                <a:sym typeface="Comic Sans MS"/>
              </a:rPr>
              <a:t>Vernier Scale Subassembly</a:t>
            </a:r>
            <a:endParaRPr sz="3040" u="sng">
              <a:latin typeface="Comic Sans MS"/>
              <a:ea typeface="Comic Sans MS"/>
              <a:cs typeface="Comic Sans MS"/>
              <a:sym typeface="Comic Sans MS"/>
            </a:endParaRPr>
          </a:p>
        </p:txBody>
      </p:sp>
      <p:sp>
        <p:nvSpPr>
          <p:cNvPr id="225" name="Google Shape;225;p36"/>
          <p:cNvSpPr txBox="1"/>
          <p:nvPr>
            <p:ph idx="1" type="body"/>
          </p:nvPr>
        </p:nvSpPr>
        <p:spPr>
          <a:xfrm>
            <a:off x="2052216" y="1028700"/>
            <a:ext cx="6710700" cy="3206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aphicFrame>
        <p:nvGraphicFramePr>
          <p:cNvPr id="226" name="Google Shape;226;p36"/>
          <p:cNvGraphicFramePr/>
          <p:nvPr/>
        </p:nvGraphicFramePr>
        <p:xfrm>
          <a:off x="1059375" y="857405"/>
          <a:ext cx="3000000" cy="3000000"/>
        </p:xfrm>
        <a:graphic>
          <a:graphicData uri="http://schemas.openxmlformats.org/drawingml/2006/table">
            <a:tbl>
              <a:tblPr>
                <a:noFill/>
                <a:tableStyleId>{84CBDA7E-9589-40B5-9964-523BC45C290E}</a:tableStyleId>
              </a:tblPr>
              <a:tblGrid>
                <a:gridCol w="1283925"/>
                <a:gridCol w="1283925"/>
                <a:gridCol w="1283925"/>
                <a:gridCol w="1283925"/>
                <a:gridCol w="1283925"/>
                <a:gridCol w="1283925"/>
              </a:tblGrid>
              <a:tr h="777225">
                <a:tc>
                  <a:txBody>
                    <a:bodyPr/>
                    <a:lstStyle/>
                    <a:p>
                      <a:pPr indent="0" lvl="0" marL="0" rtl="0" algn="ctr">
                        <a:spcBef>
                          <a:spcPts val="0"/>
                        </a:spcBef>
                        <a:spcAft>
                          <a:spcPts val="0"/>
                        </a:spcAft>
                        <a:buNone/>
                      </a:pPr>
                      <a:r>
                        <a:rPr b="1" lang="en" sz="1200" u="sng">
                          <a:solidFill>
                            <a:schemeClr val="lt1"/>
                          </a:solidFill>
                        </a:rPr>
                        <a:t>Part name</a:t>
                      </a:r>
                      <a:endParaRPr b="1" sz="12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u="sng">
                          <a:solidFill>
                            <a:schemeClr val="lt1"/>
                          </a:solidFill>
                        </a:rPr>
                        <a:t>Infill</a:t>
                      </a:r>
                      <a:endParaRPr b="1" sz="12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u="sng">
                          <a:solidFill>
                            <a:schemeClr val="lt1"/>
                          </a:solidFill>
                        </a:rPr>
                        <a:t>Body Thickness</a:t>
                      </a:r>
                      <a:endParaRPr b="1" sz="1200" u="sng">
                        <a:solidFill>
                          <a:schemeClr val="lt1"/>
                        </a:solidFill>
                      </a:endParaRPr>
                    </a:p>
                    <a:p>
                      <a:pPr indent="0" lvl="0" marL="0" rtl="0" algn="ctr">
                        <a:spcBef>
                          <a:spcPts val="0"/>
                        </a:spcBef>
                        <a:spcAft>
                          <a:spcPts val="0"/>
                        </a:spcAft>
                        <a:buNone/>
                      </a:pPr>
                      <a:r>
                        <a:rPr b="1" lang="en" sz="1200" u="sng">
                          <a:solidFill>
                            <a:schemeClr val="lt1"/>
                          </a:solidFill>
                        </a:rPr>
                        <a:t>(Inches)</a:t>
                      </a:r>
                      <a:endParaRPr b="1" sz="12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u="sng">
                          <a:solidFill>
                            <a:schemeClr val="lt1"/>
                          </a:solidFill>
                        </a:rPr>
                        <a:t>Print time</a:t>
                      </a:r>
                      <a:endParaRPr b="1" sz="12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u="sng">
                          <a:solidFill>
                            <a:schemeClr val="lt1"/>
                          </a:solidFill>
                        </a:rPr>
                        <a:t>Model Material(in³)</a:t>
                      </a:r>
                      <a:endParaRPr b="1" sz="12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200" u="sng">
                          <a:solidFill>
                            <a:schemeClr val="lt1"/>
                          </a:solidFill>
                        </a:rPr>
                        <a:t>Support Material(in³)</a:t>
                      </a:r>
                      <a:endParaRPr b="1" sz="1200" u="sng">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0975">
                <a:tc>
                  <a:txBody>
                    <a:bodyPr/>
                    <a:lstStyle/>
                    <a:p>
                      <a:pPr indent="0" lvl="0" marL="0" rtl="0" algn="ctr">
                        <a:spcBef>
                          <a:spcPts val="0"/>
                        </a:spcBef>
                        <a:spcAft>
                          <a:spcPts val="0"/>
                        </a:spcAft>
                        <a:buNone/>
                      </a:pPr>
                      <a:r>
                        <a:rPr b="1" lang="en" sz="1300" u="sng">
                          <a:solidFill>
                            <a:srgbClr val="0000FF"/>
                          </a:solidFill>
                          <a:hlinkClick r:id="rId3">
                            <a:extLst>
                              <a:ext uri="{A12FA001-AC4F-418D-AE19-62706E023703}">
                                <ahyp:hlinkClr val="tx"/>
                              </a:ext>
                            </a:extLst>
                          </a:hlinkClick>
                        </a:rPr>
                        <a:t>Sliding Jaw</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Hexagram (60%)</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0.12 </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19 minutes</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0.524</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0.151</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79100">
                <a:tc>
                  <a:txBody>
                    <a:bodyPr/>
                    <a:lstStyle/>
                    <a:p>
                      <a:pPr indent="0" lvl="0" marL="0" rtl="0" algn="ctr">
                        <a:spcBef>
                          <a:spcPts val="0"/>
                        </a:spcBef>
                        <a:spcAft>
                          <a:spcPts val="0"/>
                        </a:spcAft>
                        <a:buNone/>
                      </a:pPr>
                      <a:r>
                        <a:rPr b="1" lang="en" sz="1300" u="sng">
                          <a:solidFill>
                            <a:srgbClr val="0000FF"/>
                          </a:solidFill>
                          <a:hlinkClick r:id="rId4">
                            <a:extLst>
                              <a:ext uri="{A12FA001-AC4F-418D-AE19-62706E023703}">
                                <ahyp:hlinkClr val="tx"/>
                              </a:ext>
                            </a:extLst>
                          </a:hlinkClick>
                        </a:rPr>
                        <a:t>Vernier Scale-2</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Sparse Double-Dense (50%)</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0.06</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4 minutes</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0.063</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0.03</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79100">
                <a:tc>
                  <a:txBody>
                    <a:bodyPr/>
                    <a:lstStyle/>
                    <a:p>
                      <a:pPr indent="0" lvl="0" marL="0" rtl="0" algn="ctr">
                        <a:spcBef>
                          <a:spcPts val="0"/>
                        </a:spcBef>
                        <a:spcAft>
                          <a:spcPts val="0"/>
                        </a:spcAft>
                        <a:buNone/>
                      </a:pPr>
                      <a:r>
                        <a:rPr b="1" lang="en" sz="1300" u="sng">
                          <a:solidFill>
                            <a:srgbClr val="0000FF"/>
                          </a:solidFill>
                          <a:hlinkClick r:id="rId5">
                            <a:extLst>
                              <a:ext uri="{A12FA001-AC4F-418D-AE19-62706E023703}">
                                <ahyp:hlinkClr val="tx"/>
                              </a:ext>
                            </a:extLst>
                          </a:hlinkClick>
                        </a:rPr>
                        <a:t>Vernier Scale-1</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Sparse Double-Dense (50%)</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0.06</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4 minutes</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0.063</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0.03</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80975">
                <a:tc>
                  <a:txBody>
                    <a:bodyPr/>
                    <a:lstStyle/>
                    <a:p>
                      <a:pPr indent="0" lvl="0" marL="0" rtl="0" algn="ctr">
                        <a:spcBef>
                          <a:spcPts val="0"/>
                        </a:spcBef>
                        <a:spcAft>
                          <a:spcPts val="0"/>
                        </a:spcAft>
                        <a:buNone/>
                      </a:pPr>
                      <a:r>
                        <a:rPr b="1" lang="en" sz="1300" u="sng">
                          <a:solidFill>
                            <a:srgbClr val="0000FF"/>
                          </a:solidFill>
                          <a:hlinkClick r:id="rId6">
                            <a:extLst>
                              <a:ext uri="{A12FA001-AC4F-418D-AE19-62706E023703}">
                                <ahyp:hlinkClr val="tx"/>
                              </a:ext>
                            </a:extLst>
                          </a:hlinkClick>
                        </a:rPr>
                        <a:t>Finger Hook</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Hexagram (54%)</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0.12</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2 minutes</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0.016</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0.009</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79100">
                <a:tc>
                  <a:txBody>
                    <a:bodyPr/>
                    <a:lstStyle/>
                    <a:p>
                      <a:pPr indent="0" lvl="0" marL="0" rtl="0" algn="ctr">
                        <a:spcBef>
                          <a:spcPts val="0"/>
                        </a:spcBef>
                        <a:spcAft>
                          <a:spcPts val="0"/>
                        </a:spcAft>
                        <a:buNone/>
                      </a:pPr>
                      <a:r>
                        <a:rPr b="1" lang="en" sz="1300" u="sng">
                          <a:solidFill>
                            <a:srgbClr val="0000FF"/>
                          </a:solidFill>
                          <a:hlinkClick r:id="rId7">
                            <a:extLst>
                              <a:ext uri="{A12FA001-AC4F-418D-AE19-62706E023703}">
                                <ahyp:hlinkClr val="tx"/>
                              </a:ext>
                            </a:extLst>
                          </a:hlinkClick>
                        </a:rPr>
                        <a:t>Strip </a:t>
                      </a:r>
                      <a:r>
                        <a:rPr b="1" lang="en" sz="1300" u="sng">
                          <a:solidFill>
                            <a:srgbClr val="0000FF"/>
                          </a:solidFill>
                          <a:hlinkClick r:id="rId8">
                            <a:extLst>
                              <a:ext uri="{A12FA001-AC4F-418D-AE19-62706E023703}">
                                <ahyp:hlinkClr val="tx"/>
                              </a:ext>
                            </a:extLst>
                          </a:hlinkClick>
                        </a:rPr>
                        <a:t>for Depth</a:t>
                      </a:r>
                      <a:endParaRPr b="1" sz="1300" u="sng">
                        <a:solidFill>
                          <a:srgbClr val="0000FF"/>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Sparse Double-Dense (36%)</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lt1"/>
                          </a:solidFill>
                        </a:rPr>
                        <a:t>0.12</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900">
                          <a:solidFill>
                            <a:schemeClr val="lt1"/>
                          </a:solidFill>
                        </a:rPr>
                        <a:t>3 minutes</a:t>
                      </a:r>
                      <a:endParaRPr sz="900">
                        <a:solidFill>
                          <a:schemeClr val="lt1"/>
                        </a:solidFill>
                      </a:endParaRPr>
                    </a:p>
                    <a:p>
                      <a:pPr indent="0" lvl="0" marL="0" rtl="0" algn="ctr">
                        <a:spcBef>
                          <a:spcPts val="0"/>
                        </a:spcBef>
                        <a:spcAft>
                          <a:spcPts val="0"/>
                        </a:spcAft>
                        <a:buNone/>
                      </a:pPr>
                      <a:r>
                        <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900">
                          <a:solidFill>
                            <a:schemeClr val="lt1"/>
                          </a:solidFill>
                        </a:rPr>
                        <a:t>0.051</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900">
                          <a:solidFill>
                            <a:schemeClr val="lt1"/>
                          </a:solidFill>
                        </a:rPr>
                        <a:t>0.029</a:t>
                      </a:r>
                      <a:endParaRPr sz="900">
                        <a:solidFill>
                          <a:schemeClr val="lt1"/>
                        </a:solidFill>
                      </a:endParaRPr>
                    </a:p>
                    <a:p>
                      <a:pPr indent="0" lvl="0" marL="0" rtl="0" algn="ctr">
                        <a:spcBef>
                          <a:spcPts val="0"/>
                        </a:spcBef>
                        <a:spcAft>
                          <a:spcPts val="0"/>
                        </a:spcAft>
                        <a:buNone/>
                      </a:pPr>
                      <a:r>
                        <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64025">
                <a:tc>
                  <a:txBody>
                    <a:bodyPr/>
                    <a:lstStyle/>
                    <a:p>
                      <a:pPr indent="0" lvl="0" marL="0" rtl="0" algn="ctr">
                        <a:spcBef>
                          <a:spcPts val="0"/>
                        </a:spcBef>
                        <a:spcAft>
                          <a:spcPts val="0"/>
                        </a:spcAft>
                        <a:buNone/>
                      </a:pPr>
                      <a:r>
                        <a:rPr b="1" lang="en" sz="1300">
                          <a:solidFill>
                            <a:schemeClr val="lt1"/>
                          </a:solidFill>
                        </a:rPr>
                        <a:t>Total </a:t>
                      </a:r>
                      <a:endParaRPr b="1" sz="13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rPr>
                        <a:t>32 minutes</a:t>
                      </a:r>
                      <a:endParaRPr b="1"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rPr>
                        <a:t>0.717</a:t>
                      </a:r>
                      <a:endParaRPr b="1"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chemeClr val="lt1"/>
                          </a:solidFill>
                        </a:rPr>
                        <a:t>0.249</a:t>
                      </a:r>
                      <a:endParaRPr b="1" sz="1100">
                        <a:solidFill>
                          <a:schemeClr val="lt1"/>
                        </a:solidFill>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7" name="Google Shape;227;p36"/>
          <p:cNvSpPr txBox="1"/>
          <p:nvPr/>
        </p:nvSpPr>
        <p:spPr>
          <a:xfrm>
            <a:off x="1050125" y="4768450"/>
            <a:ext cx="771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Click on part file to see their printing orientations </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052216" y="114300"/>
            <a:ext cx="67107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 sz="3040" u="sng">
                <a:latin typeface="Comic Sans MS"/>
                <a:ea typeface="Comic Sans MS"/>
                <a:cs typeface="Comic Sans MS"/>
                <a:sym typeface="Comic Sans MS"/>
              </a:rPr>
              <a:t>Final Estimates of Vernier Calliper</a:t>
            </a:r>
            <a:endParaRPr sz="2740" u="sng">
              <a:latin typeface="Comic Sans MS"/>
              <a:ea typeface="Comic Sans MS"/>
              <a:cs typeface="Comic Sans MS"/>
              <a:sym typeface="Comic Sans MS"/>
            </a:endParaRPr>
          </a:p>
        </p:txBody>
      </p:sp>
      <p:sp>
        <p:nvSpPr>
          <p:cNvPr id="233" name="Google Shape;233;p37"/>
          <p:cNvSpPr txBox="1"/>
          <p:nvPr>
            <p:ph idx="1" type="body"/>
          </p:nvPr>
        </p:nvSpPr>
        <p:spPr>
          <a:xfrm>
            <a:off x="1668526" y="1305050"/>
            <a:ext cx="7094400" cy="32067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Clr>
                <a:schemeClr val="dk1"/>
              </a:buClr>
              <a:buSzPts val="1100"/>
              <a:buFont typeface="Arial"/>
              <a:buNone/>
            </a:pPr>
            <a:r>
              <a:rPr b="1" lang="en" sz="1900"/>
              <a:t>Time Taken</a:t>
            </a:r>
            <a:r>
              <a:rPr lang="en" sz="1900"/>
              <a:t> = 32m+34m </a:t>
            </a:r>
            <a:r>
              <a:rPr b="1" lang="en" sz="1900"/>
              <a:t>= 1 hour 6 minutes</a:t>
            </a:r>
            <a:endParaRPr b="1" sz="1900"/>
          </a:p>
          <a:p>
            <a:pPr indent="0" lvl="0" marL="0" rtl="0" algn="l">
              <a:spcBef>
                <a:spcPts val="560"/>
              </a:spcBef>
              <a:spcAft>
                <a:spcPts val="0"/>
              </a:spcAft>
              <a:buClr>
                <a:schemeClr val="dk1"/>
              </a:buClr>
              <a:buSzPts val="1100"/>
              <a:buFont typeface="Arial"/>
              <a:buNone/>
            </a:pPr>
            <a:r>
              <a:t/>
            </a:r>
            <a:endParaRPr b="1" sz="1900"/>
          </a:p>
          <a:p>
            <a:pPr indent="0" lvl="0" marL="0" rtl="0" algn="l">
              <a:spcBef>
                <a:spcPts val="560"/>
              </a:spcBef>
              <a:spcAft>
                <a:spcPts val="0"/>
              </a:spcAft>
              <a:buClr>
                <a:schemeClr val="dk1"/>
              </a:buClr>
              <a:buSzPts val="1100"/>
              <a:buFont typeface="Arial"/>
              <a:buNone/>
            </a:pPr>
            <a:r>
              <a:rPr b="1" lang="en" sz="1900"/>
              <a:t>Model Material Used </a:t>
            </a:r>
            <a:r>
              <a:rPr lang="en" sz="1900"/>
              <a:t>= 0.673 + 0.717 </a:t>
            </a:r>
            <a:r>
              <a:rPr b="1" lang="en" sz="1900"/>
              <a:t>= 1.39 in</a:t>
            </a:r>
            <a:r>
              <a:rPr b="1" baseline="30000" lang="en" sz="1900"/>
              <a:t>3</a:t>
            </a:r>
            <a:endParaRPr b="1" baseline="30000" sz="1900"/>
          </a:p>
          <a:p>
            <a:pPr indent="0" lvl="0" marL="0" rtl="0" algn="l">
              <a:spcBef>
                <a:spcPts val="560"/>
              </a:spcBef>
              <a:spcAft>
                <a:spcPts val="0"/>
              </a:spcAft>
              <a:buClr>
                <a:schemeClr val="dk1"/>
              </a:buClr>
              <a:buSzPts val="1100"/>
              <a:buFont typeface="Arial"/>
              <a:buNone/>
            </a:pPr>
            <a:r>
              <a:t/>
            </a:r>
            <a:endParaRPr b="1" sz="1900"/>
          </a:p>
          <a:p>
            <a:pPr indent="0" lvl="0" marL="0" rtl="0" algn="l">
              <a:spcBef>
                <a:spcPts val="560"/>
              </a:spcBef>
              <a:spcAft>
                <a:spcPts val="0"/>
              </a:spcAft>
              <a:buClr>
                <a:schemeClr val="dk1"/>
              </a:buClr>
              <a:buSzPts val="1100"/>
              <a:buFont typeface="Arial"/>
              <a:buNone/>
            </a:pPr>
            <a:r>
              <a:rPr b="1" lang="en" sz="1900"/>
              <a:t>Support Material Used </a:t>
            </a:r>
            <a:r>
              <a:rPr lang="en" sz="1900"/>
              <a:t>= 0.23+0.249</a:t>
            </a:r>
            <a:r>
              <a:rPr b="1" lang="en" sz="1900"/>
              <a:t> = 0.479 in</a:t>
            </a:r>
            <a:r>
              <a:rPr b="1" baseline="30000" lang="en" sz="1900"/>
              <a:t>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ctrTitle"/>
          </p:nvPr>
        </p:nvSpPr>
        <p:spPr>
          <a:xfrm>
            <a:off x="3478100" y="3224925"/>
            <a:ext cx="5105400" cy="8001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lang="en" sz="4600" u="sng">
                <a:latin typeface="Comic Sans MS"/>
                <a:ea typeface="Comic Sans MS"/>
                <a:cs typeface="Comic Sans MS"/>
                <a:sym typeface="Comic Sans MS"/>
              </a:rPr>
              <a:t>References</a:t>
            </a:r>
            <a:endParaRPr sz="4600" u="sng">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457200" y="111098"/>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None/>
            </a:pPr>
            <a:r>
              <a:rPr lang="en" u="sng">
                <a:latin typeface="Comic Sans MS"/>
                <a:ea typeface="Comic Sans MS"/>
                <a:cs typeface="Comic Sans MS"/>
                <a:sym typeface="Comic Sans MS"/>
              </a:rPr>
              <a:t>References Screw Gauge </a:t>
            </a:r>
            <a:endParaRPr u="sng">
              <a:latin typeface="Comic Sans MS"/>
              <a:ea typeface="Comic Sans MS"/>
              <a:cs typeface="Comic Sans MS"/>
              <a:sym typeface="Comic Sans MS"/>
            </a:endParaRPr>
          </a:p>
        </p:txBody>
      </p:sp>
      <p:sp>
        <p:nvSpPr>
          <p:cNvPr id="244" name="Google Shape;244;p39"/>
          <p:cNvSpPr txBox="1"/>
          <p:nvPr>
            <p:ph idx="1" type="body"/>
          </p:nvPr>
        </p:nvSpPr>
        <p:spPr>
          <a:xfrm>
            <a:off x="149600" y="1254250"/>
            <a:ext cx="8940600" cy="3394500"/>
          </a:xfrm>
          <a:prstGeom prst="rect">
            <a:avLst/>
          </a:prstGeom>
        </p:spPr>
        <p:txBody>
          <a:bodyPr anchorCtr="0" anchor="t" bIns="45700" lIns="91425" spcFirstLastPara="1" rIns="91425" wrap="square" tIns="45700">
            <a:normAutofit fontScale="55000" lnSpcReduction="10000"/>
          </a:bodyPr>
          <a:lstStyle/>
          <a:p>
            <a:pPr indent="0" lvl="0" marL="457200" rtl="0" algn="ctr">
              <a:lnSpc>
                <a:spcPct val="115000"/>
              </a:lnSpc>
              <a:spcBef>
                <a:spcPts val="1200"/>
              </a:spcBef>
              <a:spcAft>
                <a:spcPts val="0"/>
              </a:spcAft>
              <a:buNone/>
            </a:pPr>
            <a:r>
              <a:rPr b="1" lang="en" sz="3250" u="sng"/>
              <a:t>Different parts of a screw Gauge and the construction</a:t>
            </a:r>
            <a:endParaRPr b="1" sz="3250" u="sng"/>
          </a:p>
          <a:p>
            <a:pPr indent="0" lvl="0" marL="457200" rtl="0" algn="ctr">
              <a:lnSpc>
                <a:spcPct val="115000"/>
              </a:lnSpc>
              <a:spcBef>
                <a:spcPts val="1200"/>
              </a:spcBef>
              <a:spcAft>
                <a:spcPts val="0"/>
              </a:spcAft>
              <a:buNone/>
            </a:pPr>
            <a:r>
              <a:t/>
            </a:r>
            <a:endParaRPr b="1" sz="2350" u="sng"/>
          </a:p>
          <a:p>
            <a:pPr indent="-320992" lvl="0" marL="457200" rtl="0" algn="l">
              <a:lnSpc>
                <a:spcPct val="115000"/>
              </a:lnSpc>
              <a:spcBef>
                <a:spcPts val="1200"/>
              </a:spcBef>
              <a:spcAft>
                <a:spcPts val="0"/>
              </a:spcAft>
              <a:buSzPct val="100000"/>
              <a:buChar char="●"/>
            </a:pPr>
            <a:r>
              <a:rPr lang="en" sz="2645" u="sng">
                <a:solidFill>
                  <a:schemeClr val="hlink"/>
                </a:solidFill>
                <a:hlinkClick r:id="rId3"/>
              </a:rPr>
              <a:t>The Ultimate Guide To Micrometer Screw Gauge</a:t>
            </a:r>
            <a:endParaRPr sz="2645"/>
          </a:p>
          <a:p>
            <a:pPr indent="-320992" lvl="0" marL="457200" rtl="0" algn="l">
              <a:lnSpc>
                <a:spcPct val="115000"/>
              </a:lnSpc>
              <a:spcBef>
                <a:spcPts val="0"/>
              </a:spcBef>
              <a:spcAft>
                <a:spcPts val="0"/>
              </a:spcAft>
              <a:buSzPct val="100000"/>
              <a:buChar char="●"/>
            </a:pPr>
            <a:r>
              <a:rPr lang="en" sz="2645" u="sng">
                <a:solidFill>
                  <a:schemeClr val="hlink"/>
                </a:solidFill>
                <a:hlinkClick r:id="rId4"/>
              </a:rPr>
              <a:t>Micrometer: 5 Types of Micrometer Screw Gauge [Pictures-PDF]</a:t>
            </a:r>
            <a:endParaRPr sz="2045"/>
          </a:p>
          <a:p>
            <a:pPr indent="-320992" lvl="0" marL="457200" rtl="0" algn="l">
              <a:lnSpc>
                <a:spcPct val="115000"/>
              </a:lnSpc>
              <a:spcBef>
                <a:spcPts val="0"/>
              </a:spcBef>
              <a:spcAft>
                <a:spcPts val="0"/>
              </a:spcAft>
              <a:buSzPct val="100000"/>
              <a:buChar char="●"/>
            </a:pPr>
            <a:r>
              <a:rPr lang="en" sz="2645" u="sng">
                <a:solidFill>
                  <a:schemeClr val="hlink"/>
                </a:solidFill>
                <a:hlinkClick r:id="rId5"/>
              </a:rPr>
              <a:t>Micrometer Screw Gauge: Parts of a Micrometer Screw &amp; Functions</a:t>
            </a:r>
            <a:endParaRPr sz="2045"/>
          </a:p>
          <a:p>
            <a:pPr indent="0" lvl="0" marL="457200" rtl="0" algn="l">
              <a:lnSpc>
                <a:spcPct val="115000"/>
              </a:lnSpc>
              <a:spcBef>
                <a:spcPts val="1200"/>
              </a:spcBef>
              <a:spcAft>
                <a:spcPts val="0"/>
              </a:spcAft>
              <a:buNone/>
            </a:pPr>
            <a:r>
              <a:t/>
            </a:r>
            <a:endParaRPr sz="2100"/>
          </a:p>
          <a:p>
            <a:pPr indent="0" lvl="0" marL="457200" rtl="0" algn="l">
              <a:lnSpc>
                <a:spcPct val="115000"/>
              </a:lnSpc>
              <a:spcBef>
                <a:spcPts val="1200"/>
              </a:spcBef>
              <a:spcAft>
                <a:spcPts val="0"/>
              </a:spcAft>
              <a:buNone/>
            </a:pPr>
            <a:r>
              <a:t/>
            </a:r>
            <a:endParaRPr sz="1900"/>
          </a:p>
          <a:p>
            <a:pPr indent="0" lvl="0" marL="0" rtl="0" algn="l">
              <a:lnSpc>
                <a:spcPct val="115000"/>
              </a:lnSpc>
              <a:spcBef>
                <a:spcPts val="1200"/>
              </a:spcBef>
              <a:spcAft>
                <a:spcPts val="0"/>
              </a:spcAft>
              <a:buNone/>
            </a:pPr>
            <a:r>
              <a:t/>
            </a:r>
            <a:endParaRPr sz="1300"/>
          </a:p>
          <a:p>
            <a:pPr indent="0" lvl="0" marL="457200" rtl="0" algn="l">
              <a:lnSpc>
                <a:spcPct val="115000"/>
              </a:lnSpc>
              <a:spcBef>
                <a:spcPts val="1200"/>
              </a:spcBef>
              <a:spcAft>
                <a:spcPts val="0"/>
              </a:spcAft>
              <a:buNone/>
            </a:pPr>
            <a:r>
              <a:t/>
            </a:r>
            <a:endParaRPr sz="1100">
              <a:solidFill>
                <a:schemeClr val="hlink"/>
              </a:solidFill>
            </a:endParaRPr>
          </a:p>
          <a:p>
            <a:pPr indent="0" lvl="0" marL="0" rtl="0" algn="l">
              <a:lnSpc>
                <a:spcPct val="115000"/>
              </a:lnSpc>
              <a:spcBef>
                <a:spcPts val="1200"/>
              </a:spcBef>
              <a:spcAft>
                <a:spcPts val="0"/>
              </a:spcAft>
              <a:buNone/>
            </a:pPr>
            <a:r>
              <a:t/>
            </a:r>
            <a:endParaRPr sz="1100">
              <a:solidFill>
                <a:schemeClr val="hlink"/>
              </a:solidFill>
            </a:endParaRPr>
          </a:p>
          <a:p>
            <a:pPr indent="0" lvl="0" marL="457200" rtl="0" algn="l">
              <a:spcBef>
                <a:spcPts val="1000"/>
              </a:spcBef>
              <a:spcAft>
                <a:spcPts val="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457200" y="111098"/>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u="sng">
                <a:latin typeface="Comic Sans MS"/>
                <a:ea typeface="Comic Sans MS"/>
                <a:cs typeface="Comic Sans MS"/>
                <a:sym typeface="Comic Sans MS"/>
              </a:rPr>
              <a:t>References Vernier Callipers</a:t>
            </a:r>
            <a:endParaRPr/>
          </a:p>
        </p:txBody>
      </p:sp>
      <p:sp>
        <p:nvSpPr>
          <p:cNvPr id="250" name="Google Shape;250;p40"/>
          <p:cNvSpPr txBox="1"/>
          <p:nvPr>
            <p:ph idx="1" type="body"/>
          </p:nvPr>
        </p:nvSpPr>
        <p:spPr>
          <a:xfrm>
            <a:off x="176400" y="1058600"/>
            <a:ext cx="8791200" cy="3394500"/>
          </a:xfrm>
          <a:prstGeom prst="rect">
            <a:avLst/>
          </a:prstGeom>
        </p:spPr>
        <p:txBody>
          <a:bodyPr anchorCtr="0" anchor="t" bIns="45700" lIns="91425" spcFirstLastPara="1" rIns="91425" wrap="square" tIns="45700">
            <a:normAutofit lnSpcReduction="10000"/>
          </a:bodyPr>
          <a:lstStyle/>
          <a:p>
            <a:pPr indent="0" lvl="0" marL="0" rtl="0" algn="ctr">
              <a:lnSpc>
                <a:spcPct val="115000"/>
              </a:lnSpc>
              <a:spcBef>
                <a:spcPts val="1200"/>
              </a:spcBef>
              <a:spcAft>
                <a:spcPts val="0"/>
              </a:spcAft>
              <a:buNone/>
            </a:pPr>
            <a:r>
              <a:rPr b="1" lang="en" sz="1800" u="sng"/>
              <a:t>Different parts of a vernier caliper and the construction</a:t>
            </a:r>
            <a:endParaRPr b="1" sz="1800" u="sng"/>
          </a:p>
          <a:p>
            <a:pPr indent="0" lvl="0" marL="0" rtl="0" algn="ctr">
              <a:lnSpc>
                <a:spcPct val="115000"/>
              </a:lnSpc>
              <a:spcBef>
                <a:spcPts val="1200"/>
              </a:spcBef>
              <a:spcAft>
                <a:spcPts val="0"/>
              </a:spcAft>
              <a:buClr>
                <a:schemeClr val="dk1"/>
              </a:buClr>
              <a:buSzPts val="1100"/>
              <a:buFont typeface="Arial"/>
              <a:buNone/>
            </a:pPr>
            <a:r>
              <a:t/>
            </a:r>
            <a:endParaRPr b="1" sz="1800" u="sng"/>
          </a:p>
          <a:p>
            <a:pPr indent="-323850" lvl="0" marL="457200" rtl="0" algn="l">
              <a:lnSpc>
                <a:spcPct val="200000"/>
              </a:lnSpc>
              <a:spcBef>
                <a:spcPts val="1200"/>
              </a:spcBef>
              <a:spcAft>
                <a:spcPts val="0"/>
              </a:spcAft>
              <a:buSzPts val="1500"/>
              <a:buChar char="•"/>
            </a:pPr>
            <a:r>
              <a:rPr lang="en" sz="1500" u="sng">
                <a:solidFill>
                  <a:schemeClr val="hlink"/>
                </a:solidFill>
                <a:hlinkClick r:id="rId3"/>
              </a:rPr>
              <a:t>Vernier Caliper | Parts, Types, Working, Least Count, Errors</a:t>
            </a:r>
            <a:endParaRPr sz="1500" u="sng"/>
          </a:p>
          <a:p>
            <a:pPr indent="-323850" lvl="0" marL="457200" rtl="0" algn="l">
              <a:lnSpc>
                <a:spcPct val="200000"/>
              </a:lnSpc>
              <a:spcBef>
                <a:spcPts val="0"/>
              </a:spcBef>
              <a:spcAft>
                <a:spcPts val="0"/>
              </a:spcAft>
              <a:buSzPts val="1500"/>
              <a:buChar char="•"/>
            </a:pPr>
            <a:r>
              <a:rPr lang="en" sz="1500" u="sng">
                <a:solidFill>
                  <a:schemeClr val="hlink"/>
                </a:solidFill>
                <a:hlinkClick r:id="rId4"/>
              </a:rPr>
              <a:t>Next Post Manufacturing Material &amp; Parts of a Vernier Caliper Assembly</a:t>
            </a:r>
            <a:endParaRPr sz="1500" u="sng"/>
          </a:p>
          <a:p>
            <a:pPr indent="-323850" lvl="0" marL="457200" rtl="0" algn="l">
              <a:lnSpc>
                <a:spcPct val="200000"/>
              </a:lnSpc>
              <a:spcBef>
                <a:spcPts val="0"/>
              </a:spcBef>
              <a:spcAft>
                <a:spcPts val="0"/>
              </a:spcAft>
              <a:buSzPts val="1500"/>
              <a:buChar char="•"/>
            </a:pPr>
            <a:r>
              <a:rPr lang="en" sz="1500" u="sng">
                <a:solidFill>
                  <a:schemeClr val="hlink"/>
                </a:solidFill>
                <a:hlinkClick r:id="rId5"/>
              </a:rPr>
              <a:t>Vernier Caliper: Parts, Principle, Formula, LC, Range, Resolution, Applications [PDF]</a:t>
            </a:r>
            <a:endParaRPr sz="1500" u="sng"/>
          </a:p>
          <a:p>
            <a:pPr indent="-323850" lvl="0" marL="457200" rtl="0" algn="l">
              <a:lnSpc>
                <a:spcPct val="200000"/>
              </a:lnSpc>
              <a:spcBef>
                <a:spcPts val="0"/>
              </a:spcBef>
              <a:spcAft>
                <a:spcPts val="0"/>
              </a:spcAft>
              <a:buSzPts val="1500"/>
              <a:buChar char="•"/>
            </a:pPr>
            <a:r>
              <a:rPr lang="en" sz="1500" u="sng">
                <a:solidFill>
                  <a:schemeClr val="hlink"/>
                </a:solidFill>
                <a:hlinkClick r:id="rId6"/>
              </a:rPr>
              <a:t>MEASURING INSTRUMENTS CATALOG No.E2020 (e-Book) Details</a:t>
            </a:r>
            <a:endParaRPr sz="1500" u="sng"/>
          </a:p>
          <a:p>
            <a:pPr indent="0" lvl="0" marL="457200" rtl="0" algn="l">
              <a:lnSpc>
                <a:spcPct val="150000"/>
              </a:lnSpc>
              <a:spcBef>
                <a:spcPts val="1200"/>
              </a:spcBef>
              <a:spcAft>
                <a:spcPts val="10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457200" y="111098"/>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u="sng">
                <a:latin typeface="Comic Sans MS"/>
                <a:ea typeface="Comic Sans MS"/>
                <a:cs typeface="Comic Sans MS"/>
                <a:sym typeface="Comic Sans MS"/>
              </a:rPr>
              <a:t>References on Printing</a:t>
            </a:r>
            <a:endParaRPr/>
          </a:p>
        </p:txBody>
      </p:sp>
      <p:sp>
        <p:nvSpPr>
          <p:cNvPr id="256" name="Google Shape;256;p41"/>
          <p:cNvSpPr txBox="1"/>
          <p:nvPr>
            <p:ph idx="1" type="body"/>
          </p:nvPr>
        </p:nvSpPr>
        <p:spPr>
          <a:xfrm>
            <a:off x="103550" y="1082875"/>
            <a:ext cx="8883300" cy="3394500"/>
          </a:xfrm>
          <a:prstGeom prst="rect">
            <a:avLst/>
          </a:prstGeom>
        </p:spPr>
        <p:txBody>
          <a:bodyPr anchorCtr="0" anchor="t" bIns="45700" lIns="91425" spcFirstLastPara="1" rIns="91425" wrap="square" tIns="45700">
            <a:normAutofit/>
          </a:bodyPr>
          <a:lstStyle/>
          <a:p>
            <a:pPr indent="-342900" lvl="0" marL="457200" rtl="0" algn="l">
              <a:lnSpc>
                <a:spcPct val="200000"/>
              </a:lnSpc>
              <a:spcBef>
                <a:spcPts val="560"/>
              </a:spcBef>
              <a:spcAft>
                <a:spcPts val="0"/>
              </a:spcAft>
              <a:buSzPts val="1800"/>
              <a:buChar char="•"/>
            </a:pPr>
            <a:r>
              <a:rPr lang="en" sz="1800" u="sng">
                <a:solidFill>
                  <a:schemeClr val="hlink"/>
                </a:solidFill>
                <a:hlinkClick r:id="rId3"/>
              </a:rPr>
              <a:t>Designing for FDM Production Parts</a:t>
            </a:r>
            <a:endParaRPr sz="1800"/>
          </a:p>
          <a:p>
            <a:pPr indent="-342900" lvl="0" marL="457200" rtl="0" algn="l">
              <a:lnSpc>
                <a:spcPct val="200000"/>
              </a:lnSpc>
              <a:spcBef>
                <a:spcPts val="0"/>
              </a:spcBef>
              <a:spcAft>
                <a:spcPts val="0"/>
              </a:spcAft>
              <a:buSzPts val="1800"/>
              <a:buChar char="•"/>
            </a:pPr>
            <a:r>
              <a:rPr lang="en" sz="1800" u="sng">
                <a:solidFill>
                  <a:schemeClr val="hlink"/>
                </a:solidFill>
                <a:hlinkClick r:id="rId4"/>
              </a:rPr>
              <a:t>Create an FDM Part with Different Infill Patterns &amp; Densities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ctrTitle"/>
          </p:nvPr>
        </p:nvSpPr>
        <p:spPr>
          <a:xfrm>
            <a:off x="3432050" y="3340025"/>
            <a:ext cx="5105400" cy="8001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lang="en" sz="4600" u="sng">
                <a:latin typeface="Comic Sans MS"/>
                <a:ea typeface="Comic Sans MS"/>
                <a:cs typeface="Comic Sans MS"/>
                <a:sym typeface="Comic Sans MS"/>
              </a:rPr>
              <a:t>Contributions</a:t>
            </a:r>
            <a:endParaRPr sz="4600" u="sng">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111098"/>
            <a:ext cx="8229600" cy="857400"/>
          </a:xfrm>
          <a:prstGeom prst="rect">
            <a:avLst/>
          </a:prstGeom>
          <a:effectLst>
            <a:outerShdw blurRad="57150" rotWithShape="0" algn="bl" dist="85725">
              <a:srgbClr val="000000">
                <a:alpha val="44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i="1" lang="en" u="sng">
                <a:latin typeface="Comic Sans MS"/>
                <a:ea typeface="Comic Sans MS"/>
                <a:cs typeface="Comic Sans MS"/>
                <a:sym typeface="Comic Sans MS"/>
              </a:rPr>
              <a:t>Index</a:t>
            </a:r>
            <a:endParaRPr i="1" u="sng">
              <a:latin typeface="Comic Sans MS"/>
              <a:ea typeface="Comic Sans MS"/>
              <a:cs typeface="Comic Sans MS"/>
              <a:sym typeface="Comic Sans MS"/>
            </a:endParaRPr>
          </a:p>
        </p:txBody>
      </p:sp>
      <p:sp>
        <p:nvSpPr>
          <p:cNvPr id="105" name="Google Shape;105;p16"/>
          <p:cNvSpPr txBox="1"/>
          <p:nvPr>
            <p:ph idx="1" type="body"/>
          </p:nvPr>
        </p:nvSpPr>
        <p:spPr>
          <a:xfrm>
            <a:off x="1392990" y="1040676"/>
            <a:ext cx="8229600" cy="3394500"/>
          </a:xfrm>
          <a:prstGeom prst="rect">
            <a:avLst/>
          </a:prstGeom>
        </p:spPr>
        <p:txBody>
          <a:bodyPr anchorCtr="0" anchor="t" bIns="45700" lIns="91425" spcFirstLastPara="1" rIns="91425" wrap="square" tIns="45700">
            <a:normAutofit/>
          </a:bodyPr>
          <a:lstStyle/>
          <a:p>
            <a:pPr indent="-374650" lvl="0" marL="457200" rtl="0" algn="l">
              <a:lnSpc>
                <a:spcPct val="90000"/>
              </a:lnSpc>
              <a:spcBef>
                <a:spcPts val="560"/>
              </a:spcBef>
              <a:spcAft>
                <a:spcPts val="0"/>
              </a:spcAft>
              <a:buSzPts val="2300"/>
              <a:buAutoNum type="arabicParenR"/>
            </a:pPr>
            <a:r>
              <a:rPr i="1" lang="en" sz="2300" u="sng">
                <a:hlinkClick action="ppaction://hlinksldjump" r:id="rId3"/>
              </a:rPr>
              <a:t>Genesis</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4"/>
              </a:rPr>
              <a:t>Complexity</a:t>
            </a:r>
            <a:endParaRPr i="1" sz="2300" u="sng"/>
          </a:p>
          <a:p>
            <a:pPr indent="-361950" lvl="0" marL="457200" rtl="0" algn="l">
              <a:lnSpc>
                <a:spcPct val="90000"/>
              </a:lnSpc>
              <a:spcBef>
                <a:spcPts val="0"/>
              </a:spcBef>
              <a:spcAft>
                <a:spcPts val="0"/>
              </a:spcAft>
              <a:buSzPts val="2100"/>
              <a:buAutoNum type="arabicParenR"/>
            </a:pPr>
            <a:r>
              <a:rPr i="1" lang="en" sz="2100" u="sng">
                <a:hlinkClick action="ppaction://hlinksldjump" r:id="rId5"/>
              </a:rPr>
              <a:t>Printer Settings</a:t>
            </a:r>
            <a:r>
              <a:rPr i="1" lang="en" sz="2300" u="sng"/>
              <a:t> and Important Notes</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6"/>
              </a:rPr>
              <a:t>Optimisation</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7"/>
              </a:rPr>
              <a:t>Screw Gauge and Printing Data</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8"/>
              </a:rPr>
              <a:t>Screw Gauge Final Estimates</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9"/>
              </a:rPr>
              <a:t>Vernier Calliper and Printing Data</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10"/>
              </a:rPr>
              <a:t>Vernier Calliper Final Estimates</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11"/>
              </a:rPr>
              <a:t>References</a:t>
            </a:r>
            <a:endParaRPr i="1" sz="2300" u="sng"/>
          </a:p>
          <a:p>
            <a:pPr indent="-374650" lvl="0" marL="457200" rtl="0" algn="l">
              <a:lnSpc>
                <a:spcPct val="90000"/>
              </a:lnSpc>
              <a:spcBef>
                <a:spcPts val="0"/>
              </a:spcBef>
              <a:spcAft>
                <a:spcPts val="0"/>
              </a:spcAft>
              <a:buSzPts val="2300"/>
              <a:buAutoNum type="arabicParenR"/>
            </a:pPr>
            <a:r>
              <a:rPr i="1" lang="en" sz="2300" u="sng">
                <a:hlinkClick action="ppaction://hlinksldjump" r:id="rId12"/>
              </a:rPr>
              <a:t>Contributions</a:t>
            </a:r>
            <a:endParaRPr i="1" sz="23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idx="1" type="body"/>
          </p:nvPr>
        </p:nvSpPr>
        <p:spPr>
          <a:xfrm>
            <a:off x="448750" y="230125"/>
            <a:ext cx="8229900" cy="42474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b="1" lang="en" sz="1800" u="sng"/>
              <a:t>K.Srinivas -</a:t>
            </a:r>
            <a:r>
              <a:rPr lang="en" sz="1800"/>
              <a:t> </a:t>
            </a:r>
            <a:r>
              <a:rPr lang="en" sz="1500"/>
              <a:t>Barrel_k.par, Spindle_k.par, washer_k.par, subassembly_thim.asm, Exploded Views, thimble subassembly STL files, Optimisation(Infill and Printer Settings), Printing Data for Thimble subassembly, Presentation.</a:t>
            </a:r>
            <a:endParaRPr sz="1500"/>
          </a:p>
          <a:p>
            <a:pPr indent="0" lvl="0" marL="0" rtl="0" algn="l">
              <a:spcBef>
                <a:spcPts val="560"/>
              </a:spcBef>
              <a:spcAft>
                <a:spcPts val="0"/>
              </a:spcAft>
              <a:buNone/>
            </a:pPr>
            <a:r>
              <a:t/>
            </a:r>
            <a:endParaRPr sz="1500"/>
          </a:p>
          <a:p>
            <a:pPr indent="0" lvl="0" marL="0" rtl="0" algn="l">
              <a:spcBef>
                <a:spcPts val="560"/>
              </a:spcBef>
              <a:spcAft>
                <a:spcPts val="0"/>
              </a:spcAft>
              <a:buNone/>
            </a:pPr>
            <a:r>
              <a:rPr b="1" lang="en" sz="1800" u="sng"/>
              <a:t>G.S.Sravya -</a:t>
            </a:r>
            <a:r>
              <a:rPr lang="en" sz="1500"/>
              <a:t> linear scale_sravya.par, protrusion_sravya.par, screw on linear scale_sravya.par, screw on vernier scale_sravya.par, lock screw_sravya.par, Asm1.asm(subassembly of linear scale), Asm2.asm(subassembly of vernier scale), Vernier Calliper.asm, STL files and printing data of the mentioned par files. </a:t>
            </a:r>
            <a:endParaRPr sz="1500"/>
          </a:p>
          <a:p>
            <a:pPr indent="0" lvl="0" marL="0" rtl="0" algn="l">
              <a:spcBef>
                <a:spcPts val="560"/>
              </a:spcBef>
              <a:spcAft>
                <a:spcPts val="0"/>
              </a:spcAft>
              <a:buNone/>
            </a:pPr>
            <a:r>
              <a:t/>
            </a:r>
            <a:endParaRPr sz="1500"/>
          </a:p>
          <a:p>
            <a:pPr indent="0" lvl="0" marL="0" rtl="0" algn="l">
              <a:spcBef>
                <a:spcPts val="560"/>
              </a:spcBef>
              <a:spcAft>
                <a:spcPts val="0"/>
              </a:spcAft>
              <a:buClr>
                <a:schemeClr val="dk1"/>
              </a:buClr>
              <a:buSzPts val="1100"/>
              <a:buFont typeface="Arial"/>
              <a:buNone/>
            </a:pPr>
            <a:r>
              <a:rPr b="1" lang="en" sz="1800" u="sng"/>
              <a:t>A.Anish -</a:t>
            </a:r>
            <a:r>
              <a:rPr b="1" lang="en" sz="1800"/>
              <a:t> </a:t>
            </a:r>
            <a:r>
              <a:rPr lang="en" sz="1500"/>
              <a:t>Anvil.par, frame1.par, plate1.par, screw1.par, Stem1.par, Frame-sub_assembly.asm, Frame-sub_assembly STL files, Frame-sub_assembly printing data</a:t>
            </a:r>
            <a:r>
              <a:rPr b="1" lang="en" sz="1500"/>
              <a:t>, </a:t>
            </a:r>
            <a:r>
              <a:rPr lang="en" sz="1500"/>
              <a:t>Presentation</a:t>
            </a:r>
            <a:r>
              <a:rPr b="1" lang="en" sz="1500"/>
              <a:t>.</a:t>
            </a:r>
            <a:endParaRPr b="1" sz="1500"/>
          </a:p>
          <a:p>
            <a:pPr indent="0" lvl="0" marL="0" rtl="0" algn="l">
              <a:spcBef>
                <a:spcPts val="560"/>
              </a:spcBef>
              <a:spcAft>
                <a:spcPts val="0"/>
              </a:spcAft>
              <a:buNone/>
            </a:pPr>
            <a:r>
              <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1" type="body"/>
          </p:nvPr>
        </p:nvSpPr>
        <p:spPr>
          <a:xfrm>
            <a:off x="437250" y="195625"/>
            <a:ext cx="8241300" cy="42819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b="1" lang="en" sz="1800" u="sng"/>
              <a:t>B. Vishal Datta </a:t>
            </a:r>
            <a:r>
              <a:rPr b="1" lang="en" sz="1500" u="sng"/>
              <a:t>-</a:t>
            </a:r>
            <a:r>
              <a:rPr b="1" lang="en" sz="1500"/>
              <a:t> </a:t>
            </a:r>
            <a:r>
              <a:rPr lang="en" sz="1500"/>
              <a:t>Thimble1.par, Binder-1.par, Screw_Gauge_Final.asm, Presentation-</a:t>
            </a:r>
            <a:endParaRPr sz="1500"/>
          </a:p>
          <a:p>
            <a:pPr indent="0" lvl="0" marL="0" rtl="0" algn="l">
              <a:spcBef>
                <a:spcPts val="560"/>
              </a:spcBef>
              <a:spcAft>
                <a:spcPts val="0"/>
              </a:spcAft>
              <a:buNone/>
            </a:pPr>
            <a:r>
              <a:rPr lang="en" sz="1500"/>
              <a:t>Theme, Presentation.</a:t>
            </a:r>
            <a:endParaRPr sz="1500"/>
          </a:p>
          <a:p>
            <a:pPr indent="0" lvl="0" marL="0" rtl="0" algn="l">
              <a:spcBef>
                <a:spcPts val="560"/>
              </a:spcBef>
              <a:spcAft>
                <a:spcPts val="0"/>
              </a:spcAft>
              <a:buNone/>
            </a:pPr>
            <a:r>
              <a:t/>
            </a:r>
            <a:endParaRPr sz="1500"/>
          </a:p>
          <a:p>
            <a:pPr indent="0" lvl="0" marL="0" rtl="0" algn="l">
              <a:spcBef>
                <a:spcPts val="560"/>
              </a:spcBef>
              <a:spcAft>
                <a:spcPts val="0"/>
              </a:spcAft>
              <a:buNone/>
            </a:pPr>
            <a:r>
              <a:rPr b="1" lang="en" sz="1800" u="sng"/>
              <a:t>Ajit Shankar - </a:t>
            </a:r>
            <a:r>
              <a:rPr lang="en" sz="1500"/>
              <a:t>Sliding Jaw_Ajit.par, Vernier Scale-1_Ajit.par, Vernier Scale-2_Ajit.par, Finger Hook_Ajit.par, Strip for Depth Measurement_Ajit.par, Printing Data for Vernier Scale Subassembly. </a:t>
            </a:r>
            <a:endParaRPr sz="1500"/>
          </a:p>
          <a:p>
            <a:pPr indent="0" lvl="0" marL="0" rtl="0" algn="l">
              <a:spcBef>
                <a:spcPts val="560"/>
              </a:spcBef>
              <a:spcAft>
                <a:spcPts val="0"/>
              </a:spcAft>
              <a:buNone/>
            </a:pPr>
            <a:r>
              <a:t/>
            </a:r>
            <a:endParaRPr sz="1500"/>
          </a:p>
          <a:p>
            <a:pPr indent="0" lvl="0" marL="0" rtl="0" algn="l">
              <a:spcBef>
                <a:spcPts val="560"/>
              </a:spcBef>
              <a:spcAft>
                <a:spcPts val="0"/>
              </a:spcAft>
              <a:buNone/>
            </a:pPr>
            <a:r>
              <a:t/>
            </a:r>
            <a:endParaRPr b="1"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idx="1" type="body"/>
          </p:nvPr>
        </p:nvSpPr>
        <p:spPr>
          <a:xfrm>
            <a:off x="644565" y="874501"/>
            <a:ext cx="8229600" cy="3394500"/>
          </a:xfrm>
          <a:prstGeom prst="rect">
            <a:avLst/>
          </a:prstGeom>
          <a:effectLst>
            <a:outerShdw blurRad="57150" rotWithShape="0" algn="bl" dist="66675">
              <a:srgbClr val="000000">
                <a:alpha val="52999"/>
              </a:srgbClr>
            </a:outerShdw>
          </a:effectLst>
        </p:spPr>
        <p:txBody>
          <a:bodyPr anchorCtr="0" anchor="t" bIns="45700" lIns="91425" spcFirstLastPara="1" rIns="91425" wrap="square" tIns="45700">
            <a:normAutofit/>
          </a:bodyPr>
          <a:lstStyle/>
          <a:p>
            <a:pPr indent="0" lvl="0" marL="0" rtl="0" algn="l">
              <a:spcBef>
                <a:spcPts val="560"/>
              </a:spcBef>
              <a:spcAft>
                <a:spcPts val="0"/>
              </a:spcAft>
              <a:buNone/>
            </a:pPr>
            <a:r>
              <a:t/>
            </a:r>
            <a:endParaRPr/>
          </a:p>
          <a:p>
            <a:pPr indent="0" lvl="0" marL="0" rtl="0" algn="l">
              <a:spcBef>
                <a:spcPts val="560"/>
              </a:spcBef>
              <a:spcAft>
                <a:spcPts val="0"/>
              </a:spcAft>
              <a:buNone/>
            </a:pPr>
            <a:r>
              <a:t/>
            </a:r>
            <a:endParaRPr/>
          </a:p>
          <a:p>
            <a:pPr indent="0" lvl="0" marL="0" rtl="0" algn="ctr">
              <a:spcBef>
                <a:spcPts val="560"/>
              </a:spcBef>
              <a:spcAft>
                <a:spcPts val="0"/>
              </a:spcAft>
              <a:buNone/>
            </a:pPr>
            <a:r>
              <a:rPr b="1" i="1" lang="en" sz="4000">
                <a:latin typeface="Comic Sans MS"/>
                <a:ea typeface="Comic Sans MS"/>
                <a:cs typeface="Comic Sans MS"/>
                <a:sym typeface="Comic Sans MS"/>
              </a:rPr>
              <a:t>THANK YOU !</a:t>
            </a:r>
            <a:endParaRPr b="1" i="1" sz="40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111098"/>
            <a:ext cx="82296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None/>
            </a:pPr>
            <a:r>
              <a:rPr lang="en" u="sng">
                <a:latin typeface="Comic Sans MS"/>
                <a:ea typeface="Comic Sans MS"/>
                <a:cs typeface="Comic Sans MS"/>
                <a:sym typeface="Comic Sans MS"/>
              </a:rPr>
              <a:t>Genesis of this project</a:t>
            </a:r>
            <a:endParaRPr u="sng">
              <a:latin typeface="Comic Sans MS"/>
              <a:ea typeface="Comic Sans MS"/>
              <a:cs typeface="Comic Sans MS"/>
              <a:sym typeface="Comic Sans MS"/>
            </a:endParaRPr>
          </a:p>
        </p:txBody>
      </p:sp>
      <p:sp>
        <p:nvSpPr>
          <p:cNvPr id="111" name="Google Shape;111;p17"/>
          <p:cNvSpPr txBox="1"/>
          <p:nvPr>
            <p:ph idx="1" type="body"/>
          </p:nvPr>
        </p:nvSpPr>
        <p:spPr>
          <a:xfrm>
            <a:off x="448965" y="1082876"/>
            <a:ext cx="8229600" cy="3394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sz="2500"/>
              <a:t>Our team decided to make a project which would not just be a model of something but also could be used in the engineering classroom.This, coupled with our self learnt knowledge of Assembly and limitations on material usage brought us to the idea of Scientific Instruments!</a:t>
            </a:r>
            <a:endParaRPr sz="2500"/>
          </a:p>
          <a:p>
            <a:pPr indent="0" lvl="0" marL="0" rtl="0" algn="l">
              <a:spcBef>
                <a:spcPts val="560"/>
              </a:spcBef>
              <a:spcAft>
                <a:spcPts val="0"/>
              </a:spcAft>
              <a:buNone/>
            </a:pPr>
            <a:r>
              <a:t/>
            </a:r>
            <a:endParaRPr/>
          </a:p>
          <a:p>
            <a:pPr indent="0" lvl="0" marL="0" rtl="0" algn="l">
              <a:spcBef>
                <a:spcPts val="56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111098"/>
            <a:ext cx="8229600" cy="857400"/>
          </a:xfrm>
          <a:prstGeom prst="rect">
            <a:avLst/>
          </a:prstGeom>
          <a:effectLst>
            <a:outerShdw blurRad="57150" rotWithShape="0" algn="bl" dist="57150">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None/>
            </a:pPr>
            <a:r>
              <a:rPr lang="en" u="sng">
                <a:latin typeface="Comic Sans MS"/>
                <a:ea typeface="Comic Sans MS"/>
                <a:cs typeface="Comic Sans MS"/>
                <a:sym typeface="Comic Sans MS"/>
              </a:rPr>
              <a:t>Complexity of the </a:t>
            </a:r>
            <a:r>
              <a:rPr lang="en" u="sng">
                <a:latin typeface="Comic Sans MS"/>
                <a:ea typeface="Comic Sans MS"/>
                <a:cs typeface="Comic Sans MS"/>
                <a:sym typeface="Comic Sans MS"/>
              </a:rPr>
              <a:t>project</a:t>
            </a:r>
            <a:endParaRPr u="sng">
              <a:latin typeface="Comic Sans MS"/>
              <a:ea typeface="Comic Sans MS"/>
              <a:cs typeface="Comic Sans MS"/>
              <a:sym typeface="Comic Sans MS"/>
            </a:endParaRPr>
          </a:p>
        </p:txBody>
      </p:sp>
      <p:sp>
        <p:nvSpPr>
          <p:cNvPr id="117" name="Google Shape;117;p18"/>
          <p:cNvSpPr txBox="1"/>
          <p:nvPr>
            <p:ph idx="1" type="body"/>
          </p:nvPr>
        </p:nvSpPr>
        <p:spPr>
          <a:xfrm>
            <a:off x="448965" y="1082876"/>
            <a:ext cx="8229600" cy="3394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sz="2500"/>
              <a:t>Manufacturing of Scientific  Measuring Instruments requires several different parts with accurate sizes which need to be put together perfectly.That being said,this project had 10 part files, 2 subassemblies and a final assembly for Screw Gauge, 10 part files, 2 subassemblies and a final assembly for Vernier Callipers.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428250" y="563075"/>
            <a:ext cx="8479200" cy="3955800"/>
          </a:xfrm>
          <a:prstGeom prst="rect">
            <a:avLst/>
          </a:prstGeom>
          <a:noFill/>
          <a:ln>
            <a:noFill/>
          </a:ln>
          <a:effectLst>
            <a:outerShdw blurRad="57150" rotWithShape="0" algn="bl" dist="66675">
              <a:srgbClr val="000000">
                <a:alpha val="54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u="sng">
              <a:solidFill>
                <a:schemeClr val="lt1"/>
              </a:solidFill>
              <a:latin typeface="Comic Sans MS"/>
              <a:ea typeface="Comic Sans MS"/>
              <a:cs typeface="Comic Sans MS"/>
              <a:sym typeface="Comic Sans MS"/>
            </a:endParaRPr>
          </a:p>
          <a:p>
            <a:pPr indent="-330200" lvl="0" marL="457200" rtl="0" algn="l">
              <a:spcBef>
                <a:spcPts val="0"/>
              </a:spcBef>
              <a:spcAft>
                <a:spcPts val="0"/>
              </a:spcAft>
              <a:buClr>
                <a:schemeClr val="lt1"/>
              </a:buClr>
              <a:buSzPts val="1600"/>
              <a:buChar char="●"/>
            </a:pPr>
            <a:r>
              <a:rPr lang="en" sz="1600">
                <a:solidFill>
                  <a:schemeClr val="lt1"/>
                </a:solidFill>
              </a:rPr>
              <a:t>Software used to estimate Printing Data is </a:t>
            </a:r>
            <a:r>
              <a:rPr b="1" lang="en" sz="1600">
                <a:solidFill>
                  <a:schemeClr val="lt1"/>
                </a:solidFill>
              </a:rPr>
              <a:t>GrabCAD</a:t>
            </a:r>
            <a:endParaRPr b="1" sz="1600">
              <a:solidFill>
                <a:schemeClr val="lt1"/>
              </a:solidFill>
            </a:endParaRPr>
          </a:p>
          <a:p>
            <a:pPr indent="0" lvl="0" marL="4572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The Printer Template used for all the GrabCAD Printing Data is </a:t>
            </a:r>
            <a:r>
              <a:rPr b="1" lang="en" sz="1600">
                <a:solidFill>
                  <a:schemeClr val="lt1"/>
                </a:solidFill>
              </a:rPr>
              <a:t>Fortus 450mc.</a:t>
            </a:r>
            <a:endParaRPr b="1" sz="1600">
              <a:solidFill>
                <a:schemeClr val="lt1"/>
              </a:solidFill>
            </a:endParaRPr>
          </a:p>
          <a:p>
            <a:pPr indent="0" lvl="0" marL="457200" rtl="0" algn="l">
              <a:spcBef>
                <a:spcPts val="0"/>
              </a:spcBef>
              <a:spcAft>
                <a:spcPts val="0"/>
              </a:spcAft>
              <a:buNone/>
            </a:pPr>
            <a:r>
              <a:t/>
            </a:r>
            <a:endParaRPr b="1" sz="1600" u="sng">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The </a:t>
            </a:r>
            <a:r>
              <a:rPr b="1" lang="en" sz="1600">
                <a:solidFill>
                  <a:schemeClr val="lt1"/>
                </a:solidFill>
              </a:rPr>
              <a:t>orientation images</a:t>
            </a:r>
            <a:r>
              <a:rPr lang="en" sz="1600">
                <a:solidFill>
                  <a:schemeClr val="lt1"/>
                </a:solidFill>
              </a:rPr>
              <a:t> in GrabCAD are kept in as a </a:t>
            </a:r>
            <a:r>
              <a:rPr b="1" lang="en" sz="1600">
                <a:solidFill>
                  <a:schemeClr val="lt1"/>
                </a:solidFill>
              </a:rPr>
              <a:t>hyperlink</a:t>
            </a:r>
            <a:r>
              <a:rPr lang="en" sz="1600">
                <a:solidFill>
                  <a:schemeClr val="lt1"/>
                </a:solidFill>
              </a:rPr>
              <a:t> for each of the part in the table. On clicking the part names you can view the images.</a:t>
            </a:r>
            <a:endParaRPr sz="1600">
              <a:solidFill>
                <a:schemeClr val="lt1"/>
              </a:solidFill>
            </a:endParaRPr>
          </a:p>
          <a:p>
            <a:pPr indent="0" lvl="0" marL="4572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Part files have been modelled on</a:t>
            </a:r>
            <a:r>
              <a:rPr b="1" lang="en" sz="1600" u="sng">
                <a:solidFill>
                  <a:schemeClr val="lt1"/>
                </a:solidFill>
              </a:rPr>
              <a:t> </a:t>
            </a:r>
            <a:r>
              <a:rPr b="1" lang="en" sz="1600">
                <a:solidFill>
                  <a:schemeClr val="lt1"/>
                </a:solidFill>
              </a:rPr>
              <a:t>Solid Edge 2021, Solid Edge 9 ,Solid Edge 6</a:t>
            </a:r>
            <a:r>
              <a:rPr b="1" lang="en" sz="1600" u="sng">
                <a:solidFill>
                  <a:schemeClr val="lt1"/>
                </a:solidFill>
              </a:rPr>
              <a:t>  </a:t>
            </a:r>
            <a:r>
              <a:rPr lang="en" sz="1600">
                <a:solidFill>
                  <a:schemeClr val="lt1"/>
                </a:solidFill>
              </a:rPr>
              <a:t>etc.depending on the team member that modelled it.</a:t>
            </a:r>
            <a:endParaRPr sz="1600">
              <a:solidFill>
                <a:schemeClr val="lt1"/>
              </a:solidFill>
            </a:endParaRPr>
          </a:p>
          <a:p>
            <a:pPr indent="0" lvl="0" marL="4572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We learnt basic Solid Edge Assembly (plane ,axis alignment) from several websites and from here : </a:t>
            </a:r>
            <a:r>
              <a:rPr lang="en" sz="1600" u="sng">
                <a:solidFill>
                  <a:srgbClr val="0000FF"/>
                </a:solidFill>
                <a:hlinkClick r:id="rId3">
                  <a:extLst>
                    <a:ext uri="{A12FA001-AC4F-418D-AE19-62706E023703}">
                      <ahyp:hlinkClr val="tx"/>
                    </a:ext>
                  </a:extLst>
                </a:hlinkClick>
              </a:rPr>
              <a:t>Solid Edge assembly</a:t>
            </a:r>
            <a:endParaRPr sz="1600">
              <a:solidFill>
                <a:srgbClr val="0000FF"/>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p:txBody>
      </p:sp>
      <p:sp>
        <p:nvSpPr>
          <p:cNvPr id="123" name="Google Shape;123;p19"/>
          <p:cNvSpPr txBox="1"/>
          <p:nvPr/>
        </p:nvSpPr>
        <p:spPr>
          <a:xfrm>
            <a:off x="428250" y="0"/>
            <a:ext cx="8287500" cy="692700"/>
          </a:xfrm>
          <a:prstGeom prst="rect">
            <a:avLst/>
          </a:prstGeom>
          <a:noFill/>
          <a:ln>
            <a:noFill/>
          </a:ln>
          <a:effectLst>
            <a:outerShdw blurRad="57150" rotWithShape="0" algn="bl" dist="66675">
              <a:srgbClr val="000000">
                <a:alpha val="54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300" u="sng">
                <a:solidFill>
                  <a:schemeClr val="lt1"/>
                </a:solidFill>
                <a:latin typeface="Comic Sans MS"/>
                <a:ea typeface="Comic Sans MS"/>
                <a:cs typeface="Comic Sans MS"/>
                <a:sym typeface="Comic Sans MS"/>
              </a:rPr>
              <a:t>Printer Settings and Important Notes</a:t>
            </a:r>
            <a:endParaRPr sz="3300" u="sng">
              <a:solidFill>
                <a:schemeClr val="lt1"/>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111098"/>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None/>
            </a:pPr>
            <a:r>
              <a:rPr lang="en" u="sng">
                <a:latin typeface="Comic Sans MS"/>
                <a:ea typeface="Comic Sans MS"/>
                <a:cs typeface="Comic Sans MS"/>
                <a:sym typeface="Comic Sans MS"/>
              </a:rPr>
              <a:t>Optimisation</a:t>
            </a:r>
            <a:endParaRPr u="sng">
              <a:latin typeface="Comic Sans MS"/>
              <a:ea typeface="Comic Sans MS"/>
              <a:cs typeface="Comic Sans MS"/>
              <a:sym typeface="Comic Sans MS"/>
            </a:endParaRPr>
          </a:p>
        </p:txBody>
      </p:sp>
      <p:sp>
        <p:nvSpPr>
          <p:cNvPr id="129" name="Google Shape;129;p20"/>
          <p:cNvSpPr txBox="1"/>
          <p:nvPr>
            <p:ph idx="1" type="body"/>
          </p:nvPr>
        </p:nvSpPr>
        <p:spPr>
          <a:xfrm>
            <a:off x="448975" y="1082875"/>
            <a:ext cx="8229600" cy="3664200"/>
          </a:xfrm>
          <a:prstGeom prst="rect">
            <a:avLst/>
          </a:prstGeom>
        </p:spPr>
        <p:txBody>
          <a:bodyPr anchorCtr="0" anchor="t" bIns="45700" lIns="91425" spcFirstLastPara="1" rIns="91425" wrap="square" tIns="45700">
            <a:normAutofit fontScale="92500" lnSpcReduction="20000"/>
          </a:bodyPr>
          <a:lstStyle/>
          <a:p>
            <a:pPr indent="-381317" lvl="0" marL="457200" rtl="0" algn="l">
              <a:spcBef>
                <a:spcPts val="560"/>
              </a:spcBef>
              <a:spcAft>
                <a:spcPts val="0"/>
              </a:spcAft>
              <a:buSzPct val="100000"/>
              <a:buAutoNum type="arabicParenR"/>
            </a:pPr>
            <a:r>
              <a:rPr lang="en" sz="2600"/>
              <a:t>We have used shelling to optimise printing time.The infill used is hexagram for the stronger,moving parts(eg:</a:t>
            </a:r>
            <a:r>
              <a:rPr b="1" lang="en" sz="2600"/>
              <a:t>Thimble Subassembly</a:t>
            </a:r>
            <a:r>
              <a:rPr lang="en" sz="2600"/>
              <a:t>) and also for the </a:t>
            </a:r>
            <a:r>
              <a:rPr lang="en" sz="2600"/>
              <a:t>pieces</a:t>
            </a:r>
            <a:r>
              <a:rPr lang="en" sz="2600"/>
              <a:t> which have screws drilled into them(to provide good attachment).</a:t>
            </a:r>
            <a:endParaRPr sz="2600"/>
          </a:p>
          <a:p>
            <a:pPr indent="0" lvl="0" marL="0" rtl="0" algn="l">
              <a:spcBef>
                <a:spcPts val="560"/>
              </a:spcBef>
              <a:spcAft>
                <a:spcPts val="0"/>
              </a:spcAft>
              <a:buNone/>
            </a:pPr>
            <a:r>
              <a:t/>
            </a:r>
            <a:endParaRPr sz="2600"/>
          </a:p>
          <a:p>
            <a:pPr indent="-381317" lvl="0" marL="457200" rtl="0" algn="l">
              <a:spcBef>
                <a:spcPts val="560"/>
              </a:spcBef>
              <a:spcAft>
                <a:spcPts val="0"/>
              </a:spcAft>
              <a:buSzPct val="100000"/>
              <a:buAutoNum type="arabicParenR"/>
            </a:pPr>
            <a:r>
              <a:rPr lang="en" sz="2600"/>
              <a:t>Solid is used for the strongest parts.</a:t>
            </a:r>
            <a:endParaRPr sz="2600"/>
          </a:p>
          <a:p>
            <a:pPr indent="0" lvl="0" marL="0" rtl="0" algn="l">
              <a:spcBef>
                <a:spcPts val="560"/>
              </a:spcBef>
              <a:spcAft>
                <a:spcPts val="0"/>
              </a:spcAft>
              <a:buNone/>
            </a:pPr>
            <a:r>
              <a:t/>
            </a:r>
            <a:endParaRPr sz="2600"/>
          </a:p>
          <a:p>
            <a:pPr indent="-381317" lvl="0" marL="457200" rtl="0" algn="l">
              <a:spcBef>
                <a:spcPts val="560"/>
              </a:spcBef>
              <a:spcAft>
                <a:spcPts val="0"/>
              </a:spcAft>
              <a:buSzPct val="100000"/>
              <a:buAutoNum type="arabicParenR"/>
            </a:pPr>
            <a:r>
              <a:rPr lang="en" sz="2600"/>
              <a:t>For the relatively weaker pieces sparse infill has been used for faster printing and less material usage.  </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50002"/>
            <a:ext cx="8229600" cy="8574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rmAutofit/>
          </a:bodyPr>
          <a:lstStyle/>
          <a:p>
            <a:pPr indent="0" lvl="0" marL="0" rtl="0" algn="l">
              <a:spcBef>
                <a:spcPts val="0"/>
              </a:spcBef>
              <a:spcAft>
                <a:spcPts val="0"/>
              </a:spcAft>
              <a:buNone/>
            </a:pPr>
            <a:r>
              <a:rPr lang="en" u="sng">
                <a:latin typeface="Comic Sans MS"/>
                <a:ea typeface="Comic Sans MS"/>
                <a:cs typeface="Comic Sans MS"/>
                <a:sym typeface="Comic Sans MS"/>
              </a:rPr>
              <a:t>Optimisation</a:t>
            </a:r>
            <a:endParaRPr u="sng">
              <a:latin typeface="Comic Sans MS"/>
              <a:ea typeface="Comic Sans MS"/>
              <a:cs typeface="Comic Sans MS"/>
              <a:sym typeface="Comic Sans MS"/>
            </a:endParaRPr>
          </a:p>
        </p:txBody>
      </p:sp>
      <p:sp>
        <p:nvSpPr>
          <p:cNvPr id="135" name="Google Shape;135;p21"/>
          <p:cNvSpPr txBox="1"/>
          <p:nvPr>
            <p:ph idx="1" type="body"/>
          </p:nvPr>
        </p:nvSpPr>
        <p:spPr>
          <a:xfrm>
            <a:off x="457200" y="726175"/>
            <a:ext cx="8229600" cy="40605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
              <a:t>4) </a:t>
            </a:r>
            <a:r>
              <a:rPr lang="en" sz="2500"/>
              <a:t>Shell thickness for stronger pieces has been improved to 0.12 inches to improve strength.</a:t>
            </a:r>
            <a:endParaRPr sz="2500"/>
          </a:p>
          <a:p>
            <a:pPr indent="0" lvl="0" marL="0" rtl="0" algn="l">
              <a:spcBef>
                <a:spcPts val="560"/>
              </a:spcBef>
              <a:spcAft>
                <a:spcPts val="0"/>
              </a:spcAft>
              <a:buNone/>
            </a:pPr>
            <a:r>
              <a:rPr lang="en" sz="2500"/>
              <a:t>Note: 0.12 inches is a multiple of 0.06 inches which is the nozzle diameter,this prevents voids</a:t>
            </a:r>
            <a:endParaRPr sz="2500"/>
          </a:p>
          <a:p>
            <a:pPr indent="0" lvl="0" marL="0" rtl="0" algn="l">
              <a:spcBef>
                <a:spcPts val="560"/>
              </a:spcBef>
              <a:spcAft>
                <a:spcPts val="0"/>
              </a:spcAft>
              <a:buNone/>
            </a:pPr>
            <a:r>
              <a:rPr lang="en" sz="2500"/>
              <a:t>(for more information see references)</a:t>
            </a:r>
            <a:endParaRPr sz="2500"/>
          </a:p>
          <a:p>
            <a:pPr indent="0" lvl="0" marL="0" rtl="0" algn="l">
              <a:spcBef>
                <a:spcPts val="560"/>
              </a:spcBef>
              <a:spcAft>
                <a:spcPts val="0"/>
              </a:spcAft>
              <a:buNone/>
            </a:pPr>
            <a:r>
              <a:t/>
            </a:r>
            <a:endParaRPr sz="2500"/>
          </a:p>
          <a:p>
            <a:pPr indent="0" lvl="0" marL="0" rtl="0" algn="l">
              <a:spcBef>
                <a:spcPts val="560"/>
              </a:spcBef>
              <a:spcAft>
                <a:spcPts val="0"/>
              </a:spcAft>
              <a:buNone/>
            </a:pPr>
            <a:r>
              <a:rPr lang="en" sz="2500"/>
              <a:t>5) </a:t>
            </a:r>
            <a:r>
              <a:rPr lang="en" sz="2500"/>
              <a:t>Printing Orientations have been calculated to minimize support material.</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2971800" y="3247950"/>
            <a:ext cx="5105400" cy="800100"/>
          </a:xfrm>
          <a:prstGeom prst="rect">
            <a:avLst/>
          </a:prstGeom>
          <a:effectLst>
            <a:outerShdw blurRad="57150" rotWithShape="0" algn="bl" dist="66675">
              <a:srgbClr val="000000">
                <a:alpha val="54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lang="en" sz="4700" u="sng">
                <a:latin typeface="Comic Sans MS"/>
                <a:ea typeface="Comic Sans MS"/>
                <a:cs typeface="Comic Sans MS"/>
                <a:sym typeface="Comic Sans MS"/>
              </a:rPr>
              <a:t>Screw Gauge</a:t>
            </a:r>
            <a:endParaRPr sz="4700" u="sng">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20010-marketi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