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1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6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1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4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4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40E4-44B1-4632-9372-D1FDCAAFDD27}" type="datetimeFigureOut">
              <a:rPr lang="en-US" smtClean="0"/>
              <a:t>09/22/2016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3F9E-2748-4986-9B95-33DA2F8B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514600"/>
            <a:ext cx="5943600" cy="84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191000"/>
            <a:ext cx="3429000" cy="381000"/>
          </a:xfrm>
        </p:spPr>
        <p:txBody>
          <a:bodyPr>
            <a:normAutofit lnSpcReduction="10000"/>
          </a:bodyPr>
          <a:lstStyle/>
          <a:p>
            <a:r>
              <a:rPr lang="en-US" sz="2000" i="1" dirty="0" err="1" smtClean="0">
                <a:solidFill>
                  <a:schemeClr val="tx1"/>
                </a:solidFill>
              </a:rPr>
              <a:t>Kartik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Venkateshwaran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3581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Banco de Portugal’s telemarketing campaign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7921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Client – Banco de Portugal – Portuguese central bank</a:t>
            </a:r>
          </a:p>
          <a:p>
            <a:r>
              <a:rPr lang="en-US" sz="2000" dirty="0" smtClean="0"/>
              <a:t>Conducts a telemarketing campaign among potential customers to gauge response to a new product</a:t>
            </a:r>
          </a:p>
          <a:p>
            <a:r>
              <a:rPr lang="en-US" sz="2000" dirty="0" smtClean="0"/>
              <a:t>Business opportunity – to increase number of customers opening a deposit account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56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441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Show me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collected includes demographic data, data around the last campaign and social and economic attributes</a:t>
            </a:r>
          </a:p>
          <a:p>
            <a:r>
              <a:rPr lang="en-US" sz="2000" dirty="0" smtClean="0"/>
              <a:t>No missing values – tested</a:t>
            </a:r>
          </a:p>
          <a:p>
            <a:r>
              <a:rPr lang="en-US" sz="2000" dirty="0" smtClean="0"/>
              <a:t>NA was treated as another category</a:t>
            </a:r>
          </a:p>
          <a:p>
            <a:r>
              <a:rPr lang="en-US" sz="2000" dirty="0" smtClean="0"/>
              <a:t>‘duration’ variable was taken out due to high correlation with dependent variable</a:t>
            </a:r>
          </a:p>
          <a:p>
            <a:r>
              <a:rPr lang="en-US" sz="2000" dirty="0" smtClean="0"/>
              <a:t>‘gold price’ and ‘year’ variables added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41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868362"/>
          </a:xfrm>
        </p:spPr>
        <p:txBody>
          <a:bodyPr/>
          <a:lstStyle/>
          <a:p>
            <a:r>
              <a:rPr lang="en-US" dirty="0" smtClean="0"/>
              <a:t>Exploring 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Skewed dataset – 89:11 ratio</a:t>
            </a:r>
          </a:p>
          <a:p>
            <a:r>
              <a:rPr lang="en-US" sz="2000" dirty="0" smtClean="0"/>
              <a:t>Financial indicator </a:t>
            </a:r>
            <a:r>
              <a:rPr lang="en-US" sz="2000" dirty="0" err="1" smtClean="0"/>
              <a:t>euribor</a:t>
            </a:r>
            <a:r>
              <a:rPr lang="en-US" sz="2000" dirty="0" smtClean="0"/>
              <a:t> distribution for two groups good indicator of consumer behavior</a:t>
            </a:r>
          </a:p>
          <a:p>
            <a:endParaRPr lang="en-US" sz="2000" dirty="0"/>
          </a:p>
        </p:txBody>
      </p:sp>
      <p:pic>
        <p:nvPicPr>
          <p:cNvPr id="1026" name="Picture 2" descr="euriY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06" y="3200400"/>
            <a:ext cx="3696694" cy="245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uri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739210" cy="248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792162"/>
          </a:xfrm>
        </p:spPr>
        <p:txBody>
          <a:bodyPr/>
          <a:lstStyle/>
          <a:p>
            <a:r>
              <a:rPr lang="en-US" dirty="0" smtClean="0"/>
              <a:t>Further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Job variable distribution – students and retired people more likely to invest in a deposit</a:t>
            </a:r>
          </a:p>
          <a:p>
            <a:r>
              <a:rPr lang="en-US" sz="2000" dirty="0" smtClean="0"/>
              <a:t>25% of retirees, 30% of students – above average of 11% response</a:t>
            </a:r>
          </a:p>
        </p:txBody>
      </p:sp>
      <p:pic>
        <p:nvPicPr>
          <p:cNvPr id="2050" name="Picture 2" descr="jobY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3276600"/>
            <a:ext cx="3505200" cy="232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a560271\Desktop\bankJobN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87" y="3276600"/>
            <a:ext cx="3581400" cy="2329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8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1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Employment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Customers more likely to invest if unemployment rate was dropping</a:t>
            </a:r>
          </a:p>
          <a:p>
            <a:r>
              <a:rPr lang="en-US" sz="2000" dirty="0" smtClean="0"/>
              <a:t>Graph below shows distribution for people who responded yes</a:t>
            </a:r>
            <a:endParaRPr lang="en-US" sz="2000" dirty="0"/>
          </a:p>
        </p:txBody>
      </p:sp>
      <p:pic>
        <p:nvPicPr>
          <p:cNvPr id="4" name="Picture 3" descr="C:\Users\a560271\Desktop\empVarRateY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5029200" cy="2805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7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868362"/>
          </a:xfrm>
        </p:spPr>
        <p:txBody>
          <a:bodyPr/>
          <a:lstStyle/>
          <a:p>
            <a:r>
              <a:rPr lang="en-US" dirty="0" smtClean="0"/>
              <a:t>Building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classifiers built – Logistic regression, Random Forest, Gradient Boosting</a:t>
            </a:r>
          </a:p>
          <a:p>
            <a:r>
              <a:rPr lang="en-US" sz="2000" dirty="0" smtClean="0"/>
              <a:t>Logistic gave best results – AUC 0.79, predicted proportion of people who said yes – 15% - higher than population average</a:t>
            </a:r>
          </a:p>
          <a:p>
            <a:r>
              <a:rPr lang="en-US" sz="2000" dirty="0" smtClean="0"/>
              <a:t>Random Forest – AUC 0.77, 12.5% yes responses</a:t>
            </a:r>
          </a:p>
          <a:p>
            <a:r>
              <a:rPr lang="en-US" sz="2000" dirty="0" smtClean="0"/>
              <a:t>Gradient Boosting – AUC 0.82, 9.8% yes responses predicted</a:t>
            </a:r>
          </a:p>
          <a:p>
            <a:r>
              <a:rPr lang="en-US" sz="2000" dirty="0" smtClean="0"/>
              <a:t>Based on our use case, logistic is the best fit</a:t>
            </a:r>
          </a:p>
          <a:p>
            <a:r>
              <a:rPr lang="en-US" sz="2000" dirty="0" smtClean="0"/>
              <a:t>Employee variance rate, </a:t>
            </a:r>
            <a:r>
              <a:rPr lang="en-US" sz="2000" dirty="0" err="1" smtClean="0"/>
              <a:t>euribor</a:t>
            </a:r>
            <a:r>
              <a:rPr lang="en-US" sz="2000" dirty="0" smtClean="0"/>
              <a:t> and month of march top 3 variables to influence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23259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868362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Monitor financial indicators and increase campaign efforts during a period of decreasing trend</a:t>
            </a:r>
          </a:p>
          <a:p>
            <a:r>
              <a:rPr lang="en-US" sz="2000" dirty="0" smtClean="0"/>
              <a:t>Target senior citizens and students more – more chance of getting a yes</a:t>
            </a:r>
          </a:p>
          <a:p>
            <a:r>
              <a:rPr lang="en-US" sz="2000" dirty="0" smtClean="0"/>
              <a:t>Market more in March – more data needed to validate this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1320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301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Science Capstone</vt:lpstr>
      <vt:lpstr>Introduction</vt:lpstr>
      <vt:lpstr>Show me the data</vt:lpstr>
      <vt:lpstr>Exploring our dataset</vt:lpstr>
      <vt:lpstr>Further exploration</vt:lpstr>
      <vt:lpstr>Employment variation</vt:lpstr>
      <vt:lpstr>Building models</vt:lpstr>
      <vt:lpstr>Recommendations</vt:lpstr>
    </vt:vector>
  </TitlesOfParts>
  <Company>[Default]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Venkateshwaran, Kartik</dc:creator>
  <cp:lastModifiedBy>Venkateshwaran, Kartik</cp:lastModifiedBy>
  <cp:revision>8</cp:revision>
  <dcterms:created xsi:type="dcterms:W3CDTF">2016-09-17T19:13:23Z</dcterms:created>
  <dcterms:modified xsi:type="dcterms:W3CDTF">2016-09-22T21:45:24Z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206796908</vt:i4>
  </property>
  <property fmtid="{D5CDD505-2E9C-101B-9397-08002B2CF9AE}" pid="3" name="_NewReviewCycle">
    <vt:lpwstr/>
  </property>
  <property fmtid="{D5CDD505-2E9C-101B-9397-08002B2CF9AE}" pid="4" name="_EmailSubject">
    <vt:lpwstr>Presentation</vt:lpwstr>
  </property>
  <property fmtid="{D5CDD505-2E9C-101B-9397-08002B2CF9AE}" pid="5" name="_AuthorEmail">
    <vt:lpwstr>Kartik.Venkateshwaran@fmr.com</vt:lpwstr>
  </property>
  <property fmtid="{D5CDD505-2E9C-101B-9397-08002B2CF9AE}" pid="6" name="_AuthorEmailDisplayName">
    <vt:lpwstr>Venkateshwaran, Kartik</vt:lpwstr>
  </property>
</Properties>
</file>