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74" r:id="rId5"/>
    <p:sldId id="278" r:id="rId6"/>
    <p:sldId id="271" r:id="rId7"/>
    <p:sldId id="289" r:id="rId8"/>
    <p:sldId id="280" r:id="rId9"/>
    <p:sldId id="290" r:id="rId10"/>
    <p:sldId id="292" r:id="rId11"/>
    <p:sldId id="291"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602C1-8970-4E01-A97B-C9F824B48DAD}" v="128" dt="2022-09-11T06:48:55.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3113595" y="4076700"/>
            <a:ext cx="5964810" cy="2781300"/>
          </a:xfrm>
        </p:spPr>
      </p:pic>
      <p:sp>
        <p:nvSpPr>
          <p:cNvPr id="10" name="Title 1">
            <a:extLst>
              <a:ext uri="{FF2B5EF4-FFF2-40B4-BE49-F238E27FC236}">
                <a16:creationId xmlns:a16="http://schemas.microsoft.com/office/drawing/2014/main" id="{33C4D049-6147-6D33-1DE3-195BA4DC0AAE}"/>
              </a:ext>
            </a:extLst>
          </p:cNvPr>
          <p:cNvSpPr txBox="1">
            <a:spLocks/>
          </p:cNvSpPr>
          <p:nvPr/>
        </p:nvSpPr>
        <p:spPr>
          <a:xfrm>
            <a:off x="0" y="1120033"/>
            <a:ext cx="6186984" cy="1661267"/>
          </a:xfrm>
          <a:prstGeom prst="rect">
            <a:avLst/>
          </a:prstGeom>
        </p:spPr>
        <p:txBody>
          <a:bodyPr vert="horz" lIns="0" tIns="0" rIns="0" bIns="0" rtlCol="0" anchor="b">
            <a:normAutofit/>
          </a:bodyPr>
          <a:lstStyle>
            <a:lvl1pPr algn="ctr"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dirty="0"/>
              <a:t>Music recommendation system</a:t>
            </a:r>
          </a:p>
        </p:txBody>
      </p:sp>
      <p:sp>
        <p:nvSpPr>
          <p:cNvPr id="11" name="Content Placeholder 6">
            <a:extLst>
              <a:ext uri="{FF2B5EF4-FFF2-40B4-BE49-F238E27FC236}">
                <a16:creationId xmlns:a16="http://schemas.microsoft.com/office/drawing/2014/main" id="{CD02DFEF-E7B3-E262-AB7D-78DA5E69B8B1}"/>
              </a:ext>
            </a:extLst>
          </p:cNvPr>
          <p:cNvSpPr txBox="1">
            <a:spLocks/>
          </p:cNvSpPr>
          <p:nvPr/>
        </p:nvSpPr>
        <p:spPr>
          <a:xfrm>
            <a:off x="9610725" y="4076700"/>
            <a:ext cx="2333625" cy="257175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chemeClr val="bg1"/>
                </a:solidFill>
              </a:rPr>
              <a:t>Group - 3</a:t>
            </a:r>
          </a:p>
          <a:p>
            <a:r>
              <a:rPr lang="en-US" sz="1600" b="1" dirty="0">
                <a:solidFill>
                  <a:schemeClr val="bg1"/>
                </a:solidFill>
              </a:rPr>
              <a:t>Jhanvi Sharma</a:t>
            </a:r>
          </a:p>
          <a:p>
            <a:r>
              <a:rPr lang="en-US" sz="1600" b="1" dirty="0" err="1">
                <a:solidFill>
                  <a:schemeClr val="bg1"/>
                </a:solidFill>
              </a:rPr>
              <a:t>Kartikey</a:t>
            </a:r>
            <a:r>
              <a:rPr lang="en-US" sz="1600" b="1" dirty="0">
                <a:solidFill>
                  <a:schemeClr val="bg1"/>
                </a:solidFill>
              </a:rPr>
              <a:t> Rai</a:t>
            </a:r>
          </a:p>
          <a:p>
            <a:r>
              <a:rPr lang="en-US" sz="1600" b="1" dirty="0">
                <a:solidFill>
                  <a:schemeClr val="bg1"/>
                </a:solidFill>
              </a:rPr>
              <a:t>Pranav Chandra</a:t>
            </a:r>
          </a:p>
          <a:p>
            <a:r>
              <a:rPr lang="en-US" sz="1600" b="1" dirty="0">
                <a:solidFill>
                  <a:schemeClr val="bg1"/>
                </a:solidFill>
              </a:rPr>
              <a:t>Priya Ranjan Kar</a:t>
            </a:r>
          </a:p>
          <a:p>
            <a:r>
              <a:rPr lang="en-US" sz="1600" b="1" dirty="0">
                <a:solidFill>
                  <a:schemeClr val="bg1"/>
                </a:solidFill>
              </a:rPr>
              <a:t>Yashaswi Singh</a:t>
            </a:r>
          </a:p>
          <a:p>
            <a:endParaRPr lang="en-US" sz="1600" b="1" dirty="0">
              <a:solidFill>
                <a:schemeClr val="bg1"/>
              </a:solidFill>
            </a:endParaRPr>
          </a:p>
        </p:txBody>
      </p:sp>
    </p:spTree>
    <p:extLst>
      <p:ext uri="{BB962C8B-B14F-4D97-AF65-F5344CB8AC3E}">
        <p14:creationId xmlns:p14="http://schemas.microsoft.com/office/powerpoint/2010/main" val="30057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t>Agenda</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dirty="0"/>
              <a:t>MLUL 2 – GROUP 3</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30750" y="1998662"/>
            <a:ext cx="3702392" cy="2860675"/>
          </a:xfrm>
        </p:spPr>
        <p:txBody>
          <a:bodyPr/>
          <a:lstStyle/>
          <a:p>
            <a:r>
              <a:rPr lang="en-US" dirty="0"/>
              <a:t>Project Scope</a:t>
            </a:r>
          </a:p>
          <a:p>
            <a:r>
              <a:rPr lang="en-US" dirty="0"/>
              <a:t>Data Description </a:t>
            </a:r>
          </a:p>
          <a:p>
            <a:r>
              <a:rPr lang="en-US" dirty="0"/>
              <a:t>Methodology</a:t>
            </a:r>
          </a:p>
          <a:p>
            <a:r>
              <a:rPr lang="en-US" dirty="0"/>
              <a:t>Insights</a:t>
            </a:r>
          </a:p>
          <a:p>
            <a:r>
              <a:rPr lang="en-US" dirty="0"/>
              <a:t>Social &amp; Economic Findings</a:t>
            </a:r>
          </a:p>
          <a:p>
            <a:r>
              <a:rPr lang="en-US" dirty="0"/>
              <a:t>Actionable Recommendations</a:t>
            </a:r>
          </a:p>
          <a:p>
            <a:endParaRPr lang="en-US" dirty="0"/>
          </a:p>
        </p:txBody>
      </p:sp>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87384" y="868680"/>
            <a:ext cx="2505456" cy="1499616"/>
          </a:xfrm>
        </p:spPr>
      </p:pic>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787384" y="2688336"/>
            <a:ext cx="2505456" cy="1499616"/>
          </a:xfrm>
        </p:spPr>
      </p:pic>
      <p:pic>
        <p:nvPicPr>
          <p:cNvPr id="12" name="Picture Placeholder 11" descr="A close - up of a trumpet">
            <a:extLst>
              <a:ext uri="{FF2B5EF4-FFF2-40B4-BE49-F238E27FC236}">
                <a16:creationId xmlns:a16="http://schemas.microsoft.com/office/drawing/2014/main" id="{AD486202-2CE9-48FF-813A-B87921B4034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787384" y="4526280"/>
            <a:ext cx="2505456" cy="1499616"/>
          </a:xfrm>
        </p:spPr>
      </p:pic>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417468" y="447675"/>
            <a:ext cx="6230956" cy="561975"/>
          </a:xfrm>
        </p:spPr>
        <p:txBody>
          <a:bodyPr/>
          <a:lstStyle/>
          <a:p>
            <a:r>
              <a:rPr lang="en-US" dirty="0"/>
              <a:t>Project SCOPE</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MLUL 2 – GROUP 3</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881796" y="1616756"/>
            <a:ext cx="6679157" cy="4119788"/>
          </a:xfrm>
        </p:spPr>
        <p:txBody>
          <a:bodyPr>
            <a:normAutofit/>
          </a:bodyPr>
          <a:lstStyle/>
          <a:p>
            <a:r>
              <a:rPr lang="en-US" b="1" dirty="0"/>
              <a:t>Objective – </a:t>
            </a:r>
          </a:p>
          <a:p>
            <a:r>
              <a:rPr lang="en-US" dirty="0"/>
              <a:t>Recommend songs to end user which they would like through data modelling</a:t>
            </a:r>
          </a:p>
          <a:p>
            <a:endParaRPr lang="en-US" dirty="0"/>
          </a:p>
          <a:p>
            <a:r>
              <a:rPr lang="en-US" b="1" dirty="0"/>
              <a:t>Stakeholders – </a:t>
            </a:r>
          </a:p>
          <a:p>
            <a:pPr marL="285750" indent="-285750">
              <a:buFont typeface="Arial" panose="020B0604020202020204" pitchFamily="34" charset="0"/>
              <a:buChar char="•"/>
            </a:pPr>
            <a:r>
              <a:rPr lang="en-US" dirty="0"/>
              <a:t>End User </a:t>
            </a:r>
          </a:p>
          <a:p>
            <a:pPr marL="285750" indent="-285750">
              <a:buFont typeface="Arial" panose="020B0604020202020204" pitchFamily="34" charset="0"/>
              <a:buChar char="•"/>
            </a:pPr>
            <a:r>
              <a:rPr lang="en-US" b="1" dirty="0"/>
              <a:t>Audio Streaming application/platforms </a:t>
            </a:r>
          </a:p>
          <a:p>
            <a:pPr marL="285750" indent="-285750">
              <a:buFont typeface="Arial" panose="020B0604020202020204" pitchFamily="34" charset="0"/>
              <a:buChar char="•"/>
            </a:pPr>
            <a:r>
              <a:rPr lang="en-US" dirty="0"/>
              <a:t>Musicians / Artists </a:t>
            </a:r>
          </a:p>
          <a:p>
            <a:pPr marL="285750" indent="-285750">
              <a:buFont typeface="Arial" panose="020B0604020202020204" pitchFamily="34" charset="0"/>
              <a:buChar char="•"/>
            </a:pPr>
            <a:r>
              <a:rPr lang="en-US" dirty="0"/>
              <a:t>Music Label companies</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3</a:t>
            </a:fld>
            <a:endParaRPr lang="en-US" dirty="0"/>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D6E4752-2E82-C629-C703-61836366F18D}"/>
              </a:ext>
            </a:extLst>
          </p:cNvPr>
          <p:cNvSpPr>
            <a:spLocks noGrp="1"/>
          </p:cNvSpPr>
          <p:nvPr>
            <p:ph type="sldNum" sz="quarter" idx="12"/>
          </p:nvPr>
        </p:nvSpPr>
        <p:spPr/>
        <p:txBody>
          <a:bodyPr/>
          <a:lstStyle/>
          <a:p>
            <a:fld id="{C01389E6-C847-4AD0-B56D-D205B2EAB1EE}" type="slidenum">
              <a:rPr lang="en-US" smtClean="0"/>
              <a:t>4</a:t>
            </a:fld>
            <a:endParaRPr lang="en-US" dirty="0"/>
          </a:p>
        </p:txBody>
      </p:sp>
      <p:sp>
        <p:nvSpPr>
          <p:cNvPr id="13" name="Title 8">
            <a:extLst>
              <a:ext uri="{FF2B5EF4-FFF2-40B4-BE49-F238E27FC236}">
                <a16:creationId xmlns:a16="http://schemas.microsoft.com/office/drawing/2014/main" id="{A46B7FE4-38ED-0D98-C2F1-256C86B48F49}"/>
              </a:ext>
            </a:extLst>
          </p:cNvPr>
          <p:cNvSpPr>
            <a:spLocks noGrp="1"/>
          </p:cNvSpPr>
          <p:nvPr>
            <p:ph type="title"/>
          </p:nvPr>
        </p:nvSpPr>
        <p:spPr>
          <a:xfrm>
            <a:off x="4417468" y="447675"/>
            <a:ext cx="6230956" cy="561975"/>
          </a:xfrm>
        </p:spPr>
        <p:txBody>
          <a:bodyPr/>
          <a:lstStyle/>
          <a:p>
            <a:r>
              <a:rPr lang="en-US" dirty="0"/>
              <a:t>Data description</a:t>
            </a:r>
          </a:p>
        </p:txBody>
      </p:sp>
      <p:sp>
        <p:nvSpPr>
          <p:cNvPr id="14" name="Content Placeholder 10">
            <a:extLst>
              <a:ext uri="{FF2B5EF4-FFF2-40B4-BE49-F238E27FC236}">
                <a16:creationId xmlns:a16="http://schemas.microsoft.com/office/drawing/2014/main" id="{50DC9EB7-8BF4-3542-9208-6BB764E0561E}"/>
              </a:ext>
            </a:extLst>
          </p:cNvPr>
          <p:cNvSpPr>
            <a:spLocks noGrp="1"/>
          </p:cNvSpPr>
          <p:nvPr>
            <p:ph sz="quarter" idx="17"/>
          </p:nvPr>
        </p:nvSpPr>
        <p:spPr>
          <a:xfrm>
            <a:off x="4636924" y="2139696"/>
            <a:ext cx="7250276" cy="2856385"/>
          </a:xfrm>
        </p:spPr>
        <p:txBody>
          <a:bodyPr>
            <a:normAutofit/>
          </a:bodyPr>
          <a:lstStyle/>
          <a:p>
            <a:pPr marL="285750" indent="-285750">
              <a:buFont typeface="Arial" panose="020B0604020202020204" pitchFamily="34" charset="0"/>
              <a:buChar char="•"/>
            </a:pPr>
            <a:r>
              <a:rPr lang="en-US" dirty="0"/>
              <a:t>Data taken from Kaggle</a:t>
            </a:r>
          </a:p>
          <a:p>
            <a:pPr marL="285750" indent="-285750">
              <a:buFont typeface="Arial" panose="020B0604020202020204" pitchFamily="34" charset="0"/>
              <a:buChar char="•"/>
            </a:pPr>
            <a:r>
              <a:rPr lang="en-US" dirty="0"/>
              <a:t>10000 rows of raw data set, 8000 rows taken for model</a:t>
            </a:r>
          </a:p>
          <a:p>
            <a:pPr marL="285750" indent="-285750">
              <a:buFont typeface="Arial" panose="020B0604020202020204" pitchFamily="34" charset="0"/>
              <a:buChar char="•"/>
            </a:pPr>
            <a:r>
              <a:rPr lang="en-US" dirty="0"/>
              <a:t>2 data sets used – </a:t>
            </a:r>
          </a:p>
          <a:p>
            <a:pPr lvl="1"/>
            <a:r>
              <a:rPr lang="en-US" dirty="0"/>
              <a:t>-1</a:t>
            </a:r>
            <a:r>
              <a:rPr lang="en-US" baseline="30000" dirty="0"/>
              <a:t>st</a:t>
            </a:r>
            <a:r>
              <a:rPr lang="en-US" dirty="0"/>
              <a:t> – Song IDs, User IDs, Listen Counts</a:t>
            </a:r>
          </a:p>
          <a:p>
            <a:pPr lvl="1"/>
            <a:r>
              <a:rPr lang="en-US" dirty="0"/>
              <a:t>-2</a:t>
            </a:r>
            <a:r>
              <a:rPr lang="en-US" baseline="30000" dirty="0"/>
              <a:t>nd</a:t>
            </a:r>
            <a:r>
              <a:rPr lang="en-US" dirty="0"/>
              <a:t> - Song IDs, Title, Release, Artist Names and Year of Release</a:t>
            </a:r>
          </a:p>
          <a:p>
            <a:pPr marL="285750" indent="-285750">
              <a:buFont typeface="Arial" panose="020B0604020202020204" pitchFamily="34" charset="0"/>
              <a:buChar char="•"/>
            </a:pPr>
            <a:r>
              <a:rPr lang="en-US" dirty="0"/>
              <a:t>Created a new attribute “Song” by merging “Title” and “Artist names” in final merged dataset</a:t>
            </a:r>
          </a:p>
          <a:p>
            <a:endParaRPr lang="en-US" dirty="0"/>
          </a:p>
          <a:p>
            <a:endParaRPr lang="en-US" dirty="0"/>
          </a:p>
          <a:p>
            <a:endParaRPr lang="en-US" dirty="0"/>
          </a:p>
          <a:p>
            <a:endParaRPr lang="en-US" dirty="0"/>
          </a:p>
        </p:txBody>
      </p:sp>
      <p:pic>
        <p:nvPicPr>
          <p:cNvPr id="15" name="Picture Placeholder 13" descr="A picture containing a dj deck with levers">
            <a:extLst>
              <a:ext uri="{FF2B5EF4-FFF2-40B4-BE49-F238E27FC236}">
                <a16:creationId xmlns:a16="http://schemas.microsoft.com/office/drawing/2014/main" id="{717684C5-ABF4-5482-5232-D1D2E27711B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t="18976" b="18976"/>
          <a:stretch/>
        </p:blipFill>
        <p:spPr>
          <a:xfrm>
            <a:off x="0" y="1603375"/>
            <a:ext cx="4041775" cy="1600200"/>
          </a:xfrm>
        </p:spPr>
      </p:pic>
      <p:pic>
        <p:nvPicPr>
          <p:cNvPr id="16" name="Picture Placeholder 15" descr="Close-up of a DJ Deck">
            <a:extLst>
              <a:ext uri="{FF2B5EF4-FFF2-40B4-BE49-F238E27FC236}">
                <a16:creationId xmlns:a16="http://schemas.microsoft.com/office/drawing/2014/main" id="{46443CAB-1F7F-6E86-3124-A7B6DD209AEB}"/>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18976" b="18976"/>
          <a:stretch/>
        </p:blipFill>
        <p:spPr>
          <a:xfrm>
            <a:off x="0" y="4810125"/>
            <a:ext cx="4041775" cy="1600200"/>
          </a:xfrm>
        </p:spPr>
      </p:pic>
      <p:sp>
        <p:nvSpPr>
          <p:cNvPr id="21" name="Footer Placeholder 4">
            <a:extLst>
              <a:ext uri="{FF2B5EF4-FFF2-40B4-BE49-F238E27FC236}">
                <a16:creationId xmlns:a16="http://schemas.microsoft.com/office/drawing/2014/main" id="{AD3BA79D-D491-0D34-878F-A8DBCFCB45CF}"/>
              </a:ext>
            </a:extLst>
          </p:cNvPr>
          <p:cNvSpPr>
            <a:spLocks noGrp="1"/>
          </p:cNvSpPr>
          <p:nvPr>
            <p:ph type="ftr" sz="quarter" idx="11"/>
          </p:nvPr>
        </p:nvSpPr>
        <p:spPr>
          <a:xfrm rot="5400000">
            <a:off x="-1828800" y="1832610"/>
            <a:ext cx="4114800" cy="461772"/>
          </a:xfrm>
          <a:effectLst/>
        </p:spPr>
        <p:txBody>
          <a:bodyPr/>
          <a:lstStyle/>
          <a:p>
            <a:r>
              <a:rPr lang="en-US" dirty="0"/>
              <a:t>MLUL 2 – GROUP 3</a:t>
            </a:r>
          </a:p>
        </p:txBody>
      </p:sp>
      <p:pic>
        <p:nvPicPr>
          <p:cNvPr id="26" name="Picture Placeholder 11" descr="A close - up of a violin">
            <a:extLst>
              <a:ext uri="{FF2B5EF4-FFF2-40B4-BE49-F238E27FC236}">
                <a16:creationId xmlns:a16="http://schemas.microsoft.com/office/drawing/2014/main" id="{E3F3F1B4-CBE5-7534-1D88-F56F14E391D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705" b="26705"/>
          <a:stretch/>
        </p:blipFill>
        <p:spPr>
          <a:xfrm>
            <a:off x="0" y="3206750"/>
            <a:ext cx="4041775" cy="1600200"/>
          </a:xfrm>
        </p:spPr>
      </p:pic>
      <p:pic>
        <p:nvPicPr>
          <p:cNvPr id="27" name="Picture Placeholder 9" descr="A close - up of a trumpet">
            <a:extLst>
              <a:ext uri="{FF2B5EF4-FFF2-40B4-BE49-F238E27FC236}">
                <a16:creationId xmlns:a16="http://schemas.microsoft.com/office/drawing/2014/main" id="{B1E0CE83-6D78-994D-77F6-FFF5BC744D21}"/>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t="26649" b="26649"/>
          <a:stretch/>
        </p:blipFill>
        <p:spPr>
          <a:xfrm>
            <a:off x="0" y="0"/>
            <a:ext cx="4041775" cy="1600200"/>
          </a:xfrm>
        </p:spPr>
      </p:pic>
      <p:sp>
        <p:nvSpPr>
          <p:cNvPr id="28" name="Footer Placeholder 4">
            <a:extLst>
              <a:ext uri="{FF2B5EF4-FFF2-40B4-BE49-F238E27FC236}">
                <a16:creationId xmlns:a16="http://schemas.microsoft.com/office/drawing/2014/main" id="{1B774C20-1A30-8665-D71A-ED09F69D284F}"/>
              </a:ext>
            </a:extLst>
          </p:cNvPr>
          <p:cNvSpPr txBox="1">
            <a:spLocks/>
          </p:cNvSpPr>
          <p:nvPr/>
        </p:nvSpPr>
        <p:spPr>
          <a:xfrm rot="5400000">
            <a:off x="-1828800" y="1911096"/>
            <a:ext cx="4114800" cy="457200"/>
          </a:xfrm>
          <a:prstGeom prst="rect">
            <a:avLst/>
          </a:prstGeom>
          <a:effectLst/>
        </p:spPr>
        <p:txBody>
          <a:bodyPr vert="horz" lIns="91440" tIns="45720" rIns="91440" bIns="45720" rtlCol="0" anchor="ctr"/>
          <a:lstStyle>
            <a:defPPr>
              <a:defRPr lang="en-US"/>
            </a:defPPr>
            <a:lvl1pPr marL="0" algn="l" defTabSz="914400" rtl="0" eaLnBrk="1" latinLnBrk="0" hangingPunct="1">
              <a:defRPr sz="800" b="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MLUL 2 – GROUP 3</a:t>
            </a:r>
            <a:endParaRPr lang="en-US" dirty="0"/>
          </a:p>
        </p:txBody>
      </p:sp>
    </p:spTree>
    <p:extLst>
      <p:ext uri="{BB962C8B-B14F-4D97-AF65-F5344CB8AC3E}">
        <p14:creationId xmlns:p14="http://schemas.microsoft.com/office/powerpoint/2010/main" val="204348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MLUL 2 – GROUP 3</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533019" y="1349960"/>
            <a:ext cx="11354181" cy="449010"/>
          </a:xfrm>
        </p:spPr>
        <p:txBody>
          <a:bodyPr>
            <a:normAutofit/>
          </a:bodyPr>
          <a:lstStyle/>
          <a:p>
            <a:r>
              <a:rPr lang="en-US" sz="2200" dirty="0"/>
              <a:t>We have selected Item Based Collaborative Filtering for our recommendation system </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656878" y="2675277"/>
            <a:ext cx="9336877" cy="1808127"/>
          </a:xfrm>
        </p:spPr>
        <p:txBody>
          <a:bodyPr>
            <a:normAutofit/>
          </a:bodyPr>
          <a:lstStyle/>
          <a:p>
            <a:r>
              <a:rPr lang="en-US" sz="1800" dirty="0"/>
              <a:t>We have taken 3 methods to achieve the collaborative filtering – </a:t>
            </a:r>
          </a:p>
          <a:p>
            <a:pPr marL="0" lvl="2" indent="0">
              <a:buNone/>
            </a:pPr>
            <a:r>
              <a:rPr lang="en-US" dirty="0"/>
              <a:t>   - Cosine Similarity</a:t>
            </a:r>
          </a:p>
          <a:p>
            <a:pPr marL="0" lvl="2" indent="0">
              <a:buNone/>
            </a:pPr>
            <a:r>
              <a:rPr lang="en-US" dirty="0"/>
              <a:t>   - Euclidean distance</a:t>
            </a:r>
          </a:p>
          <a:p>
            <a:pPr marL="0" lvl="2" indent="0">
              <a:buNone/>
            </a:pPr>
            <a:r>
              <a:rPr lang="en-US" dirty="0"/>
              <a:t>   - Manhattan distance</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5</a:t>
            </a:fld>
            <a:endParaRPr lang="en-US" dirty="0"/>
          </a:p>
        </p:txBody>
      </p:sp>
      <p:sp>
        <p:nvSpPr>
          <p:cNvPr id="3" name="Title 1">
            <a:extLst>
              <a:ext uri="{FF2B5EF4-FFF2-40B4-BE49-F238E27FC236}">
                <a16:creationId xmlns:a16="http://schemas.microsoft.com/office/drawing/2014/main" id="{1A1580D5-F78E-1D07-CEA0-4987D2DD85FB}"/>
              </a:ext>
            </a:extLst>
          </p:cNvPr>
          <p:cNvSpPr txBox="1">
            <a:spLocks/>
          </p:cNvSpPr>
          <p:nvPr/>
        </p:nvSpPr>
        <p:spPr>
          <a:xfrm>
            <a:off x="752475" y="311160"/>
            <a:ext cx="10241280" cy="63322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Methodology used</a:t>
            </a:r>
          </a:p>
        </p:txBody>
      </p:sp>
      <p:sp>
        <p:nvSpPr>
          <p:cNvPr id="17" name="Text Placeholder 6">
            <a:extLst>
              <a:ext uri="{FF2B5EF4-FFF2-40B4-BE49-F238E27FC236}">
                <a16:creationId xmlns:a16="http://schemas.microsoft.com/office/drawing/2014/main" id="{63F48678-EEDB-294B-7D98-7FBADF6FF427}"/>
              </a:ext>
            </a:extLst>
          </p:cNvPr>
          <p:cNvSpPr txBox="1">
            <a:spLocks/>
          </p:cNvSpPr>
          <p:nvPr/>
        </p:nvSpPr>
        <p:spPr>
          <a:xfrm>
            <a:off x="533019" y="1838610"/>
            <a:ext cx="11354181" cy="330897"/>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t>Every song which is played is an item, based on which 2 more similar items are recommended to end user</a:t>
            </a:r>
          </a:p>
        </p:txBody>
      </p:sp>
      <p:sp>
        <p:nvSpPr>
          <p:cNvPr id="18" name="Text Placeholder 6">
            <a:extLst>
              <a:ext uri="{FF2B5EF4-FFF2-40B4-BE49-F238E27FC236}">
                <a16:creationId xmlns:a16="http://schemas.microsoft.com/office/drawing/2014/main" id="{EC4DD220-1012-5420-3A5A-5EDA242EF7BA}"/>
              </a:ext>
            </a:extLst>
          </p:cNvPr>
          <p:cNvSpPr txBox="1">
            <a:spLocks/>
          </p:cNvSpPr>
          <p:nvPr/>
        </p:nvSpPr>
        <p:spPr>
          <a:xfrm>
            <a:off x="533019" y="4809553"/>
            <a:ext cx="11354181" cy="1096991"/>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1800" b="0" dirty="0"/>
              <a:t>For Neighbor classifying methodology, Brute algorithm is used since it helped us in picking the item which had the least distance from the song (input) played by the user. This helped us getting accurate recommendations</a:t>
            </a:r>
          </a:p>
        </p:txBody>
      </p:sp>
    </p:spTree>
    <p:extLst>
      <p:ext uri="{BB962C8B-B14F-4D97-AF65-F5344CB8AC3E}">
        <p14:creationId xmlns:p14="http://schemas.microsoft.com/office/powerpoint/2010/main" val="136035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MLUL 2 – GROUP 3</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388491" y="1251945"/>
            <a:ext cx="7663556" cy="4758238"/>
          </a:xfrm>
        </p:spPr>
        <p:txBody>
          <a:bodyPr>
            <a:normAutofit lnSpcReduction="10000"/>
          </a:bodyPr>
          <a:lstStyle/>
          <a:p>
            <a:pPr lvl="0"/>
            <a:r>
              <a:rPr lang="en-US" sz="1800" dirty="0"/>
              <a:t>Relatable items found – input one  song – recommended 2 outputs based on songs which have listening count &gt; 0</a:t>
            </a:r>
          </a:p>
          <a:p>
            <a:pPr lvl="0"/>
            <a:r>
              <a:rPr lang="en-US" sz="1800" dirty="0"/>
              <a:t>Modelling on current data set using – neighbor’s classifiers with brute algorithm  </a:t>
            </a:r>
          </a:p>
          <a:p>
            <a:pPr lvl="0"/>
            <a:r>
              <a:rPr lang="en-US" sz="1800" dirty="0"/>
              <a:t>Accuracy of 0.52, avg F1-0.53, </a:t>
            </a:r>
            <a:r>
              <a:rPr lang="en-US" sz="1800" dirty="0">
                <a:latin typeface="Avenir Next LT Pro"/>
              </a:rPr>
              <a:t>precision</a:t>
            </a:r>
            <a:r>
              <a:rPr lang="en-US" sz="1800" dirty="0"/>
              <a:t> score – 0.53, recall – 0.53</a:t>
            </a:r>
          </a:p>
          <a:p>
            <a:pPr lvl="0"/>
            <a:r>
              <a:rPr lang="en-US" sz="1800" dirty="0"/>
              <a:t>Input: Song index = 56; Input Song Name: Too Much Love - LCD Soundsystem</a:t>
            </a:r>
          </a:p>
          <a:p>
            <a:pPr marL="0" lvl="0" indent="0">
              <a:buNone/>
            </a:pPr>
            <a:r>
              <a:rPr lang="en-US" sz="1800" dirty="0"/>
              <a:t> - The Nearest songs to song: [56, 55, 59]</a:t>
            </a:r>
          </a:p>
          <a:p>
            <a:pPr marL="0" lvl="0" indent="0">
              <a:buNone/>
            </a:pPr>
            <a:r>
              <a:rPr lang="en-US" sz="1800" dirty="0"/>
              <a:t> - The Distance from song: [1.4142135623730951, 1.4142135623730951]</a:t>
            </a:r>
          </a:p>
          <a:p>
            <a:pPr marL="0" lvl="0" indent="0">
              <a:buNone/>
            </a:pPr>
            <a:r>
              <a:rPr lang="en-US" sz="1800" dirty="0"/>
              <a:t> - Recommended song:</a:t>
            </a:r>
          </a:p>
          <a:p>
            <a:pPr marL="0" lvl="0" indent="0">
              <a:buNone/>
            </a:pPr>
            <a:r>
              <a:rPr lang="en-US" sz="1800" dirty="0"/>
              <a:t>     =&gt; 59 = Rage! - Chromeo</a:t>
            </a:r>
          </a:p>
          <a:p>
            <a:pPr marL="0" lvl="0" indent="0">
              <a:buNone/>
            </a:pPr>
            <a:r>
              <a:rPr lang="en-US" sz="1800" dirty="0"/>
              <a:t>     =&gt; 55 = Everything Will Be Alright - The Killers</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6</a:t>
            </a:fld>
            <a:endParaRPr lang="en-US" dirty="0"/>
          </a:p>
        </p:txBody>
      </p:sp>
      <p:sp>
        <p:nvSpPr>
          <p:cNvPr id="4" name="Title 1">
            <a:extLst>
              <a:ext uri="{FF2B5EF4-FFF2-40B4-BE49-F238E27FC236}">
                <a16:creationId xmlns:a16="http://schemas.microsoft.com/office/drawing/2014/main" id="{D0E2F29C-7110-9812-FC12-66076DB64487}"/>
              </a:ext>
            </a:extLst>
          </p:cNvPr>
          <p:cNvSpPr txBox="1">
            <a:spLocks/>
          </p:cNvSpPr>
          <p:nvPr/>
        </p:nvSpPr>
        <p:spPr>
          <a:xfrm>
            <a:off x="752475" y="257894"/>
            <a:ext cx="10241280" cy="63322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insights</a:t>
            </a:r>
          </a:p>
        </p:txBody>
      </p:sp>
      <p:pic>
        <p:nvPicPr>
          <p:cNvPr id="6" name="Picture 5">
            <a:extLst>
              <a:ext uri="{FF2B5EF4-FFF2-40B4-BE49-F238E27FC236}">
                <a16:creationId xmlns:a16="http://schemas.microsoft.com/office/drawing/2014/main" id="{6E3AF800-9107-BC91-1552-5516EEADB7CF}"/>
              </a:ext>
            </a:extLst>
          </p:cNvPr>
          <p:cNvPicPr>
            <a:picLocks noChangeAspect="1"/>
          </p:cNvPicPr>
          <p:nvPr/>
        </p:nvPicPr>
        <p:blipFill>
          <a:blip r:embed="rId2"/>
          <a:stretch>
            <a:fillRect/>
          </a:stretch>
        </p:blipFill>
        <p:spPr>
          <a:xfrm>
            <a:off x="8206912" y="2308193"/>
            <a:ext cx="3985088" cy="2299316"/>
          </a:xfrm>
          <a:prstGeom prst="rect">
            <a:avLst/>
          </a:prstGeom>
        </p:spPr>
      </p:pic>
      <p:pic>
        <p:nvPicPr>
          <p:cNvPr id="9" name="Picture 8">
            <a:extLst>
              <a:ext uri="{FF2B5EF4-FFF2-40B4-BE49-F238E27FC236}">
                <a16:creationId xmlns:a16="http://schemas.microsoft.com/office/drawing/2014/main" id="{581F734D-12C9-F400-E0D2-1F198CEC7A0E}"/>
              </a:ext>
            </a:extLst>
          </p:cNvPr>
          <p:cNvPicPr>
            <a:picLocks noChangeAspect="1"/>
          </p:cNvPicPr>
          <p:nvPr/>
        </p:nvPicPr>
        <p:blipFill>
          <a:blip r:embed="rId3"/>
          <a:stretch>
            <a:fillRect/>
          </a:stretch>
        </p:blipFill>
        <p:spPr>
          <a:xfrm>
            <a:off x="8206910" y="4607509"/>
            <a:ext cx="3985090" cy="2250491"/>
          </a:xfrm>
          <a:prstGeom prst="rect">
            <a:avLst/>
          </a:prstGeom>
        </p:spPr>
      </p:pic>
      <p:pic>
        <p:nvPicPr>
          <p:cNvPr id="11" name="Picture 10">
            <a:extLst>
              <a:ext uri="{FF2B5EF4-FFF2-40B4-BE49-F238E27FC236}">
                <a16:creationId xmlns:a16="http://schemas.microsoft.com/office/drawing/2014/main" id="{856B6651-78AD-03CC-6549-A1CBB0AEBD9D}"/>
              </a:ext>
            </a:extLst>
          </p:cNvPr>
          <p:cNvPicPr>
            <a:picLocks noChangeAspect="1"/>
          </p:cNvPicPr>
          <p:nvPr/>
        </p:nvPicPr>
        <p:blipFill rotWithShape="1">
          <a:blip r:embed="rId4"/>
          <a:srcRect t="12589" b="12412"/>
          <a:stretch/>
        </p:blipFill>
        <p:spPr>
          <a:xfrm>
            <a:off x="8206910" y="-37290"/>
            <a:ext cx="3985090" cy="2345484"/>
          </a:xfrm>
          <a:prstGeom prst="rect">
            <a:avLst/>
          </a:prstGeom>
        </p:spPr>
      </p:pic>
    </p:spTree>
    <p:extLst>
      <p:ext uri="{BB962C8B-B14F-4D97-AF65-F5344CB8AC3E}">
        <p14:creationId xmlns:p14="http://schemas.microsoft.com/office/powerpoint/2010/main" val="265810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MLUL 2 – GROUP 3</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008461" y="2139696"/>
            <a:ext cx="9985294" cy="2670429"/>
          </a:xfrm>
        </p:spPr>
        <p:txBody>
          <a:bodyPr>
            <a:normAutofit/>
          </a:bodyPr>
          <a:lstStyle/>
          <a:p>
            <a:r>
              <a:rPr lang="en-US" sz="1800" dirty="0"/>
              <a:t>Better recommendations with maximum accuracy resulting in application popularity with increase in new users</a:t>
            </a:r>
          </a:p>
          <a:p>
            <a:r>
              <a:rPr lang="en-US" sz="1800" dirty="0"/>
              <a:t>Higher number of subscriptions, higher revenue</a:t>
            </a:r>
          </a:p>
          <a:p>
            <a:r>
              <a:rPr lang="en-US" sz="1800" dirty="0"/>
              <a:t>Better partnerships with artists &amp; music labels</a:t>
            </a:r>
          </a:p>
          <a:p>
            <a:r>
              <a:rPr lang="en-US" dirty="0"/>
              <a:t>Enhance ongoing data collection results in refined accuracy and targeted marketing</a:t>
            </a:r>
          </a:p>
          <a:p>
            <a:r>
              <a:rPr lang="en-US" dirty="0"/>
              <a:t>Average consumption value growth</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7</a:t>
            </a:fld>
            <a:endParaRPr lang="en-US" dirty="0"/>
          </a:p>
        </p:txBody>
      </p:sp>
      <p:sp>
        <p:nvSpPr>
          <p:cNvPr id="4" name="Title 1">
            <a:extLst>
              <a:ext uri="{FF2B5EF4-FFF2-40B4-BE49-F238E27FC236}">
                <a16:creationId xmlns:a16="http://schemas.microsoft.com/office/drawing/2014/main" id="{D0E2F29C-7110-9812-FC12-66076DB64487}"/>
              </a:ext>
            </a:extLst>
          </p:cNvPr>
          <p:cNvSpPr txBox="1">
            <a:spLocks/>
          </p:cNvSpPr>
          <p:nvPr/>
        </p:nvSpPr>
        <p:spPr>
          <a:xfrm>
            <a:off x="752475" y="257894"/>
            <a:ext cx="10241280" cy="63322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Social &amp; economic findings</a:t>
            </a:r>
          </a:p>
        </p:txBody>
      </p:sp>
    </p:spTree>
    <p:extLst>
      <p:ext uri="{BB962C8B-B14F-4D97-AF65-F5344CB8AC3E}">
        <p14:creationId xmlns:p14="http://schemas.microsoft.com/office/powerpoint/2010/main" val="49892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MLUL 2 – GROUP 3</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103353" y="2139696"/>
            <a:ext cx="9985294" cy="3090193"/>
          </a:xfrm>
        </p:spPr>
        <p:txBody>
          <a:bodyPr>
            <a:normAutofit/>
          </a:bodyPr>
          <a:lstStyle/>
          <a:p>
            <a:r>
              <a:rPr lang="en-US" sz="1800" dirty="0"/>
              <a:t>Data format and data type should be maintained</a:t>
            </a:r>
          </a:p>
          <a:p>
            <a:r>
              <a:rPr lang="en-US" sz="1800" dirty="0"/>
              <a:t>Real time recommendations require higher computational resources</a:t>
            </a:r>
          </a:p>
          <a:p>
            <a:r>
              <a:rPr lang="en-US" sz="1800" dirty="0"/>
              <a:t>Test size needs to be not more than 0.15 to avoid delayed execution and index and distance calculation</a:t>
            </a:r>
          </a:p>
          <a:p>
            <a:r>
              <a:rPr lang="en-US" sz="1800" dirty="0"/>
              <a:t>Data set should have every song played at least once by end user</a:t>
            </a:r>
          </a:p>
          <a:p>
            <a:r>
              <a:rPr lang="en-US" sz="1800" dirty="0"/>
              <a:t>Regular updates, maintenance and debugging</a:t>
            </a:r>
          </a:p>
          <a:p>
            <a:endParaRPr lang="en-US" dirty="0"/>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8</a:t>
            </a:fld>
            <a:endParaRPr lang="en-US" dirty="0"/>
          </a:p>
        </p:txBody>
      </p:sp>
      <p:sp>
        <p:nvSpPr>
          <p:cNvPr id="4" name="Title 1">
            <a:extLst>
              <a:ext uri="{FF2B5EF4-FFF2-40B4-BE49-F238E27FC236}">
                <a16:creationId xmlns:a16="http://schemas.microsoft.com/office/drawing/2014/main" id="{9C919C8F-0D32-F508-37B2-7C55422FB563}"/>
              </a:ext>
            </a:extLst>
          </p:cNvPr>
          <p:cNvSpPr txBox="1">
            <a:spLocks/>
          </p:cNvSpPr>
          <p:nvPr/>
        </p:nvSpPr>
        <p:spPr>
          <a:xfrm>
            <a:off x="752474" y="257894"/>
            <a:ext cx="10531043" cy="63322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Actionable recommendations</a:t>
            </a:r>
          </a:p>
        </p:txBody>
      </p:sp>
    </p:spTree>
    <p:extLst>
      <p:ext uri="{BB962C8B-B14F-4D97-AF65-F5344CB8AC3E}">
        <p14:creationId xmlns:p14="http://schemas.microsoft.com/office/powerpoint/2010/main" val="391620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576137" y="2000251"/>
            <a:ext cx="3091607" cy="1727643"/>
          </a:xfrm>
        </p:spPr>
        <p:txBody>
          <a:bodyPr/>
          <a:lstStyle/>
          <a:p>
            <a:r>
              <a:rPr lang="en-US"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9</a:t>
            </a:fld>
            <a:endParaRPr lang="en-US" dirty="0"/>
          </a:p>
        </p:txBody>
      </p:sp>
      <p:sp>
        <p:nvSpPr>
          <p:cNvPr id="5" name="Footer Placeholder 1">
            <a:extLst>
              <a:ext uri="{FF2B5EF4-FFF2-40B4-BE49-F238E27FC236}">
                <a16:creationId xmlns:a16="http://schemas.microsoft.com/office/drawing/2014/main" id="{58C682C3-AD52-0684-5338-09DF81C60180}"/>
              </a:ext>
            </a:extLst>
          </p:cNvPr>
          <p:cNvSpPr>
            <a:spLocks noGrp="1"/>
          </p:cNvSpPr>
          <p:nvPr>
            <p:ph type="ftr" sz="quarter" idx="11"/>
          </p:nvPr>
        </p:nvSpPr>
        <p:spPr>
          <a:xfrm rot="5400000">
            <a:off x="-1828800" y="1911096"/>
            <a:ext cx="4114800" cy="457200"/>
          </a:xfrm>
        </p:spPr>
        <p:txBody>
          <a:bodyPr/>
          <a:lstStyle/>
          <a:p>
            <a:r>
              <a:rPr lang="en-US" dirty="0"/>
              <a:t>MLUL 2 – GROUP 3</a:t>
            </a:r>
          </a:p>
        </p:txBody>
      </p:sp>
    </p:spTree>
    <p:extLst>
      <p:ext uri="{BB962C8B-B14F-4D97-AF65-F5344CB8AC3E}">
        <p14:creationId xmlns:p14="http://schemas.microsoft.com/office/powerpoint/2010/main" val="34860064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123E8-1B6B-49B5-873D-A8D01C369B68}">
  <ds:schemaRefs>
    <ds:schemaRef ds:uri="http://purl.org/dc/dcmitype/"/>
    <ds:schemaRef ds:uri="http://schemas.microsoft.com/sharepoint/v3"/>
    <ds:schemaRef ds:uri="http://www.w3.org/XML/1998/namespace"/>
    <ds:schemaRef ds:uri="230e9df3-be65-4c73-a93b-d1236ebd677e"/>
    <ds:schemaRef ds:uri="71af3243-3dd4-4a8d-8c0d-dd76da1f02a5"/>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3.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248</TotalTime>
  <Words>501</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Calibri</vt:lpstr>
      <vt:lpstr>GradientRiseVTI</vt:lpstr>
      <vt:lpstr>PowerPoint Presentation</vt:lpstr>
      <vt:lpstr>Agenda</vt:lpstr>
      <vt:lpstr>Project SCOPE</vt:lpstr>
      <vt:lpstr>Data description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Jhanvi Sharma</dc:creator>
  <cp:lastModifiedBy>Jhanvi Sharma</cp:lastModifiedBy>
  <cp:revision>10</cp:revision>
  <dcterms:created xsi:type="dcterms:W3CDTF">2022-09-10T17:41:16Z</dcterms:created>
  <dcterms:modified xsi:type="dcterms:W3CDTF">2022-09-11T07:30:39Z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