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96" y="-2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olo\Downloads\Telegram%20Desktop\Plot.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Paolo\Downloads\Telegram%20Desktop\Plo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561663187655358"/>
          <c:y val="3.6986725967469158E-2"/>
          <c:w val="0.83777031359494625"/>
          <c:h val="0.9065556787521869"/>
        </c:manualLayout>
      </c:layout>
      <c:scatterChart>
        <c:scatterStyle val="lineMarker"/>
        <c:varyColors val="0"/>
        <c:ser>
          <c:idx val="0"/>
          <c:order val="0"/>
          <c:tx>
            <c:v>Depot</c:v>
          </c:tx>
          <c:spPr>
            <a:ln w="28575">
              <a:noFill/>
            </a:ln>
          </c:spPr>
          <c:xVal>
            <c:numRef>
              <c:f>Ist12S30C4V!$C$3</c:f>
              <c:numCache>
                <c:formatCode>General</c:formatCode>
                <c:ptCount val="1"/>
                <c:pt idx="0">
                  <c:v>0</c:v>
                </c:pt>
              </c:numCache>
            </c:numRef>
          </c:xVal>
          <c:yVal>
            <c:numRef>
              <c:f>Ist12S30C4V!$D$3</c:f>
              <c:numCache>
                <c:formatCode>General</c:formatCode>
                <c:ptCount val="1"/>
                <c:pt idx="0">
                  <c:v>0</c:v>
                </c:pt>
              </c:numCache>
            </c:numRef>
          </c:yVal>
          <c:smooth val="0"/>
          <c:extLst xmlns:c16r2="http://schemas.microsoft.com/office/drawing/2015/06/chart">
            <c:ext xmlns:c16="http://schemas.microsoft.com/office/drawing/2014/chart" uri="{C3380CC4-5D6E-409C-BE32-E72D297353CC}">
              <c16:uniqueId val="{00000000-7D59-4D3D-A221-E31E7154B2D1}"/>
            </c:ext>
          </c:extLst>
        </c:ser>
        <c:ser>
          <c:idx val="1"/>
          <c:order val="1"/>
          <c:tx>
            <c:v>Recharger</c:v>
          </c:tx>
          <c:spPr>
            <a:ln w="28575">
              <a:noFill/>
            </a:ln>
          </c:spPr>
          <c:xVal>
            <c:numRef>
              <c:f>Ist12S30C4V!$C$34:$C$35</c:f>
              <c:numCache>
                <c:formatCode>General</c:formatCode>
                <c:ptCount val="2"/>
                <c:pt idx="0">
                  <c:v>12.5</c:v>
                </c:pt>
                <c:pt idx="1">
                  <c:v>25</c:v>
                </c:pt>
              </c:numCache>
            </c:numRef>
          </c:xVal>
          <c:yVal>
            <c:numRef>
              <c:f>Ist12S30C4V!$D$34:$D$35</c:f>
              <c:numCache>
                <c:formatCode>General</c:formatCode>
                <c:ptCount val="2"/>
                <c:pt idx="0">
                  <c:v>25</c:v>
                </c:pt>
                <c:pt idx="1">
                  <c:v>12.5</c:v>
                </c:pt>
              </c:numCache>
            </c:numRef>
          </c:yVal>
          <c:smooth val="0"/>
          <c:extLst xmlns:c16r2="http://schemas.microsoft.com/office/drawing/2015/06/chart">
            <c:ext xmlns:c16="http://schemas.microsoft.com/office/drawing/2014/chart" uri="{C3380CC4-5D6E-409C-BE32-E72D297353CC}">
              <c16:uniqueId val="{00000001-7D59-4D3D-A221-E31E7154B2D1}"/>
            </c:ext>
          </c:extLst>
        </c:ser>
        <c:ser>
          <c:idx val="2"/>
          <c:order val="2"/>
          <c:tx>
            <c:v>Customer</c:v>
          </c:tx>
          <c:spPr>
            <a:ln w="28575">
              <a:noFill/>
            </a:ln>
          </c:spPr>
          <c:xVal>
            <c:numRef>
              <c:f>Ist12S30C4V!$C$4:$C$33</c:f>
              <c:numCache>
                <c:formatCode>General</c:formatCode>
                <c:ptCount val="30"/>
                <c:pt idx="0">
                  <c:v>17.16</c:v>
                </c:pt>
                <c:pt idx="1">
                  <c:v>17.920000000000002</c:v>
                </c:pt>
                <c:pt idx="2">
                  <c:v>14.61</c:v>
                </c:pt>
                <c:pt idx="3">
                  <c:v>8.83</c:v>
                </c:pt>
                <c:pt idx="4">
                  <c:v>14.42</c:v>
                </c:pt>
                <c:pt idx="5">
                  <c:v>7.15</c:v>
                </c:pt>
                <c:pt idx="6">
                  <c:v>11.33</c:v>
                </c:pt>
                <c:pt idx="7">
                  <c:v>14.59</c:v>
                </c:pt>
                <c:pt idx="8">
                  <c:v>17.920000000000002</c:v>
                </c:pt>
                <c:pt idx="9">
                  <c:v>16.39</c:v>
                </c:pt>
                <c:pt idx="10">
                  <c:v>12.31</c:v>
                </c:pt>
                <c:pt idx="11">
                  <c:v>15.71</c:v>
                </c:pt>
                <c:pt idx="12">
                  <c:v>11.46</c:v>
                </c:pt>
                <c:pt idx="13">
                  <c:v>18.399999999999999</c:v>
                </c:pt>
                <c:pt idx="14">
                  <c:v>18.600000000000001</c:v>
                </c:pt>
                <c:pt idx="15">
                  <c:v>42.28</c:v>
                </c:pt>
                <c:pt idx="16">
                  <c:v>34.81</c:v>
                </c:pt>
                <c:pt idx="17">
                  <c:v>39.67</c:v>
                </c:pt>
                <c:pt idx="18">
                  <c:v>39.549999999999997</c:v>
                </c:pt>
                <c:pt idx="19">
                  <c:v>32.79</c:v>
                </c:pt>
                <c:pt idx="20">
                  <c:v>36.340000000000003</c:v>
                </c:pt>
                <c:pt idx="21">
                  <c:v>34.69</c:v>
                </c:pt>
                <c:pt idx="22">
                  <c:v>40.21</c:v>
                </c:pt>
                <c:pt idx="23">
                  <c:v>34.79</c:v>
                </c:pt>
                <c:pt idx="24">
                  <c:v>42.45</c:v>
                </c:pt>
                <c:pt idx="25">
                  <c:v>41.58</c:v>
                </c:pt>
                <c:pt idx="26">
                  <c:v>36.130000000000003</c:v>
                </c:pt>
                <c:pt idx="27">
                  <c:v>37.47</c:v>
                </c:pt>
                <c:pt idx="28">
                  <c:v>39.94</c:v>
                </c:pt>
                <c:pt idx="29">
                  <c:v>41.68</c:v>
                </c:pt>
              </c:numCache>
            </c:numRef>
          </c:xVal>
          <c:yVal>
            <c:numRef>
              <c:f>Ist12S30C4V!$D$4:$D$33</c:f>
              <c:numCache>
                <c:formatCode>General</c:formatCode>
                <c:ptCount val="30"/>
                <c:pt idx="0">
                  <c:v>42.05</c:v>
                </c:pt>
                <c:pt idx="1">
                  <c:v>36.11</c:v>
                </c:pt>
                <c:pt idx="2">
                  <c:v>36.93</c:v>
                </c:pt>
                <c:pt idx="3">
                  <c:v>34.33</c:v>
                </c:pt>
                <c:pt idx="4">
                  <c:v>41.06</c:v>
                </c:pt>
                <c:pt idx="5">
                  <c:v>42.29</c:v>
                </c:pt>
                <c:pt idx="6">
                  <c:v>42.67</c:v>
                </c:pt>
                <c:pt idx="7">
                  <c:v>38.229999999999997</c:v>
                </c:pt>
                <c:pt idx="8">
                  <c:v>38.74</c:v>
                </c:pt>
                <c:pt idx="9">
                  <c:v>33.11</c:v>
                </c:pt>
                <c:pt idx="10">
                  <c:v>42.5</c:v>
                </c:pt>
                <c:pt idx="11">
                  <c:v>36.880000000000003</c:v>
                </c:pt>
                <c:pt idx="12">
                  <c:v>33.82</c:v>
                </c:pt>
                <c:pt idx="13">
                  <c:v>42.5</c:v>
                </c:pt>
                <c:pt idx="14">
                  <c:v>40.78</c:v>
                </c:pt>
                <c:pt idx="15">
                  <c:v>13.87</c:v>
                </c:pt>
                <c:pt idx="16">
                  <c:v>13.43</c:v>
                </c:pt>
                <c:pt idx="17">
                  <c:v>10.33</c:v>
                </c:pt>
                <c:pt idx="18">
                  <c:v>11.96</c:v>
                </c:pt>
                <c:pt idx="19">
                  <c:v>15.17</c:v>
                </c:pt>
                <c:pt idx="20">
                  <c:v>17.309999999999999</c:v>
                </c:pt>
                <c:pt idx="21">
                  <c:v>15.26</c:v>
                </c:pt>
                <c:pt idx="22">
                  <c:v>6.48</c:v>
                </c:pt>
                <c:pt idx="23">
                  <c:v>14.68</c:v>
                </c:pt>
                <c:pt idx="24">
                  <c:v>11.73</c:v>
                </c:pt>
                <c:pt idx="25">
                  <c:v>11.72</c:v>
                </c:pt>
                <c:pt idx="26">
                  <c:v>7.71</c:v>
                </c:pt>
                <c:pt idx="27">
                  <c:v>16.43</c:v>
                </c:pt>
                <c:pt idx="28">
                  <c:v>10.31</c:v>
                </c:pt>
                <c:pt idx="29">
                  <c:v>9.33</c:v>
                </c:pt>
              </c:numCache>
            </c:numRef>
          </c:yVal>
          <c:smooth val="0"/>
          <c:extLst xmlns:c16r2="http://schemas.microsoft.com/office/drawing/2015/06/chart">
            <c:ext xmlns:c16="http://schemas.microsoft.com/office/drawing/2014/chart" uri="{C3380CC4-5D6E-409C-BE32-E72D297353CC}">
              <c16:uniqueId val="{00000002-7D59-4D3D-A221-E31E7154B2D1}"/>
            </c:ext>
          </c:extLst>
        </c:ser>
        <c:dLbls>
          <c:showLegendKey val="0"/>
          <c:showVal val="0"/>
          <c:showCatName val="0"/>
          <c:showSerName val="0"/>
          <c:showPercent val="0"/>
          <c:showBubbleSize val="0"/>
        </c:dLbls>
        <c:axId val="129176704"/>
        <c:axId val="129178240"/>
      </c:scatterChart>
      <c:valAx>
        <c:axId val="129176704"/>
        <c:scaling>
          <c:orientation val="minMax"/>
        </c:scaling>
        <c:delete val="0"/>
        <c:axPos val="b"/>
        <c:numFmt formatCode="General" sourceLinked="1"/>
        <c:majorTickMark val="out"/>
        <c:minorTickMark val="none"/>
        <c:tickLblPos val="nextTo"/>
        <c:crossAx val="129178240"/>
        <c:crosses val="autoZero"/>
        <c:crossBetween val="midCat"/>
      </c:valAx>
      <c:valAx>
        <c:axId val="129178240"/>
        <c:scaling>
          <c:orientation val="minMax"/>
        </c:scaling>
        <c:delete val="0"/>
        <c:axPos val="l"/>
        <c:majorGridlines/>
        <c:numFmt formatCode="General" sourceLinked="1"/>
        <c:majorTickMark val="out"/>
        <c:minorTickMark val="none"/>
        <c:tickLblPos val="nextTo"/>
        <c:crossAx val="12917670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48886129600122E-2"/>
          <c:y val="2.3554857541253461E-2"/>
          <c:w val="0.93039078952589271"/>
          <c:h val="0.9065556787521869"/>
        </c:manualLayout>
      </c:layout>
      <c:scatterChart>
        <c:scatterStyle val="lineMarker"/>
        <c:varyColors val="0"/>
        <c:ser>
          <c:idx val="0"/>
          <c:order val="0"/>
          <c:tx>
            <c:v>Depot</c:v>
          </c:tx>
          <c:spPr>
            <a:ln w="28575">
              <a:noFill/>
            </a:ln>
          </c:spPr>
          <c:xVal>
            <c:numRef>
              <c:f>Ist12S30C4V!$C$3</c:f>
              <c:numCache>
                <c:formatCode>General</c:formatCode>
                <c:ptCount val="1"/>
                <c:pt idx="0">
                  <c:v>0</c:v>
                </c:pt>
              </c:numCache>
            </c:numRef>
          </c:xVal>
          <c:yVal>
            <c:numRef>
              <c:f>Ist12S30C4V!$D$3</c:f>
              <c:numCache>
                <c:formatCode>General</c:formatCode>
                <c:ptCount val="1"/>
                <c:pt idx="0">
                  <c:v>0</c:v>
                </c:pt>
              </c:numCache>
            </c:numRef>
          </c:yVal>
          <c:smooth val="0"/>
          <c:extLst xmlns:c16r2="http://schemas.microsoft.com/office/drawing/2015/06/chart">
            <c:ext xmlns:c16="http://schemas.microsoft.com/office/drawing/2014/chart" uri="{C3380CC4-5D6E-409C-BE32-E72D297353CC}">
              <c16:uniqueId val="{00000000-2D1B-4453-9A3B-D4BB40408DF8}"/>
            </c:ext>
          </c:extLst>
        </c:ser>
        <c:ser>
          <c:idx val="1"/>
          <c:order val="1"/>
          <c:tx>
            <c:v>Recharger</c:v>
          </c:tx>
          <c:spPr>
            <a:ln w="28575">
              <a:noFill/>
            </a:ln>
          </c:spPr>
          <c:xVal>
            <c:numRef>
              <c:f>Ist12S30C4V!$C$34:$C$35</c:f>
              <c:numCache>
                <c:formatCode>General</c:formatCode>
                <c:ptCount val="2"/>
                <c:pt idx="0">
                  <c:v>12.5</c:v>
                </c:pt>
                <c:pt idx="1">
                  <c:v>25</c:v>
                </c:pt>
              </c:numCache>
            </c:numRef>
          </c:xVal>
          <c:yVal>
            <c:numRef>
              <c:f>Ist12S30C4V!$D$34:$D$35</c:f>
              <c:numCache>
                <c:formatCode>General</c:formatCode>
                <c:ptCount val="2"/>
                <c:pt idx="0">
                  <c:v>25</c:v>
                </c:pt>
                <c:pt idx="1">
                  <c:v>12.5</c:v>
                </c:pt>
              </c:numCache>
            </c:numRef>
          </c:yVal>
          <c:smooth val="0"/>
          <c:extLst xmlns:c16r2="http://schemas.microsoft.com/office/drawing/2015/06/chart">
            <c:ext xmlns:c16="http://schemas.microsoft.com/office/drawing/2014/chart" uri="{C3380CC4-5D6E-409C-BE32-E72D297353CC}">
              <c16:uniqueId val="{00000001-2D1B-4453-9A3B-D4BB40408DF8}"/>
            </c:ext>
          </c:extLst>
        </c:ser>
        <c:ser>
          <c:idx val="2"/>
          <c:order val="2"/>
          <c:tx>
            <c:v>Customer</c:v>
          </c:tx>
          <c:spPr>
            <a:ln w="28575">
              <a:noFill/>
            </a:ln>
          </c:spPr>
          <c:xVal>
            <c:numRef>
              <c:f>Ist12S30C4V!$C$4:$C$33</c:f>
              <c:numCache>
                <c:formatCode>General</c:formatCode>
                <c:ptCount val="30"/>
                <c:pt idx="0">
                  <c:v>17.16</c:v>
                </c:pt>
                <c:pt idx="1">
                  <c:v>17.920000000000002</c:v>
                </c:pt>
                <c:pt idx="2">
                  <c:v>14.61</c:v>
                </c:pt>
                <c:pt idx="3">
                  <c:v>8.83</c:v>
                </c:pt>
                <c:pt idx="4">
                  <c:v>14.42</c:v>
                </c:pt>
                <c:pt idx="5">
                  <c:v>7.15</c:v>
                </c:pt>
                <c:pt idx="6">
                  <c:v>11.33</c:v>
                </c:pt>
                <c:pt idx="7">
                  <c:v>14.59</c:v>
                </c:pt>
                <c:pt idx="8">
                  <c:v>17.920000000000002</c:v>
                </c:pt>
                <c:pt idx="9">
                  <c:v>16.39</c:v>
                </c:pt>
                <c:pt idx="10">
                  <c:v>12.31</c:v>
                </c:pt>
                <c:pt idx="11">
                  <c:v>15.71</c:v>
                </c:pt>
                <c:pt idx="12">
                  <c:v>11.46</c:v>
                </c:pt>
                <c:pt idx="13">
                  <c:v>18.399999999999999</c:v>
                </c:pt>
                <c:pt idx="14">
                  <c:v>18.600000000000001</c:v>
                </c:pt>
                <c:pt idx="15">
                  <c:v>42.28</c:v>
                </c:pt>
                <c:pt idx="16">
                  <c:v>34.81</c:v>
                </c:pt>
                <c:pt idx="17">
                  <c:v>39.67</c:v>
                </c:pt>
                <c:pt idx="18">
                  <c:v>39.549999999999997</c:v>
                </c:pt>
                <c:pt idx="19">
                  <c:v>32.79</c:v>
                </c:pt>
                <c:pt idx="20">
                  <c:v>36.340000000000003</c:v>
                </c:pt>
                <c:pt idx="21">
                  <c:v>34.69</c:v>
                </c:pt>
                <c:pt idx="22">
                  <c:v>40.21</c:v>
                </c:pt>
                <c:pt idx="23">
                  <c:v>34.79</c:v>
                </c:pt>
                <c:pt idx="24">
                  <c:v>42.45</c:v>
                </c:pt>
                <c:pt idx="25">
                  <c:v>41.58</c:v>
                </c:pt>
                <c:pt idx="26">
                  <c:v>36.130000000000003</c:v>
                </c:pt>
                <c:pt idx="27">
                  <c:v>37.47</c:v>
                </c:pt>
                <c:pt idx="28">
                  <c:v>39.94</c:v>
                </c:pt>
                <c:pt idx="29">
                  <c:v>41.68</c:v>
                </c:pt>
              </c:numCache>
            </c:numRef>
          </c:xVal>
          <c:yVal>
            <c:numRef>
              <c:f>Ist12S30C4V!$D$4:$D$33</c:f>
              <c:numCache>
                <c:formatCode>General</c:formatCode>
                <c:ptCount val="30"/>
                <c:pt idx="0">
                  <c:v>42.05</c:v>
                </c:pt>
                <c:pt idx="1">
                  <c:v>36.11</c:v>
                </c:pt>
                <c:pt idx="2">
                  <c:v>36.93</c:v>
                </c:pt>
                <c:pt idx="3">
                  <c:v>34.33</c:v>
                </c:pt>
                <c:pt idx="4">
                  <c:v>41.06</c:v>
                </c:pt>
                <c:pt idx="5">
                  <c:v>42.29</c:v>
                </c:pt>
                <c:pt idx="6">
                  <c:v>42.67</c:v>
                </c:pt>
                <c:pt idx="7">
                  <c:v>38.229999999999997</c:v>
                </c:pt>
                <c:pt idx="8">
                  <c:v>38.74</c:v>
                </c:pt>
                <c:pt idx="9">
                  <c:v>33.11</c:v>
                </c:pt>
                <c:pt idx="10">
                  <c:v>42.5</c:v>
                </c:pt>
                <c:pt idx="11">
                  <c:v>36.880000000000003</c:v>
                </c:pt>
                <c:pt idx="12">
                  <c:v>33.82</c:v>
                </c:pt>
                <c:pt idx="13">
                  <c:v>42.5</c:v>
                </c:pt>
                <c:pt idx="14">
                  <c:v>40.78</c:v>
                </c:pt>
                <c:pt idx="15">
                  <c:v>13.87</c:v>
                </c:pt>
                <c:pt idx="16">
                  <c:v>13.43</c:v>
                </c:pt>
                <c:pt idx="17">
                  <c:v>10.33</c:v>
                </c:pt>
                <c:pt idx="18">
                  <c:v>11.96</c:v>
                </c:pt>
                <c:pt idx="19">
                  <c:v>15.17</c:v>
                </c:pt>
                <c:pt idx="20">
                  <c:v>17.309999999999999</c:v>
                </c:pt>
                <c:pt idx="21">
                  <c:v>15.26</c:v>
                </c:pt>
                <c:pt idx="22">
                  <c:v>6.48</c:v>
                </c:pt>
                <c:pt idx="23">
                  <c:v>14.68</c:v>
                </c:pt>
                <c:pt idx="24">
                  <c:v>11.73</c:v>
                </c:pt>
                <c:pt idx="25">
                  <c:v>11.72</c:v>
                </c:pt>
                <c:pt idx="26">
                  <c:v>7.71</c:v>
                </c:pt>
                <c:pt idx="27">
                  <c:v>16.43</c:v>
                </c:pt>
                <c:pt idx="28">
                  <c:v>10.31</c:v>
                </c:pt>
                <c:pt idx="29">
                  <c:v>9.33</c:v>
                </c:pt>
              </c:numCache>
            </c:numRef>
          </c:yVal>
          <c:smooth val="0"/>
          <c:extLst xmlns:c16r2="http://schemas.microsoft.com/office/drawing/2015/06/chart">
            <c:ext xmlns:c16="http://schemas.microsoft.com/office/drawing/2014/chart" uri="{C3380CC4-5D6E-409C-BE32-E72D297353CC}">
              <c16:uniqueId val="{00000002-2D1B-4453-9A3B-D4BB40408DF8}"/>
            </c:ext>
          </c:extLst>
        </c:ser>
        <c:dLbls>
          <c:showLegendKey val="0"/>
          <c:showVal val="0"/>
          <c:showCatName val="0"/>
          <c:showSerName val="0"/>
          <c:showPercent val="0"/>
          <c:showBubbleSize val="0"/>
        </c:dLbls>
        <c:axId val="129508096"/>
        <c:axId val="129509632"/>
      </c:scatterChart>
      <c:valAx>
        <c:axId val="129508096"/>
        <c:scaling>
          <c:orientation val="minMax"/>
        </c:scaling>
        <c:delete val="0"/>
        <c:axPos val="b"/>
        <c:numFmt formatCode="General" sourceLinked="1"/>
        <c:majorTickMark val="out"/>
        <c:minorTickMark val="none"/>
        <c:tickLblPos val="nextTo"/>
        <c:crossAx val="129509632"/>
        <c:crosses val="autoZero"/>
        <c:crossBetween val="midCat"/>
      </c:valAx>
      <c:valAx>
        <c:axId val="129509632"/>
        <c:scaling>
          <c:orientation val="minMax"/>
        </c:scaling>
        <c:delete val="0"/>
        <c:axPos val="l"/>
        <c:majorGridlines/>
        <c:numFmt formatCode="General" sourceLinked="1"/>
        <c:majorTickMark val="out"/>
        <c:minorTickMark val="none"/>
        <c:tickLblPos val="nextTo"/>
        <c:crossAx val="129508096"/>
        <c:crosses val="autoZero"/>
        <c:crossBetween val="midCat"/>
      </c:valAx>
    </c:plotArea>
    <c:legend>
      <c:legendPos val="r"/>
      <c:layout/>
      <c:overlay val="0"/>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0.05157</cdr:x>
      <cdr:y>0.27628</cdr:y>
    </cdr:from>
    <cdr:to>
      <cdr:x>0.28361</cdr:x>
      <cdr:y>0.93193</cdr:y>
    </cdr:to>
    <cdr:cxnSp macro="">
      <cdr:nvCxnSpPr>
        <cdr:cNvPr id="3" name="Connettore 2 2"/>
        <cdr:cNvCxnSpPr/>
      </cdr:nvCxnSpPr>
      <cdr:spPr>
        <a:xfrm xmlns:a="http://schemas.openxmlformats.org/drawingml/2006/main" flipV="1">
          <a:off x="406401" y="972457"/>
          <a:ext cx="1828800" cy="2307772"/>
        </a:xfrm>
        <a:prstGeom xmlns:a="http://schemas.openxmlformats.org/drawingml/2006/main" prst="straightConnector1">
          <a:avLst/>
        </a:prstGeom>
        <a:ln xmlns:a="http://schemas.openxmlformats.org/drawingml/2006/main">
          <a:solidFill>
            <a:schemeClr val="accent2"/>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0.29282</cdr:x>
      <cdr:y>0.2804</cdr:y>
    </cdr:from>
    <cdr:to>
      <cdr:x>0.30755</cdr:x>
      <cdr:y>0.40411</cdr:y>
    </cdr:to>
    <cdr:cxnSp macro="">
      <cdr:nvCxnSpPr>
        <cdr:cNvPr id="5" name="Connettore 2 4"/>
        <cdr:cNvCxnSpPr/>
      </cdr:nvCxnSpPr>
      <cdr:spPr>
        <a:xfrm xmlns:a="http://schemas.openxmlformats.org/drawingml/2006/main">
          <a:off x="2307772" y="986972"/>
          <a:ext cx="116114" cy="435428"/>
        </a:xfrm>
        <a:prstGeom xmlns:a="http://schemas.openxmlformats.org/drawingml/2006/main" prst="straightConnector1">
          <a:avLst/>
        </a:prstGeom>
        <a:ln xmlns:a="http://schemas.openxmlformats.org/drawingml/2006/main">
          <a:solidFill>
            <a:schemeClr val="accent2"/>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0.05341</cdr:x>
      <cdr:y>0.67352</cdr:y>
    </cdr:from>
    <cdr:to>
      <cdr:x>0.92632</cdr:x>
      <cdr:y>0.92781</cdr:y>
    </cdr:to>
    <cdr:cxnSp macro="">
      <cdr:nvCxnSpPr>
        <cdr:cNvPr id="7" name="Connettore 2 6"/>
        <cdr:cNvCxnSpPr/>
      </cdr:nvCxnSpPr>
      <cdr:spPr>
        <a:xfrm xmlns:a="http://schemas.openxmlformats.org/drawingml/2006/main" flipV="1">
          <a:off x="420915" y="2370690"/>
          <a:ext cx="6879622" cy="895025"/>
        </a:xfrm>
        <a:prstGeom xmlns:a="http://schemas.openxmlformats.org/drawingml/2006/main" prst="straightConnector1">
          <a:avLst/>
        </a:prstGeom>
        <a:ln xmlns:a="http://schemas.openxmlformats.org/drawingml/2006/main">
          <a:solidFill>
            <a:schemeClr val="accent5"/>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0.58011</cdr:x>
      <cdr:y>0.66154</cdr:y>
    </cdr:from>
    <cdr:to>
      <cdr:x>0.92129</cdr:x>
      <cdr:y>0.68039</cdr:y>
    </cdr:to>
    <cdr:cxnSp macro="">
      <cdr:nvCxnSpPr>
        <cdr:cNvPr id="9" name="Connettore 2 8"/>
        <cdr:cNvCxnSpPr/>
      </cdr:nvCxnSpPr>
      <cdr:spPr>
        <a:xfrm xmlns:a="http://schemas.openxmlformats.org/drawingml/2006/main" flipH="1">
          <a:off x="4572001" y="2328490"/>
          <a:ext cx="2688959" cy="66367"/>
        </a:xfrm>
        <a:prstGeom xmlns:a="http://schemas.openxmlformats.org/drawingml/2006/main" prst="straightConnector1">
          <a:avLst/>
        </a:prstGeom>
        <a:ln xmlns:a="http://schemas.openxmlformats.org/drawingml/2006/main">
          <a:solidFill>
            <a:schemeClr val="accent5"/>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0.30755</cdr:x>
      <cdr:y>0.16494</cdr:y>
    </cdr:from>
    <cdr:to>
      <cdr:x>0.74586</cdr:x>
      <cdr:y>0.3505</cdr:y>
    </cdr:to>
    <cdr:sp macro="" textlink="">
      <cdr:nvSpPr>
        <cdr:cNvPr id="17" name="CasellaDiTesto 16"/>
        <cdr:cNvSpPr txBox="1"/>
      </cdr:nvSpPr>
      <cdr:spPr>
        <a:xfrm xmlns:a="http://schemas.openxmlformats.org/drawingml/2006/main">
          <a:off x="2423886" y="580572"/>
          <a:ext cx="3454400" cy="65314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4000" dirty="0" err="1" smtClean="0">
              <a:solidFill>
                <a:schemeClr val="accent2"/>
              </a:solidFill>
            </a:rPr>
            <a:t>Autonomia</a:t>
          </a:r>
          <a:r>
            <a:rPr lang="en-GB" sz="4000" dirty="0" smtClean="0">
              <a:solidFill>
                <a:schemeClr val="accent2"/>
              </a:solidFill>
            </a:rPr>
            <a:t> Ok</a:t>
          </a:r>
          <a:endParaRPr lang="it-IT" sz="4000" dirty="0">
            <a:solidFill>
              <a:schemeClr val="accent2"/>
            </a:solidFill>
          </a:endParaRPr>
        </a:p>
      </cdr:txBody>
    </cdr:sp>
  </cdr:relSizeAnchor>
  <cdr:relSizeAnchor xmlns:cdr="http://schemas.openxmlformats.org/drawingml/2006/chartDrawing">
    <cdr:from>
      <cdr:x>0.3582</cdr:x>
      <cdr:y>0.46596</cdr:y>
    </cdr:from>
    <cdr:to>
      <cdr:x>0.90424</cdr:x>
      <cdr:y>0.65153</cdr:y>
    </cdr:to>
    <cdr:sp macro="" textlink="">
      <cdr:nvSpPr>
        <cdr:cNvPr id="18" name="CasellaDiTesto 1"/>
        <cdr:cNvSpPr txBox="1"/>
      </cdr:nvSpPr>
      <cdr:spPr>
        <a:xfrm xmlns:a="http://schemas.openxmlformats.org/drawingml/2006/main">
          <a:off x="2823029" y="1640114"/>
          <a:ext cx="4303486" cy="65314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4000" dirty="0" err="1" smtClean="0">
              <a:solidFill>
                <a:srgbClr val="FF0000"/>
              </a:solidFill>
            </a:rPr>
            <a:t>Autonomia</a:t>
          </a:r>
          <a:r>
            <a:rPr lang="en-GB" sz="4000" dirty="0" smtClean="0">
              <a:solidFill>
                <a:srgbClr val="FF0000"/>
              </a:solidFill>
            </a:rPr>
            <a:t> </a:t>
          </a:r>
          <a:r>
            <a:rPr lang="en-GB" sz="4000" dirty="0" smtClean="0">
              <a:solidFill>
                <a:srgbClr val="FF0000"/>
              </a:solidFill>
            </a:rPr>
            <a:t>Not Ok</a:t>
          </a:r>
          <a:endParaRPr lang="it-IT" sz="4000" dirty="0">
            <a:solidFill>
              <a:srgbClr val="FF0000"/>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smtClean="0"/>
              <a:t>Fare clic per modificare lo stile del titolo</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smtClean="0"/>
              <a:t>Fare clic per modificare lo stile del titolo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smtClean="0"/>
              <a:t>Fare clic per modificare lo stile del titolo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smtClean="0"/>
              <a:t>Fare clic per modificare lo stile del titolo</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smtClean="0"/>
              <a:t>Metaeuristica</a:t>
            </a:r>
            <a:r>
              <a:rPr lang="it-IT" dirty="0"/>
              <a:t> </a:t>
            </a:r>
            <a:r>
              <a:rPr lang="it-IT" dirty="0" smtClean="0"/>
              <a:t>per </a:t>
            </a:r>
            <a:r>
              <a:rPr lang="it-IT" dirty="0" err="1" smtClean="0"/>
              <a:t>Electric</a:t>
            </a:r>
            <a:r>
              <a:rPr lang="it-IT" dirty="0" smtClean="0"/>
              <a:t> </a:t>
            </a:r>
            <a:r>
              <a:rPr lang="it-IT" dirty="0" err="1" smtClean="0"/>
              <a:t>Capacitated</a:t>
            </a:r>
            <a:r>
              <a:rPr lang="it-IT" dirty="0" smtClean="0"/>
              <a:t> </a:t>
            </a:r>
            <a:r>
              <a:rPr lang="it-IT" dirty="0" err="1" smtClean="0"/>
              <a:t>Vehicle</a:t>
            </a:r>
            <a:r>
              <a:rPr lang="it-IT" dirty="0" smtClean="0"/>
              <a:t> Routing </a:t>
            </a:r>
            <a:r>
              <a:rPr lang="it-IT" dirty="0" err="1" smtClean="0"/>
              <a:t>Problem</a:t>
            </a:r>
            <a:endParaRPr lang="it-IT" dirty="0"/>
          </a:p>
        </p:txBody>
      </p:sp>
      <p:sp>
        <p:nvSpPr>
          <p:cNvPr id="3" name="Sottotitolo 2"/>
          <p:cNvSpPr>
            <a:spLocks noGrp="1"/>
          </p:cNvSpPr>
          <p:nvPr>
            <p:ph type="subTitle" idx="1"/>
          </p:nvPr>
        </p:nvSpPr>
        <p:spPr/>
        <p:txBody>
          <a:bodyPr/>
          <a:lstStyle/>
          <a:p>
            <a:r>
              <a:rPr lang="it-IT" dirty="0" smtClean="0"/>
              <a:t>Di Angelini Mauro e Ghigo Paolo</a:t>
            </a:r>
            <a:endParaRPr lang="it-IT" dirty="0"/>
          </a:p>
        </p:txBody>
      </p:sp>
    </p:spTree>
    <p:extLst>
      <p:ext uri="{BB962C8B-B14F-4D97-AF65-F5344CB8AC3E}">
        <p14:creationId xmlns:p14="http://schemas.microsoft.com/office/powerpoint/2010/main" val="597532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905691"/>
          </a:xfrm>
        </p:spPr>
        <p:txBody>
          <a:bodyPr/>
          <a:lstStyle/>
          <a:p>
            <a:r>
              <a:rPr lang="it-IT" dirty="0" smtClean="0"/>
              <a:t>Presentazione del Problema</a:t>
            </a:r>
            <a:endParaRPr lang="it-IT" dirty="0"/>
          </a:p>
        </p:txBody>
      </p:sp>
      <p:sp>
        <p:nvSpPr>
          <p:cNvPr id="3" name="Segnaposto contenuto 2"/>
          <p:cNvSpPr>
            <a:spLocks noGrp="1"/>
          </p:cNvSpPr>
          <p:nvPr>
            <p:ph idx="1"/>
          </p:nvPr>
        </p:nvSpPr>
        <p:spPr>
          <a:xfrm>
            <a:off x="677334" y="1515291"/>
            <a:ext cx="8596668" cy="4526071"/>
          </a:xfrm>
          <a:ln>
            <a:solidFill>
              <a:schemeClr val="bg1"/>
            </a:solidFill>
          </a:ln>
        </p:spPr>
        <p:txBody>
          <a:bodyPr/>
          <a:lstStyle/>
          <a:p>
            <a:pPr marL="0" indent="0">
              <a:buNone/>
            </a:pPr>
            <a:r>
              <a:rPr lang="it-IT" dirty="0" smtClean="0"/>
              <a:t>Il problema consiste nel trovare un percorso ottimale per servire un set di clienti con i seguenti vincoli strutturali:</a:t>
            </a:r>
          </a:p>
          <a:p>
            <a:r>
              <a:rPr lang="it-IT" dirty="0" smtClean="0"/>
              <a:t>Numero limitato di veicoli disponibili per l’erogazione complessiva del servizio</a:t>
            </a:r>
          </a:p>
          <a:p>
            <a:r>
              <a:rPr lang="it-IT" dirty="0" smtClean="0"/>
              <a:t>Autonomia limitata del veicolo elettrico</a:t>
            </a:r>
          </a:p>
          <a:p>
            <a:r>
              <a:rPr lang="it-IT" dirty="0"/>
              <a:t>Finestra temporale per il rientro dei veicoli al </a:t>
            </a:r>
            <a:r>
              <a:rPr lang="it-IT" dirty="0" smtClean="0"/>
              <a:t>deposito</a:t>
            </a:r>
          </a:p>
          <a:p>
            <a:r>
              <a:rPr lang="it-IT" dirty="0" smtClean="0"/>
              <a:t>Capacità limitata di trasporto del veicolo</a:t>
            </a:r>
          </a:p>
          <a:p>
            <a:pPr>
              <a:buClr>
                <a:srgbClr val="0070C0"/>
              </a:buClr>
            </a:pPr>
            <a:r>
              <a:rPr lang="it-IT" dirty="0" smtClean="0"/>
              <a:t>Centri di ricarica con tempo di erogazione della corrente dipendente dalla quantità fornita</a:t>
            </a:r>
          </a:p>
          <a:p>
            <a:pPr>
              <a:buClr>
                <a:srgbClr val="0070C0"/>
              </a:buClr>
            </a:pPr>
            <a:r>
              <a:rPr lang="it-IT" dirty="0" smtClean="0"/>
              <a:t>Numero limitato di prese di ricarica e relativa necessità della gestione delle code per la erogazione della corrente elettrica</a:t>
            </a:r>
          </a:p>
          <a:p>
            <a:pPr>
              <a:buClr>
                <a:srgbClr val="FF0000"/>
              </a:buClr>
            </a:pPr>
            <a:r>
              <a:rPr lang="it-IT" dirty="0" smtClean="0"/>
              <a:t>Finestre temporali di accesso al cliente per la fornitura del servizio</a:t>
            </a:r>
          </a:p>
          <a:p>
            <a:pPr>
              <a:buClr>
                <a:srgbClr val="FF0000"/>
              </a:buClr>
            </a:pPr>
            <a:r>
              <a:rPr lang="it-IT" dirty="0" smtClean="0"/>
              <a:t>Richiesta di quantitativo di merce diversa per ogni cliente</a:t>
            </a:r>
          </a:p>
          <a:p>
            <a:endParaRPr lang="it-IT" dirty="0" smtClean="0"/>
          </a:p>
          <a:p>
            <a:endParaRPr lang="it-IT" dirty="0" smtClean="0"/>
          </a:p>
          <a:p>
            <a:endParaRPr lang="it-IT" dirty="0"/>
          </a:p>
        </p:txBody>
      </p:sp>
    </p:spTree>
    <p:extLst>
      <p:ext uri="{BB962C8B-B14F-4D97-AF65-F5344CB8AC3E}">
        <p14:creationId xmlns:p14="http://schemas.microsoft.com/office/powerpoint/2010/main" val="421459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91653" y="271336"/>
            <a:ext cx="8596668" cy="775063"/>
          </a:xfrm>
        </p:spPr>
        <p:txBody>
          <a:bodyPr>
            <a:normAutofit fontScale="90000"/>
          </a:bodyPr>
          <a:lstStyle/>
          <a:p>
            <a:r>
              <a:rPr lang="it-IT" dirty="0" err="1" smtClean="0"/>
              <a:t>Metaeuristica</a:t>
            </a:r>
            <a:r>
              <a:rPr lang="it-IT" dirty="0" smtClean="0"/>
              <a:t/>
            </a:r>
            <a:br>
              <a:rPr lang="it-IT" dirty="0" smtClean="0"/>
            </a:br>
            <a:endParaRPr lang="it-IT" dirty="0"/>
          </a:p>
        </p:txBody>
      </p:sp>
      <p:sp>
        <p:nvSpPr>
          <p:cNvPr id="4" name="Rettangolo arrotondato 3"/>
          <p:cNvSpPr/>
          <p:nvPr/>
        </p:nvSpPr>
        <p:spPr>
          <a:xfrm>
            <a:off x="4349929" y="870051"/>
            <a:ext cx="1606732" cy="352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smtClean="0"/>
              <a:t>Creazione cluster dei clienti</a:t>
            </a:r>
            <a:endParaRPr lang="it-IT" sz="1200" dirty="0"/>
          </a:p>
        </p:txBody>
      </p:sp>
      <p:sp>
        <p:nvSpPr>
          <p:cNvPr id="6" name="Segnaposto contenuto 5"/>
          <p:cNvSpPr>
            <a:spLocks noGrp="1"/>
          </p:cNvSpPr>
          <p:nvPr>
            <p:ph idx="1"/>
          </p:nvPr>
        </p:nvSpPr>
        <p:spPr>
          <a:xfrm>
            <a:off x="4349930" y="2729874"/>
            <a:ext cx="1606733" cy="554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normAutofit fontScale="92500" lnSpcReduction="20000"/>
          </a:bodyPr>
          <a:lstStyle/>
          <a:p>
            <a:pPr marL="0" indent="0" algn="ctr">
              <a:buNone/>
            </a:pPr>
            <a:r>
              <a:rPr lang="it-IT" sz="1200" dirty="0" smtClean="0"/>
              <a:t>Creazione set di clienti servibili dal nodo attuale</a:t>
            </a:r>
            <a:endParaRPr lang="it-IT" sz="1200" dirty="0"/>
          </a:p>
        </p:txBody>
      </p:sp>
      <p:sp>
        <p:nvSpPr>
          <p:cNvPr id="7" name="Rettangolo arrotondato 6"/>
          <p:cNvSpPr/>
          <p:nvPr/>
        </p:nvSpPr>
        <p:spPr>
          <a:xfrm>
            <a:off x="4258488" y="3595012"/>
            <a:ext cx="1789612" cy="431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smtClean="0"/>
              <a:t>Selezione </a:t>
            </a:r>
            <a:r>
              <a:rPr lang="it-IT" sz="1200" dirty="0" err="1" smtClean="0"/>
              <a:t>randomica</a:t>
            </a:r>
            <a:r>
              <a:rPr lang="it-IT" sz="1200" dirty="0" smtClean="0"/>
              <a:t> del cliente da servire </a:t>
            </a:r>
            <a:endParaRPr lang="it-IT" sz="1200" dirty="0"/>
          </a:p>
        </p:txBody>
      </p:sp>
      <p:sp>
        <p:nvSpPr>
          <p:cNvPr id="8" name="Rombo 7"/>
          <p:cNvSpPr/>
          <p:nvPr/>
        </p:nvSpPr>
        <p:spPr>
          <a:xfrm>
            <a:off x="4434837" y="1471761"/>
            <a:ext cx="1436915" cy="94705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smtClean="0"/>
              <a:t>Tutti </a:t>
            </a:r>
            <a:r>
              <a:rPr lang="it-IT" sz="1200" dirty="0"/>
              <a:t>c</a:t>
            </a:r>
            <a:r>
              <a:rPr lang="it-IT" sz="1200" dirty="0" smtClean="0"/>
              <a:t>lienti serviti?</a:t>
            </a:r>
            <a:endParaRPr lang="it-IT" sz="1200" dirty="0"/>
          </a:p>
        </p:txBody>
      </p:sp>
      <p:cxnSp>
        <p:nvCxnSpPr>
          <p:cNvPr id="10" name="Connettore 2 9"/>
          <p:cNvCxnSpPr>
            <a:stCxn id="4" idx="2"/>
            <a:endCxn id="8" idx="0"/>
          </p:cNvCxnSpPr>
          <p:nvPr/>
        </p:nvCxnSpPr>
        <p:spPr>
          <a:xfrm>
            <a:off x="5153295" y="1222747"/>
            <a:ext cx="0" cy="249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p:cNvCxnSpPr>
            <a:stCxn id="8" idx="2"/>
            <a:endCxn id="6" idx="0"/>
          </p:cNvCxnSpPr>
          <p:nvPr/>
        </p:nvCxnSpPr>
        <p:spPr>
          <a:xfrm>
            <a:off x="5153295" y="2418817"/>
            <a:ext cx="2" cy="311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p:cNvSpPr txBox="1"/>
          <p:nvPr/>
        </p:nvSpPr>
        <p:spPr>
          <a:xfrm>
            <a:off x="5146718" y="2435845"/>
            <a:ext cx="365806" cy="276999"/>
          </a:xfrm>
          <a:prstGeom prst="rect">
            <a:avLst/>
          </a:prstGeom>
          <a:noFill/>
        </p:spPr>
        <p:txBody>
          <a:bodyPr wrap="none" rtlCol="0">
            <a:spAutoFit/>
          </a:bodyPr>
          <a:lstStyle/>
          <a:p>
            <a:r>
              <a:rPr lang="it-IT" sz="1200" dirty="0" smtClean="0"/>
              <a:t>No</a:t>
            </a:r>
            <a:endParaRPr lang="it-IT" sz="1200" dirty="0"/>
          </a:p>
        </p:txBody>
      </p:sp>
      <p:cxnSp>
        <p:nvCxnSpPr>
          <p:cNvPr id="17" name="Connettore 2 16"/>
          <p:cNvCxnSpPr>
            <a:stCxn id="6" idx="2"/>
            <a:endCxn id="7" idx="0"/>
          </p:cNvCxnSpPr>
          <p:nvPr/>
        </p:nvCxnSpPr>
        <p:spPr>
          <a:xfrm flipH="1">
            <a:off x="5153294" y="3283955"/>
            <a:ext cx="3" cy="311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ttore 4 20"/>
          <p:cNvCxnSpPr>
            <a:stCxn id="7" idx="2"/>
            <a:endCxn id="28" idx="2"/>
          </p:cNvCxnSpPr>
          <p:nvPr/>
        </p:nvCxnSpPr>
        <p:spPr>
          <a:xfrm rot="5400000" flipH="1" flipV="1">
            <a:off x="5692819" y="2744429"/>
            <a:ext cx="742132" cy="1821183"/>
          </a:xfrm>
          <a:prstGeom prst="bentConnector3">
            <a:avLst>
              <a:gd name="adj1" fmla="val -30803"/>
            </a:avLst>
          </a:prstGeom>
          <a:ln>
            <a:tailEnd type="triangle"/>
          </a:ln>
        </p:spPr>
        <p:style>
          <a:lnRef idx="1">
            <a:schemeClr val="dk1"/>
          </a:lnRef>
          <a:fillRef idx="0">
            <a:schemeClr val="dk1"/>
          </a:fillRef>
          <a:effectRef idx="0">
            <a:schemeClr val="dk1"/>
          </a:effectRef>
          <a:fontRef idx="minor">
            <a:schemeClr val="tx1"/>
          </a:fontRef>
        </p:style>
      </p:cxnSp>
      <p:sp>
        <p:nvSpPr>
          <p:cNvPr id="28" name="Segnaposto contenuto 5"/>
          <p:cNvSpPr txBox="1">
            <a:spLocks/>
          </p:cNvSpPr>
          <p:nvPr/>
        </p:nvSpPr>
        <p:spPr>
          <a:xfrm>
            <a:off x="6171110" y="2729874"/>
            <a:ext cx="1606733" cy="554081"/>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lgn="ctr">
              <a:buFont typeface="Wingdings 3" charset="2"/>
              <a:buNone/>
            </a:pPr>
            <a:r>
              <a:rPr lang="it-IT" sz="1200" dirty="0" smtClean="0"/>
              <a:t>Spostamento e servizio del cliente selezionato</a:t>
            </a:r>
            <a:endParaRPr lang="it-IT" sz="1200" dirty="0"/>
          </a:p>
        </p:txBody>
      </p:sp>
      <p:cxnSp>
        <p:nvCxnSpPr>
          <p:cNvPr id="32" name="Connettore 4 31"/>
          <p:cNvCxnSpPr>
            <a:stCxn id="28" idx="0"/>
            <a:endCxn id="8" idx="3"/>
          </p:cNvCxnSpPr>
          <p:nvPr/>
        </p:nvCxnSpPr>
        <p:spPr>
          <a:xfrm rot="16200000" flipV="1">
            <a:off x="6030823" y="1786219"/>
            <a:ext cx="784585" cy="11027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4 33"/>
          <p:cNvCxnSpPr>
            <a:stCxn id="8" idx="1"/>
            <a:endCxn id="35" idx="0"/>
          </p:cNvCxnSpPr>
          <p:nvPr/>
        </p:nvCxnSpPr>
        <p:spPr>
          <a:xfrm rot="10800000" flipV="1">
            <a:off x="3138303" y="1945289"/>
            <a:ext cx="1296534" cy="3520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5" name="Segnaposto contenuto 5"/>
          <p:cNvSpPr txBox="1">
            <a:spLocks/>
          </p:cNvSpPr>
          <p:nvPr/>
        </p:nvSpPr>
        <p:spPr>
          <a:xfrm>
            <a:off x="2334936" y="2297303"/>
            <a:ext cx="1606733" cy="554081"/>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lgn="ctr">
              <a:buFont typeface="Wingdings 3" charset="2"/>
              <a:buNone/>
            </a:pPr>
            <a:r>
              <a:rPr lang="it-IT" sz="1200" dirty="0" smtClean="0"/>
              <a:t>Valutazione della soluzione per il cluster</a:t>
            </a:r>
            <a:endParaRPr lang="it-IT" sz="1200" dirty="0"/>
          </a:p>
        </p:txBody>
      </p:sp>
      <p:sp>
        <p:nvSpPr>
          <p:cNvPr id="39" name="CasellaDiTesto 38"/>
          <p:cNvSpPr txBox="1"/>
          <p:nvPr/>
        </p:nvSpPr>
        <p:spPr>
          <a:xfrm>
            <a:off x="4099244" y="1668533"/>
            <a:ext cx="322524" cy="307777"/>
          </a:xfrm>
          <a:prstGeom prst="rect">
            <a:avLst/>
          </a:prstGeom>
          <a:noFill/>
        </p:spPr>
        <p:txBody>
          <a:bodyPr wrap="none" rtlCol="0">
            <a:spAutoFit/>
          </a:bodyPr>
          <a:lstStyle/>
          <a:p>
            <a:r>
              <a:rPr lang="it-IT" sz="1400" dirty="0" smtClean="0"/>
              <a:t>Si</a:t>
            </a:r>
            <a:endParaRPr lang="it-IT" sz="1400" dirty="0"/>
          </a:p>
        </p:txBody>
      </p:sp>
      <p:sp>
        <p:nvSpPr>
          <p:cNvPr id="44" name="Rombo 43"/>
          <p:cNvSpPr/>
          <p:nvPr/>
        </p:nvSpPr>
        <p:spPr>
          <a:xfrm>
            <a:off x="2309663" y="3079031"/>
            <a:ext cx="1662199" cy="94705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smtClean="0"/>
              <a:t>Soluzione fattibile?</a:t>
            </a:r>
            <a:endParaRPr lang="it-IT" sz="1200" dirty="0"/>
          </a:p>
        </p:txBody>
      </p:sp>
      <p:cxnSp>
        <p:nvCxnSpPr>
          <p:cNvPr id="50" name="Connettore 4 49"/>
          <p:cNvCxnSpPr>
            <a:stCxn id="44" idx="1"/>
          </p:cNvCxnSpPr>
          <p:nvPr/>
        </p:nvCxnSpPr>
        <p:spPr>
          <a:xfrm rot="10800000" flipH="1">
            <a:off x="2309663" y="1382227"/>
            <a:ext cx="2813434" cy="2170333"/>
          </a:xfrm>
          <a:prstGeom prst="bentConnector3">
            <a:avLst>
              <a:gd name="adj1" fmla="val -13000"/>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35" idx="2"/>
            <a:endCxn id="44" idx="0"/>
          </p:cNvCxnSpPr>
          <p:nvPr/>
        </p:nvCxnSpPr>
        <p:spPr>
          <a:xfrm>
            <a:off x="3138303" y="2851384"/>
            <a:ext cx="2460" cy="227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CasellaDiTesto 57"/>
          <p:cNvSpPr txBox="1"/>
          <p:nvPr/>
        </p:nvSpPr>
        <p:spPr>
          <a:xfrm>
            <a:off x="2005109" y="3244784"/>
            <a:ext cx="394660" cy="307777"/>
          </a:xfrm>
          <a:prstGeom prst="rect">
            <a:avLst/>
          </a:prstGeom>
          <a:noFill/>
        </p:spPr>
        <p:txBody>
          <a:bodyPr wrap="none" rtlCol="0">
            <a:spAutoFit/>
          </a:bodyPr>
          <a:lstStyle/>
          <a:p>
            <a:r>
              <a:rPr lang="it-IT" sz="1400" dirty="0" smtClean="0"/>
              <a:t>No</a:t>
            </a:r>
            <a:endParaRPr lang="it-IT" sz="1400" dirty="0"/>
          </a:p>
        </p:txBody>
      </p:sp>
      <p:sp>
        <p:nvSpPr>
          <p:cNvPr id="59" name="CasellaDiTesto 58"/>
          <p:cNvSpPr txBox="1"/>
          <p:nvPr/>
        </p:nvSpPr>
        <p:spPr>
          <a:xfrm>
            <a:off x="3132598" y="3974780"/>
            <a:ext cx="322524" cy="307777"/>
          </a:xfrm>
          <a:prstGeom prst="rect">
            <a:avLst/>
          </a:prstGeom>
          <a:noFill/>
        </p:spPr>
        <p:txBody>
          <a:bodyPr wrap="none" rtlCol="0">
            <a:spAutoFit/>
          </a:bodyPr>
          <a:lstStyle/>
          <a:p>
            <a:r>
              <a:rPr lang="it-IT" sz="1400" dirty="0" smtClean="0"/>
              <a:t>Si</a:t>
            </a:r>
            <a:endParaRPr lang="it-IT" sz="1400" dirty="0"/>
          </a:p>
        </p:txBody>
      </p:sp>
      <p:sp>
        <p:nvSpPr>
          <p:cNvPr id="60" name="Segnaposto contenuto 5"/>
          <p:cNvSpPr txBox="1">
            <a:spLocks/>
          </p:cNvSpPr>
          <p:nvPr/>
        </p:nvSpPr>
        <p:spPr>
          <a:xfrm>
            <a:off x="2334936" y="4333864"/>
            <a:ext cx="1606733" cy="554081"/>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lgn="ctr">
              <a:buFont typeface="Wingdings 3" charset="2"/>
              <a:buNone/>
            </a:pPr>
            <a:r>
              <a:rPr lang="it-IT" sz="1200" dirty="0" smtClean="0"/>
              <a:t>Confronto con la soluzione migliore attuale</a:t>
            </a:r>
            <a:endParaRPr lang="it-IT" sz="1200" dirty="0"/>
          </a:p>
        </p:txBody>
      </p:sp>
      <p:cxnSp>
        <p:nvCxnSpPr>
          <p:cNvPr id="62" name="Connettore 2 61"/>
          <p:cNvCxnSpPr>
            <a:stCxn id="44" idx="2"/>
            <a:endCxn id="60" idx="0"/>
          </p:cNvCxnSpPr>
          <p:nvPr/>
        </p:nvCxnSpPr>
        <p:spPr>
          <a:xfrm flipH="1">
            <a:off x="3138303" y="4026087"/>
            <a:ext cx="2460" cy="307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ombo 63"/>
          <p:cNvSpPr/>
          <p:nvPr/>
        </p:nvSpPr>
        <p:spPr>
          <a:xfrm>
            <a:off x="2303274" y="5075471"/>
            <a:ext cx="1662199" cy="94705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smtClean="0"/>
              <a:t>Nuova soluzione migliore?</a:t>
            </a:r>
            <a:endParaRPr lang="it-IT" sz="1200" dirty="0"/>
          </a:p>
        </p:txBody>
      </p:sp>
      <p:cxnSp>
        <p:nvCxnSpPr>
          <p:cNvPr id="66" name="Connettore 4 65"/>
          <p:cNvCxnSpPr>
            <a:stCxn id="64" idx="1"/>
          </p:cNvCxnSpPr>
          <p:nvPr/>
        </p:nvCxnSpPr>
        <p:spPr>
          <a:xfrm rot="10800000">
            <a:off x="1970314" y="3557387"/>
            <a:ext cx="332960" cy="199161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ttore 2 67"/>
          <p:cNvCxnSpPr>
            <a:stCxn id="60" idx="2"/>
            <a:endCxn id="64" idx="0"/>
          </p:cNvCxnSpPr>
          <p:nvPr/>
        </p:nvCxnSpPr>
        <p:spPr>
          <a:xfrm flipH="1">
            <a:off x="3134374" y="4887945"/>
            <a:ext cx="3929" cy="187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CasellaDiTesto 70"/>
          <p:cNvSpPr txBox="1"/>
          <p:nvPr/>
        </p:nvSpPr>
        <p:spPr>
          <a:xfrm>
            <a:off x="1970313" y="5202273"/>
            <a:ext cx="394660" cy="307777"/>
          </a:xfrm>
          <a:prstGeom prst="rect">
            <a:avLst/>
          </a:prstGeom>
          <a:noFill/>
        </p:spPr>
        <p:txBody>
          <a:bodyPr wrap="none" rtlCol="0">
            <a:spAutoFit/>
          </a:bodyPr>
          <a:lstStyle/>
          <a:p>
            <a:r>
              <a:rPr lang="it-IT" sz="1400" dirty="0" smtClean="0"/>
              <a:t>No</a:t>
            </a:r>
            <a:endParaRPr lang="it-IT" sz="1400" dirty="0"/>
          </a:p>
        </p:txBody>
      </p:sp>
      <p:sp>
        <p:nvSpPr>
          <p:cNvPr id="72" name="Segnaposto contenuto 5"/>
          <p:cNvSpPr txBox="1">
            <a:spLocks/>
          </p:cNvSpPr>
          <p:nvPr/>
        </p:nvSpPr>
        <p:spPr>
          <a:xfrm>
            <a:off x="4709157" y="5271958"/>
            <a:ext cx="1606733" cy="554081"/>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lgn="ctr">
              <a:buFont typeface="Wingdings 3" charset="2"/>
              <a:buNone/>
            </a:pPr>
            <a:r>
              <a:rPr lang="it-IT" sz="1200" dirty="0" smtClean="0"/>
              <a:t>Soluzione migliore aggiornata</a:t>
            </a:r>
            <a:endParaRPr lang="it-IT" sz="1200" dirty="0"/>
          </a:p>
        </p:txBody>
      </p:sp>
      <p:cxnSp>
        <p:nvCxnSpPr>
          <p:cNvPr id="74" name="Connettore 2 73"/>
          <p:cNvCxnSpPr>
            <a:stCxn id="64" idx="3"/>
            <a:endCxn id="72" idx="1"/>
          </p:cNvCxnSpPr>
          <p:nvPr/>
        </p:nvCxnSpPr>
        <p:spPr>
          <a:xfrm>
            <a:off x="3965473" y="5548999"/>
            <a:ext cx="7436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CasellaDiTesto 76"/>
          <p:cNvSpPr txBox="1"/>
          <p:nvPr/>
        </p:nvSpPr>
        <p:spPr>
          <a:xfrm>
            <a:off x="3965473" y="5225854"/>
            <a:ext cx="322524" cy="307777"/>
          </a:xfrm>
          <a:prstGeom prst="rect">
            <a:avLst/>
          </a:prstGeom>
          <a:noFill/>
        </p:spPr>
        <p:txBody>
          <a:bodyPr wrap="none" rtlCol="0">
            <a:spAutoFit/>
          </a:bodyPr>
          <a:lstStyle/>
          <a:p>
            <a:r>
              <a:rPr lang="it-IT" sz="1400" dirty="0" smtClean="0"/>
              <a:t>Si</a:t>
            </a:r>
            <a:endParaRPr lang="it-IT" sz="1400" dirty="0"/>
          </a:p>
        </p:txBody>
      </p:sp>
      <p:cxnSp>
        <p:nvCxnSpPr>
          <p:cNvPr id="79" name="Connettore 4 78"/>
          <p:cNvCxnSpPr>
            <a:stCxn id="72" idx="2"/>
          </p:cNvCxnSpPr>
          <p:nvPr/>
        </p:nvCxnSpPr>
        <p:spPr>
          <a:xfrm rot="5400000" flipH="1">
            <a:off x="3602898" y="3916414"/>
            <a:ext cx="277041" cy="3542211"/>
          </a:xfrm>
          <a:prstGeom prst="bentConnector4">
            <a:avLst>
              <a:gd name="adj1" fmla="val -148527"/>
              <a:gd name="adj2" fmla="val 10006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7655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u="sng" dirty="0" smtClean="0"/>
              <a:t>Creazione dei Cluster</a:t>
            </a:r>
            <a:endParaRPr lang="it-IT" u="sng"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6374366"/>
              </p:ext>
            </p:extLst>
          </p:nvPr>
        </p:nvGraphicFramePr>
        <p:xfrm>
          <a:off x="-299218" y="1680183"/>
          <a:ext cx="8596312" cy="4807130"/>
        </p:xfrm>
        <a:graphic>
          <a:graphicData uri="http://schemas.openxmlformats.org/drawingml/2006/chart">
            <c:chart xmlns:c="http://schemas.openxmlformats.org/drawingml/2006/chart" xmlns:r="http://schemas.openxmlformats.org/officeDocument/2006/relationships" r:id="rId2"/>
          </a:graphicData>
        </a:graphic>
      </p:graphicFrame>
      <p:sp>
        <p:nvSpPr>
          <p:cNvPr id="5" name="CasellaDiTesto 4"/>
          <p:cNvSpPr txBox="1"/>
          <p:nvPr/>
        </p:nvSpPr>
        <p:spPr>
          <a:xfrm>
            <a:off x="677334" y="1222314"/>
            <a:ext cx="8327985" cy="369332"/>
          </a:xfrm>
          <a:prstGeom prst="rect">
            <a:avLst/>
          </a:prstGeom>
          <a:noFill/>
        </p:spPr>
        <p:txBody>
          <a:bodyPr wrap="none" rtlCol="0">
            <a:spAutoFit/>
          </a:bodyPr>
          <a:lstStyle/>
          <a:p>
            <a:r>
              <a:rPr lang="it-IT" u="sng" dirty="0" smtClean="0"/>
              <a:t>A partire dall’istanza presa in input vengono creati dei cluster che contengono</a:t>
            </a:r>
            <a:endParaRPr lang="it-IT" u="sng" dirty="0"/>
          </a:p>
        </p:txBody>
      </p:sp>
      <p:sp>
        <p:nvSpPr>
          <p:cNvPr id="6" name="Cornice 5"/>
          <p:cNvSpPr/>
          <p:nvPr/>
        </p:nvSpPr>
        <p:spPr>
          <a:xfrm>
            <a:off x="1371600" y="1924050"/>
            <a:ext cx="3131820" cy="2205990"/>
          </a:xfrm>
          <a:prstGeom prst="frame">
            <a:avLst>
              <a:gd name="adj1" fmla="val 3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u="sng">
              <a:solidFill>
                <a:schemeClr val="tx1"/>
              </a:solidFill>
            </a:endParaRPr>
          </a:p>
        </p:txBody>
      </p:sp>
      <p:sp>
        <p:nvSpPr>
          <p:cNvPr id="7" name="Cornice 6"/>
          <p:cNvSpPr/>
          <p:nvPr/>
        </p:nvSpPr>
        <p:spPr>
          <a:xfrm>
            <a:off x="4610100" y="4371975"/>
            <a:ext cx="3520440" cy="1971675"/>
          </a:xfrm>
          <a:prstGeom prst="frame">
            <a:avLst>
              <a:gd name="adj1" fmla="val 5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u="sng">
              <a:solidFill>
                <a:schemeClr val="tx1"/>
              </a:solidFill>
            </a:endParaRPr>
          </a:p>
        </p:txBody>
      </p:sp>
      <p:sp>
        <p:nvSpPr>
          <p:cNvPr id="8" name="CasellaDiTesto 7"/>
          <p:cNvSpPr txBox="1"/>
          <p:nvPr/>
        </p:nvSpPr>
        <p:spPr>
          <a:xfrm>
            <a:off x="4503420" y="2138745"/>
            <a:ext cx="1107996" cy="369332"/>
          </a:xfrm>
          <a:prstGeom prst="rect">
            <a:avLst/>
          </a:prstGeom>
          <a:noFill/>
        </p:spPr>
        <p:txBody>
          <a:bodyPr wrap="none" rtlCol="0">
            <a:spAutoFit/>
          </a:bodyPr>
          <a:lstStyle/>
          <a:p>
            <a:r>
              <a:rPr lang="it-IT" u="sng" dirty="0" smtClean="0">
                <a:solidFill>
                  <a:schemeClr val="accent1">
                    <a:lumMod val="50000"/>
                  </a:schemeClr>
                </a:solidFill>
              </a:rPr>
              <a:t>Cluster 1</a:t>
            </a:r>
            <a:endParaRPr lang="it-IT" u="sng" dirty="0">
              <a:solidFill>
                <a:schemeClr val="accent1">
                  <a:lumMod val="50000"/>
                </a:schemeClr>
              </a:solidFill>
            </a:endParaRPr>
          </a:p>
        </p:txBody>
      </p:sp>
      <p:sp>
        <p:nvSpPr>
          <p:cNvPr id="9" name="CasellaDiTesto 8"/>
          <p:cNvSpPr txBox="1"/>
          <p:nvPr/>
        </p:nvSpPr>
        <p:spPr>
          <a:xfrm>
            <a:off x="3444940" y="4549140"/>
            <a:ext cx="1107996" cy="369332"/>
          </a:xfrm>
          <a:prstGeom prst="rect">
            <a:avLst/>
          </a:prstGeom>
          <a:noFill/>
        </p:spPr>
        <p:txBody>
          <a:bodyPr wrap="none" rtlCol="0">
            <a:spAutoFit/>
          </a:bodyPr>
          <a:lstStyle/>
          <a:p>
            <a:r>
              <a:rPr lang="it-IT" u="sng" dirty="0" smtClean="0">
                <a:solidFill>
                  <a:schemeClr val="accent1">
                    <a:lumMod val="50000"/>
                  </a:schemeClr>
                </a:solidFill>
              </a:rPr>
              <a:t>Cluster 2</a:t>
            </a:r>
            <a:endParaRPr lang="it-IT" u="sng" dirty="0">
              <a:solidFill>
                <a:schemeClr val="accent1">
                  <a:lumMod val="50000"/>
                </a:schemeClr>
              </a:solidFill>
            </a:endParaRPr>
          </a:p>
        </p:txBody>
      </p:sp>
      <p:sp>
        <p:nvSpPr>
          <p:cNvPr id="10" name="Cornice 9"/>
          <p:cNvSpPr/>
          <p:nvPr/>
        </p:nvSpPr>
        <p:spPr>
          <a:xfrm>
            <a:off x="1922929" y="1924050"/>
            <a:ext cx="2393577" cy="1693209"/>
          </a:xfrm>
          <a:prstGeom prst="frame">
            <a:avLst>
              <a:gd name="adj1" fmla="val 49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u="sng">
              <a:solidFill>
                <a:schemeClr val="tx1"/>
              </a:solidFill>
            </a:endParaRPr>
          </a:p>
        </p:txBody>
      </p:sp>
      <p:sp>
        <p:nvSpPr>
          <p:cNvPr id="11" name="Cornice 10"/>
          <p:cNvSpPr/>
          <p:nvPr/>
        </p:nvSpPr>
        <p:spPr>
          <a:xfrm>
            <a:off x="5736963" y="4371976"/>
            <a:ext cx="2393577" cy="1706366"/>
          </a:xfrm>
          <a:prstGeom prst="frame">
            <a:avLst>
              <a:gd name="adj1" fmla="val 49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u="sng">
              <a:solidFill>
                <a:schemeClr val="tx1"/>
              </a:solidFill>
            </a:endParaRPr>
          </a:p>
        </p:txBody>
      </p:sp>
      <p:sp>
        <p:nvSpPr>
          <p:cNvPr id="13" name="CasellaDiTesto 12"/>
          <p:cNvSpPr txBox="1"/>
          <p:nvPr/>
        </p:nvSpPr>
        <p:spPr>
          <a:xfrm>
            <a:off x="4503420" y="2424250"/>
            <a:ext cx="1736373" cy="369332"/>
          </a:xfrm>
          <a:prstGeom prst="rect">
            <a:avLst/>
          </a:prstGeom>
          <a:noFill/>
        </p:spPr>
        <p:txBody>
          <a:bodyPr wrap="none" rtlCol="0">
            <a:spAutoFit/>
          </a:bodyPr>
          <a:lstStyle/>
          <a:p>
            <a:r>
              <a:rPr lang="it-IT" u="sng" dirty="0" err="1" smtClean="0">
                <a:solidFill>
                  <a:srgbClr val="FF0000"/>
                </a:solidFill>
              </a:rPr>
              <a:t>Customer</a:t>
            </a:r>
            <a:r>
              <a:rPr lang="it-IT" u="sng" dirty="0" smtClean="0">
                <a:solidFill>
                  <a:srgbClr val="FF0000"/>
                </a:solidFill>
              </a:rPr>
              <a:t> set 1</a:t>
            </a:r>
            <a:endParaRPr lang="it-IT" u="sng" dirty="0">
              <a:solidFill>
                <a:srgbClr val="FF0000"/>
              </a:solidFill>
            </a:endParaRPr>
          </a:p>
        </p:txBody>
      </p:sp>
      <p:sp>
        <p:nvSpPr>
          <p:cNvPr id="14" name="CasellaDiTesto 13"/>
          <p:cNvSpPr txBox="1"/>
          <p:nvPr/>
        </p:nvSpPr>
        <p:spPr>
          <a:xfrm>
            <a:off x="2816563" y="4848037"/>
            <a:ext cx="1736373" cy="369332"/>
          </a:xfrm>
          <a:prstGeom prst="rect">
            <a:avLst/>
          </a:prstGeom>
          <a:noFill/>
        </p:spPr>
        <p:txBody>
          <a:bodyPr wrap="none" rtlCol="0">
            <a:spAutoFit/>
          </a:bodyPr>
          <a:lstStyle/>
          <a:p>
            <a:r>
              <a:rPr lang="it-IT" u="sng" dirty="0" err="1" smtClean="0">
                <a:solidFill>
                  <a:srgbClr val="FF0000"/>
                </a:solidFill>
              </a:rPr>
              <a:t>Customer</a:t>
            </a:r>
            <a:r>
              <a:rPr lang="it-IT" u="sng" dirty="0" smtClean="0">
                <a:solidFill>
                  <a:srgbClr val="FF0000"/>
                </a:solidFill>
              </a:rPr>
              <a:t> set 2</a:t>
            </a:r>
            <a:endParaRPr lang="it-IT" u="sng" dirty="0">
              <a:solidFill>
                <a:srgbClr val="FF0000"/>
              </a:solidFill>
            </a:endParaRPr>
          </a:p>
        </p:txBody>
      </p:sp>
      <p:sp>
        <p:nvSpPr>
          <p:cNvPr id="16" name="Cornice 15"/>
          <p:cNvSpPr/>
          <p:nvPr/>
        </p:nvSpPr>
        <p:spPr>
          <a:xfrm>
            <a:off x="2763717" y="3617259"/>
            <a:ext cx="356000" cy="347681"/>
          </a:xfrm>
          <a:prstGeom prst="fram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u="sng">
              <a:solidFill>
                <a:schemeClr val="tx1"/>
              </a:solidFill>
            </a:endParaRPr>
          </a:p>
        </p:txBody>
      </p:sp>
      <p:sp>
        <p:nvSpPr>
          <p:cNvPr id="17" name="Cornice 16"/>
          <p:cNvSpPr/>
          <p:nvPr/>
        </p:nvSpPr>
        <p:spPr>
          <a:xfrm>
            <a:off x="4749353" y="4841499"/>
            <a:ext cx="412839" cy="347681"/>
          </a:xfrm>
          <a:prstGeom prst="fram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u="sng">
              <a:solidFill>
                <a:schemeClr val="tx1"/>
              </a:solidFill>
            </a:endParaRPr>
          </a:p>
        </p:txBody>
      </p:sp>
      <p:sp>
        <p:nvSpPr>
          <p:cNvPr id="19" name="CasellaDiTesto 18"/>
          <p:cNvSpPr txBox="1"/>
          <p:nvPr/>
        </p:nvSpPr>
        <p:spPr>
          <a:xfrm>
            <a:off x="4504338" y="3685958"/>
            <a:ext cx="3083152" cy="369332"/>
          </a:xfrm>
          <a:prstGeom prst="rect">
            <a:avLst/>
          </a:prstGeom>
          <a:noFill/>
        </p:spPr>
        <p:txBody>
          <a:bodyPr wrap="none" rtlCol="0">
            <a:spAutoFit/>
          </a:bodyPr>
          <a:lstStyle/>
          <a:p>
            <a:r>
              <a:rPr lang="it-IT" u="sng" dirty="0" err="1" smtClean="0">
                <a:solidFill>
                  <a:srgbClr val="002060"/>
                </a:solidFill>
              </a:rPr>
              <a:t>Recharger</a:t>
            </a:r>
            <a:r>
              <a:rPr lang="it-IT" u="sng" dirty="0" smtClean="0">
                <a:solidFill>
                  <a:srgbClr val="002060"/>
                </a:solidFill>
              </a:rPr>
              <a:t> station assegnata</a:t>
            </a:r>
            <a:endParaRPr lang="it-IT" u="sng" dirty="0">
              <a:solidFill>
                <a:srgbClr val="002060"/>
              </a:solidFill>
            </a:endParaRPr>
          </a:p>
        </p:txBody>
      </p:sp>
      <p:sp>
        <p:nvSpPr>
          <p:cNvPr id="20" name="CasellaDiTesto 19"/>
          <p:cNvSpPr txBox="1"/>
          <p:nvPr/>
        </p:nvSpPr>
        <p:spPr>
          <a:xfrm>
            <a:off x="1498366" y="5152906"/>
            <a:ext cx="3083152" cy="369332"/>
          </a:xfrm>
          <a:prstGeom prst="rect">
            <a:avLst/>
          </a:prstGeom>
          <a:noFill/>
        </p:spPr>
        <p:txBody>
          <a:bodyPr wrap="none" rtlCol="0">
            <a:spAutoFit/>
          </a:bodyPr>
          <a:lstStyle/>
          <a:p>
            <a:r>
              <a:rPr lang="it-IT" u="sng" dirty="0" err="1" smtClean="0">
                <a:solidFill>
                  <a:srgbClr val="002060"/>
                </a:solidFill>
              </a:rPr>
              <a:t>Recharger</a:t>
            </a:r>
            <a:r>
              <a:rPr lang="it-IT" u="sng" dirty="0" smtClean="0">
                <a:solidFill>
                  <a:srgbClr val="002060"/>
                </a:solidFill>
              </a:rPr>
              <a:t> station assegnata</a:t>
            </a:r>
            <a:endParaRPr lang="it-IT" u="sng" dirty="0">
              <a:solidFill>
                <a:srgbClr val="002060"/>
              </a:solidFill>
            </a:endParaRPr>
          </a:p>
        </p:txBody>
      </p:sp>
    </p:spTree>
    <p:extLst>
      <p:ext uri="{BB962C8B-B14F-4D97-AF65-F5344CB8AC3E}">
        <p14:creationId xmlns:p14="http://schemas.microsoft.com/office/powerpoint/2010/main" val="110941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1"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animBg="1"/>
      <p:bldP spid="7" grpId="0" animBg="1"/>
      <p:bldP spid="8" grpId="0"/>
      <p:bldP spid="9" grpId="0"/>
      <p:bldP spid="10" grpId="0" animBg="1"/>
      <p:bldP spid="11" grpId="0" animBg="1"/>
      <p:bldP spid="13" grpId="1"/>
      <p:bldP spid="14" grpId="1"/>
      <p:bldP spid="16" grpId="0" animBg="1"/>
      <p:bldP spid="17" grpId="0" animBg="1"/>
      <p:bldP spid="19" grpId="1"/>
      <p:bldP spid="2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Selezione dei clienti fattibili</a:t>
            </a:r>
            <a:endParaRPr lang="it-IT" dirty="0"/>
          </a:p>
        </p:txBody>
      </p:sp>
      <p:sp>
        <p:nvSpPr>
          <p:cNvPr id="3" name="Segnaposto contenuto 2"/>
          <p:cNvSpPr>
            <a:spLocks noGrp="1"/>
          </p:cNvSpPr>
          <p:nvPr>
            <p:ph idx="1"/>
          </p:nvPr>
        </p:nvSpPr>
        <p:spPr>
          <a:xfrm>
            <a:off x="677334" y="1555470"/>
            <a:ext cx="6248400" cy="4682462"/>
          </a:xfrm>
        </p:spPr>
        <p:txBody>
          <a:bodyPr/>
          <a:lstStyle/>
          <a:p>
            <a:pPr marL="0" indent="0">
              <a:buNone/>
            </a:pPr>
            <a:r>
              <a:rPr lang="it-IT" dirty="0" smtClean="0"/>
              <a:t>Ad ogni passo vengono selezionati i clienti che, rispettando i seguenti parametri, genererebbero a prescindere dalla scelta finale, un mossa sicura:</a:t>
            </a:r>
          </a:p>
          <a:p>
            <a:r>
              <a:rPr lang="it-IT" dirty="0" smtClean="0"/>
              <a:t>Verifica dell’autonomia per poter raggiungere in un secondo momento un centro di ricarica</a:t>
            </a:r>
          </a:p>
          <a:p>
            <a:r>
              <a:rPr lang="it-IT" dirty="0" smtClean="0"/>
              <a:t>Verifica del rispetto delle finestre temporali dei clienti che hanno passato la selezione precedente</a:t>
            </a:r>
          </a:p>
          <a:p>
            <a:r>
              <a:rPr lang="it-IT" dirty="0" smtClean="0"/>
              <a:t>Verifica del rispetto della finestra temporale del veicolo stesso  </a:t>
            </a:r>
          </a:p>
          <a:p>
            <a:r>
              <a:rPr lang="it-IT" dirty="0" smtClean="0"/>
              <a:t>Verifica della possibilità di soddisfare la domanda</a:t>
            </a:r>
          </a:p>
          <a:p>
            <a:pPr marL="0" indent="0">
              <a:buNone/>
            </a:pPr>
            <a:r>
              <a:rPr lang="it-IT" dirty="0" smtClean="0"/>
              <a:t>Per mossa sicura si intende una scelta del prossimo cliente da servire che permetta il soddisfacimento dei requisiti sopra </a:t>
            </a:r>
            <a:r>
              <a:rPr lang="it-IT" dirty="0" smtClean="0"/>
              <a:t>elencati, </a:t>
            </a:r>
            <a:r>
              <a:rPr lang="it-IT" dirty="0" smtClean="0"/>
              <a:t>permettendo al contempo la continuità del servizio per i passi successivi</a:t>
            </a:r>
            <a:endParaRPr lang="it-IT" dirty="0"/>
          </a:p>
        </p:txBody>
      </p:sp>
      <p:graphicFrame>
        <p:nvGraphicFramePr>
          <p:cNvPr id="4" name="Segnaposto contenuto 3"/>
          <p:cNvGraphicFramePr>
            <a:graphicFrameLocks/>
          </p:cNvGraphicFramePr>
          <p:nvPr>
            <p:extLst>
              <p:ext uri="{D42A27DB-BD31-4B8C-83A1-F6EECF244321}">
                <p14:modId xmlns:p14="http://schemas.microsoft.com/office/powerpoint/2010/main" val="1871283761"/>
              </p:ext>
            </p:extLst>
          </p:nvPr>
        </p:nvGraphicFramePr>
        <p:xfrm>
          <a:off x="742791" y="3203318"/>
          <a:ext cx="7881258" cy="35198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045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3"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3">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Tecnica di selezione del cliente da servire </a:t>
            </a:r>
            <a:endParaRPr lang="it-IT" dirty="0"/>
          </a:p>
        </p:txBody>
      </p:sp>
      <p:sp>
        <p:nvSpPr>
          <p:cNvPr id="3" name="Segnaposto contenuto 2"/>
          <p:cNvSpPr>
            <a:spLocks noGrp="1"/>
          </p:cNvSpPr>
          <p:nvPr>
            <p:ph idx="1"/>
          </p:nvPr>
        </p:nvSpPr>
        <p:spPr/>
        <p:txBody>
          <a:bodyPr>
            <a:noAutofit/>
          </a:bodyPr>
          <a:lstStyle/>
          <a:p>
            <a:pPr algn="just"/>
            <a:r>
              <a:rPr lang="it-IT" sz="2400" dirty="0" smtClean="0"/>
              <a:t>Ad ogni passo, una volta generato il set di clienti selezionabili, viene scelto casualmente un cliente. Questa operazione viene effettuata per permettere la diversificazione delle soluzioni ad ogni iterazione dell’algoritmo, permettendo una esplorazione omogenea all’interno del set di  soluzioni possibili.</a:t>
            </a:r>
          </a:p>
          <a:p>
            <a:pPr algn="just"/>
            <a:r>
              <a:rPr lang="it-IT" sz="2400" dirty="0" smtClean="0"/>
              <a:t>Il cliente scelto viene aggiunto al percorso finora creato e l’algoritmo itera nuovamente fino all’esplorazione totale dei clienti del cluster</a:t>
            </a:r>
            <a:endParaRPr lang="it-IT" sz="2400" dirty="0"/>
          </a:p>
        </p:txBody>
      </p:sp>
    </p:spTree>
    <p:extLst>
      <p:ext uri="{BB962C8B-B14F-4D97-AF65-F5344CB8AC3E}">
        <p14:creationId xmlns:p14="http://schemas.microsoft.com/office/powerpoint/2010/main" val="3058430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Valutazione della soluzione trovata</a:t>
            </a:r>
            <a:endParaRPr lang="it-IT" dirty="0"/>
          </a:p>
        </p:txBody>
      </p:sp>
      <p:sp>
        <p:nvSpPr>
          <p:cNvPr id="3" name="Segnaposto contenuto 2"/>
          <p:cNvSpPr>
            <a:spLocks noGrp="1"/>
          </p:cNvSpPr>
          <p:nvPr>
            <p:ph idx="1"/>
          </p:nvPr>
        </p:nvSpPr>
        <p:spPr>
          <a:xfrm>
            <a:off x="677334" y="1672046"/>
            <a:ext cx="8596668" cy="4539133"/>
          </a:xfrm>
        </p:spPr>
        <p:txBody>
          <a:bodyPr>
            <a:normAutofit/>
          </a:bodyPr>
          <a:lstStyle/>
          <a:p>
            <a:r>
              <a:rPr lang="it-IT" sz="2000" dirty="0" smtClean="0"/>
              <a:t>Il percorso fornito dai passaggi precedenti, che terminano solamente quando tutti i clienti del cluster sono stati serviti, viene valutato sul numero di veicoli utilizzati per ottenere tale percorso:</a:t>
            </a:r>
          </a:p>
          <a:p>
            <a:pPr lvl="1">
              <a:buFont typeface="Arial" panose="020B0604020202020204" pitchFamily="34" charset="0"/>
              <a:buChar char="•"/>
            </a:pPr>
            <a:r>
              <a:rPr lang="it-IT" sz="2000" dirty="0" smtClean="0"/>
              <a:t>Se il numero di veicoli utilizzati per il singolo cluster in tale percorso è inferiore o pari a quello dei veicoli disponibili, la soluzione è valutata come fattibile</a:t>
            </a:r>
          </a:p>
          <a:p>
            <a:pPr lvl="1">
              <a:buFont typeface="Arial" panose="020B0604020202020204" pitchFamily="34" charset="0"/>
              <a:buChar char="•"/>
            </a:pPr>
            <a:r>
              <a:rPr lang="it-IT" sz="2000" dirty="0" smtClean="0"/>
              <a:t>Altrimenti la soluzione viene scartata</a:t>
            </a:r>
          </a:p>
          <a:p>
            <a:r>
              <a:rPr lang="it-IT" sz="2000" dirty="0" smtClean="0"/>
              <a:t>Le soluzioni fattibili vengono confrontate con gli ottimi finora trovati per il rispettivo cluster:</a:t>
            </a:r>
          </a:p>
          <a:p>
            <a:pPr lvl="1">
              <a:buFont typeface="Arial" panose="020B0604020202020204" pitchFamily="34" charset="0"/>
              <a:buChar char="•"/>
            </a:pPr>
            <a:r>
              <a:rPr lang="it-IT" sz="2000" dirty="0" smtClean="0"/>
              <a:t>Nel caso l’obiettivo fosse migliore di quanto finora trovato, l’ottimo locale viene aggiornato e inizia una nuova iterazione</a:t>
            </a:r>
            <a:endParaRPr lang="it-IT" sz="2000" dirty="0"/>
          </a:p>
          <a:p>
            <a:endParaRPr lang="it-IT" sz="2000" dirty="0"/>
          </a:p>
        </p:txBody>
      </p:sp>
    </p:spTree>
    <p:extLst>
      <p:ext uri="{BB962C8B-B14F-4D97-AF65-F5344CB8AC3E}">
        <p14:creationId xmlns:p14="http://schemas.microsoft.com/office/powerpoint/2010/main" val="163472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753292"/>
            <a:ext cx="8596668" cy="944880"/>
          </a:xfrm>
        </p:spPr>
        <p:txBody>
          <a:bodyPr/>
          <a:lstStyle/>
          <a:p>
            <a:r>
              <a:rPr lang="it-IT" dirty="0" smtClean="0"/>
              <a:t>Conclusioni</a:t>
            </a:r>
            <a:endParaRPr lang="it-IT" dirty="0"/>
          </a:p>
        </p:txBody>
      </p:sp>
      <p:sp>
        <p:nvSpPr>
          <p:cNvPr id="3" name="Segnaposto contenuto 2"/>
          <p:cNvSpPr>
            <a:spLocks noGrp="1"/>
          </p:cNvSpPr>
          <p:nvPr>
            <p:ph idx="1"/>
          </p:nvPr>
        </p:nvSpPr>
        <p:spPr>
          <a:xfrm>
            <a:off x="677334" y="1920239"/>
            <a:ext cx="8596668" cy="4121123"/>
          </a:xfrm>
        </p:spPr>
        <p:txBody>
          <a:bodyPr>
            <a:normAutofit/>
          </a:bodyPr>
          <a:lstStyle/>
          <a:p>
            <a:r>
              <a:rPr lang="it-IT" sz="2400" dirty="0" smtClean="0"/>
              <a:t>L’algoritmo proposto itera sequenzialmente, un veicolo per volta per ogni cluster, andando ad unire al termine dell’esecuzione i singoli ottimi di ogni cluster componenti l’istanza. </a:t>
            </a:r>
          </a:p>
          <a:p>
            <a:r>
              <a:rPr lang="it-IT" sz="2400" dirty="0" smtClean="0"/>
              <a:t>Una criticità riscontrata risiede nei tempi di ricarica che talvolta comportano uno sforamento temporale che impedisce l’ottimizzazione del servizio del singolo veicolo, costringendo all’uso di un numero supplementare di veicoli</a:t>
            </a:r>
          </a:p>
          <a:p>
            <a:pPr marL="0" indent="0">
              <a:buNone/>
            </a:pPr>
            <a:endParaRPr lang="it-IT" sz="2400" dirty="0"/>
          </a:p>
        </p:txBody>
      </p:sp>
    </p:spTree>
    <p:extLst>
      <p:ext uri="{BB962C8B-B14F-4D97-AF65-F5344CB8AC3E}">
        <p14:creationId xmlns:p14="http://schemas.microsoft.com/office/powerpoint/2010/main" val="661353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GB" dirty="0" smtClean="0"/>
              <a:t>Grazie per </a:t>
            </a:r>
            <a:r>
              <a:rPr lang="en-GB" dirty="0" err="1" smtClean="0"/>
              <a:t>l’attenzione</a:t>
            </a:r>
            <a:endParaRPr lang="it-IT" dirty="0"/>
          </a:p>
        </p:txBody>
      </p:sp>
      <p:sp>
        <p:nvSpPr>
          <p:cNvPr id="5" name="Segnaposto testo 4"/>
          <p:cNvSpPr>
            <a:spLocks noGrp="1"/>
          </p:cNvSpPr>
          <p:nvPr>
            <p:ph type="body" idx="1"/>
          </p:nvPr>
        </p:nvSpPr>
        <p:spPr/>
        <p:txBody>
          <a:bodyPr/>
          <a:lstStyle/>
          <a:p>
            <a:endParaRPr lang="it-IT"/>
          </a:p>
        </p:txBody>
      </p:sp>
    </p:spTree>
    <p:extLst>
      <p:ext uri="{BB962C8B-B14F-4D97-AF65-F5344CB8AC3E}">
        <p14:creationId xmlns:p14="http://schemas.microsoft.com/office/powerpoint/2010/main" val="6680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259</TotalTime>
  <Words>554</Words>
  <Application>Microsoft Office PowerPoint</Application>
  <PresentationFormat>Personalizzato</PresentationFormat>
  <Paragraphs>60</Paragraphs>
  <Slides>9</Slides>
  <Notes>0</Notes>
  <HiddenSlides>0</HiddenSlides>
  <MMClips>0</MMClips>
  <ScaleCrop>false</ScaleCrop>
  <HeadingPairs>
    <vt:vector size="4" baseType="variant">
      <vt:variant>
        <vt:lpstr>Tema</vt:lpstr>
      </vt:variant>
      <vt:variant>
        <vt:i4>1</vt:i4>
      </vt:variant>
      <vt:variant>
        <vt:lpstr>Titoli diapositive</vt:lpstr>
      </vt:variant>
      <vt:variant>
        <vt:i4>9</vt:i4>
      </vt:variant>
    </vt:vector>
  </HeadingPairs>
  <TitlesOfParts>
    <vt:vector size="10" baseType="lpstr">
      <vt:lpstr>Sfaccettatura</vt:lpstr>
      <vt:lpstr>Metaeuristica per Electric Capacitated Vehicle Routing Problem</vt:lpstr>
      <vt:lpstr>Presentazione del Problema</vt:lpstr>
      <vt:lpstr>Metaeuristica </vt:lpstr>
      <vt:lpstr>Creazione dei Cluster</vt:lpstr>
      <vt:lpstr>Selezione dei clienti fattibili</vt:lpstr>
      <vt:lpstr>Tecnica di selezione del cliente da servire </vt:lpstr>
      <vt:lpstr>Valutazione della soluzione trovata</vt:lpstr>
      <vt:lpstr>Conclusioni</vt:lpstr>
      <vt:lpstr>Grazie per l’attenzione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paolo ghigo</dc:creator>
  <cp:lastModifiedBy>Mauro</cp:lastModifiedBy>
  <cp:revision>33</cp:revision>
  <dcterms:created xsi:type="dcterms:W3CDTF">2019-02-16T13:48:36Z</dcterms:created>
  <dcterms:modified xsi:type="dcterms:W3CDTF">2019-02-25T15:22:55Z</dcterms:modified>
</cp:coreProperties>
</file>