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32918400" cy="43891200"/>
  <p:notesSz cx="6953250" cy="9239250"/>
  <p:embeddedFontLst>
    <p:embeddedFont>
      <p:font typeface="Calibri" panose="020F0502020204030204" pitchFamily="34" charset="0"/>
      <p:regular r:id="rId4"/>
      <p:bold r:id="rId5"/>
      <p:italic r:id="rId6"/>
      <p:boldItalic r:id="rId7"/>
    </p:embeddedFont>
  </p:embeddedFontLst>
  <p:custDataLst>
    <p:tags r:id="rId8"/>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126A"/>
    <a:srgbClr val="E64B3C"/>
    <a:srgbClr val="5275A2"/>
    <a:srgbClr val="C8C8C8"/>
    <a:srgbClr val="2D3C50"/>
    <a:srgbClr val="FF9900"/>
    <a:srgbClr val="990000"/>
    <a:srgbClr val="00005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p:scale>
          <a:sx n="30" d="100"/>
          <a:sy n="30" d="100"/>
        </p:scale>
        <p:origin x="2712" y="-1224"/>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1" y="1756834"/>
            <a:ext cx="7406878" cy="374523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4"/>
            <a:ext cx="22106334" cy="374523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45445" y="1756833"/>
            <a:ext cx="29627512" cy="73152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1645446" y="10240435"/>
            <a:ext cx="14756606" cy="1438275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16352" y="10240435"/>
            <a:ext cx="14756606" cy="1438275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45446" y="24826384"/>
            <a:ext cx="14756606" cy="14382748"/>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6516352" y="24826384"/>
            <a:ext cx="14756606" cy="14382748"/>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9"/>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6" y="10240434"/>
            <a:ext cx="14756606" cy="28968700"/>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4"/>
            <a:ext cx="14756606" cy="28968700"/>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71"/>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71"/>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3424"/>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9"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9" y="34351389"/>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4"/>
            <a:ext cx="29627512" cy="28968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71132"/>
            <a:ext cx="7681913"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2821781">
              <a:defRPr sz="4275"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71132"/>
            <a:ext cx="10425113"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2821781">
              <a:defRPr sz="4275"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71132"/>
            <a:ext cx="7681913"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2821781">
              <a:defRPr sz="4275"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1506200" y="21945600"/>
            <a:ext cx="14274800" cy="4368800"/>
          </a:xfrm>
          <a:prstGeom prst="rect">
            <a:avLst/>
          </a:prstGeom>
        </p:spPr>
      </p:pic>
      <p:pic>
        <p:nvPicPr>
          <p:cNvPr id="1032" name="New picture"/>
          <p:cNvPicPr/>
          <p:nvPr/>
        </p:nvPicPr>
        <p:blipFill>
          <a:blip r:embed="rId14"/>
          <a:stretch>
            <a:fillRect/>
          </a:stretch>
        </p:blipFill>
        <p:spPr>
          <a:xfrm rot="5400000">
            <a:off x="30149800" y="21945600"/>
            <a:ext cx="14274800" cy="4368800"/>
          </a:xfrm>
          <a:prstGeom prst="rect">
            <a:avLst/>
          </a:prstGeom>
        </p:spPr>
      </p:pic>
      <p:pic>
        <p:nvPicPr>
          <p:cNvPr id="1033" name="New picture"/>
          <p:cNvPicPr/>
          <p:nvPr/>
        </p:nvPicPr>
        <p:blipFill>
          <a:blip r:embed="rId15"/>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perceptualpewter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2821781" rtl="0" eaLnBrk="0" fontAlgn="base" hangingPunct="0">
        <a:spcBef>
          <a:spcPct val="0"/>
        </a:spcBef>
        <a:spcAft>
          <a:spcPct val="0"/>
        </a:spcAft>
        <a:defRPr sz="13650">
          <a:solidFill>
            <a:schemeClr val="tx2"/>
          </a:solidFill>
          <a:latin typeface="+mj-lt"/>
          <a:ea typeface="+mj-ea"/>
          <a:cs typeface="+mj-cs"/>
        </a:defRPr>
      </a:lvl1pPr>
      <a:lvl2pPr algn="ctr" defTabSz="2821781" rtl="0" eaLnBrk="0" fontAlgn="base" hangingPunct="0">
        <a:spcBef>
          <a:spcPct val="0"/>
        </a:spcBef>
        <a:spcAft>
          <a:spcPct val="0"/>
        </a:spcAft>
        <a:defRPr sz="13650">
          <a:solidFill>
            <a:schemeClr val="tx2"/>
          </a:solidFill>
          <a:latin typeface="Arial" pitchFamily="34" charset="0"/>
        </a:defRPr>
      </a:lvl2pPr>
      <a:lvl3pPr algn="ctr" defTabSz="2821781" rtl="0" eaLnBrk="0" fontAlgn="base" hangingPunct="0">
        <a:spcBef>
          <a:spcPct val="0"/>
        </a:spcBef>
        <a:spcAft>
          <a:spcPct val="0"/>
        </a:spcAft>
        <a:defRPr sz="13650">
          <a:solidFill>
            <a:schemeClr val="tx2"/>
          </a:solidFill>
          <a:latin typeface="Arial" pitchFamily="34" charset="0"/>
        </a:defRPr>
      </a:lvl3pPr>
      <a:lvl4pPr algn="ctr" defTabSz="2821781" rtl="0" eaLnBrk="0" fontAlgn="base" hangingPunct="0">
        <a:spcBef>
          <a:spcPct val="0"/>
        </a:spcBef>
        <a:spcAft>
          <a:spcPct val="0"/>
        </a:spcAft>
        <a:defRPr sz="13650">
          <a:solidFill>
            <a:schemeClr val="tx2"/>
          </a:solidFill>
          <a:latin typeface="Arial" pitchFamily="34" charset="0"/>
        </a:defRPr>
      </a:lvl4pPr>
      <a:lvl5pPr algn="ctr" defTabSz="2821781" rtl="0" eaLnBrk="0" fontAlgn="base" hangingPunct="0">
        <a:spcBef>
          <a:spcPct val="0"/>
        </a:spcBef>
        <a:spcAft>
          <a:spcPct val="0"/>
        </a:spcAft>
        <a:defRPr sz="13650">
          <a:solidFill>
            <a:schemeClr val="tx2"/>
          </a:solidFill>
          <a:latin typeface="Arial" pitchFamily="34" charset="0"/>
        </a:defRPr>
      </a:lvl5pPr>
      <a:lvl6pPr marL="342900" algn="ctr" defTabSz="2821781" rtl="0" fontAlgn="base">
        <a:spcBef>
          <a:spcPct val="0"/>
        </a:spcBef>
        <a:spcAft>
          <a:spcPct val="0"/>
        </a:spcAft>
        <a:defRPr sz="13650">
          <a:solidFill>
            <a:schemeClr val="tx2"/>
          </a:solidFill>
          <a:latin typeface="Arial" pitchFamily="34" charset="0"/>
        </a:defRPr>
      </a:lvl6pPr>
      <a:lvl7pPr marL="685800" algn="ctr" defTabSz="2821781" rtl="0" fontAlgn="base">
        <a:spcBef>
          <a:spcPct val="0"/>
        </a:spcBef>
        <a:spcAft>
          <a:spcPct val="0"/>
        </a:spcAft>
        <a:defRPr sz="13650">
          <a:solidFill>
            <a:schemeClr val="tx2"/>
          </a:solidFill>
          <a:latin typeface="Arial" pitchFamily="34" charset="0"/>
        </a:defRPr>
      </a:lvl7pPr>
      <a:lvl8pPr marL="1028700" algn="ctr" defTabSz="2821781" rtl="0" fontAlgn="base">
        <a:spcBef>
          <a:spcPct val="0"/>
        </a:spcBef>
        <a:spcAft>
          <a:spcPct val="0"/>
        </a:spcAft>
        <a:defRPr sz="13650">
          <a:solidFill>
            <a:schemeClr val="tx2"/>
          </a:solidFill>
          <a:latin typeface="Arial" pitchFamily="34" charset="0"/>
        </a:defRPr>
      </a:lvl8pPr>
      <a:lvl9pPr marL="1371600" algn="ctr" defTabSz="2821781" rtl="0" fontAlgn="base">
        <a:spcBef>
          <a:spcPct val="0"/>
        </a:spcBef>
        <a:spcAft>
          <a:spcPct val="0"/>
        </a:spcAft>
        <a:defRPr sz="13650">
          <a:solidFill>
            <a:schemeClr val="tx2"/>
          </a:solidFill>
          <a:latin typeface="Arial" pitchFamily="34" charset="0"/>
        </a:defRPr>
      </a:lvl9pPr>
    </p:titleStyle>
    <p:bodyStyle>
      <a:defPPr>
        <a:defRPr kern="1200" smtId="4294967295"/>
      </a:defPPr>
      <a:lvl1pPr marL="1057275" indent="-1057275" algn="l" defTabSz="2821781" rtl="0" eaLnBrk="0" fontAlgn="base" hangingPunct="0">
        <a:spcBef>
          <a:spcPct val="20000"/>
        </a:spcBef>
        <a:spcAft>
          <a:spcPct val="0"/>
        </a:spcAft>
        <a:buChar char="•"/>
        <a:defRPr sz="9900">
          <a:solidFill>
            <a:schemeClr val="tx1"/>
          </a:solidFill>
          <a:latin typeface="+mn-lt"/>
          <a:ea typeface="+mn-ea"/>
          <a:cs typeface="+mn-cs"/>
        </a:defRPr>
      </a:lvl1pPr>
      <a:lvl2pPr marL="2293144" indent="-882254" algn="l" defTabSz="2821781" rtl="0" eaLnBrk="0" fontAlgn="base" hangingPunct="0">
        <a:spcBef>
          <a:spcPct val="20000"/>
        </a:spcBef>
        <a:spcAft>
          <a:spcPct val="0"/>
        </a:spcAft>
        <a:buChar char="–"/>
        <a:defRPr sz="8625">
          <a:solidFill>
            <a:schemeClr val="tx1"/>
          </a:solidFill>
          <a:latin typeface="+mn-lt"/>
        </a:defRPr>
      </a:lvl2pPr>
      <a:lvl3pPr marL="3526631" indent="-704850" algn="l" defTabSz="2821781" rtl="0" eaLnBrk="0" fontAlgn="base" hangingPunct="0">
        <a:spcBef>
          <a:spcPct val="20000"/>
        </a:spcBef>
        <a:spcAft>
          <a:spcPct val="0"/>
        </a:spcAft>
        <a:buChar char="•"/>
        <a:defRPr sz="7425">
          <a:solidFill>
            <a:schemeClr val="tx1"/>
          </a:solidFill>
          <a:latin typeface="+mn-lt"/>
        </a:defRPr>
      </a:lvl3pPr>
      <a:lvl4pPr marL="4937522" indent="-704850" algn="l" defTabSz="2821781" rtl="0" eaLnBrk="0" fontAlgn="base" hangingPunct="0">
        <a:spcBef>
          <a:spcPct val="20000"/>
        </a:spcBef>
        <a:spcAft>
          <a:spcPct val="0"/>
        </a:spcAft>
        <a:buChar char="–"/>
        <a:defRPr sz="6150">
          <a:solidFill>
            <a:schemeClr val="tx1"/>
          </a:solidFill>
          <a:latin typeface="+mn-lt"/>
        </a:defRPr>
      </a:lvl4pPr>
      <a:lvl5pPr marL="6349604" indent="-706041" algn="l" defTabSz="2821781" rtl="0" eaLnBrk="0" fontAlgn="base" hangingPunct="0">
        <a:spcBef>
          <a:spcPct val="20000"/>
        </a:spcBef>
        <a:spcAft>
          <a:spcPct val="0"/>
        </a:spcAft>
        <a:buChar char="»"/>
        <a:defRPr sz="6150">
          <a:solidFill>
            <a:schemeClr val="tx1"/>
          </a:solidFill>
          <a:latin typeface="+mn-lt"/>
        </a:defRPr>
      </a:lvl5pPr>
      <a:lvl6pPr marL="6692504" indent="-706041" algn="l" defTabSz="2821781" rtl="0" fontAlgn="base">
        <a:spcBef>
          <a:spcPct val="20000"/>
        </a:spcBef>
        <a:spcAft>
          <a:spcPct val="0"/>
        </a:spcAft>
        <a:buChar char="»"/>
        <a:defRPr sz="6150">
          <a:solidFill>
            <a:schemeClr val="tx1"/>
          </a:solidFill>
          <a:latin typeface="+mn-lt"/>
        </a:defRPr>
      </a:lvl6pPr>
      <a:lvl7pPr marL="7035404" indent="-706041" algn="l" defTabSz="2821781" rtl="0" fontAlgn="base">
        <a:spcBef>
          <a:spcPct val="20000"/>
        </a:spcBef>
        <a:spcAft>
          <a:spcPct val="0"/>
        </a:spcAft>
        <a:buChar char="»"/>
        <a:defRPr sz="6150">
          <a:solidFill>
            <a:schemeClr val="tx1"/>
          </a:solidFill>
          <a:latin typeface="+mn-lt"/>
        </a:defRPr>
      </a:lvl7pPr>
      <a:lvl8pPr marL="7378304" indent="-706041" algn="l" defTabSz="2821781" rtl="0" fontAlgn="base">
        <a:spcBef>
          <a:spcPct val="20000"/>
        </a:spcBef>
        <a:spcAft>
          <a:spcPct val="0"/>
        </a:spcAft>
        <a:buChar char="»"/>
        <a:defRPr sz="6150">
          <a:solidFill>
            <a:schemeClr val="tx1"/>
          </a:solidFill>
          <a:latin typeface="+mn-lt"/>
        </a:defRPr>
      </a:lvl8pPr>
      <a:lvl9pPr marL="7721204" indent="-706041" algn="l" defTabSz="2821781" rtl="0" fontAlgn="base">
        <a:spcBef>
          <a:spcPct val="20000"/>
        </a:spcBef>
        <a:spcAft>
          <a:spcPct val="0"/>
        </a:spcAft>
        <a:buChar char="»"/>
        <a:defRPr sz="61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514350" y="473193"/>
            <a:ext cx="31889700" cy="4495760"/>
          </a:xfrm>
          <a:prstGeom prst="roundRect">
            <a:avLst>
              <a:gd name="adj" fmla="val 6990"/>
            </a:avLst>
          </a:prstGeom>
          <a:solidFill>
            <a:srgbClr val="2D3C50"/>
          </a:solidFill>
          <a:ln>
            <a:noFill/>
            <a:miter lim="800000"/>
          </a:ln>
        </p:spPr>
        <p:txBody>
          <a:bodyPr/>
          <a:lstStyle>
            <a:defPPr>
              <a:defRPr kern="1200" smtId="4294967295"/>
            </a:defPPr>
          </a:lstStyle>
          <a:p>
            <a:pPr eaLnBrk="1" hangingPunct="1"/>
            <a:r>
              <a:rPr lang="en-US" sz="3000" i="1" dirty="0">
                <a:noFill/>
              </a:rPr>
              <a:t> v</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038600" y="1184531"/>
            <a:ext cx="27432000" cy="1558669"/>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2820815">
              <a:spcBef>
                <a:spcPct val="20000"/>
              </a:spcBef>
              <a:defRPr/>
            </a:pPr>
            <a:r>
              <a:rPr lang="en-US" sz="9600" dirty="0">
                <a:solidFill>
                  <a:schemeClr val="bg1"/>
                </a:solidFill>
                <a:latin typeface="Nunito" panose="00000500000000000000" pitchFamily="2" charset="0"/>
              </a:rPr>
              <a:t>Text Classification of News Headlines</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3657600" y="2930604"/>
            <a:ext cx="27432000" cy="1107996"/>
          </a:xfrm>
          <a:prstGeom prst="rect">
            <a:avLst/>
          </a:prstGeom>
        </p:spPr>
        <p:txBody>
          <a:bodyPr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3600" b="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Ruoting Liang, Jessica Moloney, Mehvish Saleem, Prabhjot Singh, Karanjit Singh Tiwana</a:t>
            </a:r>
          </a:p>
          <a:p>
            <a:pPr algn="ctr">
              <a:defRPr/>
            </a:pPr>
            <a:r>
              <a:rPr lang="en-US" sz="3600" b="0" dirty="0">
                <a:solidFill>
                  <a:schemeClr val="bg1">
                    <a:lumMod val="85000"/>
                  </a:schemeClr>
                </a:solidFill>
                <a:latin typeface="Courier"/>
                <a:ea typeface="Open Sans" panose="020B0606030504020204" pitchFamily="34" charset="0"/>
                <a:cs typeface="Courier"/>
              </a:rPr>
              <a:t>{ruotingl, moloney, mehvishs, psa83, ktiwana} @sfu.ca</a:t>
            </a:r>
          </a:p>
        </p:txBody>
      </p:sp>
      <p:sp>
        <p:nvSpPr>
          <p:cNvPr id="2155" name="Rectangle 167"/>
          <p:cNvSpPr>
            <a:spLocks noChangeArrowheads="1"/>
          </p:cNvSpPr>
          <p:nvPr/>
        </p:nvSpPr>
        <p:spPr bwMode="auto">
          <a:xfrm>
            <a:off x="1022241" y="57150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Motivation</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17068802" y="173736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Results</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1022241" y="124206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Data</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17176641" y="293370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Conclusion</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7068800" y="384810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References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1143000" y="22021800"/>
            <a:ext cx="14751159" cy="16866156"/>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variety of approaches were considered. In order to first do classification with text data, we need the words in some sort of numerical form in order to start to understand the relationships between the observations. For this, we try multiple word and sentence embedding techniques. We then apply a learning algorithm on the vectorized data focusing on methods that use neural networks. </a:t>
            </a: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000" b="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The following methods have been considered for </a:t>
            </a:r>
            <a:r>
              <a:rPr lang="en-US" altLang="zh-CN" sz="300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text</a:t>
            </a:r>
            <a:r>
              <a:rPr lang="zh-CN" altLang="en-US" sz="300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 </a:t>
            </a:r>
            <a:r>
              <a:rPr lang="en-US" altLang="zh-CN" sz="300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representation</a:t>
            </a:r>
            <a:r>
              <a:rPr lang="en-US" sz="3000" b="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a:t>
            </a:r>
          </a:p>
          <a:p>
            <a:pPr algn="l"/>
            <a:endParaRPr lang="en-US" sz="2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457200" algn="l">
              <a:buFont typeface="Wingdings" pitchFamily="2" charset="2"/>
              <a:buChar char="Ø"/>
            </a:pP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Bag</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of</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words:</a:t>
            </a:r>
          </a:p>
          <a:p>
            <a:pPr marL="1371600" lvl="2" indent="-457200" algn="l">
              <a:buFont typeface="Arial" panose="020B0604020202020204" pitchFamily="34" charset="0"/>
              <a:buChar char="•"/>
            </a:pP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TF-IDF</a:t>
            </a:r>
          </a:p>
          <a:p>
            <a:pPr marL="914400" lvl="1" indent="-457200" algn="l">
              <a:buFont typeface="Wingdings" pitchFamily="2" charset="2"/>
              <a:buChar char="Ø"/>
            </a:pP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Word</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embedding</a:t>
            </a:r>
          </a:p>
          <a:p>
            <a:pPr marL="1371600" lvl="2" indent="-457200" algn="l">
              <a:buFont typeface="Arial"/>
              <a:buChar char="•"/>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Doc2Vec</a:t>
            </a:r>
          </a:p>
          <a:p>
            <a:pPr marL="1371600" lvl="2" indent="-457200" algn="l">
              <a:buFont typeface="Arial"/>
              <a:buChar char="•"/>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Pre-Trained Glove Embeddings</a:t>
            </a:r>
          </a:p>
          <a:p>
            <a:pPr marL="914400" lvl="1" indent="-457200" algn="l">
              <a:buFont typeface="Wingdings" pitchFamily="2" charset="2"/>
              <a:buChar char="Ø"/>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Neural Network Embedding Layer</a:t>
            </a:r>
          </a:p>
          <a:p>
            <a:pPr lvl="1"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000" b="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The following methods have been used to </a:t>
            </a:r>
            <a:r>
              <a:rPr lang="en-US" sz="300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classify the data</a:t>
            </a:r>
            <a:r>
              <a:rPr lang="en-US" sz="3000" b="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a:t>
            </a:r>
            <a:r>
              <a:rPr lang="zh-CN" altLang="en-US" sz="3000" b="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rPr>
              <a:t>            </a:t>
            </a:r>
            <a:endParaRPr lang="en-US" sz="3000" b="0" dirty="0">
              <a:solidFill>
                <a:schemeClr val="tx1"/>
              </a:solidFill>
              <a:highlight>
                <a:srgbClr val="C0C0C0"/>
              </a:highlight>
              <a:latin typeface="Open Sans" panose="020B0606030504020204" pitchFamily="34" charset="0"/>
              <a:ea typeface="Open Sans" panose="020B0606030504020204" pitchFamily="34" charset="0"/>
              <a:cs typeface="Open Sans" panose="020B0606030504020204" pitchFamily="34" charset="0"/>
            </a:endParaRPr>
          </a:p>
          <a:p>
            <a:pPr algn="l"/>
            <a:endParaRPr lang="en-US" sz="2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457200" algn="l">
              <a:buFont typeface="Wingdings" pitchFamily="2" charset="2"/>
              <a:buChar char="Ø"/>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Linear SVC</a:t>
            </a:r>
          </a:p>
          <a:p>
            <a:pPr marL="914400" lvl="1" indent="-457200" algn="l">
              <a:buFont typeface="Wingdings" pitchFamily="2" charset="2"/>
              <a:buChar char="Ø"/>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Long Short Term Memory Model (LSTM)</a:t>
            </a:r>
          </a:p>
          <a:p>
            <a:pPr marL="914400" lvl="1" indent="-457200" algn="l">
              <a:buFont typeface="Wingdings" pitchFamily="2" charset="2"/>
              <a:buChar char="Ø"/>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LSTM + CNN Model</a:t>
            </a:r>
          </a:p>
          <a:p>
            <a:pPr marL="914400" lvl="1" indent="-457200" algn="l">
              <a:buFont typeface="Arial"/>
              <a:buChar char="•"/>
            </a:pPr>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6" name="TextBox 305">
            <a:extLst>
              <a:ext uri="{FF2B5EF4-FFF2-40B4-BE49-F238E27FC236}">
                <a16:creationId xmlns:a16="http://schemas.microsoft.com/office/drawing/2014/main" id="{52719D96-727F-42F6-8B2A-AA919B98673D}"/>
              </a:ext>
            </a:extLst>
          </p:cNvPr>
          <p:cNvSpPr txBox="1"/>
          <p:nvPr/>
        </p:nvSpPr>
        <p:spPr>
          <a:xfrm>
            <a:off x="17405241" y="30773430"/>
            <a:ext cx="14141559" cy="7478970"/>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 multi-class classification problem with over 30 classes. Some classes are clearly similar to others (e.g. Arts and Arts &amp; Culture) which may make it hard to properly classify. Additionally, there exists less of these types of articles within the data set. Due to this, we do see that we perform well on categories for which we have a lot of data and not as well on categories that don’t.</a:t>
            </a: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Moving forward, we could reduce the number of classes and put more sections together. This would give more examples of each type and create more distinct classes with less overlap.</a:t>
            </a: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HuffPost articles are by no-means neutral. There are many opinion articles and headlines which aim to promote sensationalism. This is however a dive into the classification of text into certain categories based on content. Moving forward, we expect that the classifier may not perform well on new headlines from other sources with a different writing style. </a:t>
            </a: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1022241" y="207264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Methodology</a:t>
            </a:r>
          </a:p>
        </p:txBody>
      </p:sp>
      <p:pic>
        <p:nvPicPr>
          <p:cNvPr id="5" name="Picture 4" descr="SFU_SocBlock-Horz_Pos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57200"/>
            <a:ext cx="3505200" cy="3505200"/>
          </a:xfrm>
          <a:prstGeom prst="rect">
            <a:avLst/>
          </a:prstGeom>
        </p:spPr>
      </p:pic>
      <p:sp>
        <p:nvSpPr>
          <p:cNvPr id="22" name="TextBox 21">
            <a:extLst>
              <a:ext uri="{FF2B5EF4-FFF2-40B4-BE49-F238E27FC236}">
                <a16:creationId xmlns:a16="http://schemas.microsoft.com/office/drawing/2014/main" id="{289F4C29-97DA-4889-85D4-4718B5EF9EE5}"/>
              </a:ext>
            </a:extLst>
          </p:cNvPr>
          <p:cNvSpPr txBox="1"/>
          <p:nvPr/>
        </p:nvSpPr>
        <p:spPr>
          <a:xfrm>
            <a:off x="1143000" y="13690937"/>
            <a:ext cx="15055959" cy="1015663"/>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dataset contains around 125,000 news headlines spanning the years 2013- 2018 from </a:t>
            </a:r>
            <a:r>
              <a:rPr lang="en-US" sz="3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HuffPost</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features included in the dataset are the following:</a:t>
            </a:r>
          </a:p>
        </p:txBody>
      </p:sp>
      <p:graphicFrame>
        <p:nvGraphicFramePr>
          <p:cNvPr id="6" name="Table 5"/>
          <p:cNvGraphicFramePr>
            <a:graphicFrameLocks noGrp="1"/>
          </p:cNvGraphicFramePr>
          <p:nvPr>
            <p:extLst>
              <p:ext uri="{D42A27DB-BD31-4B8C-83A1-F6EECF244321}">
                <p14:modId xmlns:p14="http://schemas.microsoft.com/office/powerpoint/2010/main" val="2189501745"/>
              </p:ext>
            </p:extLst>
          </p:nvPr>
        </p:nvGraphicFramePr>
        <p:xfrm>
          <a:off x="1676400" y="15163800"/>
          <a:ext cx="13716000" cy="3627120"/>
        </p:xfrm>
        <a:graphic>
          <a:graphicData uri="http://schemas.openxmlformats.org/drawingml/2006/table">
            <a:tbl>
              <a:tblPr firstRow="1" bandRow="1">
                <a:tableStyleId>{2D5ABB26-0587-4C30-8999-92F81FD0307C}</a:tableStyleId>
              </a:tblPr>
              <a:tblGrid>
                <a:gridCol w="4724400">
                  <a:extLst>
                    <a:ext uri="{9D8B030D-6E8A-4147-A177-3AD203B41FA5}">
                      <a16:colId xmlns:a16="http://schemas.microsoft.com/office/drawing/2014/main" val="20000"/>
                    </a:ext>
                  </a:extLst>
                </a:gridCol>
                <a:gridCol w="8991600">
                  <a:extLst>
                    <a:ext uri="{9D8B030D-6E8A-4147-A177-3AD203B41FA5}">
                      <a16:colId xmlns:a16="http://schemas.microsoft.com/office/drawing/2014/main" val="20001"/>
                    </a:ext>
                  </a:extLst>
                </a:gridCol>
              </a:tblGrid>
              <a:tr h="370840">
                <a:tc>
                  <a:txBody>
                    <a:bodyPr/>
                    <a:lstStyle/>
                    <a:p>
                      <a:r>
                        <a:rPr lang="en-US" sz="2800" b="1" dirty="0">
                          <a:solidFill>
                            <a:schemeClr val="tx1">
                              <a:lumMod val="85000"/>
                              <a:lumOff val="15000"/>
                            </a:schemeClr>
                          </a:solidFill>
                          <a:latin typeface="Calibri"/>
                          <a:cs typeface="Calibri"/>
                        </a:rPr>
                        <a:t>Variable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r>
                        <a:rPr lang="en-US" sz="2800" b="1" dirty="0">
                          <a:solidFill>
                            <a:schemeClr val="tx1">
                              <a:lumMod val="85000"/>
                              <a:lumOff val="15000"/>
                            </a:schemeClr>
                          </a:solidFill>
                          <a:latin typeface="Calibri"/>
                          <a:cs typeface="Calibri"/>
                        </a:rPr>
                        <a:t>Description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70840">
                <a:tc>
                  <a:txBody>
                    <a:bodyPr/>
                    <a:lstStyle/>
                    <a:p>
                      <a:r>
                        <a:rPr lang="en-US" sz="2800" dirty="0">
                          <a:latin typeface="Calibri"/>
                          <a:cs typeface="Calibri"/>
                        </a:rPr>
                        <a:t>Author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2800" dirty="0">
                          <a:latin typeface="Calibri"/>
                          <a:cs typeface="Calibri"/>
                        </a:rPr>
                        <a:t>Journalist</a:t>
                      </a:r>
                      <a:r>
                        <a:rPr lang="en-US" sz="2800" baseline="0" dirty="0">
                          <a:latin typeface="Calibri"/>
                          <a:cs typeface="Calibri"/>
                        </a:rPr>
                        <a:t> who wrote the published the article</a:t>
                      </a:r>
                      <a:endParaRPr lang="en-US" sz="28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2800" dirty="0">
                          <a:latin typeface="Calibri"/>
                          <a:cs typeface="Calibri"/>
                        </a:rPr>
                        <a:t>Category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2800" dirty="0">
                          <a:latin typeface="Calibri"/>
                          <a:cs typeface="Calibri"/>
                        </a:rPr>
                        <a:t>The category</a:t>
                      </a:r>
                      <a:r>
                        <a:rPr lang="en-US" sz="2800" baseline="0" dirty="0">
                          <a:latin typeface="Calibri"/>
                          <a:cs typeface="Calibri"/>
                        </a:rPr>
                        <a:t> of the news article </a:t>
                      </a:r>
                      <a:r>
                        <a:rPr lang="en-US" sz="2800" b="1" dirty="0">
                          <a:latin typeface="Calibri"/>
                          <a:cs typeface="Calibri"/>
                        </a:rPr>
                        <a:t>(Target</a:t>
                      </a:r>
                      <a:r>
                        <a:rPr lang="en-US" sz="2800" b="1" baseline="0" dirty="0">
                          <a:latin typeface="Calibri"/>
                          <a:cs typeface="Calibri"/>
                        </a:rPr>
                        <a:t> Variable)</a:t>
                      </a:r>
                      <a:endParaRPr lang="en-US" sz="2800" b="1"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2800" dirty="0">
                          <a:latin typeface="Calibri"/>
                          <a:cs typeface="Calibri"/>
                        </a:rPr>
                        <a:t>Date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2800" dirty="0">
                          <a:latin typeface="Calibri"/>
                          <a:cs typeface="Calibri"/>
                        </a:rPr>
                        <a:t>Date the article was written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2800" dirty="0">
                          <a:latin typeface="Calibri"/>
                          <a:cs typeface="Calibri"/>
                        </a:rPr>
                        <a:t>Headline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2800" dirty="0">
                          <a:latin typeface="Calibri"/>
                          <a:cs typeface="Calibri"/>
                        </a:rPr>
                        <a:t>The headline text of</a:t>
                      </a:r>
                      <a:r>
                        <a:rPr lang="en-US" sz="2800" baseline="0" dirty="0">
                          <a:latin typeface="Calibri"/>
                          <a:cs typeface="Calibri"/>
                        </a:rPr>
                        <a:t> the article</a:t>
                      </a:r>
                      <a:endParaRPr lang="en-US" sz="28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2800" dirty="0">
                          <a:latin typeface="Calibri"/>
                          <a:cs typeface="Calibri"/>
                        </a:rPr>
                        <a:t>Article</a:t>
                      </a:r>
                      <a:r>
                        <a:rPr lang="en-US" sz="2800" baseline="0" dirty="0">
                          <a:latin typeface="Calibri"/>
                          <a:cs typeface="Calibri"/>
                        </a:rPr>
                        <a:t> Link</a:t>
                      </a:r>
                      <a:endParaRPr lang="en-US" sz="28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2800" dirty="0">
                          <a:latin typeface="Calibri"/>
                          <a:cs typeface="Calibri"/>
                        </a:rPr>
                        <a:t>Link to</a:t>
                      </a:r>
                      <a:r>
                        <a:rPr lang="en-US" sz="2800" baseline="0" dirty="0">
                          <a:latin typeface="Calibri"/>
                          <a:cs typeface="Calibri"/>
                        </a:rPr>
                        <a:t> the original news article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2800" dirty="0">
                          <a:latin typeface="Calibri"/>
                          <a:cs typeface="Calibri"/>
                        </a:rPr>
                        <a:t>Short Description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2800" baseline="0" dirty="0">
                          <a:latin typeface="Calibri"/>
                          <a:cs typeface="Calibri"/>
                        </a:rPr>
                        <a:t>Short description of the news article.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23" name="TextBox 22">
            <a:extLst>
              <a:ext uri="{FF2B5EF4-FFF2-40B4-BE49-F238E27FC236}">
                <a16:creationId xmlns:a16="http://schemas.microsoft.com/office/drawing/2014/main" id="{289F4C29-97DA-4889-85D4-4718B5EF9EE5}"/>
              </a:ext>
            </a:extLst>
          </p:cNvPr>
          <p:cNvSpPr txBox="1"/>
          <p:nvPr/>
        </p:nvSpPr>
        <p:spPr>
          <a:xfrm>
            <a:off x="1219200" y="19486602"/>
            <a:ext cx="15055959" cy="1015663"/>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main features to be used here is the Headline variable as well as the Short Description to predict the news category.</a:t>
            </a:r>
          </a:p>
        </p:txBody>
      </p:sp>
      <p:sp>
        <p:nvSpPr>
          <p:cNvPr id="25" name="TextBox 24">
            <a:extLst>
              <a:ext uri="{FF2B5EF4-FFF2-40B4-BE49-F238E27FC236}">
                <a16:creationId xmlns:a16="http://schemas.microsoft.com/office/drawing/2014/main" id="{289F4C29-97DA-4889-85D4-4718B5EF9EE5}"/>
              </a:ext>
            </a:extLst>
          </p:cNvPr>
          <p:cNvSpPr txBox="1"/>
          <p:nvPr/>
        </p:nvSpPr>
        <p:spPr>
          <a:xfrm>
            <a:off x="17221201" y="18482608"/>
            <a:ext cx="14782800" cy="1938992"/>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main optimization metric looked at is the F1-Score, though both precision and recall are considered as well. Below, we present the F1-Score of the models considered on the hold-out set in our experiments. Results of the experiments are as follows:</a:t>
            </a:r>
          </a:p>
        </p:txBody>
      </p:sp>
      <p:graphicFrame>
        <p:nvGraphicFramePr>
          <p:cNvPr id="7" name="Table 6"/>
          <p:cNvGraphicFramePr>
            <a:graphicFrameLocks noGrp="1"/>
          </p:cNvGraphicFramePr>
          <p:nvPr>
            <p:extLst>
              <p:ext uri="{D42A27DB-BD31-4B8C-83A1-F6EECF244321}">
                <p14:modId xmlns:p14="http://schemas.microsoft.com/office/powerpoint/2010/main" val="869436822"/>
              </p:ext>
            </p:extLst>
          </p:nvPr>
        </p:nvGraphicFramePr>
        <p:xfrm>
          <a:off x="19278600" y="20574000"/>
          <a:ext cx="10287000" cy="5130800"/>
        </p:xfrm>
        <a:graphic>
          <a:graphicData uri="http://schemas.openxmlformats.org/drawingml/2006/table">
            <a:tbl>
              <a:tblPr firstRow="1" bandRow="1">
                <a:tableStyleId>{2D5ABB26-0587-4C30-8999-92F81FD0307C}</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749300">
                <a:tc>
                  <a:txBody>
                    <a:bodyPr/>
                    <a:lstStyle/>
                    <a:p>
                      <a:r>
                        <a:rPr lang="en-US" sz="3200" b="1" dirty="0">
                          <a:latin typeface="Calibri"/>
                          <a:cs typeface="Calibri"/>
                        </a:rPr>
                        <a:t>Model</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r"/>
                      <a:r>
                        <a:rPr lang="en-US" sz="3200" b="1" dirty="0">
                          <a:latin typeface="Calibri"/>
                          <a:cs typeface="Calibri"/>
                        </a:rPr>
                        <a:t>F1-Score</a:t>
                      </a:r>
                      <a:r>
                        <a:rPr lang="en-US" sz="3200" b="1" baseline="0" dirty="0">
                          <a:latin typeface="Calibri"/>
                          <a:cs typeface="Calibri"/>
                        </a:rPr>
                        <a:t> (Test Set)</a:t>
                      </a:r>
                      <a:endParaRPr lang="en-US" sz="3200" b="1" dirty="0">
                        <a:latin typeface="Calibri"/>
                        <a:cs typeface="Calibri"/>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749300">
                <a:tc>
                  <a:txBody>
                    <a:bodyPr/>
                    <a:lstStyle/>
                    <a:p>
                      <a:r>
                        <a:rPr lang="en-US" sz="3200" dirty="0">
                          <a:latin typeface="Calibri"/>
                          <a:cs typeface="Calibri"/>
                        </a:rPr>
                        <a:t>TF-IDF + Linear SVC</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3200" dirty="0">
                          <a:latin typeface="Calibri"/>
                          <a:cs typeface="Calibri"/>
                        </a:rPr>
                        <a:t>0.60</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749300">
                <a:tc>
                  <a:txBody>
                    <a:bodyPr/>
                    <a:lstStyle/>
                    <a:p>
                      <a:r>
                        <a:rPr lang="en-US" sz="3200" dirty="0">
                          <a:latin typeface="Calibri"/>
                          <a:cs typeface="Calibri"/>
                        </a:rPr>
                        <a:t>Doc2Vec + </a:t>
                      </a:r>
                      <a:r>
                        <a:rPr lang="en-US" sz="3200" dirty="0" err="1">
                          <a:latin typeface="Calibri"/>
                          <a:cs typeface="Calibri"/>
                        </a:rPr>
                        <a:t>LinearSVC</a:t>
                      </a:r>
                      <a:endParaRPr lang="en-US" sz="3200" dirty="0">
                        <a:latin typeface="Calibri"/>
                        <a:cs typeface="Calibri"/>
                      </a:endParaRPr>
                    </a:p>
                  </a:txBody>
                  <a:tcPr>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r"/>
                      <a:r>
                        <a:rPr lang="en-US" sz="3200" dirty="0">
                          <a:latin typeface="Calibri"/>
                          <a:cs typeface="Calibri"/>
                        </a:rPr>
                        <a:t>0.68</a:t>
                      </a:r>
                    </a:p>
                  </a:txBody>
                  <a:tcPr>
                    <a:lnL w="12700" cap="flat" cmpd="sng" algn="ctr">
                      <a:solidFill>
                        <a:scrgbClr r="0" g="0" b="0"/>
                      </a:solidFill>
                      <a:prstDash val="solid"/>
                      <a:round/>
                      <a:headEnd type="none" w="med" len="med"/>
                      <a:tailEnd type="none" w="med" len="med"/>
                    </a:lnL>
                    <a:lnT w="12700" cap="flat" cmpd="sng" algn="ctr">
                      <a:noFill/>
                      <a:prstDash val="solid"/>
                      <a:round/>
                      <a:headEnd type="none" w="med" len="med"/>
                      <a:tailEnd type="none" w="med" len="med"/>
                    </a:lnT>
                    <a:noFill/>
                  </a:tcPr>
                </a:tc>
                <a:extLst>
                  <a:ext uri="{0D108BD9-81ED-4DB2-BD59-A6C34878D82A}">
                    <a16:rowId xmlns:a16="http://schemas.microsoft.com/office/drawing/2014/main" val="10002"/>
                  </a:ext>
                </a:extLst>
              </a:tr>
              <a:tr h="749300">
                <a:tc>
                  <a:txBody>
                    <a:bodyPr/>
                    <a:lstStyle/>
                    <a:p>
                      <a:r>
                        <a:rPr lang="en-US" sz="3200" dirty="0">
                          <a:latin typeface="Calibri"/>
                          <a:cs typeface="Calibri"/>
                        </a:rPr>
                        <a:t>LSTM + Neural</a:t>
                      </a:r>
                      <a:r>
                        <a:rPr lang="en-US" sz="3200" baseline="0" dirty="0">
                          <a:latin typeface="Calibri"/>
                          <a:cs typeface="Calibri"/>
                        </a:rPr>
                        <a:t> </a:t>
                      </a:r>
                      <a:r>
                        <a:rPr lang="en-US" sz="3200" baseline="0" dirty="0" err="1">
                          <a:latin typeface="Calibri"/>
                          <a:cs typeface="Calibri"/>
                        </a:rPr>
                        <a:t>Embeddings</a:t>
                      </a:r>
                      <a:endParaRPr lang="en-US" sz="3200" dirty="0">
                        <a:latin typeface="Calibri"/>
                        <a:cs typeface="Calibri"/>
                      </a:endParaRPr>
                    </a:p>
                  </a:txBody>
                  <a:tcPr>
                    <a:lnR w="12700" cap="flat" cmpd="sng" algn="ctr">
                      <a:solidFill>
                        <a:scrgbClr r="0" g="0" b="0"/>
                      </a:solidFill>
                      <a:prstDash val="solid"/>
                      <a:round/>
                      <a:headEnd type="none" w="med" len="med"/>
                      <a:tailEnd type="none" w="med" len="med"/>
                    </a:lnR>
                    <a:noFill/>
                  </a:tcPr>
                </a:tc>
                <a:tc>
                  <a:txBody>
                    <a:bodyPr/>
                    <a:lstStyle/>
                    <a:p>
                      <a:pPr algn="r"/>
                      <a:r>
                        <a:rPr lang="en-US" sz="3200" dirty="0">
                          <a:latin typeface="Calibri"/>
                          <a:cs typeface="Calibri"/>
                        </a:rPr>
                        <a:t>0.58</a:t>
                      </a:r>
                    </a:p>
                  </a:txBody>
                  <a:tcPr>
                    <a:lnL w="12700" cap="flat" cmpd="sng" algn="ctr">
                      <a:solidFill>
                        <a:scrgbClr r="0" g="0" b="0"/>
                      </a:solidFill>
                      <a:prstDash val="solid"/>
                      <a:round/>
                      <a:headEnd type="none" w="med" len="med"/>
                      <a:tailEnd type="none" w="med" len="med"/>
                    </a:lnL>
                    <a:noFill/>
                  </a:tcPr>
                </a:tc>
                <a:extLst>
                  <a:ext uri="{0D108BD9-81ED-4DB2-BD59-A6C34878D82A}">
                    <a16:rowId xmlns:a16="http://schemas.microsoft.com/office/drawing/2014/main" val="10003"/>
                  </a:ext>
                </a:extLst>
              </a:tr>
              <a:tr h="749300">
                <a:tc>
                  <a:txBody>
                    <a:bodyPr/>
                    <a:lstStyle/>
                    <a:p>
                      <a:r>
                        <a:rPr lang="en-US" sz="3200" dirty="0">
                          <a:latin typeface="Calibri"/>
                          <a:cs typeface="Calibri"/>
                        </a:rPr>
                        <a:t>LSTM-CNN + Neural</a:t>
                      </a:r>
                      <a:r>
                        <a:rPr lang="en-US" sz="3200" baseline="0" dirty="0">
                          <a:latin typeface="Calibri"/>
                          <a:cs typeface="Calibri"/>
                        </a:rPr>
                        <a:t> </a:t>
                      </a:r>
                      <a:r>
                        <a:rPr lang="en-US" sz="3200" baseline="0" dirty="0" err="1">
                          <a:latin typeface="Calibri"/>
                          <a:cs typeface="Calibri"/>
                        </a:rPr>
                        <a:t>Embeddings</a:t>
                      </a:r>
                      <a:endParaRPr lang="en-US" sz="3200" dirty="0">
                        <a:latin typeface="Calibri"/>
                        <a:cs typeface="Calibri"/>
                      </a:endParaRPr>
                    </a:p>
                  </a:txBody>
                  <a:tcPr>
                    <a:lnR w="12700" cap="flat" cmpd="sng" algn="ctr">
                      <a:solidFill>
                        <a:scrgbClr r="0" g="0" b="0"/>
                      </a:solidFill>
                      <a:prstDash val="solid"/>
                      <a:round/>
                      <a:headEnd type="none" w="med" len="med"/>
                      <a:tailEnd type="none" w="med" len="med"/>
                    </a:lnR>
                    <a:noFill/>
                  </a:tcPr>
                </a:tc>
                <a:tc>
                  <a:txBody>
                    <a:bodyPr/>
                    <a:lstStyle/>
                    <a:p>
                      <a:pPr algn="r"/>
                      <a:r>
                        <a:rPr lang="en-US" sz="3200" dirty="0">
                          <a:latin typeface="Calibri"/>
                          <a:cs typeface="Calibri"/>
                        </a:rPr>
                        <a:t>0.58</a:t>
                      </a:r>
                    </a:p>
                  </a:txBody>
                  <a:tcPr>
                    <a:lnL w="12700" cap="flat" cmpd="sng" algn="ctr">
                      <a:solidFill>
                        <a:scrgbClr r="0" g="0" b="0"/>
                      </a:solidFill>
                      <a:prstDash val="solid"/>
                      <a:round/>
                      <a:headEnd type="none" w="med" len="med"/>
                      <a:tailEnd type="none" w="med" len="med"/>
                    </a:lnL>
                    <a:noFill/>
                  </a:tcPr>
                </a:tc>
                <a:extLst>
                  <a:ext uri="{0D108BD9-81ED-4DB2-BD59-A6C34878D82A}">
                    <a16:rowId xmlns:a16="http://schemas.microsoft.com/office/drawing/2014/main" val="10004"/>
                  </a:ext>
                </a:extLst>
              </a:tr>
              <a:tr h="749300">
                <a:tc>
                  <a:txBody>
                    <a:bodyPr/>
                    <a:lstStyle/>
                    <a:p>
                      <a:r>
                        <a:rPr lang="en-US" sz="3200" dirty="0">
                          <a:latin typeface="Calibri"/>
                          <a:cs typeface="Calibri"/>
                        </a:rPr>
                        <a:t>LSTM-CNN + Pre-Trained</a:t>
                      </a:r>
                      <a:r>
                        <a:rPr lang="en-US" sz="3200" baseline="0" dirty="0">
                          <a:latin typeface="Calibri"/>
                          <a:cs typeface="Calibri"/>
                        </a:rPr>
                        <a:t> </a:t>
                      </a:r>
                      <a:r>
                        <a:rPr lang="en-US" sz="3200" baseline="0" dirty="0" err="1">
                          <a:latin typeface="Calibri"/>
                          <a:cs typeface="Calibri"/>
                        </a:rPr>
                        <a:t>Embeddings</a:t>
                      </a:r>
                      <a:endParaRPr lang="en-US" sz="3200" dirty="0">
                        <a:latin typeface="Calibri"/>
                        <a:cs typeface="Calibri"/>
                      </a:endParaRPr>
                    </a:p>
                  </a:txBody>
                  <a:tcPr>
                    <a:lnR w="12700" cap="flat" cmpd="sng" algn="ctr">
                      <a:solidFill>
                        <a:scrgbClr r="0" g="0" b="0"/>
                      </a:solidFill>
                      <a:prstDash val="solid"/>
                      <a:round/>
                      <a:headEnd type="none" w="med" len="med"/>
                      <a:tailEnd type="none" w="med" len="med"/>
                    </a:lnR>
                    <a:noFill/>
                  </a:tcPr>
                </a:tc>
                <a:tc>
                  <a:txBody>
                    <a:bodyPr/>
                    <a:lstStyle/>
                    <a:p>
                      <a:pPr algn="r"/>
                      <a:r>
                        <a:rPr lang="en-US" sz="3200" dirty="0">
                          <a:latin typeface="Calibri"/>
                          <a:cs typeface="Calibri"/>
                        </a:rPr>
                        <a:t>0.58</a:t>
                      </a:r>
                    </a:p>
                  </a:txBody>
                  <a:tcPr>
                    <a:lnL w="12700" cap="flat" cmpd="sng" algn="ctr">
                      <a:solidFill>
                        <a:scrgbClr r="0" g="0" b="0"/>
                      </a:solidFill>
                      <a:prstDash val="solid"/>
                      <a:round/>
                      <a:headEnd type="none" w="med" len="med"/>
                      <a:tailEnd type="none" w="med" len="med"/>
                    </a:lnL>
                    <a:noFill/>
                  </a:tcPr>
                </a:tc>
                <a:extLst>
                  <a:ext uri="{0D108BD9-81ED-4DB2-BD59-A6C34878D82A}">
                    <a16:rowId xmlns:a16="http://schemas.microsoft.com/office/drawing/2014/main" val="10005"/>
                  </a:ext>
                </a:extLst>
              </a:tr>
            </a:tbl>
          </a:graphicData>
        </a:graphic>
      </p:graphicFrame>
      <p:sp>
        <p:nvSpPr>
          <p:cNvPr id="26" name="Rectangle 167"/>
          <p:cNvSpPr>
            <a:spLocks noChangeArrowheads="1"/>
          </p:cNvSpPr>
          <p:nvPr/>
        </p:nvSpPr>
        <p:spPr bwMode="auto">
          <a:xfrm>
            <a:off x="17100442" y="5715000"/>
            <a:ext cx="15055959" cy="914400"/>
          </a:xfrm>
          <a:prstGeom prst="roundRect">
            <a:avLst/>
          </a:prstGeom>
          <a:solidFill>
            <a:srgbClr val="2D3C50"/>
          </a:solidFill>
          <a:ln w="9525">
            <a:noFill/>
            <a:miter lim="800000"/>
          </a:ln>
        </p:spPr>
        <p:txBody>
          <a:bodyPr wrap="none" lIns="102870" tIns="51435" rIns="102870" bIns="51435" anchor="ctr"/>
          <a:lstStyle>
            <a:defPPr>
              <a:defRPr kern="1200" smtId="4294967295"/>
            </a:defPPr>
          </a:lstStyle>
          <a:p>
            <a:pPr defTabSz="2821781"/>
            <a:r>
              <a:rPr lang="en-US" sz="4000" dirty="0">
                <a:solidFill>
                  <a:schemeClr val="bg1"/>
                </a:solidFill>
                <a:latin typeface="Nunito" panose="00000500000000000000" pitchFamily="2" charset="0"/>
              </a:rPr>
              <a:t>Exploratory</a:t>
            </a:r>
          </a:p>
        </p:txBody>
      </p:sp>
      <p:pic>
        <p:nvPicPr>
          <p:cNvPr id="8" name="Picture 7" descr="word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715" y="8991997"/>
            <a:ext cx="11633284" cy="5981700"/>
          </a:xfrm>
          <a:prstGeom prst="rect">
            <a:avLst/>
          </a:prstGeom>
        </p:spPr>
      </p:pic>
      <p:sp>
        <p:nvSpPr>
          <p:cNvPr id="28" name="TextBox 27">
            <a:extLst>
              <a:ext uri="{FF2B5EF4-FFF2-40B4-BE49-F238E27FC236}">
                <a16:creationId xmlns:a16="http://schemas.microsoft.com/office/drawing/2014/main" id="{289F4C29-97DA-4889-85D4-4718B5EF9EE5}"/>
              </a:ext>
            </a:extLst>
          </p:cNvPr>
          <p:cNvSpPr txBox="1"/>
          <p:nvPr/>
        </p:nvSpPr>
        <p:spPr>
          <a:xfrm>
            <a:off x="17135378" y="6942267"/>
            <a:ext cx="15055959" cy="1938992"/>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investigation into the features within the dataset was carried out. One idea for potential analysis was to identify the entities most talked about per category. An initial look was done into the dataset to reveal the most mentioned entities in the entire data set. These are in displayed below in Figure 2.</a:t>
            </a:r>
          </a:p>
        </p:txBody>
      </p:sp>
      <p:pic>
        <p:nvPicPr>
          <p:cNvPr id="9" name="Picture 8" descr="class imbal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25022145"/>
            <a:ext cx="9144000" cy="6771351"/>
          </a:xfrm>
          <a:prstGeom prst="rect">
            <a:avLst/>
          </a:prstGeom>
        </p:spPr>
      </p:pic>
      <p:sp>
        <p:nvSpPr>
          <p:cNvPr id="10" name="TextBox 9"/>
          <p:cNvSpPr txBox="1"/>
          <p:nvPr/>
        </p:nvSpPr>
        <p:spPr>
          <a:xfrm>
            <a:off x="4076700" y="24622035"/>
            <a:ext cx="7696200" cy="400110"/>
          </a:xfrm>
          <a:prstGeom prst="rect">
            <a:avLst/>
          </a:prstGeom>
          <a:noFill/>
        </p:spPr>
        <p:txBody>
          <a:bodyPr wrap="square" rtlCol="0">
            <a:spAutoFit/>
          </a:bodyPr>
          <a:lstStyle/>
          <a:p>
            <a:r>
              <a:rPr lang="en-US" sz="2000" i="1" dirty="0">
                <a:solidFill>
                  <a:schemeClr val="tx1">
                    <a:lumMod val="65000"/>
                    <a:lumOff val="35000"/>
                  </a:schemeClr>
                </a:solidFill>
              </a:rPr>
              <a:t>Figure 1. Number of Observations per Category</a:t>
            </a:r>
          </a:p>
        </p:txBody>
      </p:sp>
      <p:sp>
        <p:nvSpPr>
          <p:cNvPr id="30" name="TextBox 29"/>
          <p:cNvSpPr txBox="1"/>
          <p:nvPr/>
        </p:nvSpPr>
        <p:spPr>
          <a:xfrm>
            <a:off x="20856520" y="14975853"/>
            <a:ext cx="7696200" cy="400110"/>
          </a:xfrm>
          <a:prstGeom prst="rect">
            <a:avLst/>
          </a:prstGeom>
          <a:noFill/>
        </p:spPr>
        <p:txBody>
          <a:bodyPr wrap="square" rtlCol="0">
            <a:spAutoFit/>
          </a:bodyPr>
          <a:lstStyle/>
          <a:p>
            <a:r>
              <a:rPr lang="en-US" sz="2000" i="1" dirty="0">
                <a:solidFill>
                  <a:schemeClr val="tx1">
                    <a:lumMod val="65000"/>
                    <a:lumOff val="35000"/>
                  </a:schemeClr>
                </a:solidFill>
              </a:rPr>
              <a:t>Figure 2. Most Mentioned Entities in the Headlines</a:t>
            </a:r>
          </a:p>
        </p:txBody>
      </p:sp>
      <p:sp>
        <p:nvSpPr>
          <p:cNvPr id="31" name="TextBox 30">
            <a:extLst>
              <a:ext uri="{FF2B5EF4-FFF2-40B4-BE49-F238E27FC236}">
                <a16:creationId xmlns:a16="http://schemas.microsoft.com/office/drawing/2014/main" id="{289F4C29-97DA-4889-85D4-4718B5EF9EE5}"/>
              </a:ext>
            </a:extLst>
          </p:cNvPr>
          <p:cNvSpPr txBox="1"/>
          <p:nvPr/>
        </p:nvSpPr>
        <p:spPr>
          <a:xfrm>
            <a:off x="17221201" y="27250072"/>
            <a:ext cx="14782800" cy="1477328"/>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F1-scores are averaged across all categories and their results are above. We’ve seen that we do relatively well in categories for which we have more data and not as well in categories with less observations.</a:t>
            </a:r>
          </a:p>
        </p:txBody>
      </p:sp>
      <p:sp>
        <p:nvSpPr>
          <p:cNvPr id="34" name="TextBox 33">
            <a:extLst>
              <a:ext uri="{FF2B5EF4-FFF2-40B4-BE49-F238E27FC236}">
                <a16:creationId xmlns:a16="http://schemas.microsoft.com/office/drawing/2014/main" id="{289F4C29-97DA-4889-85D4-4718B5EF9EE5}"/>
              </a:ext>
            </a:extLst>
          </p:cNvPr>
          <p:cNvSpPr txBox="1"/>
          <p:nvPr/>
        </p:nvSpPr>
        <p:spPr>
          <a:xfrm>
            <a:off x="17297400" y="15748337"/>
            <a:ext cx="15055959" cy="1015663"/>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also found that there were over 20 news categories within the data set and that the classes were fairly imbalanced. This can be seen in Figure 1.</a:t>
            </a:r>
          </a:p>
        </p:txBody>
      </p:sp>
      <p:sp>
        <p:nvSpPr>
          <p:cNvPr id="35" name="TextBox 34"/>
          <p:cNvSpPr txBox="1"/>
          <p:nvPr/>
        </p:nvSpPr>
        <p:spPr>
          <a:xfrm>
            <a:off x="4572000" y="18973800"/>
            <a:ext cx="7696200" cy="400110"/>
          </a:xfrm>
          <a:prstGeom prst="rect">
            <a:avLst/>
          </a:prstGeom>
          <a:noFill/>
        </p:spPr>
        <p:txBody>
          <a:bodyPr wrap="square" rtlCol="0">
            <a:spAutoFit/>
          </a:bodyPr>
          <a:lstStyle/>
          <a:p>
            <a:r>
              <a:rPr lang="en-US" sz="2000" b="0" dirty="0">
                <a:solidFill>
                  <a:schemeClr val="tx1"/>
                </a:solidFill>
              </a:rPr>
              <a:t>Table 1. Variables within the data set</a:t>
            </a:r>
          </a:p>
        </p:txBody>
      </p:sp>
      <p:sp>
        <p:nvSpPr>
          <p:cNvPr id="36" name="TextBox 35"/>
          <p:cNvSpPr txBox="1"/>
          <p:nvPr/>
        </p:nvSpPr>
        <p:spPr>
          <a:xfrm>
            <a:off x="20627920" y="26517600"/>
            <a:ext cx="7696200" cy="400110"/>
          </a:xfrm>
          <a:prstGeom prst="rect">
            <a:avLst/>
          </a:prstGeom>
          <a:noFill/>
        </p:spPr>
        <p:txBody>
          <a:bodyPr wrap="square" rtlCol="0">
            <a:spAutoFit/>
          </a:bodyPr>
          <a:lstStyle/>
          <a:p>
            <a:r>
              <a:rPr lang="en-US" sz="2000" i="1" dirty="0">
                <a:solidFill>
                  <a:schemeClr val="tx1">
                    <a:lumMod val="65000"/>
                    <a:lumOff val="35000"/>
                  </a:schemeClr>
                </a:solidFill>
              </a:rPr>
              <a:t>Table 2. Average F1-Score Results on Test Set</a:t>
            </a:r>
          </a:p>
        </p:txBody>
      </p:sp>
      <p:sp>
        <p:nvSpPr>
          <p:cNvPr id="37" name="TextBox 36">
            <a:extLst>
              <a:ext uri="{FF2B5EF4-FFF2-40B4-BE49-F238E27FC236}">
                <a16:creationId xmlns:a16="http://schemas.microsoft.com/office/drawing/2014/main" id="{289F4C29-97DA-4889-85D4-4718B5EF9EE5}"/>
              </a:ext>
            </a:extLst>
          </p:cNvPr>
          <p:cNvSpPr txBox="1"/>
          <p:nvPr/>
        </p:nvSpPr>
        <p:spPr>
          <a:xfrm>
            <a:off x="1143000" y="7025819"/>
            <a:ext cx="15055959" cy="4708981"/>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Digitization has changed the way we process and analyze information. There is an exponential increase in information from different sources, especially information that comes in the form of text. The need to classify text has grown dramatically in many industries. As a result, text classification is a core problem in many applications. </a:t>
            </a:r>
          </a:p>
          <a:p>
            <a:pPr algn="l"/>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0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goal of this project is to provide Natural Language Processing and Machine Learning approaches to classify news headlines into a pre-defined category.</a:t>
            </a:r>
          </a:p>
          <a:p>
            <a:pPr algn="l"/>
            <a:endParaRPr lang="en-US" sz="3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News sites may want a way to automatically tag and cater content as a way to improve the browsing experience </a:t>
            </a:r>
            <a:r>
              <a:rPr lang="en-US" sz="3000" b="0">
                <a:solidFill>
                  <a:schemeClr val="tx1"/>
                </a:solidFill>
                <a:latin typeface="Open Sans" panose="020B0606030504020204" pitchFamily="34" charset="0"/>
                <a:ea typeface="Open Sans" panose="020B0606030504020204" pitchFamily="34" charset="0"/>
                <a:cs typeface="Open Sans" panose="020B0606030504020204" pitchFamily="34" charset="0"/>
              </a:rPr>
              <a:t>of their </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viewers..</a:t>
            </a:r>
          </a:p>
        </p:txBody>
      </p:sp>
      <p:sp>
        <p:nvSpPr>
          <p:cNvPr id="39" name="TextBox 38">
            <a:extLst>
              <a:ext uri="{FF2B5EF4-FFF2-40B4-BE49-F238E27FC236}">
                <a16:creationId xmlns:a16="http://schemas.microsoft.com/office/drawing/2014/main" id="{289F4C29-97DA-4889-85D4-4718B5EF9EE5}"/>
              </a:ext>
            </a:extLst>
          </p:cNvPr>
          <p:cNvSpPr txBox="1"/>
          <p:nvPr/>
        </p:nvSpPr>
        <p:spPr>
          <a:xfrm>
            <a:off x="17373601" y="39776400"/>
            <a:ext cx="14782800" cy="1015663"/>
          </a:xfrm>
          <a:prstGeom prst="rect">
            <a:avLst/>
          </a:prstGeom>
          <a:noFill/>
        </p:spPr>
        <p:txBody>
          <a:bodyPr wrap="square" rtlCol="0">
            <a:spAutoFit/>
          </a:bodyPr>
          <a:lstStyle>
            <a:defPPr>
              <a:defRPr kern="1200" smtId="4294967295"/>
            </a:defPPr>
          </a:lstStyle>
          <a:p>
            <a:pPr algn="l"/>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Le, </a:t>
            </a:r>
            <a:r>
              <a:rPr lang="en-US" sz="3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Quoc</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Tomas </a:t>
            </a:r>
            <a:r>
              <a:rPr lang="en-US" sz="3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Mikolov</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0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Distributed Representations of Sentences and Documents. </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Mountain View, CA, 2014</a:t>
            </a:r>
            <a:r>
              <a:rPr lang="en-US" sz="30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cs.stanford.edu</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3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quocle</a:t>
            </a: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3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paragraph_vector.pdf</a:t>
            </a:r>
            <a:endPar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167">
            <a:extLst>
              <a:ext uri="{FF2B5EF4-FFF2-40B4-BE49-F238E27FC236}">
                <a16:creationId xmlns:a16="http://schemas.microsoft.com/office/drawing/2014/main" id="{175B1A89-01EC-7540-B1C6-0A5B475F7D9A}"/>
              </a:ext>
            </a:extLst>
          </p:cNvPr>
          <p:cNvSpPr>
            <a:spLocks noChangeArrowheads="1"/>
          </p:cNvSpPr>
          <p:nvPr/>
        </p:nvSpPr>
        <p:spPr bwMode="auto">
          <a:xfrm>
            <a:off x="892120" y="38481000"/>
            <a:ext cx="15055959" cy="4281796"/>
          </a:xfrm>
          <a:prstGeom prst="roundRect">
            <a:avLst/>
          </a:prstGeom>
          <a:solidFill>
            <a:srgbClr val="2D3C50">
              <a:alpha val="6000"/>
            </a:srgbClr>
          </a:solidFill>
          <a:ln w="9525">
            <a:noFill/>
            <a:miter lim="800000"/>
          </a:ln>
          <a:effectLst/>
        </p:spPr>
        <p:txBody>
          <a:bodyPr wrap="none" lIns="102870" tIns="51435" rIns="102870" bIns="51435" anchor="ctr"/>
          <a:lstStyle>
            <a:defPPr>
              <a:defRPr kern="1200" smtId="4294967295"/>
            </a:defPPr>
          </a:lstStyle>
          <a:p>
            <a:pPr lvl="1" algn="l"/>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above</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work</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representation</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methods</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and</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classification</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models</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have</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been</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combined</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CA"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lvl="1" algn="l"/>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Into</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following</a:t>
            </a:r>
            <a:r>
              <a:rPr lang="zh-CN" alt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dirty="0">
                <a:solidFill>
                  <a:schemeClr val="tx1"/>
                </a:solidFill>
                <a:latin typeface="Open Sans" panose="020B0606030504020204" pitchFamily="34" charset="0"/>
                <a:ea typeface="Open Sans" panose="020B0606030504020204" pitchFamily="34" charset="0"/>
                <a:cs typeface="Open Sans" panose="020B0606030504020204" pitchFamily="34" charset="0"/>
              </a:rPr>
              <a:t>experimental</a:t>
            </a:r>
            <a:r>
              <a:rPr lang="zh-CN" altLang="en-US" sz="30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zh-CN" sz="3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model</a:t>
            </a:r>
            <a:r>
              <a:rPr lang="en-US" altLang="zh-CN"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p>
          <a:p>
            <a:pPr lvl="1"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lgn="l">
              <a:buFont typeface="+mj-lt"/>
              <a:buAutoNum type="arabicPeriod"/>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TF-IDF with Linear SVC</a:t>
            </a:r>
          </a:p>
          <a:p>
            <a:pPr marL="971550" lvl="1" indent="-514350" algn="l">
              <a:buFont typeface="+mj-lt"/>
              <a:buAutoNum type="arabicPeriod"/>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Doc2Vec with Linear SVC</a:t>
            </a:r>
          </a:p>
          <a:p>
            <a:pPr marL="971550" lvl="1" indent="-514350" algn="l">
              <a:buFont typeface="+mj-lt"/>
              <a:buAutoNum type="arabicPeriod"/>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Neural Network Embedding Layer with LSTM Model</a:t>
            </a:r>
          </a:p>
          <a:p>
            <a:pPr marL="971550" lvl="1" indent="-514350" algn="l">
              <a:buFont typeface="+mj-lt"/>
              <a:buAutoNum type="arabicPeriod"/>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Neural Network Embedding Layer with LSTM + CNN Model</a:t>
            </a:r>
          </a:p>
          <a:p>
            <a:pPr marL="971550" lvl="1" indent="-514350" algn="l">
              <a:buFont typeface="+mj-lt"/>
              <a:buAutoNum type="arabicPeriod"/>
            </a:pPr>
            <a:r>
              <a:rPr lang="en-US" sz="3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Pre-trained Glove Embeddings with LSTM + CNN Model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6373</TotalTime>
  <Words>863</Words>
  <Application>Microsoft Macintosh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Wingdings</vt:lpstr>
      <vt:lpstr>Nunito</vt:lpstr>
      <vt:lpstr>Courier</vt:lpstr>
      <vt:lpstr>Open Sans</vt:lpstr>
      <vt:lpstr>Calibri</vt:lpstr>
      <vt:lpstr>Default Design</vt:lpstr>
      <vt:lpstr> v</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Ruoting Liang</cp:lastModifiedBy>
  <cp:revision>206</cp:revision>
  <cp:lastPrinted>2018-12-09T18:30:16Z</cp:lastPrinted>
  <dcterms:modified xsi:type="dcterms:W3CDTF">2018-12-09T18:30:34Z</dcterms:modified>
  <cp:category>science research poster</cp:category>
</cp:coreProperties>
</file>