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85" r:id="rId21"/>
    <p:sldId id="286" r:id="rId22"/>
    <p:sldId id="278" r:id="rId23"/>
    <p:sldId id="279" r:id="rId24"/>
    <p:sldId id="280" r:id="rId25"/>
    <p:sldId id="281" r:id="rId26"/>
    <p:sldId id="282" r:id="rId27"/>
    <p:sldId id="283" r:id="rId28"/>
    <p:sldId id="284"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7B985C1-AF58-4C46-BBF6-7FFE71CCAF29}">
  <a:tblStyle styleId="{E7B985C1-AF58-4C46-BBF6-7FFE71CCAF29}" styleName="Table_0">
    <a:wholeTbl>
      <a:tcTxStyle b="off" i="off">
        <a:font>
          <a:latin typeface="Arial"/>
          <a:ea typeface="Arial"/>
          <a:cs typeface="Arial"/>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chemeClr val="accent1"/>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40000"/>
            </a:schemeClr>
          </a:solidFill>
        </a:fill>
      </a:tcStyle>
    </a:band1H>
    <a:band2H>
      <a:tcTxStyle/>
      <a:tcStyle>
        <a:tcBdr/>
      </a:tcStyle>
    </a:band2H>
    <a:band1V>
      <a:tcTxStyle/>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fill>
          <a:solidFill>
            <a:schemeClr val="accent1">
              <a:alpha val="40000"/>
            </a:schemeClr>
          </a:solidFill>
        </a:fill>
      </a:tcStyle>
    </a:band1V>
    <a:band2V>
      <a:tcTxStyle/>
      <a:tcStyle>
        <a:tcBdr/>
      </a:tcStyle>
    </a:band2V>
    <a:la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1"/>
          </a:solidFill>
        </a:fill>
      </a:tcStyle>
    </a:firstRow>
    <a:neCell>
      <a:tcTxStyle/>
      <a:tcStyle>
        <a:tcBdr/>
      </a:tcStyle>
    </a:neCell>
    <a:nwCell>
      <a:tcTxStyle/>
      <a:tcStyle>
        <a:tcBdr/>
      </a:tcStyle>
    </a:nwCell>
  </a:tblStyle>
  <a:tblStyle styleId="{4628CB30-A9E9-49A6-A60C-017B6C2FFB9A}"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2" name="Google Shape;52;p1: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lnSpc>
                <a:spcPct val="100000"/>
              </a:lnSpc>
              <a:spcBef>
                <a:spcPts val="0"/>
              </a:spcBef>
              <a:spcAft>
                <a:spcPts val="0"/>
              </a:spcAft>
              <a:buSzPts val="1100"/>
              <a:buNone/>
            </a:pPr>
            <a:endParaRPr/>
          </a:p>
        </p:txBody>
      </p:sp>
      <p:sp>
        <p:nvSpPr>
          <p:cNvPr id="53" name="Google Shape;53;p1: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rgbClr val="000000"/>
                </a:solidFill>
                <a:latin typeface="Arial"/>
                <a:ea typeface="Arial"/>
                <a:cs typeface="Arial"/>
                <a:sym typeface="Arial"/>
              </a:rPr>
              <a:t>1</a:t>
            </a:fld>
            <a:endParaRPr sz="13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31" name="Google Shape;131;p10: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lnSpc>
                <a:spcPct val="100000"/>
              </a:lnSpc>
              <a:spcBef>
                <a:spcPts val="0"/>
              </a:spcBef>
              <a:spcAft>
                <a:spcPts val="0"/>
              </a:spcAft>
              <a:buSzPts val="1100"/>
              <a:buNone/>
            </a:pPr>
            <a:endParaRPr/>
          </a:p>
        </p:txBody>
      </p:sp>
      <p:sp>
        <p:nvSpPr>
          <p:cNvPr id="132" name="Google Shape;132;p10: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rgbClr val="000000"/>
                </a:solidFill>
                <a:latin typeface="Arial"/>
                <a:ea typeface="Arial"/>
                <a:cs typeface="Arial"/>
                <a:sym typeface="Arial"/>
              </a:rPr>
              <a:t>10</a:t>
            </a:fld>
            <a:endParaRPr sz="13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41" name="Google Shape;141;p11: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1: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rgbClr val="000000"/>
                </a:solidFill>
                <a:latin typeface="Arial"/>
                <a:ea typeface="Arial"/>
                <a:cs typeface="Arial"/>
                <a:sym typeface="Arial"/>
              </a:rPr>
              <a:t>11</a:t>
            </a:fld>
            <a:endParaRPr sz="13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52" name="Google Shape;152;p12: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lnSpc>
                <a:spcPct val="100000"/>
              </a:lnSpc>
              <a:spcBef>
                <a:spcPts val="0"/>
              </a:spcBef>
              <a:spcAft>
                <a:spcPts val="0"/>
              </a:spcAft>
              <a:buSzPts val="1100"/>
              <a:buNone/>
            </a:pPr>
            <a:endParaRPr/>
          </a:p>
        </p:txBody>
      </p:sp>
      <p:sp>
        <p:nvSpPr>
          <p:cNvPr id="153" name="Google Shape;153;p12: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rgbClr val="000000"/>
                </a:solidFill>
                <a:latin typeface="Arial"/>
                <a:ea typeface="Arial"/>
                <a:cs typeface="Arial"/>
                <a:sym typeface="Arial"/>
              </a:rPr>
              <a:t>12</a:t>
            </a:fld>
            <a:endParaRPr sz="13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62" name="Google Shape;162;p13: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lnSpc>
                <a:spcPct val="100000"/>
              </a:lnSpc>
              <a:spcBef>
                <a:spcPts val="0"/>
              </a:spcBef>
              <a:spcAft>
                <a:spcPts val="0"/>
              </a:spcAft>
              <a:buSzPts val="1100"/>
              <a:buNone/>
            </a:pPr>
            <a:endParaRPr/>
          </a:p>
        </p:txBody>
      </p:sp>
      <p:sp>
        <p:nvSpPr>
          <p:cNvPr id="163" name="Google Shape;163;p13: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rgbClr val="000000"/>
                </a:solidFill>
                <a:latin typeface="Arial"/>
                <a:ea typeface="Arial"/>
                <a:cs typeface="Arial"/>
                <a:sym typeface="Arial"/>
              </a:rPr>
              <a:t>13</a:t>
            </a:fld>
            <a:endParaRPr sz="13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71" name="Google Shape;171;p14: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lnSpc>
                <a:spcPct val="100000"/>
              </a:lnSpc>
              <a:spcBef>
                <a:spcPts val="0"/>
              </a:spcBef>
              <a:spcAft>
                <a:spcPts val="0"/>
              </a:spcAft>
              <a:buSzPts val="1100"/>
              <a:buNone/>
            </a:pPr>
            <a:endParaRPr/>
          </a:p>
        </p:txBody>
      </p:sp>
      <p:sp>
        <p:nvSpPr>
          <p:cNvPr id="172" name="Google Shape;172;p14: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rgbClr val="000000"/>
                </a:solidFill>
                <a:latin typeface="Arial"/>
                <a:ea typeface="Arial"/>
                <a:cs typeface="Arial"/>
                <a:sym typeface="Arial"/>
              </a:rPr>
              <a:t>14</a:t>
            </a:fld>
            <a:endParaRPr sz="13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80" name="Google Shape;180;p15: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lnSpc>
                <a:spcPct val="100000"/>
              </a:lnSpc>
              <a:spcBef>
                <a:spcPts val="0"/>
              </a:spcBef>
              <a:spcAft>
                <a:spcPts val="0"/>
              </a:spcAft>
              <a:buSzPts val="1100"/>
              <a:buNone/>
            </a:pPr>
            <a:endParaRPr/>
          </a:p>
        </p:txBody>
      </p:sp>
      <p:sp>
        <p:nvSpPr>
          <p:cNvPr id="181" name="Google Shape;181;p15: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rgbClr val="000000"/>
                </a:solidFill>
                <a:latin typeface="Arial"/>
                <a:ea typeface="Arial"/>
                <a:cs typeface="Arial"/>
                <a:sym typeface="Arial"/>
              </a:rPr>
              <a:t>15</a:t>
            </a:fld>
            <a:endParaRPr sz="13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89" name="Google Shape;189;p16: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lnSpc>
                <a:spcPct val="100000"/>
              </a:lnSpc>
              <a:spcBef>
                <a:spcPts val="0"/>
              </a:spcBef>
              <a:spcAft>
                <a:spcPts val="0"/>
              </a:spcAft>
              <a:buSzPts val="1100"/>
              <a:buNone/>
            </a:pPr>
            <a:endParaRPr/>
          </a:p>
        </p:txBody>
      </p:sp>
      <p:sp>
        <p:nvSpPr>
          <p:cNvPr id="190" name="Google Shape;190;p16: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rgbClr val="000000"/>
                </a:solidFill>
                <a:latin typeface="Arial"/>
                <a:ea typeface="Arial"/>
                <a:cs typeface="Arial"/>
                <a:sym typeface="Arial"/>
              </a:rPr>
              <a:t>16</a:t>
            </a:fld>
            <a:endParaRPr sz="13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01" name="Google Shape;201;p17: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lnSpc>
                <a:spcPct val="100000"/>
              </a:lnSpc>
              <a:spcBef>
                <a:spcPts val="0"/>
              </a:spcBef>
              <a:spcAft>
                <a:spcPts val="0"/>
              </a:spcAft>
              <a:buSzPts val="1100"/>
              <a:buNone/>
            </a:pPr>
            <a:endParaRPr/>
          </a:p>
        </p:txBody>
      </p:sp>
      <p:sp>
        <p:nvSpPr>
          <p:cNvPr id="202" name="Google Shape;202;p17: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rgbClr val="000000"/>
                </a:solidFill>
                <a:latin typeface="Arial"/>
                <a:ea typeface="Arial"/>
                <a:cs typeface="Arial"/>
                <a:sym typeface="Arial"/>
              </a:rPr>
              <a:t>17</a:t>
            </a:fld>
            <a:endParaRPr sz="13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21" name="Google Shape;221;p18: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lnSpc>
                <a:spcPct val="100000"/>
              </a:lnSpc>
              <a:spcBef>
                <a:spcPts val="0"/>
              </a:spcBef>
              <a:spcAft>
                <a:spcPts val="0"/>
              </a:spcAft>
              <a:buSzPts val="1100"/>
              <a:buNone/>
            </a:pPr>
            <a:endParaRPr/>
          </a:p>
        </p:txBody>
      </p:sp>
      <p:sp>
        <p:nvSpPr>
          <p:cNvPr id="222" name="Google Shape;222;p18: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rgbClr val="000000"/>
                </a:solidFill>
                <a:latin typeface="Arial"/>
                <a:ea typeface="Arial"/>
                <a:cs typeface="Arial"/>
                <a:sym typeface="Arial"/>
              </a:rPr>
              <a:t>18</a:t>
            </a:fld>
            <a:endParaRPr sz="13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30" name="Google Shape;230;p19: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lnSpc>
                <a:spcPct val="100000"/>
              </a:lnSpc>
              <a:spcBef>
                <a:spcPts val="0"/>
              </a:spcBef>
              <a:spcAft>
                <a:spcPts val="0"/>
              </a:spcAft>
              <a:buSzPts val="1100"/>
              <a:buNone/>
            </a:pPr>
            <a:endParaRPr/>
          </a:p>
        </p:txBody>
      </p:sp>
      <p:sp>
        <p:nvSpPr>
          <p:cNvPr id="231" name="Google Shape;231;p19: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rgbClr val="000000"/>
                </a:solidFill>
                <a:latin typeface="Arial"/>
                <a:ea typeface="Arial"/>
                <a:cs typeface="Arial"/>
                <a:sym typeface="Arial"/>
              </a:rPr>
              <a:t>19</a:t>
            </a:fld>
            <a:endParaRPr sz="13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686097" y="4343702"/>
            <a:ext cx="5485800" cy="4113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1" name="Google Shape;6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a:extLst>
            <a:ext uri="{FF2B5EF4-FFF2-40B4-BE49-F238E27FC236}">
              <a16:creationId xmlns:a16="http://schemas.microsoft.com/office/drawing/2014/main" id="{9E3B09CA-7EBC-2638-0B06-56F4906DFD0F}"/>
            </a:ext>
          </a:extLst>
        </p:cNvPr>
        <p:cNvGrpSpPr/>
        <p:nvPr/>
      </p:nvGrpSpPr>
      <p:grpSpPr>
        <a:xfrm>
          <a:off x="0" y="0"/>
          <a:ext cx="0" cy="0"/>
          <a:chOff x="0" y="0"/>
          <a:chExt cx="0" cy="0"/>
        </a:xfrm>
      </p:grpSpPr>
      <p:sp>
        <p:nvSpPr>
          <p:cNvPr id="246" name="Google Shape;246;p20:notes">
            <a:extLst>
              <a:ext uri="{FF2B5EF4-FFF2-40B4-BE49-F238E27FC236}">
                <a16:creationId xmlns:a16="http://schemas.microsoft.com/office/drawing/2014/main" id="{D9926053-FFA8-CEA4-107E-240ADA2385F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47" name="Google Shape;247;p20:notes">
            <a:extLst>
              <a:ext uri="{FF2B5EF4-FFF2-40B4-BE49-F238E27FC236}">
                <a16:creationId xmlns:a16="http://schemas.microsoft.com/office/drawing/2014/main" id="{2A504305-C4EE-DE48-2F1B-C51940A61240}"/>
              </a:ext>
            </a:extLst>
          </p:cNvPr>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lnSpc>
                <a:spcPct val="100000"/>
              </a:lnSpc>
              <a:spcBef>
                <a:spcPts val="0"/>
              </a:spcBef>
              <a:spcAft>
                <a:spcPts val="0"/>
              </a:spcAft>
              <a:buSzPts val="1100"/>
              <a:buNone/>
            </a:pPr>
            <a:endParaRPr/>
          </a:p>
        </p:txBody>
      </p:sp>
      <p:sp>
        <p:nvSpPr>
          <p:cNvPr id="248" name="Google Shape;248;p20:notes">
            <a:extLst>
              <a:ext uri="{FF2B5EF4-FFF2-40B4-BE49-F238E27FC236}">
                <a16:creationId xmlns:a16="http://schemas.microsoft.com/office/drawing/2014/main" id="{45D387DA-8C30-21C9-CD3C-45312B135888}"/>
              </a:ext>
            </a:extLst>
          </p:cNvPr>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rgbClr val="000000"/>
                </a:solidFill>
                <a:latin typeface="Arial"/>
                <a:ea typeface="Arial"/>
                <a:cs typeface="Arial"/>
                <a:sym typeface="Arial"/>
              </a:rPr>
              <a:t>20</a:t>
            </a:fld>
            <a:endParaRPr sz="13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3408547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a:extLst>
            <a:ext uri="{FF2B5EF4-FFF2-40B4-BE49-F238E27FC236}">
              <a16:creationId xmlns:a16="http://schemas.microsoft.com/office/drawing/2014/main" id="{9318EF90-CB44-AA6A-4BBE-907909F1994A}"/>
            </a:ext>
          </a:extLst>
        </p:cNvPr>
        <p:cNvGrpSpPr/>
        <p:nvPr/>
      </p:nvGrpSpPr>
      <p:grpSpPr>
        <a:xfrm>
          <a:off x="0" y="0"/>
          <a:ext cx="0" cy="0"/>
          <a:chOff x="0" y="0"/>
          <a:chExt cx="0" cy="0"/>
        </a:xfrm>
      </p:grpSpPr>
      <p:sp>
        <p:nvSpPr>
          <p:cNvPr id="271" name="Google Shape;271;p21:notes">
            <a:extLst>
              <a:ext uri="{FF2B5EF4-FFF2-40B4-BE49-F238E27FC236}">
                <a16:creationId xmlns:a16="http://schemas.microsoft.com/office/drawing/2014/main" id="{D4766C0B-0356-F969-42A3-8E53B9A8E5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72" name="Google Shape;272;p21:notes">
            <a:extLst>
              <a:ext uri="{FF2B5EF4-FFF2-40B4-BE49-F238E27FC236}">
                <a16:creationId xmlns:a16="http://schemas.microsoft.com/office/drawing/2014/main" id="{A0B463CB-045F-1BAA-B434-600B23FC9ECA}"/>
              </a:ext>
            </a:extLst>
          </p:cNvPr>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lnSpc>
                <a:spcPct val="100000"/>
              </a:lnSpc>
              <a:spcBef>
                <a:spcPts val="0"/>
              </a:spcBef>
              <a:spcAft>
                <a:spcPts val="0"/>
              </a:spcAft>
              <a:buSzPts val="1100"/>
              <a:buNone/>
            </a:pPr>
            <a:endParaRPr/>
          </a:p>
        </p:txBody>
      </p:sp>
      <p:sp>
        <p:nvSpPr>
          <p:cNvPr id="273" name="Google Shape;273;p21:notes">
            <a:extLst>
              <a:ext uri="{FF2B5EF4-FFF2-40B4-BE49-F238E27FC236}">
                <a16:creationId xmlns:a16="http://schemas.microsoft.com/office/drawing/2014/main" id="{38BA3ABD-8876-6898-4793-23B50D173DB0}"/>
              </a:ext>
            </a:extLst>
          </p:cNvPr>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rgbClr val="000000"/>
                </a:solidFill>
                <a:latin typeface="Arial"/>
                <a:ea typeface="Arial"/>
                <a:cs typeface="Arial"/>
                <a:sym typeface="Arial"/>
              </a:rPr>
              <a:t>21</a:t>
            </a:fld>
            <a:endParaRPr sz="13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1304017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83" name="Google Shape;283;p22: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lnSpc>
                <a:spcPct val="100000"/>
              </a:lnSpc>
              <a:spcBef>
                <a:spcPts val="0"/>
              </a:spcBef>
              <a:spcAft>
                <a:spcPts val="0"/>
              </a:spcAft>
              <a:buSzPts val="1100"/>
              <a:buNone/>
            </a:pPr>
            <a:endParaRPr/>
          </a:p>
        </p:txBody>
      </p:sp>
      <p:sp>
        <p:nvSpPr>
          <p:cNvPr id="284" name="Google Shape;284;p22: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rgbClr val="000000"/>
                </a:solidFill>
                <a:latin typeface="Arial"/>
                <a:ea typeface="Arial"/>
                <a:cs typeface="Arial"/>
                <a:sym typeface="Arial"/>
              </a:rPr>
              <a:t>22</a:t>
            </a:fld>
            <a:endParaRPr sz="13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3:notes"/>
          <p:cNvSpPr txBox="1">
            <a:spLocks noGrp="1"/>
          </p:cNvSpPr>
          <p:nvPr>
            <p:ph type="body" idx="1"/>
          </p:nvPr>
        </p:nvSpPr>
        <p:spPr>
          <a:xfrm>
            <a:off x="686097" y="4343702"/>
            <a:ext cx="5485800" cy="4113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2" name="Google Shape;29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04" name="Google Shape;304;p24: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lnSpc>
                <a:spcPct val="100000"/>
              </a:lnSpc>
              <a:spcBef>
                <a:spcPts val="0"/>
              </a:spcBef>
              <a:spcAft>
                <a:spcPts val="0"/>
              </a:spcAft>
              <a:buSzPts val="1100"/>
              <a:buNone/>
            </a:pPr>
            <a:endParaRPr/>
          </a:p>
        </p:txBody>
      </p:sp>
      <p:sp>
        <p:nvSpPr>
          <p:cNvPr id="305" name="Google Shape;305;p24: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rgbClr val="000000"/>
                </a:solidFill>
                <a:latin typeface="Arial"/>
                <a:ea typeface="Arial"/>
                <a:cs typeface="Arial"/>
                <a:sym typeface="Arial"/>
              </a:rPr>
              <a:t>24</a:t>
            </a:fld>
            <a:endParaRPr sz="13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13" name="Google Shape;313;p25: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lnSpc>
                <a:spcPct val="100000"/>
              </a:lnSpc>
              <a:spcBef>
                <a:spcPts val="0"/>
              </a:spcBef>
              <a:spcAft>
                <a:spcPts val="0"/>
              </a:spcAft>
              <a:buSzPts val="1100"/>
              <a:buNone/>
            </a:pPr>
            <a:endParaRPr/>
          </a:p>
        </p:txBody>
      </p:sp>
      <p:sp>
        <p:nvSpPr>
          <p:cNvPr id="314" name="Google Shape;314;p25: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rgbClr val="000000"/>
                </a:solidFill>
                <a:latin typeface="Arial"/>
                <a:ea typeface="Arial"/>
                <a:cs typeface="Arial"/>
                <a:sym typeface="Arial"/>
              </a:rPr>
              <a:t>25</a:t>
            </a:fld>
            <a:endParaRPr sz="13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22" name="Google Shape;322;p26: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lnSpc>
                <a:spcPct val="100000"/>
              </a:lnSpc>
              <a:spcBef>
                <a:spcPts val="0"/>
              </a:spcBef>
              <a:spcAft>
                <a:spcPts val="0"/>
              </a:spcAft>
              <a:buSzPts val="1100"/>
              <a:buNone/>
            </a:pPr>
            <a:endParaRPr/>
          </a:p>
        </p:txBody>
      </p:sp>
      <p:sp>
        <p:nvSpPr>
          <p:cNvPr id="323" name="Google Shape;323;p26: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rgbClr val="000000"/>
                </a:solidFill>
                <a:latin typeface="Arial"/>
                <a:ea typeface="Arial"/>
                <a:cs typeface="Arial"/>
                <a:sym typeface="Arial"/>
              </a:rPr>
              <a:t>26</a:t>
            </a:fld>
            <a:endParaRPr sz="13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31" name="Google Shape;331;p27: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lnSpc>
                <a:spcPct val="100000"/>
              </a:lnSpc>
              <a:spcBef>
                <a:spcPts val="0"/>
              </a:spcBef>
              <a:spcAft>
                <a:spcPts val="0"/>
              </a:spcAft>
              <a:buSzPts val="1100"/>
              <a:buNone/>
            </a:pPr>
            <a:endParaRPr/>
          </a:p>
        </p:txBody>
      </p:sp>
      <p:sp>
        <p:nvSpPr>
          <p:cNvPr id="332" name="Google Shape;332;p27: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rgbClr val="000000"/>
                </a:solidFill>
                <a:latin typeface="Arial"/>
                <a:ea typeface="Arial"/>
                <a:cs typeface="Arial"/>
                <a:sym typeface="Arial"/>
              </a:rPr>
              <a:t>27</a:t>
            </a:fld>
            <a:endParaRPr sz="13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8:notes"/>
          <p:cNvSpPr txBox="1">
            <a:spLocks noGrp="1"/>
          </p:cNvSpPr>
          <p:nvPr>
            <p:ph type="body" idx="1"/>
          </p:nvPr>
        </p:nvSpPr>
        <p:spPr>
          <a:xfrm>
            <a:off x="686097" y="4343702"/>
            <a:ext cx="5485800" cy="4113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0" name="Google Shape;340;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txBox="1">
            <a:spLocks noGrp="1"/>
          </p:cNvSpPr>
          <p:nvPr>
            <p:ph type="body" idx="1"/>
          </p:nvPr>
        </p:nvSpPr>
        <p:spPr>
          <a:xfrm>
            <a:off x="686097" y="4343702"/>
            <a:ext cx="5485800" cy="4113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txBox="1">
            <a:spLocks noGrp="1"/>
          </p:cNvSpPr>
          <p:nvPr>
            <p:ph type="body" idx="1"/>
          </p:nvPr>
        </p:nvSpPr>
        <p:spPr>
          <a:xfrm>
            <a:off x="686097" y="4343702"/>
            <a:ext cx="5485800" cy="4113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6" name="Google Shape;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5:notes"/>
          <p:cNvSpPr txBox="1">
            <a:spLocks noGrp="1"/>
          </p:cNvSpPr>
          <p:nvPr>
            <p:ph type="body" idx="1"/>
          </p:nvPr>
        </p:nvSpPr>
        <p:spPr>
          <a:xfrm>
            <a:off x="686097" y="4343702"/>
            <a:ext cx="5485800" cy="4113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4" name="Google Shape;8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6:notes"/>
          <p:cNvSpPr txBox="1">
            <a:spLocks noGrp="1"/>
          </p:cNvSpPr>
          <p:nvPr>
            <p:ph type="body" idx="1"/>
          </p:nvPr>
        </p:nvSpPr>
        <p:spPr>
          <a:xfrm>
            <a:off x="686097" y="4343702"/>
            <a:ext cx="5485800" cy="4113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7:notes"/>
          <p:cNvSpPr txBox="1">
            <a:spLocks noGrp="1"/>
          </p:cNvSpPr>
          <p:nvPr>
            <p:ph type="body" idx="1"/>
          </p:nvPr>
        </p:nvSpPr>
        <p:spPr>
          <a:xfrm>
            <a:off x="686097" y="4343702"/>
            <a:ext cx="5485800" cy="4113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9" name="Google Shape;109;p8: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lnSpc>
                <a:spcPct val="100000"/>
              </a:lnSpc>
              <a:spcBef>
                <a:spcPts val="0"/>
              </a:spcBef>
              <a:spcAft>
                <a:spcPts val="0"/>
              </a:spcAft>
              <a:buSzPts val="1100"/>
              <a:buNone/>
            </a:pPr>
            <a:endParaRPr/>
          </a:p>
        </p:txBody>
      </p:sp>
      <p:sp>
        <p:nvSpPr>
          <p:cNvPr id="110" name="Google Shape;110;p8: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rgbClr val="000000"/>
                </a:solidFill>
                <a:latin typeface="Arial"/>
                <a:ea typeface="Arial"/>
                <a:cs typeface="Arial"/>
                <a:sym typeface="Arial"/>
              </a:rPr>
              <a:t>8</a:t>
            </a:fld>
            <a:endParaRPr sz="13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20" name="Google Shape;120;p9: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lnSpc>
                <a:spcPct val="100000"/>
              </a:lnSpc>
              <a:spcBef>
                <a:spcPts val="0"/>
              </a:spcBef>
              <a:spcAft>
                <a:spcPts val="0"/>
              </a:spcAft>
              <a:buSzPts val="1100"/>
              <a:buNone/>
            </a:pPr>
            <a:endParaRPr/>
          </a:p>
        </p:txBody>
      </p:sp>
      <p:sp>
        <p:nvSpPr>
          <p:cNvPr id="121" name="Google Shape;121;p9: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rgbClr val="000000"/>
                </a:solidFill>
                <a:latin typeface="Arial"/>
                <a:ea typeface="Arial"/>
                <a:cs typeface="Arial"/>
                <a:sym typeface="Arial"/>
              </a:rPr>
              <a:t>9</a:t>
            </a:fld>
            <a:endParaRPr sz="13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subTitle" idx="1"/>
          </p:nvPr>
        </p:nvSpPr>
        <p:spPr>
          <a:xfrm>
            <a:off x="685800" y="1102526"/>
            <a:ext cx="7924800" cy="3938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0000"/>
              </a:buClr>
              <a:buSzPts val="1800"/>
              <a:buNone/>
            </a:pPr>
            <a:r>
              <a:rPr lang="en-IN" sz="1800" b="0" i="0" u="none">
                <a:solidFill>
                  <a:srgbClr val="000000"/>
                </a:solidFill>
                <a:latin typeface="Arial"/>
                <a:ea typeface="Arial"/>
                <a:cs typeface="Arial"/>
                <a:sym typeface="Arial"/>
              </a:rPr>
              <a:t>Session 202</a:t>
            </a:r>
            <a:r>
              <a:rPr lang="en-IN" sz="1800">
                <a:solidFill>
                  <a:srgbClr val="000000"/>
                </a:solidFill>
              </a:rPr>
              <a:t>4</a:t>
            </a:r>
            <a:r>
              <a:rPr lang="en-IN" sz="1800" b="0" i="0" u="none">
                <a:solidFill>
                  <a:srgbClr val="000000"/>
                </a:solidFill>
                <a:latin typeface="Arial"/>
                <a:ea typeface="Arial"/>
                <a:cs typeface="Arial"/>
                <a:sym typeface="Arial"/>
              </a:rPr>
              <a:t>-25</a:t>
            </a:r>
            <a:endParaRPr sz="2800" b="1" i="0" u="none">
              <a:solidFill>
                <a:srgbClr val="953735"/>
              </a:solidFill>
              <a:latin typeface="Arial"/>
              <a:ea typeface="Arial"/>
              <a:cs typeface="Arial"/>
              <a:sym typeface="Arial"/>
            </a:endParaRPr>
          </a:p>
          <a:p>
            <a:pPr marL="0" lvl="0" indent="0" algn="ctr" rtl="0">
              <a:lnSpc>
                <a:spcPct val="90000"/>
              </a:lnSpc>
              <a:spcBef>
                <a:spcPts val="560"/>
              </a:spcBef>
              <a:spcAft>
                <a:spcPts val="0"/>
              </a:spcAft>
              <a:buClr>
                <a:srgbClr val="953735"/>
              </a:buClr>
              <a:buSzPts val="2800"/>
              <a:buNone/>
            </a:pPr>
            <a:r>
              <a:rPr lang="en-IN" b="1">
                <a:solidFill>
                  <a:srgbClr val="953735"/>
                </a:solidFill>
                <a:latin typeface="Arial"/>
                <a:ea typeface="Arial"/>
                <a:cs typeface="Arial"/>
                <a:sym typeface="Arial"/>
              </a:rPr>
              <a:t>Major Project Progress Seminar-I O</a:t>
            </a:r>
            <a:r>
              <a:rPr lang="en-IN" sz="2800" b="1" i="0" u="none">
                <a:solidFill>
                  <a:srgbClr val="953735"/>
                </a:solidFill>
                <a:latin typeface="Arial"/>
                <a:ea typeface="Arial"/>
                <a:cs typeface="Arial"/>
                <a:sym typeface="Arial"/>
              </a:rPr>
              <a:t>n</a:t>
            </a:r>
            <a:endParaRPr/>
          </a:p>
          <a:p>
            <a:pPr marL="0" lvl="0" indent="0" algn="ctr" rtl="0">
              <a:lnSpc>
                <a:spcPct val="90000"/>
              </a:lnSpc>
              <a:spcBef>
                <a:spcPts val="560"/>
              </a:spcBef>
              <a:spcAft>
                <a:spcPts val="0"/>
              </a:spcAft>
              <a:buClr>
                <a:srgbClr val="953735"/>
              </a:buClr>
              <a:buSzPts val="2800"/>
              <a:buNone/>
            </a:pPr>
            <a:endParaRPr sz="1000">
              <a:latin typeface="Arial"/>
              <a:ea typeface="Arial"/>
              <a:cs typeface="Arial"/>
              <a:sym typeface="Arial"/>
            </a:endParaRPr>
          </a:p>
          <a:p>
            <a:pPr marL="0" lvl="0" indent="0" algn="ctr" rtl="0">
              <a:lnSpc>
                <a:spcPct val="90000"/>
              </a:lnSpc>
              <a:spcBef>
                <a:spcPts val="400"/>
              </a:spcBef>
              <a:spcAft>
                <a:spcPts val="0"/>
              </a:spcAft>
              <a:buClr>
                <a:srgbClr val="000000"/>
              </a:buClr>
              <a:buSzPts val="2000"/>
              <a:buNone/>
            </a:pPr>
            <a:r>
              <a:rPr lang="en-IN" sz="2200" b="1" i="0" u="sng">
                <a:solidFill>
                  <a:srgbClr val="000000"/>
                </a:solidFill>
                <a:latin typeface="Arial"/>
                <a:ea typeface="Arial"/>
                <a:cs typeface="Arial"/>
                <a:sym typeface="Arial"/>
              </a:rPr>
              <a:t>Deepfake Image Detection With </a:t>
            </a:r>
            <a:r>
              <a:rPr lang="en-IN" sz="2200" b="1" u="sng">
                <a:solidFill>
                  <a:srgbClr val="000000"/>
                </a:solidFill>
                <a:latin typeface="Arial"/>
                <a:ea typeface="Arial"/>
                <a:cs typeface="Arial"/>
                <a:sym typeface="Arial"/>
              </a:rPr>
              <a:t>Meta Learning</a:t>
            </a:r>
            <a:r>
              <a:rPr lang="en-IN" sz="2200" b="1" i="0" u="sng">
                <a:solidFill>
                  <a:srgbClr val="000000"/>
                </a:solidFill>
                <a:latin typeface="Arial"/>
                <a:ea typeface="Arial"/>
                <a:cs typeface="Arial"/>
                <a:sym typeface="Arial"/>
              </a:rPr>
              <a:t> </a:t>
            </a:r>
            <a:endParaRPr sz="2000" b="1" i="0" u="sng">
              <a:solidFill>
                <a:srgbClr val="000000"/>
              </a:solidFill>
              <a:latin typeface="Arial"/>
              <a:ea typeface="Arial"/>
              <a:cs typeface="Arial"/>
              <a:sym typeface="Arial"/>
            </a:endParaRPr>
          </a:p>
          <a:p>
            <a:pPr marL="0" lvl="0" indent="0" algn="ctr" rtl="0">
              <a:lnSpc>
                <a:spcPct val="90000"/>
              </a:lnSpc>
              <a:spcBef>
                <a:spcPts val="360"/>
              </a:spcBef>
              <a:spcAft>
                <a:spcPts val="0"/>
              </a:spcAft>
              <a:buClr>
                <a:schemeClr val="dk1"/>
              </a:buClr>
              <a:buSzPts val="1800"/>
              <a:buNone/>
            </a:pPr>
            <a:endParaRPr sz="1800" b="1" i="0" u="none">
              <a:solidFill>
                <a:schemeClr val="dk1"/>
              </a:solidFill>
              <a:latin typeface="Arial"/>
              <a:ea typeface="Arial"/>
              <a:cs typeface="Arial"/>
              <a:sym typeface="Arial"/>
            </a:endParaRPr>
          </a:p>
          <a:p>
            <a:pPr marL="0" lvl="0" indent="0" algn="ctr" rtl="0">
              <a:lnSpc>
                <a:spcPct val="90000"/>
              </a:lnSpc>
              <a:spcBef>
                <a:spcPts val="360"/>
              </a:spcBef>
              <a:spcAft>
                <a:spcPts val="0"/>
              </a:spcAft>
              <a:buClr>
                <a:schemeClr val="dk1"/>
              </a:buClr>
              <a:buSzPts val="1800"/>
              <a:buNone/>
            </a:pPr>
            <a:r>
              <a:rPr lang="en-IN" sz="1800" b="1" i="0" u="none">
                <a:solidFill>
                  <a:schemeClr val="dk1"/>
                </a:solidFill>
                <a:latin typeface="Arial"/>
                <a:ea typeface="Arial"/>
                <a:cs typeface="Arial"/>
                <a:sym typeface="Arial"/>
              </a:rPr>
              <a:t>Presented B</a:t>
            </a:r>
            <a:r>
              <a:rPr lang="en-IN" sz="1800" b="1">
                <a:solidFill>
                  <a:schemeClr val="dk1"/>
                </a:solidFill>
                <a:latin typeface="Arial"/>
                <a:ea typeface="Arial"/>
                <a:cs typeface="Arial"/>
                <a:sym typeface="Arial"/>
              </a:rPr>
              <a:t>y </a:t>
            </a:r>
            <a:r>
              <a:rPr lang="en-IN" sz="1800" b="1" i="0" u="none">
                <a:solidFill>
                  <a:schemeClr val="dk1"/>
                </a:solidFill>
                <a:latin typeface="Arial"/>
                <a:ea typeface="Arial"/>
                <a:cs typeface="Arial"/>
                <a:sym typeface="Arial"/>
              </a:rPr>
              <a:t>Group No: </a:t>
            </a:r>
            <a:r>
              <a:rPr lang="en-IN" sz="1800" b="1">
                <a:solidFill>
                  <a:schemeClr val="dk1"/>
                </a:solidFill>
                <a:latin typeface="Arial"/>
                <a:ea typeface="Arial"/>
                <a:cs typeface="Arial"/>
                <a:sym typeface="Arial"/>
              </a:rPr>
              <a:t>11</a:t>
            </a:r>
            <a:endParaRPr sz="1800" b="0" i="0" u="none">
              <a:solidFill>
                <a:schemeClr val="dk1"/>
              </a:solidFill>
              <a:latin typeface="Arial"/>
              <a:ea typeface="Arial"/>
              <a:cs typeface="Arial"/>
              <a:sym typeface="Arial"/>
            </a:endParaRPr>
          </a:p>
          <a:p>
            <a:pPr marL="0" lvl="0" indent="0" algn="ctr" rtl="0">
              <a:lnSpc>
                <a:spcPct val="90000"/>
              </a:lnSpc>
              <a:spcBef>
                <a:spcPts val="360"/>
              </a:spcBef>
              <a:spcAft>
                <a:spcPts val="0"/>
              </a:spcAft>
              <a:buClr>
                <a:srgbClr val="000000"/>
              </a:buClr>
              <a:buSzPts val="1800"/>
              <a:buNone/>
            </a:pPr>
            <a:r>
              <a:rPr lang="en-IN" sz="1800">
                <a:solidFill>
                  <a:schemeClr val="dk1"/>
                </a:solidFill>
                <a:latin typeface="Arial"/>
                <a:ea typeface="Arial"/>
                <a:cs typeface="Arial"/>
                <a:sym typeface="Arial"/>
              </a:rPr>
              <a:t>Mr. Ashutosh Dekate (Roll no:141)</a:t>
            </a:r>
            <a:endParaRPr sz="1800" b="0" i="0" u="none">
              <a:solidFill>
                <a:srgbClr val="000000"/>
              </a:solidFill>
              <a:latin typeface="Arial"/>
              <a:ea typeface="Arial"/>
              <a:cs typeface="Arial"/>
              <a:sym typeface="Arial"/>
            </a:endParaRPr>
          </a:p>
          <a:p>
            <a:pPr marL="0" lvl="0" indent="0" algn="ctr" rtl="0">
              <a:lnSpc>
                <a:spcPct val="90000"/>
              </a:lnSpc>
              <a:spcBef>
                <a:spcPts val="360"/>
              </a:spcBef>
              <a:spcAft>
                <a:spcPts val="0"/>
              </a:spcAft>
              <a:buClr>
                <a:srgbClr val="000000"/>
              </a:buClr>
              <a:buSzPts val="1800"/>
              <a:buNone/>
            </a:pPr>
            <a:r>
              <a:rPr lang="en-IN" sz="1800" b="0" i="0" u="none">
                <a:solidFill>
                  <a:srgbClr val="000000"/>
                </a:solidFill>
                <a:latin typeface="Arial"/>
                <a:ea typeface="Arial"/>
                <a:cs typeface="Arial"/>
                <a:sym typeface="Arial"/>
              </a:rPr>
              <a:t>Mr.</a:t>
            </a:r>
            <a:r>
              <a:rPr lang="en-IN" sz="1800">
                <a:solidFill>
                  <a:srgbClr val="000000"/>
                </a:solidFill>
                <a:latin typeface="Arial"/>
                <a:ea typeface="Arial"/>
                <a:cs typeface="Arial"/>
                <a:sym typeface="Arial"/>
              </a:rPr>
              <a:t>Bhagyesh Nand</a:t>
            </a:r>
            <a:r>
              <a:rPr lang="en-IN" sz="1800" b="0" i="0" u="none">
                <a:solidFill>
                  <a:srgbClr val="000000"/>
                </a:solidFill>
                <a:latin typeface="Arial"/>
                <a:ea typeface="Arial"/>
                <a:cs typeface="Arial"/>
                <a:sym typeface="Arial"/>
              </a:rPr>
              <a:t> (Roll no:1</a:t>
            </a:r>
            <a:r>
              <a:rPr lang="en-IN" sz="1800">
                <a:solidFill>
                  <a:srgbClr val="000000"/>
                </a:solidFill>
                <a:latin typeface="Arial"/>
                <a:ea typeface="Arial"/>
                <a:cs typeface="Arial"/>
                <a:sym typeface="Arial"/>
              </a:rPr>
              <a:t>44</a:t>
            </a:r>
            <a:r>
              <a:rPr lang="en-IN" sz="1800" b="0" i="0" u="none">
                <a:solidFill>
                  <a:srgbClr val="000000"/>
                </a:solidFill>
                <a:latin typeface="Arial"/>
                <a:ea typeface="Arial"/>
                <a:cs typeface="Arial"/>
                <a:sym typeface="Arial"/>
              </a:rPr>
              <a:t>)</a:t>
            </a:r>
            <a:endParaRPr sz="1800" b="0" i="0" u="none">
              <a:solidFill>
                <a:srgbClr val="000000"/>
              </a:solidFill>
              <a:latin typeface="Arial"/>
              <a:ea typeface="Arial"/>
              <a:cs typeface="Arial"/>
              <a:sym typeface="Arial"/>
            </a:endParaRPr>
          </a:p>
          <a:p>
            <a:pPr marL="0" lvl="0" indent="0" algn="ctr" rtl="0">
              <a:lnSpc>
                <a:spcPct val="90000"/>
              </a:lnSpc>
              <a:spcBef>
                <a:spcPts val="360"/>
              </a:spcBef>
              <a:spcAft>
                <a:spcPts val="0"/>
              </a:spcAft>
              <a:buClr>
                <a:schemeClr val="dk1"/>
              </a:buClr>
              <a:buSzPts val="1800"/>
              <a:buNone/>
            </a:pPr>
            <a:r>
              <a:rPr lang="en-IN" sz="1800">
                <a:solidFill>
                  <a:schemeClr val="dk1"/>
                </a:solidFill>
                <a:latin typeface="Arial"/>
                <a:ea typeface="Arial"/>
                <a:cs typeface="Arial"/>
                <a:sym typeface="Arial"/>
              </a:rPr>
              <a:t>Mr.Kartik Nagrale (Roll no:154)</a:t>
            </a:r>
            <a:endParaRPr sz="1800">
              <a:solidFill>
                <a:schemeClr val="dk1"/>
              </a:solidFill>
              <a:latin typeface="Arial"/>
              <a:ea typeface="Arial"/>
              <a:cs typeface="Arial"/>
              <a:sym typeface="Arial"/>
            </a:endParaRPr>
          </a:p>
          <a:p>
            <a:pPr marL="0" lvl="0" indent="0" algn="ctr" rtl="0">
              <a:lnSpc>
                <a:spcPct val="90000"/>
              </a:lnSpc>
              <a:spcBef>
                <a:spcPts val="360"/>
              </a:spcBef>
              <a:spcAft>
                <a:spcPts val="0"/>
              </a:spcAft>
              <a:buClr>
                <a:schemeClr val="dk1"/>
              </a:buClr>
              <a:buSzPts val="1800"/>
              <a:buNone/>
            </a:pPr>
            <a:r>
              <a:rPr lang="en-IN" sz="1800">
                <a:solidFill>
                  <a:schemeClr val="dk1"/>
                </a:solidFill>
                <a:latin typeface="Arial"/>
                <a:ea typeface="Arial"/>
                <a:cs typeface="Arial"/>
                <a:sym typeface="Arial"/>
              </a:rPr>
              <a:t>Mr.Sumedh Bhagat (Roll no:167)</a:t>
            </a:r>
            <a:endParaRPr sz="1800">
              <a:solidFill>
                <a:schemeClr val="dk1"/>
              </a:solidFill>
              <a:latin typeface="Arial"/>
              <a:ea typeface="Arial"/>
              <a:cs typeface="Arial"/>
              <a:sym typeface="Arial"/>
            </a:endParaRPr>
          </a:p>
          <a:p>
            <a:pPr marL="0" lvl="0" indent="0" algn="ctr" rtl="0">
              <a:lnSpc>
                <a:spcPct val="90000"/>
              </a:lnSpc>
              <a:spcBef>
                <a:spcPts val="560"/>
              </a:spcBef>
              <a:spcAft>
                <a:spcPts val="0"/>
              </a:spcAft>
              <a:buClr>
                <a:schemeClr val="dk1"/>
              </a:buClr>
              <a:buSzPts val="1800"/>
              <a:buNone/>
            </a:pPr>
            <a:r>
              <a:rPr lang="en-IN" sz="1800" b="1" i="0" u="none">
                <a:solidFill>
                  <a:schemeClr val="dk1"/>
                </a:solidFill>
                <a:latin typeface="Arial"/>
                <a:ea typeface="Arial"/>
                <a:cs typeface="Arial"/>
                <a:sym typeface="Arial"/>
              </a:rPr>
              <a:t>Guided</a:t>
            </a:r>
            <a:r>
              <a:rPr lang="en-IN" sz="2800" b="1" i="0" u="none">
                <a:solidFill>
                  <a:srgbClr val="000000"/>
                </a:solidFill>
                <a:latin typeface="Arial"/>
                <a:ea typeface="Arial"/>
                <a:cs typeface="Arial"/>
                <a:sym typeface="Arial"/>
              </a:rPr>
              <a:t> </a:t>
            </a:r>
            <a:r>
              <a:rPr lang="en-IN" sz="1800" b="1" i="0" u="none">
                <a:solidFill>
                  <a:schemeClr val="dk1"/>
                </a:solidFill>
                <a:latin typeface="Arial"/>
                <a:ea typeface="Arial"/>
                <a:cs typeface="Arial"/>
                <a:sym typeface="Arial"/>
              </a:rPr>
              <a:t>By </a:t>
            </a:r>
            <a:endParaRPr>
              <a:latin typeface="Arial"/>
              <a:ea typeface="Arial"/>
              <a:cs typeface="Arial"/>
              <a:sym typeface="Arial"/>
            </a:endParaRPr>
          </a:p>
          <a:p>
            <a:pPr marL="0" lvl="0" indent="0" algn="ctr" rtl="0">
              <a:lnSpc>
                <a:spcPct val="90000"/>
              </a:lnSpc>
              <a:spcBef>
                <a:spcPts val="360"/>
              </a:spcBef>
              <a:spcAft>
                <a:spcPts val="0"/>
              </a:spcAft>
              <a:buClr>
                <a:schemeClr val="dk1"/>
              </a:buClr>
              <a:buSzPts val="1800"/>
              <a:buNone/>
            </a:pPr>
            <a:r>
              <a:rPr lang="en-IN" sz="1800">
                <a:solidFill>
                  <a:schemeClr val="dk1"/>
                </a:solidFill>
                <a:latin typeface="Arial"/>
                <a:ea typeface="Arial"/>
                <a:cs typeface="Arial"/>
                <a:sym typeface="Arial"/>
              </a:rPr>
              <a:t>Dr.Nisha Wankhade</a:t>
            </a:r>
            <a:endParaRPr sz="3000" b="0" i="0" u="none">
              <a:solidFill>
                <a:schemeClr val="dk1"/>
              </a:solidFill>
              <a:latin typeface="Arial"/>
              <a:ea typeface="Arial"/>
              <a:cs typeface="Arial"/>
              <a:sym typeface="Arial"/>
            </a:endParaRPr>
          </a:p>
          <a:p>
            <a:pPr marL="0" lvl="0" indent="0" algn="ctr" rtl="0">
              <a:lnSpc>
                <a:spcPct val="100000"/>
              </a:lnSpc>
              <a:spcBef>
                <a:spcPts val="600"/>
              </a:spcBef>
              <a:spcAft>
                <a:spcPts val="0"/>
              </a:spcAft>
              <a:buClr>
                <a:srgbClr val="888888"/>
              </a:buClr>
              <a:buSzPts val="3000"/>
              <a:buNone/>
            </a:pPr>
            <a:endParaRPr sz="3000" b="0" i="0" u="none">
              <a:solidFill>
                <a:schemeClr val="dk1"/>
              </a:solidFill>
              <a:latin typeface="Arial"/>
              <a:ea typeface="Arial"/>
              <a:cs typeface="Arial"/>
              <a:sym typeface="Arial"/>
            </a:endParaRPr>
          </a:p>
        </p:txBody>
      </p:sp>
      <p:pic>
        <p:nvPicPr>
          <p:cNvPr id="56" name="Google Shape;56;p13" descr="YCClogo.jpg"/>
          <p:cNvPicPr preferRelativeResize="0"/>
          <p:nvPr/>
        </p:nvPicPr>
        <p:blipFill rotWithShape="1">
          <a:blip r:embed="rId3">
            <a:alphaModFix/>
          </a:blip>
          <a:srcRect/>
          <a:stretch/>
        </p:blipFill>
        <p:spPr>
          <a:xfrm>
            <a:off x="0" y="8190"/>
            <a:ext cx="9143999" cy="1102500"/>
          </a:xfrm>
          <a:prstGeom prst="rect">
            <a:avLst/>
          </a:prstGeom>
          <a:noFill/>
          <a:ln>
            <a:noFill/>
          </a:ln>
        </p:spPr>
      </p:pic>
      <p:sp>
        <p:nvSpPr>
          <p:cNvPr id="57" name="Google Shape;57;p13"/>
          <p:cNvSpPr/>
          <p:nvPr/>
        </p:nvSpPr>
        <p:spPr>
          <a:xfrm>
            <a:off x="938848" y="750955"/>
            <a:ext cx="7543800" cy="392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2F2F2"/>
              </a:buClr>
              <a:buSzPts val="2800"/>
              <a:buFont typeface="Times New Roman"/>
              <a:buNone/>
            </a:pPr>
            <a:r>
              <a:rPr lang="en-IN" sz="1800" b="1" i="0" u="none" strike="noStrike" cap="none">
                <a:solidFill>
                  <a:srgbClr val="F2F2F2"/>
                </a:solidFill>
                <a:latin typeface="Arial"/>
                <a:ea typeface="Arial"/>
                <a:cs typeface="Arial"/>
                <a:sym typeface="Arial"/>
              </a:rPr>
              <a:t>Department of Information Technology</a:t>
            </a:r>
            <a:endParaRPr sz="1800" b="1" i="0" u="none" strike="noStrike" cap="none">
              <a:solidFill>
                <a:srgbClr val="F2F2F2"/>
              </a:solidFill>
              <a:latin typeface="Arial"/>
              <a:ea typeface="Arial"/>
              <a:cs typeface="Arial"/>
              <a:sym typeface="Arial"/>
            </a:endParaRPr>
          </a:p>
        </p:txBody>
      </p:sp>
      <p:sp>
        <p:nvSpPr>
          <p:cNvPr id="58" name="Google Shape;58;p13"/>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subTitle" idx="1"/>
          </p:nvPr>
        </p:nvSpPr>
        <p:spPr>
          <a:xfrm>
            <a:off x="228600" y="857250"/>
            <a:ext cx="8483700" cy="38289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rgbClr val="888888"/>
              </a:buClr>
              <a:buSzPts val="800"/>
              <a:buNone/>
            </a:pPr>
            <a:endParaRPr sz="800" b="1" i="0" u="none">
              <a:solidFill>
                <a:schemeClr val="dk1"/>
              </a:solidFill>
              <a:latin typeface="Calibri"/>
              <a:ea typeface="Calibri"/>
              <a:cs typeface="Calibri"/>
              <a:sym typeface="Calibri"/>
            </a:endParaRPr>
          </a:p>
          <a:p>
            <a:pPr marL="0" lvl="0" indent="0" algn="just" rtl="0">
              <a:lnSpc>
                <a:spcPct val="100000"/>
              </a:lnSpc>
              <a:spcBef>
                <a:spcPts val="560"/>
              </a:spcBef>
              <a:spcAft>
                <a:spcPts val="0"/>
              </a:spcAft>
              <a:buClr>
                <a:srgbClr val="888888"/>
              </a:buClr>
              <a:buSzPts val="2800"/>
              <a:buNone/>
            </a:pPr>
            <a:endParaRPr sz="2800" b="1" i="0" u="none">
              <a:solidFill>
                <a:schemeClr val="dk1"/>
              </a:solidFill>
              <a:latin typeface="Calibri"/>
              <a:ea typeface="Calibri"/>
              <a:cs typeface="Calibri"/>
              <a:sym typeface="Calibri"/>
            </a:endParaRPr>
          </a:p>
          <a:p>
            <a:pPr marL="0" lvl="0" indent="0" algn="just" rtl="0">
              <a:lnSpc>
                <a:spcPct val="100000"/>
              </a:lnSpc>
              <a:spcBef>
                <a:spcPts val="560"/>
              </a:spcBef>
              <a:spcAft>
                <a:spcPts val="0"/>
              </a:spcAft>
              <a:buClr>
                <a:srgbClr val="888888"/>
              </a:buClr>
              <a:buSzPts val="2800"/>
              <a:buNone/>
            </a:pPr>
            <a:endParaRPr sz="2800" b="1" i="0" u="none">
              <a:solidFill>
                <a:schemeClr val="dk1"/>
              </a:solidFill>
              <a:latin typeface="Calibri"/>
              <a:ea typeface="Calibri"/>
              <a:cs typeface="Calibri"/>
              <a:sym typeface="Calibri"/>
            </a:endParaRPr>
          </a:p>
        </p:txBody>
      </p:sp>
      <p:sp>
        <p:nvSpPr>
          <p:cNvPr id="135" name="Google Shape;135;p22"/>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IN" sz="2400" b="0" i="0" u="none">
                <a:solidFill>
                  <a:schemeClr val="dk1"/>
                </a:solidFill>
                <a:latin typeface="Calibri"/>
                <a:ea typeface="Calibri"/>
                <a:cs typeface="Calibri"/>
                <a:sym typeface="Calibri"/>
              </a:rPr>
              <a:t>Literature </a:t>
            </a:r>
            <a:r>
              <a:rPr lang="en-IN" sz="2400">
                <a:latin typeface="Calibri"/>
                <a:ea typeface="Calibri"/>
                <a:cs typeface="Calibri"/>
                <a:sym typeface="Calibri"/>
              </a:rPr>
              <a:t>S</a:t>
            </a:r>
            <a:r>
              <a:rPr lang="en-IN" sz="2400" b="0" i="0" u="none">
                <a:solidFill>
                  <a:schemeClr val="dk1"/>
                </a:solidFill>
                <a:latin typeface="Calibri"/>
                <a:ea typeface="Calibri"/>
                <a:cs typeface="Calibri"/>
                <a:sym typeface="Calibri"/>
              </a:rPr>
              <a:t>urvey</a:t>
            </a:r>
            <a:endParaRPr/>
          </a:p>
        </p:txBody>
      </p:sp>
      <p:sp>
        <p:nvSpPr>
          <p:cNvPr id="136" name="Google Shape;136;p22"/>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aphicFrame>
        <p:nvGraphicFramePr>
          <p:cNvPr id="137" name="Google Shape;137;p22"/>
          <p:cNvGraphicFramePr/>
          <p:nvPr>
            <p:extLst>
              <p:ext uri="{D42A27DB-BD31-4B8C-83A1-F6EECF244321}">
                <p14:modId xmlns:p14="http://schemas.microsoft.com/office/powerpoint/2010/main" val="882081448"/>
              </p:ext>
            </p:extLst>
          </p:nvPr>
        </p:nvGraphicFramePr>
        <p:xfrm>
          <a:off x="228600" y="766913"/>
          <a:ext cx="8686775" cy="3992920"/>
        </p:xfrm>
        <a:graphic>
          <a:graphicData uri="http://schemas.openxmlformats.org/drawingml/2006/table">
            <a:tbl>
              <a:tblPr firstRow="1" bandRow="1">
                <a:noFill/>
                <a:tableStyleId>{E7B985C1-AF58-4C46-BBF6-7FFE71CCAF29}</a:tableStyleId>
              </a:tblPr>
              <a:tblGrid>
                <a:gridCol w="575350">
                  <a:extLst>
                    <a:ext uri="{9D8B030D-6E8A-4147-A177-3AD203B41FA5}">
                      <a16:colId xmlns:a16="http://schemas.microsoft.com/office/drawing/2014/main" val="20000"/>
                    </a:ext>
                  </a:extLst>
                </a:gridCol>
                <a:gridCol w="2231850">
                  <a:extLst>
                    <a:ext uri="{9D8B030D-6E8A-4147-A177-3AD203B41FA5}">
                      <a16:colId xmlns:a16="http://schemas.microsoft.com/office/drawing/2014/main" val="20001"/>
                    </a:ext>
                  </a:extLst>
                </a:gridCol>
                <a:gridCol w="1408175">
                  <a:extLst>
                    <a:ext uri="{9D8B030D-6E8A-4147-A177-3AD203B41FA5}">
                      <a16:colId xmlns:a16="http://schemas.microsoft.com/office/drawing/2014/main" val="20002"/>
                    </a:ext>
                  </a:extLst>
                </a:gridCol>
                <a:gridCol w="1622075">
                  <a:extLst>
                    <a:ext uri="{9D8B030D-6E8A-4147-A177-3AD203B41FA5}">
                      <a16:colId xmlns:a16="http://schemas.microsoft.com/office/drawing/2014/main" val="20003"/>
                    </a:ext>
                  </a:extLst>
                </a:gridCol>
                <a:gridCol w="2849325">
                  <a:extLst>
                    <a:ext uri="{9D8B030D-6E8A-4147-A177-3AD203B41FA5}">
                      <a16:colId xmlns:a16="http://schemas.microsoft.com/office/drawing/2014/main" val="20004"/>
                    </a:ext>
                  </a:extLst>
                </a:gridCol>
              </a:tblGrid>
              <a:tr h="635250">
                <a:tc>
                  <a:txBody>
                    <a:bodyPr/>
                    <a:lstStyle/>
                    <a:p>
                      <a:pPr marL="0" marR="0" lvl="0" indent="0" algn="l" rtl="0">
                        <a:lnSpc>
                          <a:spcPct val="100000"/>
                        </a:lnSpc>
                        <a:spcBef>
                          <a:spcPts val="0"/>
                        </a:spcBef>
                        <a:spcAft>
                          <a:spcPts val="0"/>
                        </a:spcAft>
                        <a:buClr>
                          <a:srgbClr val="000000"/>
                        </a:buClr>
                        <a:buSzPts val="1400"/>
                        <a:buFont typeface="Arial"/>
                        <a:buNone/>
                      </a:pPr>
                      <a:r>
                        <a:rPr lang="en-IN" sz="1400" b="1" i="0" u="none" strike="noStrike" cap="none">
                          <a:solidFill>
                            <a:srgbClr val="FFFFFF"/>
                          </a:solidFill>
                          <a:latin typeface="Times New Roman"/>
                          <a:ea typeface="Times New Roman"/>
                          <a:cs typeface="Times New Roman"/>
                          <a:sym typeface="Times New Roman"/>
                        </a:rPr>
                        <a:t>Sr. No.</a:t>
                      </a:r>
                      <a:endParaRPr sz="1200" b="1" i="0" u="none" strike="noStrike" cap="none">
                        <a:solidFill>
                          <a:srgbClr val="FFFFFF"/>
                        </a:solidFill>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b="1" i="0" u="none" strike="noStrike" cap="none">
                          <a:solidFill>
                            <a:srgbClr val="FFFFFF"/>
                          </a:solidFill>
                          <a:latin typeface="Times New Roman"/>
                          <a:ea typeface="Times New Roman"/>
                          <a:cs typeface="Times New Roman"/>
                          <a:sym typeface="Times New Roman"/>
                        </a:rPr>
                        <a:t>Title of the paper</a:t>
                      </a:r>
                      <a:endParaRPr sz="1200" b="1" i="0" u="none" strike="noStrike" cap="none">
                        <a:solidFill>
                          <a:srgbClr val="FFFFFF"/>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1" i="0" u="none" strike="noStrike" cap="none">
                          <a:solidFill>
                            <a:srgbClr val="FFFFFF"/>
                          </a:solidFill>
                          <a:latin typeface="Times New Roman"/>
                          <a:ea typeface="Times New Roman"/>
                          <a:cs typeface="Times New Roman"/>
                          <a:sym typeface="Times New Roman"/>
                        </a:rPr>
                        <a:t>Author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b="1" i="0" u="none" strike="noStrike" cap="none">
                          <a:solidFill>
                            <a:srgbClr val="FFFFFF"/>
                          </a:solidFill>
                          <a:latin typeface="Calibri"/>
                          <a:ea typeface="Calibri"/>
                          <a:cs typeface="Calibri"/>
                          <a:sym typeface="Calibri"/>
                        </a:rPr>
                        <a:t>Year of Publication/ Publisher</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b="1" i="0" u="none" strike="noStrike" cap="none">
                          <a:solidFill>
                            <a:srgbClr val="FFFFFF"/>
                          </a:solidFill>
                          <a:latin typeface="Times New Roman"/>
                          <a:ea typeface="Times New Roman"/>
                          <a:cs typeface="Times New Roman"/>
                          <a:sym typeface="Times New Roman"/>
                        </a:rPr>
                        <a:t>Major observations/findings</a:t>
                      </a:r>
                      <a:endParaRPr sz="1200" b="1" i="0" u="none" strike="noStrike" cap="none">
                        <a:solidFill>
                          <a:srgbClr val="FFFFFF"/>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400" u="none" strike="noStrike" cap="none"/>
                    </a:p>
                  </a:txBody>
                  <a:tcPr marL="91450" marR="91450" marT="45725" marB="45725"/>
                </a:tc>
                <a:extLst>
                  <a:ext uri="{0D108BD9-81ED-4DB2-BD59-A6C34878D82A}">
                    <a16:rowId xmlns:a16="http://schemas.microsoft.com/office/drawing/2014/main" val="10000"/>
                  </a:ext>
                </a:extLst>
              </a:tr>
              <a:tr h="1191075">
                <a:tc>
                  <a:txBody>
                    <a:bodyPr/>
                    <a:lstStyle/>
                    <a:p>
                      <a:pPr marL="0" marR="0" lvl="0" indent="0" algn="l" rtl="0">
                        <a:lnSpc>
                          <a:spcPct val="100000"/>
                        </a:lnSpc>
                        <a:spcBef>
                          <a:spcPts val="0"/>
                        </a:spcBef>
                        <a:spcAft>
                          <a:spcPts val="0"/>
                        </a:spcAft>
                        <a:buNone/>
                      </a:pPr>
                      <a:r>
                        <a:rPr lang="en-IN" sz="1400" u="none" strike="noStrike" cap="none"/>
                        <a:t>5</a:t>
                      </a:r>
                      <a:endParaRPr/>
                    </a:p>
                  </a:txBody>
                  <a:tcPr marL="91450" marR="91450" marT="45725" marB="45725"/>
                </a:tc>
                <a:tc>
                  <a:txBody>
                    <a:bodyPr/>
                    <a:lstStyle/>
                    <a:p>
                      <a:pPr marL="0" marR="0" lvl="0" indent="0" algn="l" rtl="0">
                        <a:lnSpc>
                          <a:spcPct val="100000"/>
                        </a:lnSpc>
                        <a:spcBef>
                          <a:spcPts val="0"/>
                        </a:spcBef>
                        <a:spcAft>
                          <a:spcPts val="0"/>
                        </a:spcAft>
                        <a:buNone/>
                      </a:pPr>
                      <a:r>
                        <a:rPr lang="en-IN" sz="1400" b="1" i="0" u="none" strike="noStrike" cap="none">
                          <a:solidFill>
                            <a:schemeClr val="dk1"/>
                          </a:solidFill>
                          <a:latin typeface="Arial"/>
                          <a:ea typeface="Arial"/>
                          <a:cs typeface="Arial"/>
                          <a:sym typeface="Arial"/>
                        </a:rPr>
                        <a:t>Using Graph Neural Networks to Improve Generalization Capability of the Models for Deepfake Detection</a:t>
                      </a:r>
                      <a:endParaRPr/>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H She, Y Hu, B Liu, J Li, Chang-Tsun LiChang-Tsun Li</a:t>
                      </a:r>
                      <a:endParaRPr/>
                    </a:p>
                    <a:p>
                      <a:pPr marL="0" marR="0" lvl="0" indent="0" algn="l" rtl="0">
                        <a:lnSpc>
                          <a:spcPct val="100000"/>
                        </a:lnSpc>
                        <a:spcBef>
                          <a:spcPts val="0"/>
                        </a:spcBef>
                        <a:spcAft>
                          <a:spcPts val="0"/>
                        </a:spcAft>
                        <a:buNone/>
                      </a:pPr>
                      <a:br>
                        <a:rPr lang="en-IN" sz="1400" u="none" strike="noStrike" cap="none"/>
                      </a:b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a:t>2024</a:t>
                      </a:r>
                      <a:endParaRPr/>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IEEE Transactions on Information Forensics and Security. Vol 19</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dirty="0"/>
                        <a:t>Represented images as graphs and employed Graph Neural Networks (GNNs) to detect deepfake manipulations.</a:t>
                      </a:r>
                      <a:endParaRPr dirty="0"/>
                    </a:p>
                    <a:p>
                      <a:pPr marL="0" marR="0" lvl="0" indent="0" algn="l" rtl="0">
                        <a:lnSpc>
                          <a:spcPct val="100000"/>
                        </a:lnSpc>
                        <a:spcBef>
                          <a:spcPts val="0"/>
                        </a:spcBef>
                        <a:spcAft>
                          <a:spcPts val="0"/>
                        </a:spcAft>
                        <a:buNone/>
                      </a:pPr>
                      <a:r>
                        <a:rPr lang="en-IN" sz="1400" u="none" strike="noStrike" cap="none" dirty="0"/>
                        <a:t>(</a:t>
                      </a:r>
                      <a:r>
                        <a:rPr lang="en-US" sz="1400" dirty="0" err="1"/>
                        <a:t>FaceForensics</a:t>
                      </a:r>
                      <a:r>
                        <a:rPr lang="en-US" sz="1400" dirty="0"/>
                        <a:t>++ and Celeb-DF datasets</a:t>
                      </a:r>
                      <a:r>
                        <a:rPr lang="en-IN" sz="1400" u="none" strike="noStrike" cap="none" dirty="0"/>
                        <a:t>)</a:t>
                      </a:r>
                      <a:endParaRPr sz="1400" u="none" strike="noStrike" cap="none" dirty="0"/>
                    </a:p>
                  </a:txBody>
                  <a:tcPr marL="91450" marR="91450" marT="45725" marB="45725"/>
                </a:tc>
                <a:extLst>
                  <a:ext uri="{0D108BD9-81ED-4DB2-BD59-A6C34878D82A}">
                    <a16:rowId xmlns:a16="http://schemas.microsoft.com/office/drawing/2014/main" val="10001"/>
                  </a:ext>
                </a:extLst>
              </a:tr>
              <a:tr h="1191075">
                <a:tc>
                  <a:txBody>
                    <a:bodyPr/>
                    <a:lstStyle/>
                    <a:p>
                      <a:pPr marL="0" marR="0" lvl="0" indent="0" algn="l" rtl="0">
                        <a:lnSpc>
                          <a:spcPct val="100000"/>
                        </a:lnSpc>
                        <a:spcBef>
                          <a:spcPts val="0"/>
                        </a:spcBef>
                        <a:spcAft>
                          <a:spcPts val="0"/>
                        </a:spcAft>
                        <a:buNone/>
                      </a:pPr>
                      <a:r>
                        <a:rPr lang="en-IN" sz="1400" u="none" strike="noStrike" cap="none"/>
                        <a:t>6</a:t>
                      </a:r>
                      <a:endParaRPr/>
                    </a:p>
                  </a:txBody>
                  <a:tcPr marL="91450" marR="91450" marT="45725" marB="45725"/>
                </a:tc>
                <a:tc>
                  <a:txBody>
                    <a:bodyPr/>
                    <a:lstStyle/>
                    <a:p>
                      <a:pPr marL="0" marR="0" lvl="0" indent="0" algn="l" rtl="0">
                        <a:lnSpc>
                          <a:spcPct val="100000"/>
                        </a:lnSpc>
                        <a:spcBef>
                          <a:spcPts val="0"/>
                        </a:spcBef>
                        <a:spcAft>
                          <a:spcPts val="0"/>
                        </a:spcAft>
                        <a:buNone/>
                      </a:pPr>
                      <a:r>
                        <a:rPr lang="en-IN" sz="1400" b="1" i="0" u="none" strike="noStrike" cap="none" dirty="0">
                          <a:solidFill>
                            <a:schemeClr val="dk1"/>
                          </a:solidFill>
                          <a:latin typeface="Arial"/>
                          <a:ea typeface="Arial"/>
                          <a:cs typeface="Arial"/>
                          <a:sym typeface="Arial"/>
                        </a:rPr>
                        <a:t>Meta-Learning in Neural Networks: A Survey</a:t>
                      </a:r>
                      <a:endParaRPr dirty="0"/>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dirty="0"/>
                        <a:t>Timothy Hospedales, </a:t>
                      </a:r>
                      <a:r>
                        <a:rPr lang="en-IN" sz="1400" u="none" strike="noStrike" cap="none" dirty="0" err="1"/>
                        <a:t>Antreas</a:t>
                      </a:r>
                      <a:r>
                        <a:rPr lang="en-IN" sz="1400" u="none" strike="noStrike" cap="none" dirty="0"/>
                        <a:t> Antoniou, Paul </a:t>
                      </a:r>
                      <a:r>
                        <a:rPr lang="en-IN" sz="1400" u="none" strike="noStrike" cap="none" dirty="0" err="1"/>
                        <a:t>Micaelli</a:t>
                      </a:r>
                      <a:r>
                        <a:rPr lang="en-IN" sz="1400" u="none" strike="noStrike" cap="none" dirty="0"/>
                        <a:t>, Amos Storkey</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a:t>2021</a:t>
                      </a:r>
                      <a:endParaRPr/>
                    </a:p>
                    <a:p>
                      <a:pPr marL="0" marR="0" lvl="0" indent="0" algn="l" rtl="0">
                        <a:lnSpc>
                          <a:spcPct val="100000"/>
                        </a:lnSpc>
                        <a:spcBef>
                          <a:spcPts val="0"/>
                        </a:spcBef>
                        <a:spcAft>
                          <a:spcPts val="0"/>
                        </a:spcAft>
                        <a:buNone/>
                      </a:pPr>
                      <a:r>
                        <a:rPr lang="en-IN" sz="1400" u="none" strike="noStrike" cap="none"/>
                        <a:t>IEEE Transactions on Pattern Analysis and Machine Intelligence</a:t>
                      </a:r>
                      <a:endParaRPr/>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Explains about applications and successes of meta-learning such as few-shot learning and reinforcement learning</a:t>
                      </a:r>
                      <a:endParaRPr sz="1400" u="none" strike="noStrike" cap="none"/>
                    </a:p>
                  </a:txBody>
                  <a:tcPr marL="91450" marR="91450" marT="45725" marB="45725"/>
                </a:tc>
                <a:extLst>
                  <a:ext uri="{0D108BD9-81ED-4DB2-BD59-A6C34878D82A}">
                    <a16:rowId xmlns:a16="http://schemas.microsoft.com/office/drawing/2014/main" val="10002"/>
                  </a:ext>
                </a:extLst>
              </a:tr>
              <a:tr h="0">
                <a:tc gridSpan="5">
                  <a:txBody>
                    <a:bodyPr/>
                    <a:lstStyle/>
                    <a:p>
                      <a:pPr marL="0" marR="0" lvl="0" indent="0" algn="l" rtl="0">
                        <a:lnSpc>
                          <a:spcPct val="100000"/>
                        </a:lnSpc>
                        <a:spcBef>
                          <a:spcPts val="0"/>
                        </a:spcBef>
                        <a:spcAft>
                          <a:spcPts val="0"/>
                        </a:spcAft>
                        <a:buNone/>
                      </a:pPr>
                      <a:endParaRPr sz="1400" u="none" strike="noStrike" cap="none" dirty="0"/>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138" name="Google Shape;138;p22"/>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b="0" i="0" u="none" strike="noStrike" cap="none">
                <a:solidFill>
                  <a:srgbClr val="898989"/>
                </a:solidFill>
                <a:latin typeface="Arial"/>
                <a:ea typeface="Arial"/>
                <a:cs typeface="Arial"/>
                <a:sym typeface="Arial"/>
              </a:rPr>
              <a:t>Deepfake Image Detection with Meta Learning</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subTitle" idx="1"/>
          </p:nvPr>
        </p:nvSpPr>
        <p:spPr>
          <a:xfrm>
            <a:off x="228600" y="857250"/>
            <a:ext cx="8483700" cy="38289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rgbClr val="888888"/>
              </a:buClr>
              <a:buSzPts val="800"/>
              <a:buNone/>
            </a:pPr>
            <a:endParaRPr sz="800" b="1" i="0" u="none">
              <a:solidFill>
                <a:schemeClr val="dk1"/>
              </a:solidFill>
              <a:latin typeface="Calibri"/>
              <a:ea typeface="Calibri"/>
              <a:cs typeface="Calibri"/>
              <a:sym typeface="Calibri"/>
            </a:endParaRPr>
          </a:p>
          <a:p>
            <a:pPr marL="0" lvl="0" indent="0" algn="just" rtl="0">
              <a:lnSpc>
                <a:spcPct val="100000"/>
              </a:lnSpc>
              <a:spcBef>
                <a:spcPts val="560"/>
              </a:spcBef>
              <a:spcAft>
                <a:spcPts val="0"/>
              </a:spcAft>
              <a:buClr>
                <a:srgbClr val="888888"/>
              </a:buClr>
              <a:buSzPts val="2800"/>
              <a:buNone/>
            </a:pPr>
            <a:endParaRPr sz="2800" b="1" i="0" u="none">
              <a:solidFill>
                <a:schemeClr val="dk1"/>
              </a:solidFill>
              <a:latin typeface="Calibri"/>
              <a:ea typeface="Calibri"/>
              <a:cs typeface="Calibri"/>
              <a:sym typeface="Calibri"/>
            </a:endParaRPr>
          </a:p>
          <a:p>
            <a:pPr marL="0" lvl="0" indent="0" algn="just" rtl="0">
              <a:lnSpc>
                <a:spcPct val="100000"/>
              </a:lnSpc>
              <a:spcBef>
                <a:spcPts val="560"/>
              </a:spcBef>
              <a:spcAft>
                <a:spcPts val="0"/>
              </a:spcAft>
              <a:buClr>
                <a:srgbClr val="888888"/>
              </a:buClr>
              <a:buSzPts val="2800"/>
              <a:buNone/>
            </a:pPr>
            <a:endParaRPr sz="2800" b="1" i="0" u="none">
              <a:solidFill>
                <a:schemeClr val="dk1"/>
              </a:solidFill>
              <a:latin typeface="Calibri"/>
              <a:ea typeface="Calibri"/>
              <a:cs typeface="Calibri"/>
              <a:sym typeface="Calibri"/>
            </a:endParaRPr>
          </a:p>
        </p:txBody>
      </p:sp>
      <p:sp>
        <p:nvSpPr>
          <p:cNvPr id="145" name="Google Shape;145;p23"/>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IN" sz="2400" b="0" i="0" u="none">
                <a:solidFill>
                  <a:schemeClr val="dk1"/>
                </a:solidFill>
                <a:latin typeface="Calibri"/>
                <a:ea typeface="Calibri"/>
                <a:cs typeface="Calibri"/>
                <a:sym typeface="Calibri"/>
              </a:rPr>
              <a:t>Patent Search</a:t>
            </a:r>
            <a:endParaRPr/>
          </a:p>
        </p:txBody>
      </p:sp>
      <p:sp>
        <p:nvSpPr>
          <p:cNvPr id="146" name="Google Shape;146;p23"/>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aphicFrame>
        <p:nvGraphicFramePr>
          <p:cNvPr id="148" name="Google Shape;148;p23"/>
          <p:cNvGraphicFramePr/>
          <p:nvPr>
            <p:extLst>
              <p:ext uri="{D42A27DB-BD31-4B8C-83A1-F6EECF244321}">
                <p14:modId xmlns:p14="http://schemas.microsoft.com/office/powerpoint/2010/main" val="1847983553"/>
              </p:ext>
            </p:extLst>
          </p:nvPr>
        </p:nvGraphicFramePr>
        <p:xfrm>
          <a:off x="228625" y="685800"/>
          <a:ext cx="8686775" cy="4392980"/>
        </p:xfrm>
        <a:graphic>
          <a:graphicData uri="http://schemas.openxmlformats.org/drawingml/2006/table">
            <a:tbl>
              <a:tblPr firstRow="1" bandRow="1">
                <a:noFill/>
                <a:tableStyleId>{E7B985C1-AF58-4C46-BBF6-7FFE71CCAF29}</a:tableStyleId>
              </a:tblPr>
              <a:tblGrid>
                <a:gridCol w="575350">
                  <a:extLst>
                    <a:ext uri="{9D8B030D-6E8A-4147-A177-3AD203B41FA5}">
                      <a16:colId xmlns:a16="http://schemas.microsoft.com/office/drawing/2014/main" val="20000"/>
                    </a:ext>
                  </a:extLst>
                </a:gridCol>
                <a:gridCol w="1152850">
                  <a:extLst>
                    <a:ext uri="{9D8B030D-6E8A-4147-A177-3AD203B41FA5}">
                      <a16:colId xmlns:a16="http://schemas.microsoft.com/office/drawing/2014/main" val="20001"/>
                    </a:ext>
                  </a:extLst>
                </a:gridCol>
                <a:gridCol w="1737350">
                  <a:extLst>
                    <a:ext uri="{9D8B030D-6E8A-4147-A177-3AD203B41FA5}">
                      <a16:colId xmlns:a16="http://schemas.microsoft.com/office/drawing/2014/main" val="20002"/>
                    </a:ext>
                  </a:extLst>
                </a:gridCol>
                <a:gridCol w="1274075">
                  <a:extLst>
                    <a:ext uri="{9D8B030D-6E8A-4147-A177-3AD203B41FA5}">
                      <a16:colId xmlns:a16="http://schemas.microsoft.com/office/drawing/2014/main" val="20003"/>
                    </a:ext>
                  </a:extLst>
                </a:gridCol>
                <a:gridCol w="3947150">
                  <a:extLst>
                    <a:ext uri="{9D8B030D-6E8A-4147-A177-3AD203B41FA5}">
                      <a16:colId xmlns:a16="http://schemas.microsoft.com/office/drawing/2014/main" val="20004"/>
                    </a:ext>
                  </a:extLst>
                </a:gridCol>
              </a:tblGrid>
              <a:tr h="746375">
                <a:tc>
                  <a:txBody>
                    <a:bodyPr/>
                    <a:lstStyle/>
                    <a:p>
                      <a:pPr marL="0" marR="0" lvl="0" indent="0" algn="l" rtl="0">
                        <a:lnSpc>
                          <a:spcPct val="100000"/>
                        </a:lnSpc>
                        <a:spcBef>
                          <a:spcPts val="0"/>
                        </a:spcBef>
                        <a:spcAft>
                          <a:spcPts val="0"/>
                        </a:spcAft>
                        <a:buClr>
                          <a:srgbClr val="000000"/>
                        </a:buClr>
                        <a:buSzPts val="1400"/>
                        <a:buFont typeface="Arial"/>
                        <a:buNone/>
                      </a:pPr>
                      <a:r>
                        <a:rPr lang="en-IN" sz="1400" b="1" i="0" u="none" strike="noStrike" cap="none">
                          <a:solidFill>
                            <a:srgbClr val="FFFFFF"/>
                          </a:solidFill>
                          <a:latin typeface="Times New Roman"/>
                          <a:ea typeface="Times New Roman"/>
                          <a:cs typeface="Times New Roman"/>
                          <a:sym typeface="Times New Roman"/>
                        </a:rPr>
                        <a:t>Sr. No.</a:t>
                      </a:r>
                      <a:endParaRPr sz="1200" b="1" i="0" u="none" strike="noStrike" cap="none">
                        <a:solidFill>
                          <a:srgbClr val="FFFFFF"/>
                        </a:solidFill>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b="1" i="0" u="none" strike="noStrike" cap="none">
                          <a:solidFill>
                            <a:srgbClr val="FFFFFF"/>
                          </a:solidFill>
                          <a:latin typeface="Times New Roman"/>
                          <a:ea typeface="Times New Roman"/>
                          <a:cs typeface="Times New Roman"/>
                          <a:sym typeface="Times New Roman"/>
                        </a:rPr>
                        <a:t>Title of the paper</a:t>
                      </a:r>
                      <a:endParaRPr sz="1200" b="1" i="0" u="none" strike="noStrike" cap="none">
                        <a:solidFill>
                          <a:srgbClr val="FFFFFF"/>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1" i="0" u="none" strike="noStrike" cap="none">
                          <a:solidFill>
                            <a:srgbClr val="FFFFFF"/>
                          </a:solidFill>
                          <a:latin typeface="Times New Roman"/>
                          <a:ea typeface="Times New Roman"/>
                          <a:cs typeface="Times New Roman"/>
                          <a:sym typeface="Times New Roman"/>
                        </a:rPr>
                        <a:t>Author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b="1" i="0" u="none" strike="noStrike" cap="none">
                          <a:solidFill>
                            <a:srgbClr val="FFFFFF"/>
                          </a:solidFill>
                          <a:latin typeface="Calibri"/>
                          <a:ea typeface="Calibri"/>
                          <a:cs typeface="Calibri"/>
                          <a:sym typeface="Calibri"/>
                        </a:rPr>
                        <a:t>Year of Publication/ Publisher</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b="1" i="0" u="none" strike="noStrike" cap="none" dirty="0">
                          <a:solidFill>
                            <a:srgbClr val="FFFFFF"/>
                          </a:solidFill>
                          <a:latin typeface="Times New Roman"/>
                          <a:ea typeface="Times New Roman"/>
                          <a:cs typeface="Times New Roman"/>
                          <a:sym typeface="Times New Roman"/>
                        </a:rPr>
                        <a:t>Major observations/findings</a:t>
                      </a:r>
                      <a:endParaRPr sz="1200" b="1" i="0" u="none" strike="noStrike" cap="none" dirty="0">
                        <a:solidFill>
                          <a:srgbClr val="FFFFFF"/>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400" u="none" strike="noStrike" cap="none" dirty="0"/>
                    </a:p>
                  </a:txBody>
                  <a:tcPr marL="91450" marR="91450" marT="45725" marB="45725"/>
                </a:tc>
                <a:extLst>
                  <a:ext uri="{0D108BD9-81ED-4DB2-BD59-A6C34878D82A}">
                    <a16:rowId xmlns:a16="http://schemas.microsoft.com/office/drawing/2014/main" val="10000"/>
                  </a:ext>
                </a:extLst>
              </a:tr>
              <a:tr h="1617125">
                <a:tc>
                  <a:txBody>
                    <a:bodyPr/>
                    <a:lstStyle/>
                    <a:p>
                      <a:pPr marL="0" marR="0" lvl="0" indent="0" algn="l" rtl="0">
                        <a:lnSpc>
                          <a:spcPct val="100000"/>
                        </a:lnSpc>
                        <a:spcBef>
                          <a:spcPts val="0"/>
                        </a:spcBef>
                        <a:spcAft>
                          <a:spcPts val="0"/>
                        </a:spcAft>
                        <a:buNone/>
                      </a:pPr>
                      <a:r>
                        <a:rPr lang="en-IN" sz="1400" u="none" strike="noStrike" cap="none"/>
                        <a:t>1</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Deepfake video detection system and method</a:t>
                      </a:r>
                      <a:endParaRPr/>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Jung-Shian LII-Hsien LiuChuan-Kang LiuPo-Yi WuYen-Chu Peng</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2022-11-29</a:t>
                      </a:r>
                      <a:endParaRPr sz="1400" u="none" strike="noStrike" cap="none"/>
                    </a:p>
                    <a:p>
                      <a:pPr marL="0" marR="0" lvl="0" indent="0" algn="l"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United States </a:t>
                      </a:r>
                      <a:r>
                        <a:rPr lang="en-IN" sz="1400" u="none" strike="noStrike" cap="none"/>
                        <a:t>Patent</a:t>
                      </a:r>
                      <a:endParaRPr/>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The present disclosure relates to facial recognition, and in particular to a system and method of detecting changes in the state of human eyes in a video, quantifying the behavior of the eye features based on time using deep learning, and then integrating statistical models to determine whether the video has been faked or altered.</a:t>
                      </a:r>
                      <a:endParaRPr/>
                    </a:p>
                  </a:txBody>
                  <a:tcPr marL="91450" marR="91450" marT="45725" marB="45725"/>
                </a:tc>
                <a:extLst>
                  <a:ext uri="{0D108BD9-81ED-4DB2-BD59-A6C34878D82A}">
                    <a16:rowId xmlns:a16="http://schemas.microsoft.com/office/drawing/2014/main" val="10001"/>
                  </a:ext>
                </a:extLst>
              </a:tr>
              <a:tr h="1537300">
                <a:tc>
                  <a:txBody>
                    <a:bodyPr/>
                    <a:lstStyle/>
                    <a:p>
                      <a:pPr marL="0" marR="0" lvl="0" indent="0" algn="l" rtl="0">
                        <a:lnSpc>
                          <a:spcPct val="100000"/>
                        </a:lnSpc>
                        <a:spcBef>
                          <a:spcPts val="0"/>
                        </a:spcBef>
                        <a:spcAft>
                          <a:spcPts val="0"/>
                        </a:spcAft>
                        <a:buNone/>
                      </a:pPr>
                      <a:r>
                        <a:rPr lang="en-IN"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Adaptive Meta-Learning for Robust Deepfake Detection:</a:t>
                      </a:r>
                      <a:endParaRPr/>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Dinesh Srivasthav P, Badri Narayan Subudhi</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2022</a:t>
                      </a:r>
                      <a:endParaRPr/>
                    </a:p>
                    <a:p>
                      <a:pPr marL="0" marR="0" lvl="0" indent="0" algn="l" rtl="0">
                        <a:lnSpc>
                          <a:spcPct val="100000"/>
                        </a:lnSpc>
                        <a:spcBef>
                          <a:spcPts val="0"/>
                        </a:spcBef>
                        <a:spcAft>
                          <a:spcPts val="0"/>
                        </a:spcAft>
                        <a:buNone/>
                      </a:pPr>
                      <a:br>
                        <a:rPr lang="en-IN" sz="1400" u="none" strike="noStrike" cap="none"/>
                      </a:br>
                      <a:r>
                        <a:rPr lang="en-IN" sz="1400" b="0" i="0" u="none" strike="noStrike" cap="none">
                          <a:solidFill>
                            <a:schemeClr val="dk1"/>
                          </a:solidFill>
                          <a:latin typeface="Arial"/>
                          <a:ea typeface="Arial"/>
                          <a:cs typeface="Arial"/>
                          <a:sym typeface="Arial"/>
                        </a:rPr>
                        <a:t>India Patent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IN" sz="1400" u="none" strike="noStrike" cap="none"/>
                        <a:t>This paper addresses the challenges of deepfake detection, by proposing meta-learning algorithm that enhances model performance.</a:t>
                      </a:r>
                      <a:endParaRPr/>
                    </a:p>
                  </a:txBody>
                  <a:tcPr marL="91450" marR="91450" marT="45725" marB="45725"/>
                </a:tc>
                <a:extLst>
                  <a:ext uri="{0D108BD9-81ED-4DB2-BD59-A6C34878D82A}">
                    <a16:rowId xmlns:a16="http://schemas.microsoft.com/office/drawing/2014/main" val="10002"/>
                  </a:ext>
                </a:extLst>
              </a:tr>
              <a:tr h="310975">
                <a:tc gridSpan="5">
                  <a:txBody>
                    <a:bodyPr/>
                    <a:lstStyle/>
                    <a:p>
                      <a:pPr marL="0" marR="0" lvl="0" indent="0" algn="l" rtl="0">
                        <a:lnSpc>
                          <a:spcPct val="100000"/>
                        </a:lnSpc>
                        <a:spcBef>
                          <a:spcPts val="0"/>
                        </a:spcBef>
                        <a:spcAft>
                          <a:spcPts val="0"/>
                        </a:spcAft>
                        <a:buNone/>
                      </a:pPr>
                      <a:endParaRPr sz="1400" u="none" strike="noStrike" cap="none" dirty="0"/>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149" name="Google Shape;149;p23"/>
          <p:cNvSpPr txBox="1"/>
          <p:nvPr/>
        </p:nvSpPr>
        <p:spPr>
          <a:xfrm>
            <a:off x="745811" y="4837689"/>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b="0" i="0" u="none" strike="noStrike" cap="none">
                <a:solidFill>
                  <a:srgbClr val="0C0C0C"/>
                </a:solidFill>
                <a:latin typeface="Calibri"/>
                <a:ea typeface="Calibri"/>
                <a:cs typeface="Calibri"/>
                <a:sym typeface="Calibri"/>
              </a:rPr>
              <a:t>Deepfake Image Detection with Meta Learning</a:t>
            </a: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subTitle" idx="1"/>
          </p:nvPr>
        </p:nvSpPr>
        <p:spPr>
          <a:xfrm>
            <a:off x="228600" y="857250"/>
            <a:ext cx="8483700" cy="38289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rgbClr val="888888"/>
              </a:buClr>
              <a:buSzPts val="800"/>
              <a:buNone/>
            </a:pPr>
            <a:endParaRPr sz="800" b="1" i="0" u="none">
              <a:solidFill>
                <a:schemeClr val="dk1"/>
              </a:solidFill>
              <a:latin typeface="Calibri"/>
              <a:ea typeface="Calibri"/>
              <a:cs typeface="Calibri"/>
              <a:sym typeface="Calibri"/>
            </a:endParaRPr>
          </a:p>
          <a:p>
            <a:pPr marL="0" lvl="0" indent="0" algn="just" rtl="0">
              <a:lnSpc>
                <a:spcPct val="100000"/>
              </a:lnSpc>
              <a:spcBef>
                <a:spcPts val="560"/>
              </a:spcBef>
              <a:spcAft>
                <a:spcPts val="0"/>
              </a:spcAft>
              <a:buClr>
                <a:srgbClr val="888888"/>
              </a:buClr>
              <a:buSzPts val="2800"/>
              <a:buNone/>
            </a:pPr>
            <a:endParaRPr sz="2800" b="1" i="0" u="none">
              <a:solidFill>
                <a:schemeClr val="dk1"/>
              </a:solidFill>
              <a:latin typeface="Calibri"/>
              <a:ea typeface="Calibri"/>
              <a:cs typeface="Calibri"/>
              <a:sym typeface="Calibri"/>
            </a:endParaRPr>
          </a:p>
          <a:p>
            <a:pPr marL="0" lvl="0" indent="0" algn="just" rtl="0">
              <a:lnSpc>
                <a:spcPct val="100000"/>
              </a:lnSpc>
              <a:spcBef>
                <a:spcPts val="560"/>
              </a:spcBef>
              <a:spcAft>
                <a:spcPts val="0"/>
              </a:spcAft>
              <a:buClr>
                <a:srgbClr val="888888"/>
              </a:buClr>
              <a:buSzPts val="2800"/>
              <a:buNone/>
            </a:pPr>
            <a:endParaRPr sz="2800" b="1" i="0" u="none">
              <a:solidFill>
                <a:schemeClr val="dk1"/>
              </a:solidFill>
              <a:latin typeface="Calibri"/>
              <a:ea typeface="Calibri"/>
              <a:cs typeface="Calibri"/>
              <a:sym typeface="Calibri"/>
            </a:endParaRPr>
          </a:p>
        </p:txBody>
      </p:sp>
      <p:sp>
        <p:nvSpPr>
          <p:cNvPr id="156" name="Google Shape;156;p24"/>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IN" sz="2400" b="0" i="0" u="none">
                <a:solidFill>
                  <a:schemeClr val="dk1"/>
                </a:solidFill>
                <a:latin typeface="Calibri"/>
                <a:ea typeface="Calibri"/>
                <a:cs typeface="Calibri"/>
                <a:sym typeface="Calibri"/>
              </a:rPr>
              <a:t>Patent Search</a:t>
            </a:r>
            <a:endParaRPr/>
          </a:p>
        </p:txBody>
      </p:sp>
      <p:sp>
        <p:nvSpPr>
          <p:cNvPr id="157" name="Google Shape;157;p24"/>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aphicFrame>
        <p:nvGraphicFramePr>
          <p:cNvPr id="158" name="Google Shape;158;p24"/>
          <p:cNvGraphicFramePr/>
          <p:nvPr/>
        </p:nvGraphicFramePr>
        <p:xfrm>
          <a:off x="228600" y="685950"/>
          <a:ext cx="8686775" cy="3709120"/>
        </p:xfrm>
        <a:graphic>
          <a:graphicData uri="http://schemas.openxmlformats.org/drawingml/2006/table">
            <a:tbl>
              <a:tblPr firstRow="1" bandRow="1">
                <a:noFill/>
                <a:tableStyleId>{E7B985C1-AF58-4C46-BBF6-7FFE71CCAF29}</a:tableStyleId>
              </a:tblPr>
              <a:tblGrid>
                <a:gridCol w="575350">
                  <a:extLst>
                    <a:ext uri="{9D8B030D-6E8A-4147-A177-3AD203B41FA5}">
                      <a16:colId xmlns:a16="http://schemas.microsoft.com/office/drawing/2014/main" val="20000"/>
                    </a:ext>
                  </a:extLst>
                </a:gridCol>
                <a:gridCol w="1152850">
                  <a:extLst>
                    <a:ext uri="{9D8B030D-6E8A-4147-A177-3AD203B41FA5}">
                      <a16:colId xmlns:a16="http://schemas.microsoft.com/office/drawing/2014/main" val="20001"/>
                    </a:ext>
                  </a:extLst>
                </a:gridCol>
                <a:gridCol w="1737350">
                  <a:extLst>
                    <a:ext uri="{9D8B030D-6E8A-4147-A177-3AD203B41FA5}">
                      <a16:colId xmlns:a16="http://schemas.microsoft.com/office/drawing/2014/main" val="20002"/>
                    </a:ext>
                  </a:extLst>
                </a:gridCol>
                <a:gridCol w="1274075">
                  <a:extLst>
                    <a:ext uri="{9D8B030D-6E8A-4147-A177-3AD203B41FA5}">
                      <a16:colId xmlns:a16="http://schemas.microsoft.com/office/drawing/2014/main" val="20003"/>
                    </a:ext>
                  </a:extLst>
                </a:gridCol>
                <a:gridCol w="3947150">
                  <a:extLst>
                    <a:ext uri="{9D8B030D-6E8A-4147-A177-3AD203B41FA5}">
                      <a16:colId xmlns:a16="http://schemas.microsoft.com/office/drawing/2014/main" val="20004"/>
                    </a:ext>
                  </a:extLst>
                </a:gridCol>
              </a:tblGrid>
              <a:tr h="746375">
                <a:tc>
                  <a:txBody>
                    <a:bodyPr/>
                    <a:lstStyle/>
                    <a:p>
                      <a:pPr marL="0" marR="0" lvl="0" indent="0" algn="l" rtl="0">
                        <a:lnSpc>
                          <a:spcPct val="100000"/>
                        </a:lnSpc>
                        <a:spcBef>
                          <a:spcPts val="0"/>
                        </a:spcBef>
                        <a:spcAft>
                          <a:spcPts val="0"/>
                        </a:spcAft>
                        <a:buClr>
                          <a:srgbClr val="000000"/>
                        </a:buClr>
                        <a:buSzPts val="1400"/>
                        <a:buFont typeface="Arial"/>
                        <a:buNone/>
                      </a:pPr>
                      <a:r>
                        <a:rPr lang="en-IN" sz="1400" b="1" i="0" u="none" strike="noStrike" cap="none">
                          <a:solidFill>
                            <a:srgbClr val="FFFFFF"/>
                          </a:solidFill>
                          <a:latin typeface="Times New Roman"/>
                          <a:ea typeface="Times New Roman"/>
                          <a:cs typeface="Times New Roman"/>
                          <a:sym typeface="Times New Roman"/>
                        </a:rPr>
                        <a:t>Sr. No.</a:t>
                      </a:r>
                      <a:endParaRPr sz="1200" b="1" i="0" u="none" strike="noStrike" cap="none">
                        <a:solidFill>
                          <a:srgbClr val="FFFFFF"/>
                        </a:solidFill>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b="1" i="0" u="none" strike="noStrike" cap="none">
                          <a:solidFill>
                            <a:srgbClr val="FFFFFF"/>
                          </a:solidFill>
                          <a:latin typeface="Times New Roman"/>
                          <a:ea typeface="Times New Roman"/>
                          <a:cs typeface="Times New Roman"/>
                          <a:sym typeface="Times New Roman"/>
                        </a:rPr>
                        <a:t>Title of the paper</a:t>
                      </a:r>
                      <a:endParaRPr sz="1200" b="1" i="0" u="none" strike="noStrike" cap="none">
                        <a:solidFill>
                          <a:srgbClr val="FFFFFF"/>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1" i="0" u="none" strike="noStrike" cap="none">
                          <a:solidFill>
                            <a:srgbClr val="FFFFFF"/>
                          </a:solidFill>
                          <a:latin typeface="Times New Roman"/>
                          <a:ea typeface="Times New Roman"/>
                          <a:cs typeface="Times New Roman"/>
                          <a:sym typeface="Times New Roman"/>
                        </a:rPr>
                        <a:t>Author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b="1" i="0" u="none" strike="noStrike" cap="none">
                          <a:solidFill>
                            <a:srgbClr val="FFFFFF"/>
                          </a:solidFill>
                          <a:latin typeface="Calibri"/>
                          <a:ea typeface="Calibri"/>
                          <a:cs typeface="Calibri"/>
                          <a:sym typeface="Calibri"/>
                        </a:rPr>
                        <a:t>Year of Publication/ Publisher</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b="1" i="0" u="none" strike="noStrike" cap="none">
                          <a:solidFill>
                            <a:srgbClr val="FFFFFF"/>
                          </a:solidFill>
                          <a:latin typeface="Times New Roman"/>
                          <a:ea typeface="Times New Roman"/>
                          <a:cs typeface="Times New Roman"/>
                          <a:sym typeface="Times New Roman"/>
                        </a:rPr>
                        <a:t>Major observations/findings</a:t>
                      </a:r>
                      <a:endParaRPr sz="1200" b="1" i="0" u="none" strike="noStrike" cap="none">
                        <a:solidFill>
                          <a:srgbClr val="FFFFFF"/>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400" u="none" strike="noStrike" cap="none"/>
                    </a:p>
                  </a:txBody>
                  <a:tcPr marL="91450" marR="91450" marT="45725" marB="45725"/>
                </a:tc>
                <a:extLst>
                  <a:ext uri="{0D108BD9-81ED-4DB2-BD59-A6C34878D82A}">
                    <a16:rowId xmlns:a16="http://schemas.microsoft.com/office/drawing/2014/main" val="10000"/>
                  </a:ext>
                </a:extLst>
              </a:tr>
              <a:tr h="1680750">
                <a:tc>
                  <a:txBody>
                    <a:bodyPr/>
                    <a:lstStyle/>
                    <a:p>
                      <a:pPr marL="0" marR="0" lvl="0" indent="0" algn="l" rtl="0">
                        <a:lnSpc>
                          <a:spcPct val="100000"/>
                        </a:lnSpc>
                        <a:spcBef>
                          <a:spcPts val="0"/>
                        </a:spcBef>
                        <a:spcAft>
                          <a:spcPts val="0"/>
                        </a:spcAft>
                        <a:buNone/>
                      </a:pPr>
                      <a:r>
                        <a:rPr lang="en-IN" sz="1400" u="none" strike="noStrike" cap="none"/>
                        <a:t>3</a:t>
                      </a:r>
                      <a:endParaRPr/>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Methods and systems for detecting deepfakes</a:t>
                      </a:r>
                      <a:endParaRPr/>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Michael Morgan PriceMatthew Alan Price</a:t>
                      </a:r>
                      <a:r>
                        <a:rPr lang="en-IN" sz="1400" u="none" strike="noStrike" cap="none"/>
                        <a:t> </a:t>
                      </a:r>
                      <a:endParaRPr/>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2024-04-16</a:t>
                      </a:r>
                      <a:endParaRPr/>
                    </a:p>
                    <a:p>
                      <a:pPr marL="0" marR="0" lvl="0" indent="0" algn="l" rtl="0">
                        <a:lnSpc>
                          <a:spcPct val="100000"/>
                        </a:lnSpc>
                        <a:spcBef>
                          <a:spcPts val="0"/>
                        </a:spcBef>
                        <a:spcAft>
                          <a:spcPts val="0"/>
                        </a:spcAft>
                        <a:buNone/>
                      </a:pPr>
                      <a:br>
                        <a:rPr lang="en-IN" sz="1400" u="none" strike="noStrike" cap="none"/>
                      </a:br>
                      <a:r>
                        <a:rPr lang="en-IN" sz="1400" b="0" i="0" u="none" strike="noStrike" cap="none">
                          <a:solidFill>
                            <a:schemeClr val="dk1"/>
                          </a:solidFill>
                          <a:latin typeface="Arial"/>
                          <a:ea typeface="Arial"/>
                          <a:cs typeface="Arial"/>
                          <a:sym typeface="Arial"/>
                        </a:rPr>
                        <a:t>United States Patent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r>
                        <a:rPr lang="en-IN" sz="1400" u="none" strike="noStrike" cap="none"/>
                        <a:t>A system for detecting synthetic videos includes a server, multiple weak classifiers, and a strong classifier. Weak classifiers are trained on real and synthetic videos to analyze distinct characteristics, detect irregularities, and generate predictions on whether a video is synthetic. The server collects these predictions and sends them to the strong classifier. The strong classifier, trained to analyze the weak classifiers' predictions, determines if the video is synthetic based on the aggregated results.</a:t>
                      </a:r>
                      <a:endParaRPr/>
                    </a:p>
                  </a:txBody>
                  <a:tcPr marL="91450" marR="91450" marT="45725" marB="45725"/>
                </a:tc>
                <a:extLst>
                  <a:ext uri="{0D108BD9-81ED-4DB2-BD59-A6C34878D82A}">
                    <a16:rowId xmlns:a16="http://schemas.microsoft.com/office/drawing/2014/main" val="10001"/>
                  </a:ext>
                </a:extLst>
              </a:tr>
              <a:tr h="310975">
                <a:tc gridSpan="5">
                  <a:txBody>
                    <a:bodyPr/>
                    <a:lstStyle/>
                    <a:p>
                      <a:pPr marL="0" marR="0" lvl="0" indent="0" algn="l" rtl="0">
                        <a:lnSpc>
                          <a:spcPct val="100000"/>
                        </a:lnSpc>
                        <a:spcBef>
                          <a:spcPts val="0"/>
                        </a:spcBef>
                        <a:spcAft>
                          <a:spcPts val="0"/>
                        </a:spcAft>
                        <a:buNone/>
                      </a:pPr>
                      <a:endParaRPr sz="1400" u="none" strike="noStrike" cap="none"/>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159" name="Google Shape;159;p24"/>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b="0" i="0" u="none" strike="noStrike" cap="none">
                <a:solidFill>
                  <a:srgbClr val="898989"/>
                </a:solidFill>
                <a:latin typeface="Arial"/>
                <a:ea typeface="Arial"/>
                <a:cs typeface="Arial"/>
                <a:sym typeface="Arial"/>
              </a:rPr>
              <a:t>Deepfake Image Detection with Meta Learning</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subTitle" idx="1"/>
          </p:nvPr>
        </p:nvSpPr>
        <p:spPr>
          <a:xfrm>
            <a:off x="152400" y="685800"/>
            <a:ext cx="8788500" cy="39432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560"/>
              </a:spcBef>
              <a:spcAft>
                <a:spcPts val="0"/>
              </a:spcAft>
              <a:buClr>
                <a:srgbClr val="888888"/>
              </a:buClr>
              <a:buSzPts val="2800"/>
              <a:buNone/>
            </a:pPr>
            <a:r>
              <a:rPr lang="en-IN" sz="2400" b="1" i="0" u="none" dirty="0">
                <a:solidFill>
                  <a:schemeClr val="dk1"/>
                </a:solidFill>
                <a:latin typeface="Arial"/>
                <a:ea typeface="Arial"/>
                <a:cs typeface="Arial"/>
                <a:sym typeface="Arial"/>
              </a:rPr>
              <a:t>Issues</a:t>
            </a:r>
            <a:r>
              <a:rPr lang="en-IN" sz="2400" b="1" dirty="0">
                <a:solidFill>
                  <a:schemeClr val="dk1"/>
                </a:solidFill>
              </a:rPr>
              <a:t>:</a:t>
            </a:r>
            <a:endParaRPr sz="2600" dirty="0"/>
          </a:p>
          <a:p>
            <a:pPr marL="342900" lvl="0" indent="-342900" algn="just" rtl="0">
              <a:lnSpc>
                <a:spcPct val="100000"/>
              </a:lnSpc>
              <a:spcBef>
                <a:spcPts val="560"/>
              </a:spcBef>
              <a:spcAft>
                <a:spcPts val="0"/>
              </a:spcAft>
              <a:buClr>
                <a:srgbClr val="888888"/>
              </a:buClr>
              <a:buSzPts val="2800"/>
              <a:buFont typeface="Arial"/>
              <a:buChar char="•"/>
            </a:pPr>
            <a:r>
              <a:rPr lang="en-IN" sz="1600" b="1" dirty="0">
                <a:solidFill>
                  <a:schemeClr val="dk1"/>
                </a:solidFill>
                <a:latin typeface="Arial"/>
                <a:ea typeface="Arial"/>
                <a:cs typeface="Arial"/>
                <a:sym typeface="Arial"/>
              </a:rPr>
              <a:t>Imbalance Between Real and Fake Samples: </a:t>
            </a:r>
            <a:r>
              <a:rPr lang="en-US" sz="1600" dirty="0">
                <a:solidFill>
                  <a:schemeClr val="dk1"/>
                </a:solidFill>
                <a:latin typeface="Arial"/>
                <a:ea typeface="Arial"/>
                <a:cs typeface="Arial"/>
                <a:sym typeface="Arial"/>
              </a:rPr>
              <a:t>Deepfake detection models can be skewed by dataset imbalance hindering their real-world performance where deepfakes are less common.</a:t>
            </a:r>
            <a:r>
              <a:rPr lang="en-IN" sz="1600" dirty="0">
                <a:solidFill>
                  <a:schemeClr val="dk1"/>
                </a:solidFill>
                <a:latin typeface="Arial"/>
                <a:ea typeface="Arial"/>
                <a:cs typeface="Arial"/>
                <a:sym typeface="Arial"/>
              </a:rPr>
              <a:t> </a:t>
            </a:r>
            <a:endParaRPr dirty="0"/>
          </a:p>
          <a:p>
            <a:pPr marL="342900" lvl="0" indent="-342900" algn="just" rtl="0">
              <a:lnSpc>
                <a:spcPct val="100000"/>
              </a:lnSpc>
              <a:spcBef>
                <a:spcPts val="560"/>
              </a:spcBef>
              <a:spcAft>
                <a:spcPts val="0"/>
              </a:spcAft>
              <a:buClr>
                <a:srgbClr val="888888"/>
              </a:buClr>
              <a:buSzPts val="2800"/>
              <a:buFont typeface="Arial"/>
              <a:buChar char="•"/>
            </a:pPr>
            <a:r>
              <a:rPr lang="en-IN" sz="1600" b="1" dirty="0">
                <a:solidFill>
                  <a:schemeClr val="dk1"/>
                </a:solidFill>
                <a:latin typeface="Arial"/>
                <a:ea typeface="Arial"/>
                <a:cs typeface="Arial"/>
                <a:sym typeface="Arial"/>
              </a:rPr>
              <a:t>Adaptation to Evolving Deepfake Techniques: </a:t>
            </a:r>
            <a:r>
              <a:rPr lang="en-US" sz="1600" dirty="0">
                <a:solidFill>
                  <a:schemeClr val="dk1"/>
                </a:solidFill>
                <a:latin typeface="Arial"/>
                <a:ea typeface="Arial"/>
                <a:cs typeface="Arial"/>
                <a:sym typeface="Arial"/>
              </a:rPr>
              <a:t>Evolving deepfakes outpace current detection; adaptive models are crucial for identifying novel techniques.</a:t>
            </a:r>
            <a:r>
              <a:rPr lang="en-IN" sz="1600" dirty="0">
                <a:solidFill>
                  <a:schemeClr val="dk1"/>
                </a:solidFill>
                <a:latin typeface="Arial"/>
                <a:ea typeface="Arial"/>
                <a:cs typeface="Arial"/>
                <a:sym typeface="Arial"/>
              </a:rPr>
              <a:t> </a:t>
            </a:r>
            <a:endParaRPr dirty="0"/>
          </a:p>
          <a:p>
            <a:pPr marL="342900" lvl="0" indent="-342900" algn="just" rtl="0">
              <a:lnSpc>
                <a:spcPct val="100000"/>
              </a:lnSpc>
              <a:spcBef>
                <a:spcPts val="560"/>
              </a:spcBef>
              <a:spcAft>
                <a:spcPts val="0"/>
              </a:spcAft>
              <a:buClr>
                <a:srgbClr val="888888"/>
              </a:buClr>
              <a:buSzPts val="2800"/>
              <a:buFont typeface="Arial"/>
              <a:buChar char="•"/>
            </a:pPr>
            <a:r>
              <a:rPr lang="en-IN" sz="1600" b="1" dirty="0">
                <a:solidFill>
                  <a:schemeClr val="dk1"/>
                </a:solidFill>
                <a:latin typeface="Arial"/>
                <a:ea typeface="Arial"/>
                <a:cs typeface="Arial"/>
                <a:sym typeface="Arial"/>
              </a:rPr>
              <a:t>Need for Robust Models: </a:t>
            </a:r>
            <a:r>
              <a:rPr lang="en-US" sz="1600" dirty="0">
                <a:solidFill>
                  <a:schemeClr val="dk1"/>
                </a:solidFill>
                <a:latin typeface="Arial"/>
                <a:ea typeface="Arial"/>
                <a:cs typeface="Arial"/>
                <a:sym typeface="Arial"/>
              </a:rPr>
              <a:t>There is </a:t>
            </a:r>
            <a:r>
              <a:rPr lang="en-US" sz="1600" dirty="0">
                <a:solidFill>
                  <a:schemeClr val="dk1"/>
                </a:solidFill>
              </a:rPr>
              <a:t>a </a:t>
            </a:r>
            <a:r>
              <a:rPr lang="en-US" sz="1600" dirty="0">
                <a:solidFill>
                  <a:schemeClr val="dk1"/>
                </a:solidFill>
                <a:latin typeface="Arial"/>
                <a:ea typeface="Arial"/>
                <a:cs typeface="Arial"/>
                <a:sym typeface="Arial"/>
              </a:rPr>
              <a:t>need for robust models because current ones often struggle with overfitting, especially with limited data </a:t>
            </a:r>
            <a:r>
              <a:rPr lang="en-IN" sz="1600" dirty="0">
                <a:solidFill>
                  <a:schemeClr val="dk1"/>
                </a:solidFill>
                <a:latin typeface="Arial"/>
                <a:ea typeface="Arial"/>
                <a:cs typeface="Arial"/>
                <a:sym typeface="Arial"/>
              </a:rPr>
              <a:t>. </a:t>
            </a:r>
            <a:endParaRPr dirty="0"/>
          </a:p>
          <a:p>
            <a:pPr marL="342900" lvl="0" indent="-342900" algn="just" rtl="0">
              <a:lnSpc>
                <a:spcPct val="100000"/>
              </a:lnSpc>
              <a:spcBef>
                <a:spcPts val="560"/>
              </a:spcBef>
              <a:spcAft>
                <a:spcPts val="0"/>
              </a:spcAft>
              <a:buClr>
                <a:srgbClr val="888888"/>
              </a:buClr>
              <a:buSzPts val="2800"/>
              <a:buFont typeface="Arial"/>
              <a:buChar char="•"/>
            </a:pPr>
            <a:r>
              <a:rPr lang="en-IN" sz="1600" b="1" dirty="0">
                <a:solidFill>
                  <a:schemeClr val="dk1"/>
                </a:solidFill>
                <a:latin typeface="Arial"/>
                <a:ea typeface="Arial"/>
                <a:cs typeface="Arial"/>
                <a:sym typeface="Arial"/>
              </a:rPr>
              <a:t>Generalization to Unseen Data: </a:t>
            </a:r>
            <a:r>
              <a:rPr lang="en-IN" sz="1600" dirty="0">
                <a:solidFill>
                  <a:schemeClr val="dk1"/>
                </a:solidFill>
                <a:latin typeface="Arial"/>
                <a:ea typeface="Arial"/>
                <a:cs typeface="Arial"/>
                <a:sym typeface="Arial"/>
              </a:rPr>
              <a:t>Many models are trained on specific datasets and fail to generalize across various deepfake generation techniques.</a:t>
            </a:r>
            <a:endParaRPr sz="1600" i="0" u="none" dirty="0">
              <a:solidFill>
                <a:srgbClr val="FF0000"/>
              </a:solidFill>
              <a:highlight>
                <a:srgbClr val="FFFF00"/>
              </a:highlight>
              <a:latin typeface="Arial"/>
              <a:ea typeface="Arial"/>
              <a:cs typeface="Arial"/>
              <a:sym typeface="Arial"/>
            </a:endParaRPr>
          </a:p>
        </p:txBody>
      </p:sp>
      <p:sp>
        <p:nvSpPr>
          <p:cNvPr id="166" name="Google Shape;166;p25"/>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IN" sz="2400" b="0" i="0" u="none">
                <a:solidFill>
                  <a:schemeClr val="dk1"/>
                </a:solidFill>
                <a:latin typeface="Arial"/>
                <a:ea typeface="Arial"/>
                <a:cs typeface="Arial"/>
                <a:sym typeface="Arial"/>
              </a:rPr>
              <a:t>Research Gap</a:t>
            </a:r>
            <a:endParaRPr>
              <a:latin typeface="Arial"/>
              <a:ea typeface="Arial"/>
              <a:cs typeface="Arial"/>
              <a:sym typeface="Arial"/>
            </a:endParaRPr>
          </a:p>
        </p:txBody>
      </p:sp>
      <p:sp>
        <p:nvSpPr>
          <p:cNvPr id="168" name="Google Shape;168;p25"/>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b="0" i="0" u="none" strike="noStrike" cap="none" dirty="0">
                <a:solidFill>
                  <a:srgbClr val="898989"/>
                </a:solidFill>
                <a:latin typeface="Arial"/>
                <a:ea typeface="Arial"/>
                <a:cs typeface="Arial"/>
                <a:sym typeface="Arial"/>
              </a:rPr>
              <a:t>Deepfake Image Detection with Meta Learning</a:t>
            </a:r>
            <a:endParaRPr sz="1200" b="0" i="0" u="none" strike="noStrike" cap="none" dirty="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a:spLocks noGrp="1"/>
          </p:cNvSpPr>
          <p:nvPr>
            <p:ph type="subTitle" idx="1"/>
          </p:nvPr>
        </p:nvSpPr>
        <p:spPr>
          <a:xfrm>
            <a:off x="152400" y="685800"/>
            <a:ext cx="8788500" cy="39432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560"/>
              </a:spcBef>
              <a:spcAft>
                <a:spcPts val="0"/>
              </a:spcAft>
              <a:buClr>
                <a:srgbClr val="888888"/>
              </a:buClr>
              <a:buSzPts val="2800"/>
              <a:buNone/>
            </a:pPr>
            <a:r>
              <a:rPr lang="en-IN" sz="2400" b="1" i="0" u="none" dirty="0">
                <a:solidFill>
                  <a:schemeClr val="dk1"/>
                </a:solidFill>
                <a:latin typeface="Arial"/>
                <a:ea typeface="Arial"/>
                <a:cs typeface="Arial"/>
                <a:sym typeface="Arial"/>
              </a:rPr>
              <a:t>Solution:</a:t>
            </a:r>
            <a:endParaRPr sz="2600" dirty="0"/>
          </a:p>
          <a:p>
            <a:pPr marL="342900" lvl="0" indent="-342900" algn="just" rtl="0">
              <a:lnSpc>
                <a:spcPct val="100000"/>
              </a:lnSpc>
              <a:spcBef>
                <a:spcPts val="560"/>
              </a:spcBef>
              <a:spcAft>
                <a:spcPts val="0"/>
              </a:spcAft>
              <a:buClr>
                <a:srgbClr val="888888"/>
              </a:buClr>
              <a:buSzPts val="2800"/>
              <a:buFont typeface="Arial"/>
              <a:buChar char="•"/>
            </a:pPr>
            <a:r>
              <a:rPr lang="en-IN" sz="1600" b="1" dirty="0">
                <a:solidFill>
                  <a:schemeClr val="dk1"/>
                </a:solidFill>
                <a:latin typeface="Arial"/>
                <a:ea typeface="Arial"/>
                <a:cs typeface="Arial"/>
                <a:sym typeface="Arial"/>
              </a:rPr>
              <a:t>Deepfake Detection using CNN </a:t>
            </a:r>
            <a:r>
              <a:rPr lang="en-IN" sz="1600" dirty="0">
                <a:solidFill>
                  <a:schemeClr val="dk1"/>
                </a:solidFill>
                <a:latin typeface="Arial"/>
                <a:ea typeface="Arial"/>
                <a:cs typeface="Arial"/>
                <a:sym typeface="Arial"/>
              </a:rPr>
              <a:t>: Studies have used convolutional neural networks (CNNs) to detect deepfakes, achieving high accuracy rates </a:t>
            </a:r>
            <a:endParaRPr dirty="0"/>
          </a:p>
          <a:p>
            <a:pPr marL="342900" lvl="0" indent="-342900" algn="just" rtl="0">
              <a:lnSpc>
                <a:spcPct val="100000"/>
              </a:lnSpc>
              <a:spcBef>
                <a:spcPts val="560"/>
              </a:spcBef>
              <a:spcAft>
                <a:spcPts val="0"/>
              </a:spcAft>
              <a:buClr>
                <a:srgbClr val="888888"/>
              </a:buClr>
              <a:buSzPts val="2800"/>
              <a:buFont typeface="Arial"/>
              <a:buChar char="•"/>
            </a:pPr>
            <a:r>
              <a:rPr lang="en-IN" sz="1600" b="1" dirty="0">
                <a:solidFill>
                  <a:schemeClr val="dk1"/>
                </a:solidFill>
                <a:latin typeface="Arial"/>
                <a:ea typeface="Arial"/>
                <a:cs typeface="Arial"/>
                <a:sym typeface="Arial"/>
              </a:rPr>
              <a:t>ResNet18 for Feature Extraction</a:t>
            </a:r>
            <a:r>
              <a:rPr lang="en-IN" sz="1600" dirty="0">
                <a:solidFill>
                  <a:schemeClr val="dk1"/>
                </a:solidFill>
                <a:latin typeface="Arial"/>
                <a:ea typeface="Arial"/>
                <a:cs typeface="Arial"/>
                <a:sym typeface="Arial"/>
              </a:rPr>
              <a:t>: The study proposes a deep-learning method called ResNet18, which utilizes compact convolutional neural networks to detect manipulated facial expressions with high accuracy which is pretrained on ImageNet</a:t>
            </a:r>
            <a:endParaRPr dirty="0"/>
          </a:p>
          <a:p>
            <a:pPr marL="342900" lvl="0" indent="-342900" algn="just" rtl="0">
              <a:lnSpc>
                <a:spcPct val="100000"/>
              </a:lnSpc>
              <a:spcBef>
                <a:spcPts val="560"/>
              </a:spcBef>
              <a:spcAft>
                <a:spcPts val="0"/>
              </a:spcAft>
              <a:buClr>
                <a:srgbClr val="888888"/>
              </a:buClr>
              <a:buSzPts val="2800"/>
              <a:buFont typeface="Arial"/>
              <a:buChar char="•"/>
            </a:pPr>
            <a:r>
              <a:rPr lang="en-IN" sz="1600" b="1" dirty="0">
                <a:solidFill>
                  <a:schemeClr val="dk1"/>
                </a:solidFill>
                <a:latin typeface="Arial"/>
                <a:ea typeface="Arial"/>
                <a:cs typeface="Arial"/>
                <a:sym typeface="Arial"/>
              </a:rPr>
              <a:t>Face Forensics: </a:t>
            </a:r>
            <a:r>
              <a:rPr lang="en-IN" sz="1600" dirty="0">
                <a:solidFill>
                  <a:schemeClr val="dk1"/>
                </a:solidFill>
                <a:latin typeface="Arial"/>
                <a:ea typeface="Arial"/>
                <a:cs typeface="Arial"/>
                <a:sym typeface="Arial"/>
              </a:rPr>
              <a:t>Researchers have proposed face forensics methods to detect deepfakes, including </a:t>
            </a:r>
            <a:r>
              <a:rPr lang="en-IN" sz="1600" dirty="0" err="1">
                <a:solidFill>
                  <a:schemeClr val="dk1"/>
                </a:solidFill>
                <a:latin typeface="Arial"/>
                <a:ea typeface="Arial"/>
                <a:cs typeface="Arial"/>
                <a:sym typeface="Arial"/>
              </a:rPr>
              <a:t>analyzing</a:t>
            </a:r>
            <a:r>
              <a:rPr lang="en-IN" sz="1600" dirty="0">
                <a:solidFill>
                  <a:schemeClr val="dk1"/>
                </a:solidFill>
                <a:latin typeface="Arial"/>
                <a:ea typeface="Arial"/>
                <a:cs typeface="Arial"/>
                <a:sym typeface="Arial"/>
              </a:rPr>
              <a:t> facial expressions, eye positions, and skin texture </a:t>
            </a:r>
            <a:endParaRPr dirty="0"/>
          </a:p>
          <a:p>
            <a:pPr marL="342900" lvl="0" indent="-342900" algn="just" rtl="0">
              <a:lnSpc>
                <a:spcPct val="100000"/>
              </a:lnSpc>
              <a:spcBef>
                <a:spcPts val="560"/>
              </a:spcBef>
              <a:spcAft>
                <a:spcPts val="0"/>
              </a:spcAft>
              <a:buClr>
                <a:srgbClr val="888888"/>
              </a:buClr>
              <a:buSzPts val="2800"/>
              <a:buFont typeface="Arial"/>
              <a:buChar char="•"/>
            </a:pPr>
            <a:r>
              <a:rPr lang="en-IN" sz="1600" b="1" dirty="0">
                <a:solidFill>
                  <a:schemeClr val="dk1"/>
                </a:solidFill>
                <a:latin typeface="Arial"/>
                <a:ea typeface="Arial"/>
                <a:cs typeface="Arial"/>
                <a:sym typeface="Arial"/>
              </a:rPr>
              <a:t>Meta Learning Implementation: </a:t>
            </a:r>
            <a:r>
              <a:rPr lang="en-IN" sz="1600" dirty="0">
                <a:solidFill>
                  <a:schemeClr val="dk1"/>
                </a:solidFill>
                <a:latin typeface="Arial"/>
                <a:ea typeface="Arial"/>
                <a:cs typeface="Arial"/>
                <a:sym typeface="Arial"/>
              </a:rPr>
              <a:t>Meta Learning frameworks, such as Model-Agnostic Meta-Learning (MAML) can be used to detect deepfakes.</a:t>
            </a:r>
            <a:endParaRPr dirty="0"/>
          </a:p>
        </p:txBody>
      </p:sp>
      <p:sp>
        <p:nvSpPr>
          <p:cNvPr id="175" name="Google Shape;175;p26"/>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IN" sz="2400" b="0" i="0" u="none">
                <a:solidFill>
                  <a:schemeClr val="dk1"/>
                </a:solidFill>
                <a:latin typeface="Arial"/>
                <a:ea typeface="Arial"/>
                <a:cs typeface="Arial"/>
                <a:sym typeface="Arial"/>
              </a:rPr>
              <a:t>Research Gap</a:t>
            </a:r>
            <a:endParaRPr>
              <a:latin typeface="Arial"/>
              <a:ea typeface="Arial"/>
              <a:cs typeface="Arial"/>
              <a:sym typeface="Arial"/>
            </a:endParaRPr>
          </a:p>
        </p:txBody>
      </p:sp>
      <p:sp>
        <p:nvSpPr>
          <p:cNvPr id="176" name="Google Shape;176;p26"/>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7" name="Google Shape;177;p26"/>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b="0" i="0" u="none" strike="noStrike" cap="none">
                <a:solidFill>
                  <a:srgbClr val="898989"/>
                </a:solidFill>
                <a:latin typeface="Arial"/>
                <a:ea typeface="Arial"/>
                <a:cs typeface="Arial"/>
                <a:sym typeface="Arial"/>
              </a:rPr>
              <a:t>Deepfake Image Detection with Meta Learning</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txBox="1">
            <a:spLocks noGrp="1"/>
          </p:cNvSpPr>
          <p:nvPr>
            <p:ph type="subTitle" idx="1"/>
          </p:nvPr>
        </p:nvSpPr>
        <p:spPr>
          <a:xfrm>
            <a:off x="152400" y="800100"/>
            <a:ext cx="8788500" cy="3828900"/>
          </a:xfrm>
          <a:prstGeom prst="rect">
            <a:avLst/>
          </a:prstGeom>
          <a:noFill/>
          <a:ln>
            <a:noFill/>
          </a:ln>
        </p:spPr>
        <p:txBody>
          <a:bodyPr spcFirstLastPara="1" wrap="square" lIns="91425" tIns="45700" rIns="91425" bIns="45700" anchor="t" anchorCtr="0">
            <a:noAutofit/>
          </a:bodyPr>
          <a:lstStyle/>
          <a:p>
            <a:pPr marL="457200" lvl="0" indent="-342900" algn="just" rtl="0">
              <a:lnSpc>
                <a:spcPct val="100000"/>
              </a:lnSpc>
              <a:spcBef>
                <a:spcPts val="0"/>
              </a:spcBef>
              <a:spcAft>
                <a:spcPts val="0"/>
              </a:spcAft>
              <a:buSzPts val="2800"/>
              <a:buNone/>
            </a:pPr>
            <a:r>
              <a:rPr lang="en-IN" sz="1600" b="1">
                <a:solidFill>
                  <a:schemeClr val="dk1"/>
                </a:solidFill>
              </a:rPr>
              <a:t>Hardware Details :</a:t>
            </a:r>
            <a:r>
              <a:rPr lang="en-IN" sz="1600">
                <a:solidFill>
                  <a:schemeClr val="dk1"/>
                </a:solidFill>
                <a:latin typeface="Arial"/>
                <a:ea typeface="Arial"/>
                <a:cs typeface="Arial"/>
                <a:sym typeface="Arial"/>
              </a:rPr>
              <a:t> For a software, an effective hardware components are required in a computer. </a:t>
            </a:r>
            <a:endParaRPr/>
          </a:p>
          <a:p>
            <a:pPr marL="457200" lvl="0" indent="-342900" algn="just" rtl="0">
              <a:lnSpc>
                <a:spcPct val="100000"/>
              </a:lnSpc>
              <a:spcBef>
                <a:spcPts val="0"/>
              </a:spcBef>
              <a:spcAft>
                <a:spcPts val="0"/>
              </a:spcAft>
              <a:buSzPts val="2800"/>
              <a:buNone/>
            </a:pPr>
            <a:r>
              <a:rPr lang="en-IN" sz="1600">
                <a:solidFill>
                  <a:schemeClr val="dk1"/>
                </a:solidFill>
                <a:latin typeface="Arial"/>
                <a:ea typeface="Arial"/>
                <a:cs typeface="Arial"/>
                <a:sym typeface="Arial"/>
              </a:rPr>
              <a:t>Operating System: Windows 10 or newer, macOS, or Linux. </a:t>
            </a:r>
            <a:endParaRPr/>
          </a:p>
          <a:p>
            <a:pPr marL="457200" lvl="0" indent="-342900" algn="just" rtl="0">
              <a:lnSpc>
                <a:spcPct val="100000"/>
              </a:lnSpc>
              <a:spcBef>
                <a:spcPts val="0"/>
              </a:spcBef>
              <a:spcAft>
                <a:spcPts val="0"/>
              </a:spcAft>
              <a:buSzPts val="2800"/>
              <a:buNone/>
            </a:pPr>
            <a:r>
              <a:rPr lang="en-IN" sz="1600">
                <a:solidFill>
                  <a:schemeClr val="dk1"/>
                </a:solidFill>
                <a:latin typeface="Arial"/>
                <a:ea typeface="Arial"/>
                <a:cs typeface="Arial"/>
                <a:sym typeface="Arial"/>
              </a:rPr>
              <a:t>Memory: At least 2 GB of RAM is recommended for smooth operations.</a:t>
            </a:r>
            <a:endParaRPr/>
          </a:p>
          <a:p>
            <a:pPr marL="457200" lvl="0" indent="-342900" algn="just" rtl="0">
              <a:lnSpc>
                <a:spcPct val="100000"/>
              </a:lnSpc>
              <a:spcBef>
                <a:spcPts val="0"/>
              </a:spcBef>
              <a:spcAft>
                <a:spcPts val="0"/>
              </a:spcAft>
              <a:buSzPts val="2800"/>
              <a:buNone/>
            </a:pPr>
            <a:r>
              <a:rPr lang="en-IN" sz="1600">
                <a:solidFill>
                  <a:schemeClr val="dk1"/>
                </a:solidFill>
                <a:latin typeface="Arial"/>
                <a:ea typeface="Arial"/>
                <a:cs typeface="Arial"/>
                <a:sym typeface="Arial"/>
              </a:rPr>
              <a:t>Disk Space: Minimum 2 GB of free disk space for installing and functioning Jupyter Notebook and its dependencies.</a:t>
            </a:r>
            <a:endParaRPr/>
          </a:p>
          <a:p>
            <a:pPr marL="457200" lvl="0" indent="-342900" algn="just" rtl="0">
              <a:lnSpc>
                <a:spcPct val="100000"/>
              </a:lnSpc>
              <a:spcBef>
                <a:spcPts val="0"/>
              </a:spcBef>
              <a:spcAft>
                <a:spcPts val="0"/>
              </a:spcAft>
              <a:buSzPts val="2800"/>
              <a:buNone/>
            </a:pPr>
            <a:r>
              <a:rPr lang="en-IN" sz="1600">
                <a:solidFill>
                  <a:schemeClr val="dk1"/>
                </a:solidFill>
                <a:latin typeface="Arial"/>
                <a:ea typeface="Arial"/>
                <a:cs typeface="Arial"/>
                <a:sym typeface="Arial"/>
              </a:rPr>
              <a:t>Processor : Pentium IV 2.6GHZ or above</a:t>
            </a:r>
            <a:endParaRPr/>
          </a:p>
          <a:p>
            <a:pPr marL="457200" lvl="0" indent="-342900" algn="just" rtl="0">
              <a:lnSpc>
                <a:spcPct val="100000"/>
              </a:lnSpc>
              <a:spcBef>
                <a:spcPts val="0"/>
              </a:spcBef>
              <a:spcAft>
                <a:spcPts val="0"/>
              </a:spcAft>
              <a:buSzPts val="2800"/>
              <a:buNone/>
            </a:pPr>
            <a:r>
              <a:rPr lang="en-IN" sz="1600">
                <a:solidFill>
                  <a:schemeClr val="dk1"/>
                </a:solidFill>
                <a:latin typeface="Arial"/>
                <a:ea typeface="Arial"/>
                <a:cs typeface="Arial"/>
                <a:sym typeface="Arial"/>
              </a:rPr>
              <a:t>Hard disk Space: 512 GB</a:t>
            </a:r>
            <a:endParaRPr/>
          </a:p>
          <a:p>
            <a:pPr marL="457200" lvl="0" indent="-342900" algn="just" rtl="0">
              <a:lnSpc>
                <a:spcPct val="100000"/>
              </a:lnSpc>
              <a:spcBef>
                <a:spcPts val="0"/>
              </a:spcBef>
              <a:spcAft>
                <a:spcPts val="0"/>
              </a:spcAft>
              <a:buSzPts val="2800"/>
              <a:buNone/>
            </a:pPr>
            <a:endParaRPr sz="1600">
              <a:solidFill>
                <a:schemeClr val="dk1"/>
              </a:solidFill>
              <a:latin typeface="Arial"/>
              <a:ea typeface="Arial"/>
              <a:cs typeface="Arial"/>
              <a:sym typeface="Arial"/>
            </a:endParaRPr>
          </a:p>
          <a:p>
            <a:pPr marL="457200" lvl="0" indent="-342900" algn="just" rtl="0">
              <a:lnSpc>
                <a:spcPct val="100000"/>
              </a:lnSpc>
              <a:spcBef>
                <a:spcPts val="0"/>
              </a:spcBef>
              <a:spcAft>
                <a:spcPts val="0"/>
              </a:spcAft>
              <a:buSzPts val="2800"/>
              <a:buNone/>
            </a:pPr>
            <a:r>
              <a:rPr lang="en-IN" sz="1600" b="1">
                <a:solidFill>
                  <a:schemeClr val="dk1"/>
                </a:solidFill>
              </a:rPr>
              <a:t>Software Details :</a:t>
            </a:r>
            <a:r>
              <a:rPr lang="en-IN" sz="1600">
                <a:solidFill>
                  <a:schemeClr val="dk1"/>
                </a:solidFill>
                <a:latin typeface="Arial"/>
                <a:ea typeface="Arial"/>
                <a:cs typeface="Arial"/>
                <a:sym typeface="Arial"/>
              </a:rPr>
              <a:t>To run a system efficiently, software must be installed.</a:t>
            </a:r>
            <a:endParaRPr/>
          </a:p>
          <a:p>
            <a:pPr marL="457200" lvl="0" indent="-342900" algn="just" rtl="0">
              <a:lnSpc>
                <a:spcPct val="100000"/>
              </a:lnSpc>
              <a:spcBef>
                <a:spcPts val="0"/>
              </a:spcBef>
              <a:spcAft>
                <a:spcPts val="0"/>
              </a:spcAft>
              <a:buSzPts val="2800"/>
              <a:buNone/>
            </a:pPr>
            <a:r>
              <a:rPr lang="en-IN" sz="1600">
                <a:solidFill>
                  <a:schemeClr val="dk1"/>
                </a:solidFill>
                <a:latin typeface="Arial"/>
                <a:ea typeface="Arial"/>
                <a:cs typeface="Arial"/>
                <a:sym typeface="Arial"/>
              </a:rPr>
              <a:t>Operating System: Windows 10 or above</a:t>
            </a:r>
            <a:endParaRPr/>
          </a:p>
          <a:p>
            <a:pPr marL="457200" lvl="0" indent="-342900" algn="just" rtl="0">
              <a:lnSpc>
                <a:spcPct val="100000"/>
              </a:lnSpc>
              <a:spcBef>
                <a:spcPts val="0"/>
              </a:spcBef>
              <a:spcAft>
                <a:spcPts val="0"/>
              </a:spcAft>
              <a:buSzPts val="2800"/>
              <a:buNone/>
            </a:pPr>
            <a:r>
              <a:rPr lang="en-IN" sz="1600">
                <a:solidFill>
                  <a:schemeClr val="dk1"/>
                </a:solidFill>
                <a:latin typeface="Arial"/>
                <a:ea typeface="Arial"/>
                <a:cs typeface="Arial"/>
                <a:sym typeface="Arial"/>
              </a:rPr>
              <a:t>Languages used: Python, Py-Libraries</a:t>
            </a:r>
            <a:endParaRPr/>
          </a:p>
          <a:p>
            <a:pPr marL="457200" lvl="0" indent="-342900" algn="just" rtl="0">
              <a:lnSpc>
                <a:spcPct val="100000"/>
              </a:lnSpc>
              <a:spcBef>
                <a:spcPts val="0"/>
              </a:spcBef>
              <a:spcAft>
                <a:spcPts val="0"/>
              </a:spcAft>
              <a:buSzPts val="2800"/>
              <a:buNone/>
            </a:pPr>
            <a:r>
              <a:rPr lang="en-IN" sz="1600">
                <a:solidFill>
                  <a:schemeClr val="dk1"/>
                </a:solidFill>
                <a:latin typeface="Arial"/>
                <a:ea typeface="Arial"/>
                <a:cs typeface="Arial"/>
                <a:sym typeface="Arial"/>
              </a:rPr>
              <a:t>Software used:  Jupyter Notebook and Visual Studio cod</a:t>
            </a:r>
            <a:r>
              <a:rPr lang="en-IN" sz="1600">
                <a:solidFill>
                  <a:schemeClr val="dk1"/>
                </a:solidFill>
              </a:rPr>
              <a:t>e a</a:t>
            </a:r>
            <a:r>
              <a:rPr lang="en-IN" sz="1600">
                <a:solidFill>
                  <a:schemeClr val="dk1"/>
                </a:solidFill>
                <a:latin typeface="Arial"/>
                <a:ea typeface="Arial"/>
                <a:cs typeface="Arial"/>
                <a:sym typeface="Arial"/>
              </a:rPr>
              <a:t>nd more</a:t>
            </a:r>
            <a:endParaRPr/>
          </a:p>
        </p:txBody>
      </p:sp>
      <p:sp>
        <p:nvSpPr>
          <p:cNvPr id="184" name="Google Shape;184;p27"/>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IN" sz="2400" b="0" i="0" u="none">
                <a:solidFill>
                  <a:schemeClr val="dk1"/>
                </a:solidFill>
                <a:latin typeface="Arial"/>
                <a:ea typeface="Arial"/>
                <a:cs typeface="Arial"/>
                <a:sym typeface="Arial"/>
              </a:rPr>
              <a:t>Hardware/Software Requirement</a:t>
            </a:r>
            <a:endParaRPr>
              <a:latin typeface="Arial"/>
              <a:ea typeface="Arial"/>
              <a:cs typeface="Arial"/>
              <a:sym typeface="Arial"/>
            </a:endParaRPr>
          </a:p>
        </p:txBody>
      </p:sp>
      <p:sp>
        <p:nvSpPr>
          <p:cNvPr id="185" name="Google Shape;185;p27"/>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86" name="Google Shape;186;p27"/>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b="0" i="0" u="none" strike="noStrike" cap="none">
                <a:solidFill>
                  <a:srgbClr val="898989"/>
                </a:solidFill>
                <a:latin typeface="Arial"/>
                <a:ea typeface="Arial"/>
                <a:cs typeface="Arial"/>
                <a:sym typeface="Arial"/>
              </a:rPr>
              <a:t>Deepfake Image Detection with Meta Learning</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8"/>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IN" sz="2400" dirty="0"/>
              <a:t>Sample </a:t>
            </a:r>
            <a:r>
              <a:rPr lang="en-IN" sz="2400" b="0" i="0" u="none" dirty="0">
                <a:solidFill>
                  <a:schemeClr val="dk1"/>
                </a:solidFill>
                <a:latin typeface="Arial"/>
                <a:ea typeface="Arial"/>
                <a:cs typeface="Arial"/>
                <a:sym typeface="Arial"/>
              </a:rPr>
              <a:t>Dataset (Dataset: </a:t>
            </a:r>
            <a:r>
              <a:rPr lang="en-IN" sz="2400" b="0" i="0" u="none" dirty="0" err="1">
                <a:solidFill>
                  <a:schemeClr val="dk1"/>
                </a:solidFill>
                <a:latin typeface="Arial"/>
                <a:ea typeface="Arial"/>
                <a:cs typeface="Arial"/>
                <a:sym typeface="Arial"/>
              </a:rPr>
              <a:t>FaceForencics</a:t>
            </a:r>
            <a:r>
              <a:rPr lang="en-IN" sz="2400" b="0" i="0" u="none" dirty="0">
                <a:solidFill>
                  <a:schemeClr val="dk1"/>
                </a:solidFill>
                <a:latin typeface="Arial"/>
                <a:ea typeface="Arial"/>
                <a:cs typeface="Arial"/>
                <a:sym typeface="Arial"/>
              </a:rPr>
              <a:t>)</a:t>
            </a:r>
            <a:endParaRPr dirty="0">
              <a:latin typeface="Arial"/>
              <a:ea typeface="Arial"/>
              <a:cs typeface="Arial"/>
              <a:sym typeface="Arial"/>
            </a:endParaRPr>
          </a:p>
        </p:txBody>
      </p:sp>
      <p:sp>
        <p:nvSpPr>
          <p:cNvPr id="193" name="Google Shape;193;p28"/>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94" name="Google Shape;194;p28"/>
          <p:cNvPicPr preferRelativeResize="0"/>
          <p:nvPr/>
        </p:nvPicPr>
        <p:blipFill rotWithShape="1">
          <a:blip r:embed="rId3">
            <a:alphaModFix/>
          </a:blip>
          <a:srcRect/>
          <a:stretch/>
        </p:blipFill>
        <p:spPr>
          <a:xfrm>
            <a:off x="1759350" y="2607001"/>
            <a:ext cx="7175100" cy="1975114"/>
          </a:xfrm>
          <a:prstGeom prst="rect">
            <a:avLst/>
          </a:prstGeom>
          <a:noFill/>
          <a:ln>
            <a:noFill/>
          </a:ln>
        </p:spPr>
      </p:pic>
      <p:sp>
        <p:nvSpPr>
          <p:cNvPr id="195" name="Google Shape;195;p28"/>
          <p:cNvSpPr/>
          <p:nvPr/>
        </p:nvSpPr>
        <p:spPr>
          <a:xfrm>
            <a:off x="209550" y="2606989"/>
            <a:ext cx="1657350" cy="33473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DeepFake Images</a:t>
            </a:r>
            <a:endParaRPr/>
          </a:p>
        </p:txBody>
      </p:sp>
      <p:pic>
        <p:nvPicPr>
          <p:cNvPr id="196" name="Google Shape;196;p28"/>
          <p:cNvPicPr preferRelativeResize="0"/>
          <p:nvPr/>
        </p:nvPicPr>
        <p:blipFill rotWithShape="1">
          <a:blip r:embed="rId4">
            <a:alphaModFix/>
          </a:blip>
          <a:srcRect/>
          <a:stretch/>
        </p:blipFill>
        <p:spPr>
          <a:xfrm>
            <a:off x="1759350" y="719637"/>
            <a:ext cx="7175100" cy="1735308"/>
          </a:xfrm>
          <a:prstGeom prst="rect">
            <a:avLst/>
          </a:prstGeom>
          <a:noFill/>
          <a:ln>
            <a:noFill/>
          </a:ln>
        </p:spPr>
      </p:pic>
      <p:sp>
        <p:nvSpPr>
          <p:cNvPr id="197" name="Google Shape;197;p28"/>
          <p:cNvSpPr/>
          <p:nvPr/>
        </p:nvSpPr>
        <p:spPr>
          <a:xfrm>
            <a:off x="209550" y="718892"/>
            <a:ext cx="1657350" cy="334736"/>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Real Images</a:t>
            </a:r>
            <a:endParaRPr/>
          </a:p>
        </p:txBody>
      </p:sp>
      <p:sp>
        <p:nvSpPr>
          <p:cNvPr id="198" name="Google Shape;198;p28"/>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b="0" i="0" u="none" strike="noStrike" cap="none" dirty="0">
                <a:solidFill>
                  <a:srgbClr val="898989"/>
                </a:solidFill>
                <a:latin typeface="Arial"/>
                <a:ea typeface="Arial"/>
                <a:cs typeface="Arial"/>
                <a:sym typeface="Arial"/>
              </a:rPr>
              <a:t>Deepfake Image Detection with Meta Learning</a:t>
            </a:r>
            <a:endParaRPr sz="1200" b="0" i="0" u="none" strike="noStrike" cap="none" dirty="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9"/>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IN" sz="2400" b="0" i="0" u="none">
                <a:solidFill>
                  <a:schemeClr val="dk1"/>
                </a:solidFill>
                <a:latin typeface="Arial"/>
                <a:ea typeface="Arial"/>
                <a:cs typeface="Arial"/>
                <a:sym typeface="Arial"/>
              </a:rPr>
              <a:t>Proposed Methodology</a:t>
            </a:r>
            <a:endParaRPr>
              <a:latin typeface="Arial"/>
              <a:ea typeface="Arial"/>
              <a:cs typeface="Arial"/>
              <a:sym typeface="Arial"/>
            </a:endParaRPr>
          </a:p>
        </p:txBody>
      </p:sp>
      <p:sp>
        <p:nvSpPr>
          <p:cNvPr id="205" name="Google Shape;205;p29"/>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06" name="Google Shape;206;p29"/>
          <p:cNvSpPr/>
          <p:nvPr/>
        </p:nvSpPr>
        <p:spPr>
          <a:xfrm>
            <a:off x="457200" y="971976"/>
            <a:ext cx="7919400" cy="1169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400"/>
              <a:buFont typeface="Arial"/>
              <a:buNone/>
            </a:pPr>
            <a:r>
              <a:rPr lang="en-IN" sz="1400" b="1" i="0" u="none" strike="noStrike" cap="none" dirty="0">
                <a:solidFill>
                  <a:schemeClr val="dk1"/>
                </a:solidFill>
                <a:latin typeface="Arial"/>
                <a:ea typeface="Arial"/>
                <a:cs typeface="Arial"/>
                <a:sym typeface="Arial"/>
              </a:rPr>
              <a:t>Data Collection and Preprocessing</a:t>
            </a:r>
          </a:p>
          <a:p>
            <a:pPr marL="0" marR="0" lvl="0" indent="0" algn="l" rtl="0">
              <a:lnSpc>
                <a:spcPct val="100000"/>
              </a:lnSpc>
              <a:spcBef>
                <a:spcPts val="0"/>
              </a:spcBef>
              <a:spcAft>
                <a:spcPts val="0"/>
              </a:spcAft>
              <a:buClr>
                <a:schemeClr val="dk1"/>
              </a:buClr>
              <a:buSzPts val="1400"/>
              <a:buFont typeface="Arial"/>
              <a:buNone/>
            </a:pPr>
            <a:endParaRPr sz="14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IN" sz="1400" b="0" i="0" u="none" strike="noStrike" cap="none" dirty="0">
                <a:solidFill>
                  <a:schemeClr val="dk1"/>
                </a:solidFill>
                <a:latin typeface="Arial"/>
                <a:ea typeface="Arial"/>
                <a:cs typeface="Arial"/>
                <a:sym typeface="Arial"/>
              </a:rPr>
              <a:t>Collect a large dataset of real face images or videos from various sources, such as:</a:t>
            </a:r>
            <a:endParaRPr dirty="0"/>
          </a:p>
          <a:p>
            <a:pPr marL="457200" marR="0" lvl="1" indent="-88900" algn="l" rtl="0">
              <a:lnSpc>
                <a:spcPct val="100000"/>
              </a:lnSpc>
              <a:spcBef>
                <a:spcPts val="0"/>
              </a:spcBef>
              <a:spcAft>
                <a:spcPts val="0"/>
              </a:spcAft>
              <a:buClr>
                <a:schemeClr val="dk1"/>
              </a:buClr>
              <a:buSzPts val="1400"/>
              <a:buFont typeface="Arial"/>
              <a:buAutoNum type="arabicPeriod"/>
            </a:pPr>
            <a:r>
              <a:rPr lang="en-IN" sz="1400" b="0" i="0" u="none" strike="noStrike" cap="none" dirty="0">
                <a:solidFill>
                  <a:schemeClr val="dk1"/>
                </a:solidFill>
                <a:latin typeface="Arial"/>
                <a:ea typeface="Arial"/>
                <a:cs typeface="Arial"/>
                <a:sym typeface="Arial"/>
              </a:rPr>
              <a:t>Publicly available datasets (e.g., ImageNet, </a:t>
            </a:r>
            <a:r>
              <a:rPr lang="en-IN" sz="1400" b="0" i="0" u="none" strike="noStrike" cap="none" dirty="0" err="1">
                <a:solidFill>
                  <a:schemeClr val="dk1"/>
                </a:solidFill>
                <a:latin typeface="Arial"/>
                <a:ea typeface="Arial"/>
                <a:cs typeface="Arial"/>
                <a:sym typeface="Arial"/>
              </a:rPr>
              <a:t>FaceForensics</a:t>
            </a:r>
            <a:r>
              <a:rPr lang="en-IN" sz="1400" b="0" i="0" u="none" strike="noStrike" cap="none" dirty="0">
                <a:solidFill>
                  <a:schemeClr val="dk1"/>
                </a:solidFill>
                <a:latin typeface="Arial"/>
                <a:ea typeface="Arial"/>
                <a:cs typeface="Arial"/>
                <a:sym typeface="Arial"/>
              </a:rPr>
              <a:t>++, Deepfake Detection Dataset)</a:t>
            </a:r>
            <a:endParaRPr dirty="0"/>
          </a:p>
          <a:p>
            <a:pPr marL="457200" marR="0" lvl="1" indent="-88900" algn="l" rtl="0">
              <a:lnSpc>
                <a:spcPct val="100000"/>
              </a:lnSpc>
              <a:spcBef>
                <a:spcPts val="0"/>
              </a:spcBef>
              <a:spcAft>
                <a:spcPts val="0"/>
              </a:spcAft>
              <a:buClr>
                <a:schemeClr val="dk1"/>
              </a:buClr>
              <a:buSzPts val="1400"/>
              <a:buFont typeface="Arial"/>
              <a:buAutoNum type="arabicPeriod"/>
            </a:pPr>
            <a:r>
              <a:rPr lang="en-IN" sz="1400" b="0" i="0" u="none" strike="noStrike" cap="none" dirty="0">
                <a:solidFill>
                  <a:schemeClr val="dk1"/>
                </a:solidFill>
                <a:latin typeface="Arial"/>
                <a:ea typeface="Arial"/>
                <a:cs typeface="Arial"/>
                <a:sym typeface="Arial"/>
              </a:rPr>
              <a:t>Web scraping</a:t>
            </a:r>
            <a:endParaRPr dirty="0"/>
          </a:p>
          <a:p>
            <a:pPr marL="457200" marR="0" lvl="1" indent="-88900" algn="l" rtl="0">
              <a:lnSpc>
                <a:spcPct val="100000"/>
              </a:lnSpc>
              <a:spcBef>
                <a:spcPts val="0"/>
              </a:spcBef>
              <a:spcAft>
                <a:spcPts val="0"/>
              </a:spcAft>
              <a:buClr>
                <a:schemeClr val="dk1"/>
              </a:buClr>
              <a:buSzPts val="1400"/>
              <a:buFont typeface="Arial"/>
              <a:buAutoNum type="arabicPeriod"/>
            </a:pPr>
            <a:r>
              <a:rPr lang="en-IN" sz="1400" b="0" i="0" u="none" strike="noStrike" cap="none" dirty="0">
                <a:solidFill>
                  <a:schemeClr val="dk1"/>
                </a:solidFill>
                <a:latin typeface="Arial"/>
                <a:ea typeface="Arial"/>
                <a:cs typeface="Arial"/>
                <a:sym typeface="Arial"/>
              </a:rPr>
              <a:t>Crowdsourcing</a:t>
            </a:r>
            <a:endParaRPr dirty="0"/>
          </a:p>
        </p:txBody>
      </p:sp>
      <p:sp>
        <p:nvSpPr>
          <p:cNvPr id="207" name="Google Shape;207;p29"/>
          <p:cNvSpPr txBox="1"/>
          <p:nvPr/>
        </p:nvSpPr>
        <p:spPr>
          <a:xfrm>
            <a:off x="457200" y="2427852"/>
            <a:ext cx="7175100" cy="203128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400" b="1" i="0" u="none" strike="noStrike" cap="none" dirty="0">
                <a:solidFill>
                  <a:srgbClr val="000000"/>
                </a:solidFill>
                <a:latin typeface="Arial"/>
                <a:ea typeface="Arial"/>
                <a:cs typeface="Arial"/>
                <a:sym typeface="Arial"/>
              </a:rPr>
              <a:t>Feature Extraction using ResNet18</a:t>
            </a:r>
            <a:r>
              <a:rPr lang="en-IN" sz="1400" b="0" i="0" u="none" strike="noStrike" cap="none" dirty="0">
                <a:solidFill>
                  <a:srgbClr val="000000"/>
                </a:solidFill>
                <a:latin typeface="Arial"/>
                <a:ea typeface="Arial"/>
                <a:cs typeface="Arial"/>
                <a:sym typeface="Arial"/>
              </a:rPr>
              <a:t>:</a:t>
            </a:r>
          </a:p>
          <a:p>
            <a:pPr marL="0" marR="0" lvl="0" indent="0" algn="l" rtl="0">
              <a:lnSpc>
                <a:spcPct val="100000"/>
              </a:lnSpc>
              <a:spcBef>
                <a:spcPts val="0"/>
              </a:spcBef>
              <a:spcAft>
                <a:spcPts val="0"/>
              </a:spcAft>
              <a:buNone/>
            </a:pPr>
            <a:endParaRPr dirty="0"/>
          </a:p>
          <a:p>
            <a:pPr>
              <a:buFont typeface="Arial" panose="020B0604020202020204" pitchFamily="34" charset="0"/>
              <a:buChar char="•"/>
            </a:pPr>
            <a:r>
              <a:rPr lang="en-US" dirty="0"/>
              <a:t>Uses a pretrained </a:t>
            </a:r>
            <a:r>
              <a:rPr lang="en-US" b="1" dirty="0"/>
              <a:t>ResNet18</a:t>
            </a:r>
            <a:r>
              <a:rPr lang="en-US" dirty="0"/>
              <a:t> model (from </a:t>
            </a:r>
            <a:r>
              <a:rPr lang="en-US" dirty="0" err="1"/>
              <a:t>PyTorch</a:t>
            </a:r>
            <a:r>
              <a:rPr lang="en-US" dirty="0"/>
              <a:t>) with the final layer removed.</a:t>
            </a:r>
          </a:p>
          <a:p>
            <a:pPr>
              <a:buFont typeface="Arial" panose="020B0604020202020204" pitchFamily="34" charset="0"/>
              <a:buChar char="•"/>
            </a:pPr>
            <a:endParaRPr lang="en-US" dirty="0"/>
          </a:p>
          <a:p>
            <a:pPr>
              <a:buFont typeface="Arial" panose="020B0604020202020204" pitchFamily="34" charset="0"/>
              <a:buChar char="•"/>
            </a:pPr>
            <a:r>
              <a:rPr lang="en-US" dirty="0"/>
              <a:t>Processes images into RGB and resizes them to 224x224.</a:t>
            </a:r>
          </a:p>
          <a:p>
            <a:pPr>
              <a:buFont typeface="Arial" panose="020B0604020202020204" pitchFamily="34" charset="0"/>
              <a:buChar char="•"/>
            </a:pPr>
            <a:endParaRPr lang="en-US" dirty="0"/>
          </a:p>
          <a:p>
            <a:pPr>
              <a:buFont typeface="Arial" panose="020B0604020202020204" pitchFamily="34" charset="0"/>
              <a:buChar char="•"/>
            </a:pPr>
            <a:r>
              <a:rPr lang="en-US" dirty="0"/>
              <a:t>Normalizes them based on ImageNet standards.</a:t>
            </a:r>
          </a:p>
          <a:p>
            <a:pPr>
              <a:buFont typeface="Arial" panose="020B0604020202020204" pitchFamily="34" charset="0"/>
              <a:buChar char="•"/>
            </a:pPr>
            <a:endParaRPr lang="en-US" dirty="0"/>
          </a:p>
          <a:p>
            <a:pPr>
              <a:buFont typeface="Arial" panose="020B0604020202020204" pitchFamily="34" charset="0"/>
              <a:buChar char="•"/>
            </a:pPr>
            <a:r>
              <a:rPr lang="en-US" dirty="0"/>
              <a:t>Extracted features are 512-dimensional vectors representing semantic content.</a:t>
            </a:r>
          </a:p>
        </p:txBody>
      </p:sp>
      <p:sp>
        <p:nvSpPr>
          <p:cNvPr id="208" name="Google Shape;208;p29"/>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b="0" i="0" u="none" strike="noStrike" cap="none">
                <a:solidFill>
                  <a:srgbClr val="898989"/>
                </a:solidFill>
                <a:latin typeface="Arial"/>
                <a:ea typeface="Arial"/>
                <a:cs typeface="Arial"/>
                <a:sym typeface="Arial"/>
              </a:rPr>
              <a:t>Deepfake Image Detection with Meta Learning</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1"/>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IN" sz="2400" b="0" i="0" u="none">
                <a:solidFill>
                  <a:schemeClr val="dk1"/>
                </a:solidFill>
                <a:latin typeface="Arial"/>
                <a:ea typeface="Arial"/>
                <a:cs typeface="Arial"/>
                <a:sym typeface="Arial"/>
              </a:rPr>
              <a:t>Proposed Methodology</a:t>
            </a:r>
            <a:endParaRPr>
              <a:latin typeface="Arial"/>
              <a:ea typeface="Arial"/>
              <a:cs typeface="Arial"/>
              <a:sym typeface="Arial"/>
            </a:endParaRPr>
          </a:p>
        </p:txBody>
      </p:sp>
      <p:sp>
        <p:nvSpPr>
          <p:cNvPr id="225" name="Google Shape;225;p31"/>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26" name="Google Shape;226;p31"/>
          <p:cNvSpPr txBox="1"/>
          <p:nvPr/>
        </p:nvSpPr>
        <p:spPr>
          <a:xfrm>
            <a:off x="683662" y="855402"/>
            <a:ext cx="5937573" cy="35393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1400" b="1" i="0" u="none" strike="noStrike" cap="none" dirty="0">
                <a:solidFill>
                  <a:srgbClr val="000000"/>
                </a:solidFill>
                <a:latin typeface="Arial"/>
                <a:ea typeface="Arial"/>
                <a:cs typeface="Arial"/>
                <a:sym typeface="Arial"/>
              </a:rPr>
              <a:t>Meta-Learning</a:t>
            </a:r>
            <a:endParaRPr dirty="0"/>
          </a:p>
          <a:p>
            <a:pPr>
              <a:buFont typeface="Arial" panose="020B0604020202020204" pitchFamily="34" charset="0"/>
              <a:buChar char="•"/>
            </a:pPr>
            <a:r>
              <a:rPr lang="en-US" dirty="0"/>
              <a:t>Implements a simple </a:t>
            </a:r>
            <a:r>
              <a:rPr lang="en-US" b="1" dirty="0"/>
              <a:t>neural network (</a:t>
            </a:r>
            <a:r>
              <a:rPr lang="en-US" b="1" dirty="0" err="1"/>
              <a:t>MetaLearner</a:t>
            </a:r>
            <a:r>
              <a:rPr lang="en-US" b="1" dirty="0"/>
              <a:t>)</a:t>
            </a:r>
            <a:r>
              <a:rPr lang="en-US" dirty="0"/>
              <a:t> with fully connected layers.</a:t>
            </a:r>
          </a:p>
          <a:p>
            <a:pPr>
              <a:buFont typeface="Arial" panose="020B0604020202020204" pitchFamily="34" charset="0"/>
              <a:buChar char="•"/>
            </a:pPr>
            <a:r>
              <a:rPr lang="en-US" dirty="0"/>
              <a:t>Takes in extracted features and their labels (0 for real, 1 for fake).</a:t>
            </a:r>
          </a:p>
          <a:p>
            <a:pPr>
              <a:buFont typeface="Arial" panose="020B0604020202020204" pitchFamily="34" charset="0"/>
              <a:buChar char="•"/>
            </a:pPr>
            <a:r>
              <a:rPr lang="en-US" dirty="0"/>
              <a:t>Trains using </a:t>
            </a:r>
            <a:r>
              <a:rPr lang="en-US" b="1" dirty="0" err="1"/>
              <a:t>CrossEntropyLoss</a:t>
            </a:r>
            <a:r>
              <a:rPr lang="en-US" dirty="0"/>
              <a:t> and </a:t>
            </a:r>
            <a:r>
              <a:rPr lang="en-US" b="1" dirty="0"/>
              <a:t>Adam optimizer</a:t>
            </a:r>
            <a:r>
              <a:rPr lang="en-US" dirty="0"/>
              <a:t>.</a:t>
            </a:r>
          </a:p>
          <a:p>
            <a:pPr>
              <a:buFont typeface="Arial" panose="020B0604020202020204" pitchFamily="34" charset="0"/>
              <a:buChar char="•"/>
            </a:pPr>
            <a:r>
              <a:rPr lang="en-US" dirty="0"/>
              <a:t>Runs for a specified number of </a:t>
            </a:r>
            <a:r>
              <a:rPr lang="en-US" b="1" dirty="0"/>
              <a:t>epochs</a:t>
            </a:r>
            <a:r>
              <a:rPr lang="en-US" dirty="0"/>
              <a:t> (e.g., 30).</a:t>
            </a: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IN" b="1" dirty="0"/>
              <a:t>Real evaluation metrics </a:t>
            </a:r>
            <a:r>
              <a:rPr lang="en-IN" sz="1400" b="1" i="0" u="none" strike="noStrike" cap="none" dirty="0">
                <a:solidFill>
                  <a:srgbClr val="000000"/>
                </a:solidFill>
                <a:latin typeface="Arial"/>
                <a:ea typeface="Arial"/>
                <a:cs typeface="Arial"/>
                <a:sym typeface="Arial"/>
              </a:rPr>
              <a:t>:</a:t>
            </a:r>
            <a:endParaRPr lang="en-IN" dirty="0"/>
          </a:p>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Accuracy, Precision, Recall, F1 Score (calculated using </a:t>
            </a:r>
            <a:r>
              <a:rPr lang="en-US" sz="1400" b="0" i="0" u="none" strike="noStrike" cap="none" dirty="0" err="1">
                <a:solidFill>
                  <a:srgbClr val="000000"/>
                </a:solidFill>
                <a:latin typeface="Arial"/>
                <a:ea typeface="Arial"/>
                <a:cs typeface="Arial"/>
                <a:sym typeface="Arial"/>
              </a:rPr>
              <a:t>sklearn</a:t>
            </a:r>
            <a:r>
              <a:rPr lang="en-US" sz="1400" b="0" i="0" u="none" strike="noStrike" cap="none" dirty="0">
                <a:solidFill>
                  <a:srgbClr val="000000"/>
                </a:solidFill>
                <a:latin typeface="Arial"/>
                <a:ea typeface="Arial"/>
                <a:cs typeface="Arial"/>
                <a:sym typeface="Arial"/>
              </a:rPr>
              <a:t>). </a:t>
            </a:r>
            <a:endParaRPr lang="en-IN" dirty="0"/>
          </a:p>
          <a:p>
            <a:pPr marL="285750" indent="-285750">
              <a:buFontTx/>
              <a:buChar char="-"/>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IN" b="1" dirty="0"/>
              <a:t>Prediction</a:t>
            </a:r>
            <a:r>
              <a:rPr lang="en-IN" dirty="0"/>
              <a:t>: </a:t>
            </a:r>
          </a:p>
          <a:p>
            <a:pPr marL="285750" marR="0" lvl="0" indent="-285750" algn="l" rtl="0">
              <a:lnSpc>
                <a:spcPct val="100000"/>
              </a:lnSpc>
              <a:spcBef>
                <a:spcPts val="0"/>
              </a:spcBef>
              <a:spcAft>
                <a:spcPts val="0"/>
              </a:spcAft>
              <a:buFont typeface="Arial" panose="020B0604020202020204" pitchFamily="34" charset="0"/>
              <a:buChar char="•"/>
            </a:pPr>
            <a:r>
              <a:rPr lang="en-US" dirty="0"/>
              <a:t>Loads the model using </a:t>
            </a:r>
            <a:r>
              <a:rPr lang="en-US" dirty="0" err="1"/>
              <a:t>load_model</a:t>
            </a:r>
            <a:r>
              <a:rPr lang="en-US" dirty="0"/>
              <a:t>. </a:t>
            </a:r>
          </a:p>
          <a:p>
            <a:pPr marL="285750" marR="0" lvl="0" indent="-285750" algn="l" rtl="0">
              <a:lnSpc>
                <a:spcPct val="100000"/>
              </a:lnSpc>
              <a:spcBef>
                <a:spcPts val="0"/>
              </a:spcBef>
              <a:spcAft>
                <a:spcPts val="0"/>
              </a:spcAft>
              <a:buFont typeface="Arial" panose="020B0604020202020204" pitchFamily="34" charset="0"/>
              <a:buChar char="•"/>
            </a:pPr>
            <a:r>
              <a:rPr lang="en-US" dirty="0"/>
              <a:t>Accepts a user-uploaded image. </a:t>
            </a:r>
          </a:p>
          <a:p>
            <a:pPr marL="285750" marR="0" lvl="0" indent="-285750" algn="l" rtl="0">
              <a:lnSpc>
                <a:spcPct val="100000"/>
              </a:lnSpc>
              <a:spcBef>
                <a:spcPts val="0"/>
              </a:spcBef>
              <a:spcAft>
                <a:spcPts val="0"/>
              </a:spcAft>
              <a:buFont typeface="Arial" panose="020B0604020202020204" pitchFamily="34" charset="0"/>
              <a:buChar char="•"/>
            </a:pPr>
            <a:r>
              <a:rPr lang="en-US" dirty="0"/>
              <a:t>Extracts features using the same extractor. </a:t>
            </a:r>
          </a:p>
          <a:p>
            <a:pPr marL="285750" marR="0" lvl="0" indent="-285750" algn="l" rtl="0">
              <a:lnSpc>
                <a:spcPct val="100000"/>
              </a:lnSpc>
              <a:spcBef>
                <a:spcPts val="0"/>
              </a:spcBef>
              <a:spcAft>
                <a:spcPts val="0"/>
              </a:spcAft>
              <a:buFont typeface="Arial" panose="020B0604020202020204" pitchFamily="34" charset="0"/>
              <a:buChar char="•"/>
            </a:pPr>
            <a:r>
              <a:rPr lang="en-US" dirty="0"/>
              <a:t>Uses the model to predict a label (0 or 1). Interprets result as "REAL" or "FAKE".</a:t>
            </a:r>
            <a:endParaRPr dirty="0"/>
          </a:p>
        </p:txBody>
      </p:sp>
      <p:sp>
        <p:nvSpPr>
          <p:cNvPr id="227" name="Google Shape;227;p31"/>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b="0" i="0" u="none" strike="noStrike" cap="none">
                <a:solidFill>
                  <a:srgbClr val="898989"/>
                </a:solidFill>
                <a:latin typeface="Arial"/>
                <a:ea typeface="Arial"/>
                <a:cs typeface="Arial"/>
                <a:sym typeface="Arial"/>
              </a:rPr>
              <a:t>Deepfake Image Detection with Meta Learning</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2"/>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IN" sz="2400" b="0" i="0" u="none">
                <a:solidFill>
                  <a:schemeClr val="dk1"/>
                </a:solidFill>
                <a:latin typeface="Arial"/>
                <a:ea typeface="Arial"/>
                <a:cs typeface="Arial"/>
                <a:sym typeface="Arial"/>
              </a:rPr>
              <a:t>Proposed Methodology</a:t>
            </a:r>
            <a:endParaRPr>
              <a:latin typeface="Arial"/>
              <a:ea typeface="Arial"/>
              <a:cs typeface="Arial"/>
              <a:sym typeface="Arial"/>
            </a:endParaRPr>
          </a:p>
        </p:txBody>
      </p:sp>
      <p:sp>
        <p:nvSpPr>
          <p:cNvPr id="234" name="Google Shape;234;p32"/>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5" name="Google Shape;235;p32"/>
          <p:cNvSpPr/>
          <p:nvPr/>
        </p:nvSpPr>
        <p:spPr>
          <a:xfrm>
            <a:off x="982575" y="1324986"/>
            <a:ext cx="1760625" cy="1099807"/>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IN" sz="1400" b="0" i="0" u="none" strike="noStrike" cap="none">
                <a:solidFill>
                  <a:schemeClr val="dk1"/>
                </a:solidFill>
                <a:latin typeface="Arial"/>
                <a:ea typeface="Arial"/>
                <a:cs typeface="Arial"/>
                <a:sym typeface="Arial"/>
              </a:rPr>
              <a:t>Data Collection and Preprocessing</a:t>
            </a:r>
            <a:endParaRPr sz="2400" b="0" i="0" u="none" strike="noStrike" cap="none">
              <a:solidFill>
                <a:schemeClr val="dk1"/>
              </a:solidFill>
              <a:latin typeface="Arial"/>
              <a:ea typeface="Arial"/>
              <a:cs typeface="Arial"/>
              <a:sym typeface="Arial"/>
            </a:endParaRPr>
          </a:p>
        </p:txBody>
      </p:sp>
      <p:sp>
        <p:nvSpPr>
          <p:cNvPr id="236" name="Google Shape;236;p32"/>
          <p:cNvSpPr/>
          <p:nvPr/>
        </p:nvSpPr>
        <p:spPr>
          <a:xfrm>
            <a:off x="3172708" y="1324986"/>
            <a:ext cx="1978956" cy="1099807"/>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IN" sz="1400" b="0" i="0" u="none" strike="noStrike" cap="none">
                <a:solidFill>
                  <a:schemeClr val="dk1"/>
                </a:solidFill>
                <a:latin typeface="Arial"/>
                <a:ea typeface="Arial"/>
                <a:cs typeface="Arial"/>
                <a:sym typeface="Arial"/>
              </a:rPr>
              <a:t>Deepfake detection Model Development</a:t>
            </a:r>
            <a:endParaRPr sz="2400" b="0" i="0" u="none" strike="noStrike" cap="none">
              <a:solidFill>
                <a:schemeClr val="dk1"/>
              </a:solidFill>
              <a:latin typeface="Arial"/>
              <a:ea typeface="Arial"/>
              <a:cs typeface="Arial"/>
              <a:sym typeface="Arial"/>
            </a:endParaRPr>
          </a:p>
        </p:txBody>
      </p:sp>
      <p:sp>
        <p:nvSpPr>
          <p:cNvPr id="237" name="Google Shape;237;p32"/>
          <p:cNvSpPr/>
          <p:nvPr/>
        </p:nvSpPr>
        <p:spPr>
          <a:xfrm>
            <a:off x="5791203" y="1324986"/>
            <a:ext cx="1978956" cy="1099807"/>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IN" sz="1400" b="0" i="0" u="none" strike="noStrike" cap="none">
                <a:solidFill>
                  <a:schemeClr val="dk1"/>
                </a:solidFill>
                <a:latin typeface="Arial"/>
                <a:ea typeface="Arial"/>
                <a:cs typeface="Arial"/>
                <a:sym typeface="Arial"/>
              </a:rPr>
              <a:t>Testing</a:t>
            </a:r>
            <a:endParaRPr sz="2400" b="0" i="0" u="none" strike="noStrike" cap="none">
              <a:solidFill>
                <a:schemeClr val="dk1"/>
              </a:solidFill>
              <a:latin typeface="Arial"/>
              <a:ea typeface="Arial"/>
              <a:cs typeface="Arial"/>
              <a:sym typeface="Arial"/>
            </a:endParaRPr>
          </a:p>
        </p:txBody>
      </p:sp>
      <p:sp>
        <p:nvSpPr>
          <p:cNvPr id="238" name="Google Shape;238;p32"/>
          <p:cNvSpPr/>
          <p:nvPr/>
        </p:nvSpPr>
        <p:spPr>
          <a:xfrm>
            <a:off x="3172708" y="2955926"/>
            <a:ext cx="1978956" cy="1099807"/>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IN" sz="1400" b="0" i="0" u="none" strike="noStrike" cap="none">
                <a:solidFill>
                  <a:schemeClr val="dk1"/>
                </a:solidFill>
                <a:latin typeface="Arial"/>
                <a:ea typeface="Arial"/>
                <a:cs typeface="Arial"/>
                <a:sym typeface="Arial"/>
              </a:rPr>
              <a:t>Meta Learning Model Development</a:t>
            </a:r>
            <a:endParaRPr sz="2400" b="0" i="0" u="none" strike="noStrike" cap="none">
              <a:solidFill>
                <a:schemeClr val="dk1"/>
              </a:solidFill>
              <a:latin typeface="Arial"/>
              <a:ea typeface="Arial"/>
              <a:cs typeface="Arial"/>
              <a:sym typeface="Arial"/>
            </a:endParaRPr>
          </a:p>
        </p:txBody>
      </p:sp>
      <p:sp>
        <p:nvSpPr>
          <p:cNvPr id="239" name="Google Shape;239;p32"/>
          <p:cNvSpPr/>
          <p:nvPr/>
        </p:nvSpPr>
        <p:spPr>
          <a:xfrm>
            <a:off x="5791203" y="2955925"/>
            <a:ext cx="1978956" cy="1099807"/>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IN" sz="1400" b="0" i="0" u="none" strike="noStrike" cap="none" dirty="0">
                <a:solidFill>
                  <a:schemeClr val="dk1"/>
                </a:solidFill>
                <a:latin typeface="Arial"/>
                <a:ea typeface="Arial"/>
                <a:cs typeface="Arial"/>
                <a:sym typeface="Arial"/>
              </a:rPr>
              <a:t>Prediction</a:t>
            </a:r>
            <a:endParaRPr sz="2400" b="0" i="0" u="none" strike="noStrike" cap="none" dirty="0">
              <a:solidFill>
                <a:schemeClr val="dk1"/>
              </a:solidFill>
              <a:latin typeface="Arial"/>
              <a:ea typeface="Arial"/>
              <a:cs typeface="Arial"/>
              <a:sym typeface="Arial"/>
            </a:endParaRPr>
          </a:p>
        </p:txBody>
      </p:sp>
      <p:cxnSp>
        <p:nvCxnSpPr>
          <p:cNvPr id="240" name="Google Shape;240;p32"/>
          <p:cNvCxnSpPr>
            <a:stCxn id="235" idx="3"/>
            <a:endCxn id="236" idx="1"/>
          </p:cNvCxnSpPr>
          <p:nvPr/>
        </p:nvCxnSpPr>
        <p:spPr>
          <a:xfrm>
            <a:off x="2743200" y="1874890"/>
            <a:ext cx="429600" cy="0"/>
          </a:xfrm>
          <a:prstGeom prst="straightConnector1">
            <a:avLst/>
          </a:prstGeom>
          <a:noFill/>
          <a:ln w="9525" cap="flat" cmpd="sng">
            <a:solidFill>
              <a:srgbClr val="3B7FF2"/>
            </a:solidFill>
            <a:prstDash val="solid"/>
            <a:round/>
            <a:headEnd type="none" w="sm" len="sm"/>
            <a:tailEnd type="triangle" w="med" len="med"/>
          </a:ln>
        </p:spPr>
      </p:cxnSp>
      <p:cxnSp>
        <p:nvCxnSpPr>
          <p:cNvPr id="241" name="Google Shape;241;p32"/>
          <p:cNvCxnSpPr>
            <a:endCxn id="237" idx="1"/>
          </p:cNvCxnSpPr>
          <p:nvPr/>
        </p:nvCxnSpPr>
        <p:spPr>
          <a:xfrm rot="10800000" flipH="1">
            <a:off x="5151603" y="1874890"/>
            <a:ext cx="639600" cy="10800"/>
          </a:xfrm>
          <a:prstGeom prst="straightConnector1">
            <a:avLst/>
          </a:prstGeom>
          <a:noFill/>
          <a:ln w="9525" cap="flat" cmpd="sng">
            <a:solidFill>
              <a:srgbClr val="3B7FF2"/>
            </a:solidFill>
            <a:prstDash val="solid"/>
            <a:round/>
            <a:headEnd type="none" w="sm" len="sm"/>
            <a:tailEnd type="triangle" w="med" len="med"/>
          </a:ln>
        </p:spPr>
      </p:cxnSp>
      <p:cxnSp>
        <p:nvCxnSpPr>
          <p:cNvPr id="242" name="Google Shape;242;p32"/>
          <p:cNvCxnSpPr>
            <a:stCxn id="236" idx="2"/>
            <a:endCxn id="238" idx="0"/>
          </p:cNvCxnSpPr>
          <p:nvPr/>
        </p:nvCxnSpPr>
        <p:spPr>
          <a:xfrm>
            <a:off x="4162186" y="2424793"/>
            <a:ext cx="0" cy="531000"/>
          </a:xfrm>
          <a:prstGeom prst="straightConnector1">
            <a:avLst/>
          </a:prstGeom>
          <a:noFill/>
          <a:ln w="9525" cap="flat" cmpd="sng">
            <a:solidFill>
              <a:srgbClr val="3B7FF2"/>
            </a:solidFill>
            <a:prstDash val="solid"/>
            <a:round/>
            <a:headEnd type="none" w="sm" len="sm"/>
            <a:tailEnd type="triangle" w="med" len="med"/>
          </a:ln>
        </p:spPr>
      </p:cxnSp>
      <p:cxnSp>
        <p:nvCxnSpPr>
          <p:cNvPr id="243" name="Google Shape;243;p32"/>
          <p:cNvCxnSpPr>
            <a:endCxn id="239" idx="1"/>
          </p:cNvCxnSpPr>
          <p:nvPr/>
        </p:nvCxnSpPr>
        <p:spPr>
          <a:xfrm>
            <a:off x="5151603" y="3505829"/>
            <a:ext cx="639600" cy="0"/>
          </a:xfrm>
          <a:prstGeom prst="straightConnector1">
            <a:avLst/>
          </a:prstGeom>
          <a:noFill/>
          <a:ln w="9525" cap="flat" cmpd="sng">
            <a:solidFill>
              <a:srgbClr val="3B7FF2"/>
            </a:solidFill>
            <a:prstDash val="solid"/>
            <a:round/>
            <a:headEnd type="none" w="sm" len="sm"/>
            <a:tailEnd type="triangle" w="med" len="med"/>
          </a:ln>
        </p:spPr>
      </p:cxnSp>
      <p:sp>
        <p:nvSpPr>
          <p:cNvPr id="244" name="Google Shape;244;p32"/>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b="0" i="0" u="none" strike="noStrike" cap="none">
                <a:solidFill>
                  <a:srgbClr val="898989"/>
                </a:solidFill>
                <a:latin typeface="Arial"/>
                <a:ea typeface="Arial"/>
                <a:cs typeface="Arial"/>
                <a:sym typeface="Arial"/>
              </a:rPr>
              <a:t>Deepfake Image Detection with Meta Learning</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subTitle" idx="1"/>
          </p:nvPr>
        </p:nvSpPr>
        <p:spPr>
          <a:xfrm>
            <a:off x="603700" y="767440"/>
            <a:ext cx="6789300" cy="4273723"/>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chemeClr val="dk1"/>
              </a:buClr>
              <a:buSzPts val="1800"/>
              <a:buFont typeface="Arial"/>
              <a:buAutoNum type="arabicPeriod"/>
            </a:pPr>
            <a:r>
              <a:rPr lang="en-IN" sz="1800" b="0" i="0" u="none">
                <a:solidFill>
                  <a:schemeClr val="dk1"/>
                </a:solidFill>
                <a:latin typeface="Arial"/>
                <a:ea typeface="Arial"/>
                <a:cs typeface="Arial"/>
                <a:sym typeface="Arial"/>
              </a:rPr>
              <a:t>Abstract</a:t>
            </a:r>
            <a:endParaRPr/>
          </a:p>
          <a:p>
            <a:pPr marL="342900" lvl="0" indent="-342900" algn="just" rtl="0">
              <a:lnSpc>
                <a:spcPct val="100000"/>
              </a:lnSpc>
              <a:spcBef>
                <a:spcPts val="0"/>
              </a:spcBef>
              <a:spcAft>
                <a:spcPts val="0"/>
              </a:spcAft>
              <a:buClr>
                <a:schemeClr val="dk1"/>
              </a:buClr>
              <a:buSzPts val="1800"/>
              <a:buFont typeface="Arial"/>
              <a:buAutoNum type="arabicPeriod"/>
            </a:pPr>
            <a:r>
              <a:rPr lang="en-IN" sz="1800" b="0" i="0" u="none">
                <a:solidFill>
                  <a:schemeClr val="dk1"/>
                </a:solidFill>
                <a:latin typeface="Arial"/>
                <a:ea typeface="Arial"/>
                <a:cs typeface="Arial"/>
                <a:sym typeface="Arial"/>
              </a:rPr>
              <a:t>Introduction</a:t>
            </a:r>
            <a:endParaRPr/>
          </a:p>
          <a:p>
            <a:pPr marL="342900" lvl="0" indent="-342900" algn="just" rtl="0">
              <a:lnSpc>
                <a:spcPct val="100000"/>
              </a:lnSpc>
              <a:spcBef>
                <a:spcPts val="0"/>
              </a:spcBef>
              <a:spcAft>
                <a:spcPts val="0"/>
              </a:spcAft>
              <a:buClr>
                <a:schemeClr val="dk1"/>
              </a:buClr>
              <a:buSzPts val="1800"/>
              <a:buFont typeface="Arial"/>
              <a:buAutoNum type="arabicPeriod"/>
            </a:pPr>
            <a:r>
              <a:rPr lang="en-IN" sz="1800" b="0" i="0" u="none">
                <a:solidFill>
                  <a:schemeClr val="dk1"/>
                </a:solidFill>
                <a:latin typeface="Arial"/>
                <a:ea typeface="Arial"/>
                <a:cs typeface="Arial"/>
                <a:sym typeface="Arial"/>
              </a:rPr>
              <a:t>Problem Definition</a:t>
            </a:r>
            <a:endParaRPr/>
          </a:p>
          <a:p>
            <a:pPr marL="342900" lvl="0" indent="-342900" algn="just" rtl="0">
              <a:lnSpc>
                <a:spcPct val="100000"/>
              </a:lnSpc>
              <a:spcBef>
                <a:spcPts val="0"/>
              </a:spcBef>
              <a:spcAft>
                <a:spcPts val="0"/>
              </a:spcAft>
              <a:buClr>
                <a:schemeClr val="dk1"/>
              </a:buClr>
              <a:buSzPts val="1800"/>
              <a:buFont typeface="Arial"/>
              <a:buAutoNum type="arabicPeriod"/>
            </a:pPr>
            <a:r>
              <a:rPr lang="en-IN" sz="1800" b="0" i="0" u="none">
                <a:solidFill>
                  <a:schemeClr val="dk1"/>
                </a:solidFill>
                <a:latin typeface="Arial"/>
                <a:ea typeface="Arial"/>
                <a:cs typeface="Arial"/>
                <a:sym typeface="Arial"/>
              </a:rPr>
              <a:t>Aim &amp; Objectives</a:t>
            </a:r>
            <a:endParaRPr/>
          </a:p>
          <a:p>
            <a:pPr marL="342900" lvl="0" indent="-342900" algn="just" rtl="0">
              <a:lnSpc>
                <a:spcPct val="100000"/>
              </a:lnSpc>
              <a:spcBef>
                <a:spcPts val="0"/>
              </a:spcBef>
              <a:spcAft>
                <a:spcPts val="0"/>
              </a:spcAft>
              <a:buClr>
                <a:schemeClr val="dk1"/>
              </a:buClr>
              <a:buSzPts val="1800"/>
              <a:buFont typeface="Arial"/>
              <a:buAutoNum type="arabicPeriod"/>
            </a:pPr>
            <a:r>
              <a:rPr lang="en-IN" sz="1800" b="0" i="0" u="none">
                <a:solidFill>
                  <a:schemeClr val="dk1"/>
                </a:solidFill>
                <a:latin typeface="Arial"/>
                <a:ea typeface="Arial"/>
                <a:cs typeface="Arial"/>
                <a:sym typeface="Arial"/>
              </a:rPr>
              <a:t>Literature Survey</a:t>
            </a:r>
            <a:endParaRPr/>
          </a:p>
          <a:p>
            <a:pPr marL="342900" lvl="0" indent="-342900" algn="just" rtl="0">
              <a:lnSpc>
                <a:spcPct val="100000"/>
              </a:lnSpc>
              <a:spcBef>
                <a:spcPts val="0"/>
              </a:spcBef>
              <a:spcAft>
                <a:spcPts val="0"/>
              </a:spcAft>
              <a:buClr>
                <a:schemeClr val="dk1"/>
              </a:buClr>
              <a:buSzPts val="1800"/>
              <a:buFont typeface="Arial"/>
              <a:buAutoNum type="arabicPeriod"/>
            </a:pPr>
            <a:r>
              <a:rPr lang="en-IN" sz="1800" b="0" i="0" u="none">
                <a:solidFill>
                  <a:schemeClr val="dk1"/>
                </a:solidFill>
                <a:latin typeface="Arial"/>
                <a:ea typeface="Arial"/>
                <a:cs typeface="Arial"/>
                <a:sym typeface="Arial"/>
              </a:rPr>
              <a:t>Patent Search</a:t>
            </a:r>
            <a:endParaRPr/>
          </a:p>
          <a:p>
            <a:pPr marL="342900" lvl="0" indent="-342900" algn="just" rtl="0">
              <a:lnSpc>
                <a:spcPct val="100000"/>
              </a:lnSpc>
              <a:spcBef>
                <a:spcPts val="0"/>
              </a:spcBef>
              <a:spcAft>
                <a:spcPts val="0"/>
              </a:spcAft>
              <a:buClr>
                <a:schemeClr val="dk1"/>
              </a:buClr>
              <a:buSzPts val="1800"/>
              <a:buFont typeface="Arial"/>
              <a:buAutoNum type="arabicPeriod"/>
            </a:pPr>
            <a:r>
              <a:rPr lang="en-IN" sz="1800" b="0" i="0" u="none">
                <a:solidFill>
                  <a:schemeClr val="dk1"/>
                </a:solidFill>
                <a:latin typeface="Arial"/>
                <a:ea typeface="Arial"/>
                <a:cs typeface="Arial"/>
                <a:sym typeface="Arial"/>
              </a:rPr>
              <a:t>Research Gap</a:t>
            </a:r>
            <a:endParaRPr/>
          </a:p>
          <a:p>
            <a:pPr marL="342900" lvl="0" indent="-342900" algn="just" rtl="0">
              <a:lnSpc>
                <a:spcPct val="100000"/>
              </a:lnSpc>
              <a:spcBef>
                <a:spcPts val="0"/>
              </a:spcBef>
              <a:spcAft>
                <a:spcPts val="0"/>
              </a:spcAft>
              <a:buClr>
                <a:schemeClr val="dk1"/>
              </a:buClr>
              <a:buSzPts val="1800"/>
              <a:buFont typeface="Arial"/>
              <a:buAutoNum type="arabicPeriod"/>
            </a:pPr>
            <a:r>
              <a:rPr lang="en-IN" sz="1800" b="0" i="0" u="none">
                <a:solidFill>
                  <a:schemeClr val="dk1"/>
                </a:solidFill>
                <a:latin typeface="Arial"/>
                <a:ea typeface="Arial"/>
                <a:cs typeface="Arial"/>
                <a:sym typeface="Arial"/>
              </a:rPr>
              <a:t>Hardware Software Requirement</a:t>
            </a:r>
            <a:endParaRPr/>
          </a:p>
          <a:p>
            <a:pPr marL="342900" lvl="0" indent="-342900" algn="just" rtl="0">
              <a:lnSpc>
                <a:spcPct val="100000"/>
              </a:lnSpc>
              <a:spcBef>
                <a:spcPts val="0"/>
              </a:spcBef>
              <a:spcAft>
                <a:spcPts val="0"/>
              </a:spcAft>
              <a:buClr>
                <a:schemeClr val="dk1"/>
              </a:buClr>
              <a:buSzPts val="1800"/>
              <a:buFont typeface="Arial"/>
              <a:buAutoNum type="arabicPeriod"/>
            </a:pPr>
            <a:r>
              <a:rPr lang="en-IN" sz="1800" b="0" i="0" u="none">
                <a:solidFill>
                  <a:schemeClr val="dk1"/>
                </a:solidFill>
                <a:latin typeface="Arial"/>
                <a:ea typeface="Arial"/>
                <a:cs typeface="Arial"/>
                <a:sym typeface="Arial"/>
              </a:rPr>
              <a:t>Proposed Methodology</a:t>
            </a:r>
            <a:endParaRPr/>
          </a:p>
          <a:p>
            <a:pPr marL="342900" lvl="0" indent="-342900" algn="just" rtl="0">
              <a:lnSpc>
                <a:spcPct val="100000"/>
              </a:lnSpc>
              <a:spcBef>
                <a:spcPts val="0"/>
              </a:spcBef>
              <a:spcAft>
                <a:spcPts val="0"/>
              </a:spcAft>
              <a:buClr>
                <a:schemeClr val="dk1"/>
              </a:buClr>
              <a:buSzPts val="1800"/>
              <a:buFont typeface="Arial"/>
              <a:buAutoNum type="arabicPeriod"/>
            </a:pPr>
            <a:r>
              <a:rPr lang="en-IN" sz="1800" b="0" i="0" u="none">
                <a:solidFill>
                  <a:schemeClr val="dk1"/>
                </a:solidFill>
                <a:latin typeface="Arial"/>
                <a:ea typeface="Arial"/>
                <a:cs typeface="Arial"/>
                <a:sym typeface="Arial"/>
              </a:rPr>
              <a:t>Experimental Results</a:t>
            </a:r>
            <a:endParaRPr/>
          </a:p>
          <a:p>
            <a:pPr marL="342900" lvl="0" indent="-342900" algn="just" rtl="0">
              <a:lnSpc>
                <a:spcPct val="100000"/>
              </a:lnSpc>
              <a:spcBef>
                <a:spcPts val="0"/>
              </a:spcBef>
              <a:spcAft>
                <a:spcPts val="0"/>
              </a:spcAft>
              <a:buClr>
                <a:schemeClr val="dk1"/>
              </a:buClr>
              <a:buSzPts val="1800"/>
              <a:buFont typeface="Arial"/>
              <a:buAutoNum type="arabicPeriod"/>
            </a:pPr>
            <a:r>
              <a:rPr lang="en-IN" sz="1800">
                <a:solidFill>
                  <a:schemeClr val="dk1"/>
                </a:solidFill>
                <a:latin typeface="Arial"/>
                <a:ea typeface="Arial"/>
                <a:cs typeface="Arial"/>
                <a:sym typeface="Arial"/>
              </a:rPr>
              <a:t>How it is useful for society</a:t>
            </a:r>
            <a:endParaRPr/>
          </a:p>
          <a:p>
            <a:pPr marL="342900" lvl="0" indent="-342900" algn="just" rtl="0">
              <a:lnSpc>
                <a:spcPct val="100000"/>
              </a:lnSpc>
              <a:spcBef>
                <a:spcPts val="0"/>
              </a:spcBef>
              <a:spcAft>
                <a:spcPts val="0"/>
              </a:spcAft>
              <a:buClr>
                <a:schemeClr val="dk1"/>
              </a:buClr>
              <a:buSzPts val="1800"/>
              <a:buFont typeface="Arial"/>
              <a:buAutoNum type="arabicPeriod"/>
            </a:pPr>
            <a:r>
              <a:rPr lang="en-IN" sz="1800">
                <a:solidFill>
                  <a:schemeClr val="dk1"/>
                </a:solidFill>
                <a:latin typeface="Arial"/>
                <a:ea typeface="Arial"/>
                <a:cs typeface="Arial"/>
                <a:sym typeface="Arial"/>
              </a:rPr>
              <a:t>Plan of action</a:t>
            </a:r>
            <a:endParaRPr/>
          </a:p>
          <a:p>
            <a:pPr marL="342900" lvl="0" indent="-342900" algn="just" rtl="0">
              <a:lnSpc>
                <a:spcPct val="100000"/>
              </a:lnSpc>
              <a:spcBef>
                <a:spcPts val="0"/>
              </a:spcBef>
              <a:spcAft>
                <a:spcPts val="0"/>
              </a:spcAft>
              <a:buClr>
                <a:schemeClr val="dk1"/>
              </a:buClr>
              <a:buSzPts val="1800"/>
              <a:buFont typeface="Arial"/>
              <a:buAutoNum type="arabicPeriod"/>
            </a:pPr>
            <a:r>
              <a:rPr lang="en-IN" sz="1800" b="0" i="0" u="none">
                <a:solidFill>
                  <a:schemeClr val="dk1"/>
                </a:solidFill>
                <a:latin typeface="Arial"/>
                <a:ea typeface="Arial"/>
                <a:cs typeface="Arial"/>
                <a:sym typeface="Arial"/>
              </a:rPr>
              <a:t>Conclusion and Future Scope</a:t>
            </a:r>
            <a:endParaRPr sz="1800">
              <a:solidFill>
                <a:schemeClr val="dk1"/>
              </a:solidFill>
              <a:latin typeface="Arial"/>
              <a:ea typeface="Arial"/>
              <a:cs typeface="Arial"/>
              <a:sym typeface="Arial"/>
            </a:endParaRPr>
          </a:p>
          <a:p>
            <a:pPr marL="342900" lvl="0" indent="-342900" algn="just" rtl="0">
              <a:lnSpc>
                <a:spcPct val="100000"/>
              </a:lnSpc>
              <a:spcBef>
                <a:spcPts val="0"/>
              </a:spcBef>
              <a:spcAft>
                <a:spcPts val="0"/>
              </a:spcAft>
              <a:buClr>
                <a:schemeClr val="dk1"/>
              </a:buClr>
              <a:buSzPts val="1800"/>
              <a:buFont typeface="Arial"/>
              <a:buAutoNum type="arabicPeriod"/>
            </a:pPr>
            <a:r>
              <a:rPr lang="en-IN" sz="1800" b="0" i="0" u="none">
                <a:solidFill>
                  <a:schemeClr val="dk1"/>
                </a:solidFill>
                <a:latin typeface="Arial"/>
                <a:ea typeface="Arial"/>
                <a:cs typeface="Arial"/>
                <a:sym typeface="Arial"/>
              </a:rPr>
              <a:t>References</a:t>
            </a:r>
            <a:endParaRPr/>
          </a:p>
        </p:txBody>
      </p:sp>
      <p:sp>
        <p:nvSpPr>
          <p:cNvPr id="64" name="Google Shape;64;p14"/>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IN" sz="2400" b="0" i="0" u="none">
                <a:solidFill>
                  <a:schemeClr val="dk1"/>
                </a:solidFill>
                <a:latin typeface="Arial"/>
                <a:ea typeface="Arial"/>
                <a:cs typeface="Arial"/>
                <a:sym typeface="Arial"/>
              </a:rPr>
              <a:t>Contents</a:t>
            </a:r>
            <a:endParaRPr>
              <a:latin typeface="Arial"/>
              <a:ea typeface="Arial"/>
              <a:cs typeface="Arial"/>
              <a:sym typeface="Arial"/>
            </a:endParaRPr>
          </a:p>
        </p:txBody>
      </p:sp>
      <p:sp>
        <p:nvSpPr>
          <p:cNvPr id="65" name="Google Shape;65;p14"/>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9">
          <a:extLst>
            <a:ext uri="{FF2B5EF4-FFF2-40B4-BE49-F238E27FC236}">
              <a16:creationId xmlns:a16="http://schemas.microsoft.com/office/drawing/2014/main" id="{AA9A83D1-535E-638C-BBE9-63288957EB3F}"/>
            </a:ext>
          </a:extLst>
        </p:cNvPr>
        <p:cNvGrpSpPr/>
        <p:nvPr/>
      </p:nvGrpSpPr>
      <p:grpSpPr>
        <a:xfrm>
          <a:off x="0" y="0"/>
          <a:ext cx="0" cy="0"/>
          <a:chOff x="0" y="0"/>
          <a:chExt cx="0" cy="0"/>
        </a:xfrm>
      </p:grpSpPr>
      <p:sp>
        <p:nvSpPr>
          <p:cNvPr id="250" name="Google Shape;250;p33">
            <a:extLst>
              <a:ext uri="{FF2B5EF4-FFF2-40B4-BE49-F238E27FC236}">
                <a16:creationId xmlns:a16="http://schemas.microsoft.com/office/drawing/2014/main" id="{7AA61DC0-069E-CDCF-9EA5-D5C52602F625}"/>
              </a:ext>
            </a:extLst>
          </p:cNvPr>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IN" sz="2400" b="0" i="0" u="none">
                <a:solidFill>
                  <a:schemeClr val="dk1"/>
                </a:solidFill>
                <a:latin typeface="Arial"/>
                <a:ea typeface="Arial"/>
                <a:cs typeface="Arial"/>
                <a:sym typeface="Arial"/>
              </a:rPr>
              <a:t>Proposed Architecture</a:t>
            </a:r>
            <a:endParaRPr>
              <a:latin typeface="Arial"/>
              <a:ea typeface="Arial"/>
              <a:cs typeface="Arial"/>
              <a:sym typeface="Arial"/>
            </a:endParaRPr>
          </a:p>
        </p:txBody>
      </p:sp>
      <p:sp>
        <p:nvSpPr>
          <p:cNvPr id="251" name="Google Shape;251;p33">
            <a:extLst>
              <a:ext uri="{FF2B5EF4-FFF2-40B4-BE49-F238E27FC236}">
                <a16:creationId xmlns:a16="http://schemas.microsoft.com/office/drawing/2014/main" id="{2BC25D61-DA25-03D9-6F62-AAF3DCBC451F}"/>
              </a:ext>
            </a:extLst>
          </p:cNvPr>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9" name="Google Shape;269;p33">
            <a:extLst>
              <a:ext uri="{FF2B5EF4-FFF2-40B4-BE49-F238E27FC236}">
                <a16:creationId xmlns:a16="http://schemas.microsoft.com/office/drawing/2014/main" id="{D37ACC96-03A5-FE1C-CCCD-D2C994C8D6B2}"/>
              </a:ext>
            </a:extLst>
          </p:cNvPr>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b="0" i="0" u="none" strike="noStrike" cap="none">
                <a:solidFill>
                  <a:srgbClr val="898989"/>
                </a:solidFill>
                <a:latin typeface="Arial"/>
                <a:ea typeface="Arial"/>
                <a:cs typeface="Arial"/>
                <a:sym typeface="Arial"/>
              </a:rPr>
              <a:t>Deepfake Image Detection with Meta Learning</a:t>
            </a:r>
            <a:endParaRPr sz="1200" b="0" i="0" u="none" strike="noStrike" cap="none">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8CE9E3FA-4370-7955-B675-93CF46B7C057}"/>
              </a:ext>
            </a:extLst>
          </p:cNvPr>
          <p:cNvPicPr>
            <a:picLocks noChangeAspect="1"/>
          </p:cNvPicPr>
          <p:nvPr/>
        </p:nvPicPr>
        <p:blipFill>
          <a:blip r:embed="rId3"/>
          <a:stretch>
            <a:fillRect/>
          </a:stretch>
        </p:blipFill>
        <p:spPr>
          <a:xfrm>
            <a:off x="93889" y="685800"/>
            <a:ext cx="8956221" cy="4070435"/>
          </a:xfrm>
          <a:prstGeom prst="rect">
            <a:avLst/>
          </a:prstGeom>
        </p:spPr>
      </p:pic>
    </p:spTree>
    <p:extLst>
      <p:ext uri="{BB962C8B-B14F-4D97-AF65-F5344CB8AC3E}">
        <p14:creationId xmlns:p14="http://schemas.microsoft.com/office/powerpoint/2010/main" val="2280569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4">
          <a:extLst>
            <a:ext uri="{FF2B5EF4-FFF2-40B4-BE49-F238E27FC236}">
              <a16:creationId xmlns:a16="http://schemas.microsoft.com/office/drawing/2014/main" id="{B7BFB465-B291-3E90-22DD-2FF1F4F14664}"/>
            </a:ext>
          </a:extLst>
        </p:cNvPr>
        <p:cNvGrpSpPr/>
        <p:nvPr/>
      </p:nvGrpSpPr>
      <p:grpSpPr>
        <a:xfrm>
          <a:off x="0" y="0"/>
          <a:ext cx="0" cy="0"/>
          <a:chOff x="0" y="0"/>
          <a:chExt cx="0" cy="0"/>
        </a:xfrm>
      </p:grpSpPr>
      <p:sp>
        <p:nvSpPr>
          <p:cNvPr id="275" name="Google Shape;275;p34">
            <a:extLst>
              <a:ext uri="{FF2B5EF4-FFF2-40B4-BE49-F238E27FC236}">
                <a16:creationId xmlns:a16="http://schemas.microsoft.com/office/drawing/2014/main" id="{817E5275-3218-44E0-297D-FB77ECB241C7}"/>
              </a:ext>
            </a:extLst>
          </p:cNvPr>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IN" sz="2400" b="0" i="0" u="none">
                <a:solidFill>
                  <a:schemeClr val="dk1"/>
                </a:solidFill>
                <a:latin typeface="Arial"/>
                <a:ea typeface="Arial"/>
                <a:cs typeface="Arial"/>
                <a:sym typeface="Arial"/>
              </a:rPr>
              <a:t>Experimental Results</a:t>
            </a:r>
            <a:endParaRPr>
              <a:latin typeface="Arial"/>
              <a:ea typeface="Arial"/>
              <a:cs typeface="Arial"/>
              <a:sym typeface="Arial"/>
            </a:endParaRPr>
          </a:p>
        </p:txBody>
      </p:sp>
      <p:sp>
        <p:nvSpPr>
          <p:cNvPr id="276" name="Google Shape;276;p34">
            <a:extLst>
              <a:ext uri="{FF2B5EF4-FFF2-40B4-BE49-F238E27FC236}">
                <a16:creationId xmlns:a16="http://schemas.microsoft.com/office/drawing/2014/main" id="{D4A2811A-2618-3D53-DBC6-1B14E7685BC6}"/>
              </a:ext>
            </a:extLst>
          </p:cNvPr>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0" name="Google Shape;280;p34">
            <a:extLst>
              <a:ext uri="{FF2B5EF4-FFF2-40B4-BE49-F238E27FC236}">
                <a16:creationId xmlns:a16="http://schemas.microsoft.com/office/drawing/2014/main" id="{2FFBC0F4-C84C-A36C-6E09-60D287FC66C6}"/>
              </a:ext>
            </a:extLst>
          </p:cNvPr>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b="0" i="0" u="none" strike="noStrike" cap="none">
                <a:solidFill>
                  <a:srgbClr val="898989"/>
                </a:solidFill>
                <a:latin typeface="Arial"/>
                <a:ea typeface="Arial"/>
                <a:cs typeface="Arial"/>
                <a:sym typeface="Arial"/>
              </a:rPr>
              <a:t>Deepfake Image Detection with Meta Learning</a:t>
            </a:r>
            <a:endParaRPr sz="1200" b="0" i="0" u="none" strike="noStrike" cap="none">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2CA5C676-69DA-9334-FC56-9B024E731862}"/>
              </a:ext>
            </a:extLst>
          </p:cNvPr>
          <p:cNvPicPr>
            <a:picLocks noChangeAspect="1"/>
          </p:cNvPicPr>
          <p:nvPr/>
        </p:nvPicPr>
        <p:blipFill>
          <a:blip r:embed="rId3"/>
          <a:stretch>
            <a:fillRect/>
          </a:stretch>
        </p:blipFill>
        <p:spPr>
          <a:xfrm>
            <a:off x="85725" y="685800"/>
            <a:ext cx="8972550" cy="4109638"/>
          </a:xfrm>
          <a:prstGeom prst="rect">
            <a:avLst/>
          </a:prstGeom>
        </p:spPr>
      </p:pic>
    </p:spTree>
    <p:extLst>
      <p:ext uri="{BB962C8B-B14F-4D97-AF65-F5344CB8AC3E}">
        <p14:creationId xmlns:p14="http://schemas.microsoft.com/office/powerpoint/2010/main" val="3122537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5"/>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IN" sz="2400" b="0" i="0" u="none">
                <a:solidFill>
                  <a:schemeClr val="dk1"/>
                </a:solidFill>
                <a:latin typeface="Arial"/>
                <a:ea typeface="Arial"/>
                <a:cs typeface="Arial"/>
                <a:sym typeface="Arial"/>
              </a:rPr>
              <a:t>How it is useful for Society</a:t>
            </a:r>
            <a:endParaRPr>
              <a:latin typeface="Arial"/>
              <a:ea typeface="Arial"/>
              <a:cs typeface="Arial"/>
              <a:sym typeface="Arial"/>
            </a:endParaRPr>
          </a:p>
        </p:txBody>
      </p:sp>
      <p:sp>
        <p:nvSpPr>
          <p:cNvPr id="287" name="Google Shape;287;p35"/>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88" name="Google Shape;288;p35"/>
          <p:cNvSpPr txBox="1">
            <a:spLocks noGrp="1"/>
          </p:cNvSpPr>
          <p:nvPr>
            <p:ph type="subTitle" idx="1"/>
          </p:nvPr>
        </p:nvSpPr>
        <p:spPr>
          <a:xfrm>
            <a:off x="457200" y="1038354"/>
            <a:ext cx="8229600" cy="2862322"/>
          </a:xfrm>
          <a:prstGeom prst="rect">
            <a:avLst/>
          </a:prstGeom>
          <a:noFill/>
          <a:ln>
            <a:noFill/>
          </a:ln>
        </p:spPr>
        <p:txBody>
          <a:bodyPr spcFirstLastPara="1" wrap="square" lIns="91425" tIns="45700" rIns="91425" bIns="45700" anchor="ctr" anchorCtr="0">
            <a:spAutoFit/>
          </a:bodyPr>
          <a:lstStyle/>
          <a:p>
            <a:pPr marL="285750" marR="0" lvl="0" indent="-285750" algn="l" rtl="0">
              <a:lnSpc>
                <a:spcPct val="100000"/>
              </a:lnSpc>
              <a:spcBef>
                <a:spcPts val="0"/>
              </a:spcBef>
              <a:spcAft>
                <a:spcPts val="0"/>
              </a:spcAft>
              <a:buClr>
                <a:schemeClr val="dk1"/>
              </a:buClr>
              <a:buSzPts val="1800"/>
              <a:buFont typeface="Arial"/>
              <a:buChar char="•"/>
            </a:pPr>
            <a:r>
              <a:rPr lang="en-IN" sz="1800" b="1" i="0" u="none" strike="noStrike" cap="none">
                <a:solidFill>
                  <a:schemeClr val="dk1"/>
                </a:solidFill>
                <a:latin typeface="Arial"/>
                <a:ea typeface="Arial"/>
                <a:cs typeface="Arial"/>
                <a:sym typeface="Arial"/>
              </a:rPr>
              <a:t>Prevents Misinformation</a:t>
            </a:r>
            <a:r>
              <a:rPr lang="en-IN" sz="1800" b="0" i="0" u="none" strike="noStrike" cap="none">
                <a:solidFill>
                  <a:schemeClr val="dk1"/>
                </a:solidFill>
                <a:latin typeface="Arial"/>
                <a:ea typeface="Arial"/>
                <a:cs typeface="Arial"/>
                <a:sym typeface="Arial"/>
              </a:rPr>
              <a:t>: Stops the spread of fake news and disinformation.</a:t>
            </a:r>
            <a:endParaRPr/>
          </a:p>
          <a:p>
            <a:pPr marL="285750" marR="0" lvl="0" indent="-285750" algn="l" rtl="0">
              <a:lnSpc>
                <a:spcPct val="100000"/>
              </a:lnSpc>
              <a:spcBef>
                <a:spcPts val="0"/>
              </a:spcBef>
              <a:spcAft>
                <a:spcPts val="0"/>
              </a:spcAft>
              <a:buClr>
                <a:schemeClr val="dk1"/>
              </a:buClr>
              <a:buSzPts val="1800"/>
              <a:buFont typeface="Arial"/>
              <a:buChar char="•"/>
            </a:pPr>
            <a:r>
              <a:rPr lang="en-IN" sz="1800" b="1" i="0" u="none" strike="noStrike" cap="none">
                <a:solidFill>
                  <a:schemeClr val="dk1"/>
                </a:solidFill>
                <a:latin typeface="Arial"/>
                <a:ea typeface="Arial"/>
                <a:cs typeface="Arial"/>
                <a:sym typeface="Arial"/>
              </a:rPr>
              <a:t>Protects Individuals: </a:t>
            </a:r>
            <a:r>
              <a:rPr lang="en-IN" sz="1800" b="0" i="0" u="none" strike="noStrike" cap="none">
                <a:solidFill>
                  <a:schemeClr val="dk1"/>
                </a:solidFill>
                <a:latin typeface="Arial"/>
                <a:ea typeface="Arial"/>
                <a:cs typeface="Arial"/>
                <a:sym typeface="Arial"/>
              </a:rPr>
              <a:t>Shields people from identity theft, reputation damage, and fraud.</a:t>
            </a:r>
            <a:endParaRPr/>
          </a:p>
          <a:p>
            <a:pPr marL="285750" marR="0" lvl="0" indent="-285750" algn="l" rtl="0">
              <a:lnSpc>
                <a:spcPct val="100000"/>
              </a:lnSpc>
              <a:spcBef>
                <a:spcPts val="0"/>
              </a:spcBef>
              <a:spcAft>
                <a:spcPts val="0"/>
              </a:spcAft>
              <a:buClr>
                <a:schemeClr val="dk1"/>
              </a:buClr>
              <a:buSzPts val="1800"/>
              <a:buFont typeface="Arial"/>
              <a:buChar char="•"/>
            </a:pPr>
            <a:r>
              <a:rPr lang="en-IN" sz="1800" b="1" i="0" u="none" strike="noStrike" cap="none">
                <a:solidFill>
                  <a:schemeClr val="dk1"/>
                </a:solidFill>
                <a:latin typeface="Arial"/>
                <a:ea typeface="Arial"/>
                <a:cs typeface="Arial"/>
                <a:sym typeface="Arial"/>
              </a:rPr>
              <a:t>Safeguards Political Integrity</a:t>
            </a:r>
            <a:r>
              <a:rPr lang="en-IN" sz="1800" b="0" i="0" u="none" strike="noStrike" cap="none">
                <a:solidFill>
                  <a:schemeClr val="dk1"/>
                </a:solidFill>
                <a:latin typeface="Arial"/>
                <a:ea typeface="Arial"/>
                <a:cs typeface="Arial"/>
                <a:sym typeface="Arial"/>
              </a:rPr>
              <a:t>: Prevents the use of deepfakes to manipulate elections or political narratives.</a:t>
            </a:r>
            <a:endParaRPr/>
          </a:p>
          <a:p>
            <a:pPr marL="285750" marR="0" lvl="0" indent="-285750" algn="l" rtl="0">
              <a:lnSpc>
                <a:spcPct val="100000"/>
              </a:lnSpc>
              <a:spcBef>
                <a:spcPts val="0"/>
              </a:spcBef>
              <a:spcAft>
                <a:spcPts val="0"/>
              </a:spcAft>
              <a:buClr>
                <a:schemeClr val="dk1"/>
              </a:buClr>
              <a:buSzPts val="1800"/>
              <a:buFont typeface="Arial"/>
              <a:buChar char="•"/>
            </a:pPr>
            <a:r>
              <a:rPr lang="en-IN" sz="1800" b="1" i="0" u="none" strike="noStrike" cap="none">
                <a:solidFill>
                  <a:schemeClr val="dk1"/>
                </a:solidFill>
                <a:latin typeface="Arial"/>
                <a:ea typeface="Arial"/>
                <a:cs typeface="Arial"/>
                <a:sym typeface="Arial"/>
              </a:rPr>
              <a:t>Supports Law Enforcement</a:t>
            </a:r>
            <a:r>
              <a:rPr lang="en-IN" sz="1800" b="0" i="0" u="none" strike="noStrike" cap="none">
                <a:solidFill>
                  <a:schemeClr val="dk1"/>
                </a:solidFill>
                <a:latin typeface="Arial"/>
                <a:ea typeface="Arial"/>
                <a:cs typeface="Arial"/>
                <a:sym typeface="Arial"/>
              </a:rPr>
              <a:t>: Helps in identifying fake evidence in legal or criminal investigations.</a:t>
            </a:r>
            <a:endParaRPr/>
          </a:p>
          <a:p>
            <a:pPr marL="285750" marR="0" lvl="0" indent="-285750" algn="l" rtl="0">
              <a:lnSpc>
                <a:spcPct val="100000"/>
              </a:lnSpc>
              <a:spcBef>
                <a:spcPts val="0"/>
              </a:spcBef>
              <a:spcAft>
                <a:spcPts val="0"/>
              </a:spcAft>
              <a:buClr>
                <a:schemeClr val="dk1"/>
              </a:buClr>
              <a:buSzPts val="1800"/>
              <a:buFont typeface="Arial"/>
              <a:buChar char="•"/>
            </a:pPr>
            <a:r>
              <a:rPr lang="en-IN" sz="1800" b="1" i="0" u="none" strike="noStrike" cap="none">
                <a:solidFill>
                  <a:schemeClr val="dk1"/>
                </a:solidFill>
                <a:latin typeface="Arial"/>
                <a:ea typeface="Arial"/>
                <a:cs typeface="Arial"/>
                <a:sym typeface="Arial"/>
              </a:rPr>
              <a:t>Enhances Media Trust</a:t>
            </a:r>
            <a:r>
              <a:rPr lang="en-IN" sz="1800" b="0" i="0" u="none" strike="noStrike" cap="none">
                <a:solidFill>
                  <a:schemeClr val="dk1"/>
                </a:solidFill>
                <a:latin typeface="Arial"/>
                <a:ea typeface="Arial"/>
                <a:cs typeface="Arial"/>
                <a:sym typeface="Arial"/>
              </a:rPr>
              <a:t>: Assures the authenticity of news and media content, maintaining public trust.</a:t>
            </a:r>
            <a:endParaRPr/>
          </a:p>
        </p:txBody>
      </p:sp>
      <p:sp>
        <p:nvSpPr>
          <p:cNvPr id="289" name="Google Shape;289;p35"/>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b="0" i="0" u="none" strike="noStrike" cap="none">
                <a:solidFill>
                  <a:srgbClr val="898989"/>
                </a:solidFill>
                <a:latin typeface="Arial"/>
                <a:ea typeface="Arial"/>
                <a:cs typeface="Arial"/>
                <a:sym typeface="Arial"/>
              </a:rPr>
              <a:t>Deepfake Image Detection with Meta Learning</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6"/>
          <p:cNvSpPr txBox="1">
            <a:spLocks noGrp="1"/>
          </p:cNvSpPr>
          <p:nvPr>
            <p:ph type="subTitle" idx="1"/>
          </p:nvPr>
        </p:nvSpPr>
        <p:spPr>
          <a:xfrm>
            <a:off x="25300" y="704850"/>
            <a:ext cx="8763000" cy="4057800"/>
          </a:xfrm>
          <a:prstGeom prst="rect">
            <a:avLst/>
          </a:prstGeom>
          <a:noFill/>
          <a:ln>
            <a:noFill/>
          </a:ln>
        </p:spPr>
        <p:txBody>
          <a:bodyPr spcFirstLastPara="1" wrap="square" lIns="91425" tIns="45700" rIns="91425" bIns="45700" anchor="t" anchorCtr="0">
            <a:noAutofit/>
          </a:bodyPr>
          <a:lstStyle/>
          <a:p>
            <a:pPr marL="342900" lvl="0" indent="-342900" algn="just" rtl="0">
              <a:lnSpc>
                <a:spcPct val="150000"/>
              </a:lnSpc>
              <a:spcBef>
                <a:spcPts val="0"/>
              </a:spcBef>
              <a:spcAft>
                <a:spcPts val="0"/>
              </a:spcAft>
              <a:buClr>
                <a:srgbClr val="888888"/>
              </a:buClr>
              <a:buSzPts val="4000"/>
              <a:buNone/>
            </a:pPr>
            <a:endParaRPr sz="4000" b="1" i="0" u="none">
              <a:solidFill>
                <a:schemeClr val="dk1"/>
              </a:solidFill>
              <a:latin typeface="Arial"/>
              <a:ea typeface="Arial"/>
              <a:cs typeface="Arial"/>
              <a:sym typeface="Arial"/>
            </a:endParaRPr>
          </a:p>
          <a:p>
            <a:pPr marL="342900" lvl="0" indent="-342900" algn="just" rtl="0">
              <a:lnSpc>
                <a:spcPct val="150000"/>
              </a:lnSpc>
              <a:spcBef>
                <a:spcPts val="800"/>
              </a:spcBef>
              <a:spcAft>
                <a:spcPts val="0"/>
              </a:spcAft>
              <a:buClr>
                <a:srgbClr val="888888"/>
              </a:buClr>
              <a:buSzPts val="4000"/>
              <a:buNone/>
            </a:pPr>
            <a:endParaRPr sz="4000" b="1" i="0" u="none">
              <a:solidFill>
                <a:schemeClr val="dk1"/>
              </a:solidFill>
              <a:latin typeface="Arial"/>
              <a:ea typeface="Arial"/>
              <a:cs typeface="Arial"/>
              <a:sym typeface="Arial"/>
            </a:endParaRPr>
          </a:p>
          <a:p>
            <a:pPr marL="342900" lvl="0" indent="-342900" algn="ctr" rtl="0">
              <a:lnSpc>
                <a:spcPct val="150000"/>
              </a:lnSpc>
              <a:spcBef>
                <a:spcPts val="800"/>
              </a:spcBef>
              <a:spcAft>
                <a:spcPts val="0"/>
              </a:spcAft>
              <a:buClr>
                <a:schemeClr val="dk1"/>
              </a:buClr>
              <a:buSzPts val="4000"/>
              <a:buNone/>
            </a:pPr>
            <a:r>
              <a:rPr lang="en-IN" sz="4000" b="1" i="0" u="none">
                <a:solidFill>
                  <a:schemeClr val="dk1"/>
                </a:solidFill>
                <a:latin typeface="Arial"/>
                <a:ea typeface="Arial"/>
                <a:cs typeface="Arial"/>
                <a:sym typeface="Arial"/>
              </a:rPr>
              <a:t>Thank You…….</a:t>
            </a:r>
            <a:endParaRPr>
              <a:latin typeface="Arial"/>
              <a:ea typeface="Arial"/>
              <a:cs typeface="Arial"/>
              <a:sym typeface="Arial"/>
            </a:endParaRPr>
          </a:p>
        </p:txBody>
      </p:sp>
      <p:sp>
        <p:nvSpPr>
          <p:cNvPr id="295" name="Google Shape;295;p36"/>
          <p:cNvSpPr txBox="1"/>
          <p:nvPr/>
        </p:nvSpPr>
        <p:spPr>
          <a:xfrm>
            <a:off x="304700" y="46148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6" name="Google Shape;296;p36"/>
          <p:cNvSpPr txBox="1"/>
          <p:nvPr/>
        </p:nvSpPr>
        <p:spPr>
          <a:xfrm>
            <a:off x="6400700" y="46148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IN" sz="1200" b="0" i="0" u="none" strike="noStrike" cap="none">
                <a:solidFill>
                  <a:srgbClr val="898989"/>
                </a:solidFill>
                <a:latin typeface="Arial"/>
                <a:ea typeface="Arial"/>
                <a:cs typeface="Arial"/>
                <a:sym typeface="Arial"/>
              </a:rPr>
              <a:t>23</a:t>
            </a:r>
            <a:endParaRPr sz="1400" b="0" i="0" u="none" strike="noStrike" cap="none">
              <a:solidFill>
                <a:srgbClr val="000000"/>
              </a:solidFill>
              <a:latin typeface="Arial"/>
              <a:ea typeface="Arial"/>
              <a:cs typeface="Arial"/>
              <a:sym typeface="Arial"/>
            </a:endParaRPr>
          </a:p>
        </p:txBody>
      </p:sp>
      <p:sp>
        <p:nvSpPr>
          <p:cNvPr id="297" name="Google Shape;297;p36"/>
          <p:cNvSpPr txBox="1"/>
          <p:nvPr/>
        </p:nvSpPr>
        <p:spPr>
          <a:xfrm>
            <a:off x="601475" y="46148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b="0" i="0" u="none" strike="noStrike" cap="none">
                <a:solidFill>
                  <a:srgbClr val="898989"/>
                </a:solidFill>
                <a:latin typeface="Arial"/>
                <a:ea typeface="Arial"/>
                <a:cs typeface="Arial"/>
                <a:sym typeface="Arial"/>
              </a:rPr>
              <a:t>Deepfake Image Detection</a:t>
            </a:r>
            <a:endParaRPr sz="1400" b="0" i="0" u="none" strike="noStrike" cap="none">
              <a:solidFill>
                <a:srgbClr val="000000"/>
              </a:solidFill>
              <a:latin typeface="Arial"/>
              <a:ea typeface="Arial"/>
              <a:cs typeface="Arial"/>
              <a:sym typeface="Arial"/>
            </a:endParaRPr>
          </a:p>
        </p:txBody>
      </p:sp>
      <p:sp>
        <p:nvSpPr>
          <p:cNvPr id="298" name="Google Shape;298;p36"/>
          <p:cNvSpPr txBox="1"/>
          <p:nvPr/>
        </p:nvSpPr>
        <p:spPr>
          <a:xfrm>
            <a:off x="355500" y="914400"/>
            <a:ext cx="8788500" cy="38289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888888"/>
              </a:buClr>
              <a:buSzPts val="2800"/>
              <a:buFont typeface="Arial"/>
              <a:buNone/>
            </a:pPr>
            <a:endParaRPr sz="2800" b="1" i="0" u="none" strike="noStrike" cap="none">
              <a:solidFill>
                <a:schemeClr val="dk1"/>
              </a:solidFill>
              <a:latin typeface="Calibri"/>
              <a:ea typeface="Calibri"/>
              <a:cs typeface="Calibri"/>
              <a:sym typeface="Calibri"/>
            </a:endParaRPr>
          </a:p>
          <a:p>
            <a:pPr marL="0" marR="0" lvl="0" indent="0" algn="just" rtl="0">
              <a:lnSpc>
                <a:spcPct val="100000"/>
              </a:lnSpc>
              <a:spcBef>
                <a:spcPts val="560"/>
              </a:spcBef>
              <a:spcAft>
                <a:spcPts val="0"/>
              </a:spcAft>
              <a:buClr>
                <a:srgbClr val="888888"/>
              </a:buClr>
              <a:buSzPts val="2800"/>
              <a:buFont typeface="Arial"/>
              <a:buNone/>
            </a:pPr>
            <a:endParaRPr sz="2800" b="1" i="0" u="none" strike="noStrike" cap="none">
              <a:solidFill>
                <a:schemeClr val="dk1"/>
              </a:solidFill>
              <a:latin typeface="Calibri"/>
              <a:ea typeface="Calibri"/>
              <a:cs typeface="Calibri"/>
              <a:sym typeface="Calibri"/>
            </a:endParaRPr>
          </a:p>
          <a:p>
            <a:pPr marL="0" marR="0" lvl="0" indent="0" algn="ctr" rtl="0">
              <a:lnSpc>
                <a:spcPct val="100000"/>
              </a:lnSpc>
              <a:spcBef>
                <a:spcPts val="560"/>
              </a:spcBef>
              <a:spcAft>
                <a:spcPts val="0"/>
              </a:spcAft>
              <a:buClr>
                <a:srgbClr val="888888"/>
              </a:buClr>
              <a:buSzPts val="2800"/>
              <a:buFont typeface="Arial"/>
              <a:buNone/>
            </a:pPr>
            <a:endParaRPr sz="2800" b="1" i="0" u="none" strike="noStrike" cap="none">
              <a:solidFill>
                <a:schemeClr val="dk1"/>
              </a:solidFill>
              <a:latin typeface="Calibri"/>
              <a:ea typeface="Calibri"/>
              <a:cs typeface="Calibri"/>
              <a:sym typeface="Calibri"/>
            </a:endParaRPr>
          </a:p>
        </p:txBody>
      </p:sp>
      <p:sp>
        <p:nvSpPr>
          <p:cNvPr id="299" name="Google Shape;299;p36"/>
          <p:cNvSpPr txBox="1"/>
          <p:nvPr/>
        </p:nvSpPr>
        <p:spPr>
          <a:xfrm>
            <a:off x="-10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Calibri"/>
              <a:buNone/>
            </a:pPr>
            <a:r>
              <a:rPr lang="en-IN" sz="2400" b="0" i="0" u="none" strike="noStrike" cap="none">
                <a:solidFill>
                  <a:schemeClr val="dk1"/>
                </a:solidFill>
                <a:latin typeface="Calibri"/>
                <a:ea typeface="Calibri"/>
                <a:cs typeface="Calibri"/>
                <a:sym typeface="Calibri"/>
              </a:rPr>
              <a:t>Plan of Action</a:t>
            </a:r>
            <a:endParaRPr sz="5200" b="0" i="0" u="none" strike="noStrike" cap="none">
              <a:solidFill>
                <a:schemeClr val="dk1"/>
              </a:solidFill>
              <a:latin typeface="Arial"/>
              <a:ea typeface="Arial"/>
              <a:cs typeface="Arial"/>
              <a:sym typeface="Arial"/>
            </a:endParaRPr>
          </a:p>
        </p:txBody>
      </p:sp>
      <p:graphicFrame>
        <p:nvGraphicFramePr>
          <p:cNvPr id="300" name="Google Shape;300;p36"/>
          <p:cNvGraphicFramePr/>
          <p:nvPr/>
        </p:nvGraphicFramePr>
        <p:xfrm>
          <a:off x="-100" y="571500"/>
          <a:ext cx="9143975" cy="4583050"/>
        </p:xfrm>
        <a:graphic>
          <a:graphicData uri="http://schemas.openxmlformats.org/drawingml/2006/table">
            <a:tbl>
              <a:tblPr>
                <a:noFill/>
                <a:tableStyleId>{4628CB30-A9E9-49A6-A60C-017B6C2FFB9A}</a:tableStyleId>
              </a:tblPr>
              <a:tblGrid>
                <a:gridCol w="3549650">
                  <a:extLst>
                    <a:ext uri="{9D8B030D-6E8A-4147-A177-3AD203B41FA5}">
                      <a16:colId xmlns:a16="http://schemas.microsoft.com/office/drawing/2014/main" val="20000"/>
                    </a:ext>
                  </a:extLst>
                </a:gridCol>
                <a:gridCol w="1165225">
                  <a:extLst>
                    <a:ext uri="{9D8B030D-6E8A-4147-A177-3AD203B41FA5}">
                      <a16:colId xmlns:a16="http://schemas.microsoft.com/office/drawing/2014/main" val="20001"/>
                    </a:ext>
                  </a:extLst>
                </a:gridCol>
                <a:gridCol w="1087425">
                  <a:extLst>
                    <a:ext uri="{9D8B030D-6E8A-4147-A177-3AD203B41FA5}">
                      <a16:colId xmlns:a16="http://schemas.microsoft.com/office/drawing/2014/main" val="20002"/>
                    </a:ext>
                  </a:extLst>
                </a:gridCol>
                <a:gridCol w="1087425">
                  <a:extLst>
                    <a:ext uri="{9D8B030D-6E8A-4147-A177-3AD203B41FA5}">
                      <a16:colId xmlns:a16="http://schemas.microsoft.com/office/drawing/2014/main" val="20003"/>
                    </a:ext>
                  </a:extLst>
                </a:gridCol>
                <a:gridCol w="1089025">
                  <a:extLst>
                    <a:ext uri="{9D8B030D-6E8A-4147-A177-3AD203B41FA5}">
                      <a16:colId xmlns:a16="http://schemas.microsoft.com/office/drawing/2014/main" val="20004"/>
                    </a:ext>
                  </a:extLst>
                </a:gridCol>
                <a:gridCol w="1165225">
                  <a:extLst>
                    <a:ext uri="{9D8B030D-6E8A-4147-A177-3AD203B41FA5}">
                      <a16:colId xmlns:a16="http://schemas.microsoft.com/office/drawing/2014/main" val="20005"/>
                    </a:ext>
                  </a:extLst>
                </a:gridCol>
              </a:tblGrid>
              <a:tr h="628650">
                <a:tc>
                  <a:txBody>
                    <a:bodyPr/>
                    <a:lstStyle/>
                    <a:p>
                      <a:pPr marL="0" marR="0" lvl="0" indent="0" algn="just" rtl="0">
                        <a:lnSpc>
                          <a:spcPct val="150000"/>
                        </a:lnSpc>
                        <a:spcBef>
                          <a:spcPts val="0"/>
                        </a:spcBef>
                        <a:spcAft>
                          <a:spcPts val="0"/>
                        </a:spcAft>
                        <a:buClr>
                          <a:srgbClr val="000000"/>
                        </a:buClr>
                        <a:buSzPts val="1400"/>
                        <a:buFont typeface="Calibri"/>
                        <a:buNone/>
                      </a:pPr>
                      <a:r>
                        <a:rPr lang="en-IN" sz="1400" b="1" i="0" u="none" strike="noStrike" cap="none">
                          <a:solidFill>
                            <a:srgbClr val="000000"/>
                          </a:solidFill>
                          <a:latin typeface="Calibri"/>
                          <a:ea typeface="Calibri"/>
                          <a:cs typeface="Calibri"/>
                          <a:sym typeface="Calibri"/>
                        </a:rPr>
                        <a:t>Activity (2025)</a:t>
                      </a:r>
                      <a:endParaRPr sz="1100" u="none" strike="noStrike" cap="none"/>
                    </a:p>
                  </a:txBody>
                  <a:tcPr marL="68575" marR="68575"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just" rtl="0">
                        <a:lnSpc>
                          <a:spcPct val="150000"/>
                        </a:lnSpc>
                        <a:spcBef>
                          <a:spcPts val="0"/>
                        </a:spcBef>
                        <a:spcAft>
                          <a:spcPts val="0"/>
                        </a:spcAft>
                        <a:buClr>
                          <a:srgbClr val="000000"/>
                        </a:buClr>
                        <a:buSzPts val="1200"/>
                        <a:buFont typeface="Calibri"/>
                        <a:buNone/>
                      </a:pPr>
                      <a:r>
                        <a:rPr lang="en-IN" sz="1200" b="1" i="0" u="none" strike="noStrike" cap="none">
                          <a:solidFill>
                            <a:srgbClr val="000000"/>
                          </a:solidFill>
                          <a:latin typeface="Calibri"/>
                          <a:ea typeface="Calibri"/>
                          <a:cs typeface="Calibri"/>
                          <a:sym typeface="Calibri"/>
                        </a:rPr>
                        <a:t>Jan</a:t>
                      </a:r>
                      <a:endParaRPr sz="1100" u="none" strike="noStrike" cap="none"/>
                    </a:p>
                  </a:txBody>
                  <a:tcPr marL="68575" marR="68575" marT="0" marB="0" anchor="b">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just" rtl="0">
                        <a:lnSpc>
                          <a:spcPct val="150000"/>
                        </a:lnSpc>
                        <a:spcBef>
                          <a:spcPts val="0"/>
                        </a:spcBef>
                        <a:spcAft>
                          <a:spcPts val="0"/>
                        </a:spcAft>
                        <a:buClr>
                          <a:srgbClr val="000000"/>
                        </a:buClr>
                        <a:buSzPts val="1200"/>
                        <a:buFont typeface="Calibri"/>
                        <a:buNone/>
                      </a:pPr>
                      <a:r>
                        <a:rPr lang="en-IN" sz="1200" b="1" i="0" u="none" strike="noStrike" cap="none">
                          <a:solidFill>
                            <a:srgbClr val="000000"/>
                          </a:solidFill>
                          <a:latin typeface="Calibri"/>
                          <a:ea typeface="Calibri"/>
                          <a:cs typeface="Calibri"/>
                          <a:sym typeface="Calibri"/>
                        </a:rPr>
                        <a:t>Feb</a:t>
                      </a:r>
                      <a:endParaRPr sz="1100" u="none" strike="noStrike" cap="none"/>
                    </a:p>
                  </a:txBody>
                  <a:tcPr marL="68575" marR="68575" marT="0" marB="0" anchor="b">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just" rtl="0">
                        <a:lnSpc>
                          <a:spcPct val="150000"/>
                        </a:lnSpc>
                        <a:spcBef>
                          <a:spcPts val="0"/>
                        </a:spcBef>
                        <a:spcAft>
                          <a:spcPts val="0"/>
                        </a:spcAft>
                        <a:buClr>
                          <a:srgbClr val="000000"/>
                        </a:buClr>
                        <a:buSzPts val="1200"/>
                        <a:buFont typeface="Calibri"/>
                        <a:buNone/>
                      </a:pPr>
                      <a:r>
                        <a:rPr lang="en-IN" sz="1200" b="1" i="0" u="none" strike="noStrike" cap="none">
                          <a:solidFill>
                            <a:srgbClr val="000000"/>
                          </a:solidFill>
                          <a:latin typeface="Calibri"/>
                          <a:ea typeface="Calibri"/>
                          <a:cs typeface="Calibri"/>
                          <a:sym typeface="Calibri"/>
                        </a:rPr>
                        <a:t>March</a:t>
                      </a:r>
                      <a:endParaRPr sz="1100" u="none" strike="noStrike" cap="none"/>
                    </a:p>
                  </a:txBody>
                  <a:tcPr marL="68575" marR="68575" marT="0" marB="0" anchor="b">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just" rtl="0">
                        <a:lnSpc>
                          <a:spcPct val="150000"/>
                        </a:lnSpc>
                        <a:spcBef>
                          <a:spcPts val="0"/>
                        </a:spcBef>
                        <a:spcAft>
                          <a:spcPts val="0"/>
                        </a:spcAft>
                        <a:buClr>
                          <a:srgbClr val="000000"/>
                        </a:buClr>
                        <a:buSzPts val="1200"/>
                        <a:buFont typeface="Calibri"/>
                        <a:buNone/>
                      </a:pPr>
                      <a:r>
                        <a:rPr lang="en-IN" sz="1200" b="1" i="0" u="none" strike="noStrike" cap="none">
                          <a:solidFill>
                            <a:srgbClr val="000000"/>
                          </a:solidFill>
                          <a:latin typeface="Calibri"/>
                          <a:ea typeface="Calibri"/>
                          <a:cs typeface="Calibri"/>
                          <a:sym typeface="Calibri"/>
                        </a:rPr>
                        <a:t>April</a:t>
                      </a:r>
                      <a:endParaRPr sz="1100" u="none" strike="noStrike" cap="none"/>
                    </a:p>
                  </a:txBody>
                  <a:tcPr marL="68575" marR="68575" marT="0" marB="0" anchor="b">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just" rtl="0">
                        <a:lnSpc>
                          <a:spcPct val="150000"/>
                        </a:lnSpc>
                        <a:spcBef>
                          <a:spcPts val="0"/>
                        </a:spcBef>
                        <a:spcAft>
                          <a:spcPts val="0"/>
                        </a:spcAft>
                        <a:buClr>
                          <a:srgbClr val="000000"/>
                        </a:buClr>
                        <a:buSzPts val="1200"/>
                        <a:buFont typeface="Calibri"/>
                        <a:buNone/>
                      </a:pPr>
                      <a:r>
                        <a:rPr lang="en-IN" sz="1200" b="1" i="0" u="none" strike="noStrike" cap="none">
                          <a:solidFill>
                            <a:srgbClr val="000000"/>
                          </a:solidFill>
                          <a:latin typeface="Calibri"/>
                          <a:ea typeface="Calibri"/>
                          <a:cs typeface="Calibri"/>
                          <a:sym typeface="Calibri"/>
                        </a:rPr>
                        <a:t>May</a:t>
                      </a:r>
                      <a:endParaRPr sz="1100" u="none" strike="noStrike" cap="none"/>
                    </a:p>
                  </a:txBody>
                  <a:tcPr marL="68575" marR="68575" marT="0" marB="0" anchor="b">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extLst>
                  <a:ext uri="{0D108BD9-81ED-4DB2-BD59-A6C34878D82A}">
                    <a16:rowId xmlns:a16="http://schemas.microsoft.com/office/drawing/2014/main" val="10000"/>
                  </a:ext>
                </a:extLst>
              </a:tr>
              <a:tr h="507200">
                <a:tc>
                  <a:txBody>
                    <a:bodyPr/>
                    <a:lstStyle/>
                    <a:p>
                      <a:pPr marL="0" marR="0" lvl="0" indent="0" algn="just" rtl="0">
                        <a:lnSpc>
                          <a:spcPct val="150000"/>
                        </a:lnSpc>
                        <a:spcBef>
                          <a:spcPts val="0"/>
                        </a:spcBef>
                        <a:spcAft>
                          <a:spcPts val="0"/>
                        </a:spcAft>
                        <a:buClr>
                          <a:srgbClr val="000000"/>
                        </a:buClr>
                        <a:buSzPts val="1200"/>
                        <a:buFont typeface="Calibri"/>
                        <a:buNone/>
                      </a:pPr>
                      <a:r>
                        <a:rPr lang="en-IN" sz="1200" b="0" i="0" u="none" strike="noStrike" cap="none">
                          <a:solidFill>
                            <a:srgbClr val="000000"/>
                          </a:solidFill>
                          <a:latin typeface="Calibri"/>
                          <a:ea typeface="Calibri"/>
                          <a:cs typeface="Calibri"/>
                          <a:sym typeface="Calibri"/>
                        </a:rPr>
                        <a:t>Literature Survey</a:t>
                      </a:r>
                      <a:endParaRPr sz="1100" u="none" strike="noStrike" cap="none"/>
                    </a:p>
                  </a:txBody>
                  <a:tcPr marL="68575" marR="68575"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solidFill>
                            <a:schemeClr val="dk1"/>
                          </a:solidFill>
                          <a:latin typeface="Calibri"/>
                          <a:ea typeface="Calibri"/>
                          <a:cs typeface="Calibri"/>
                          <a:sym typeface="Calibri"/>
                        </a:rPr>
                        <a:t>Done</a:t>
                      </a:r>
                      <a:endParaRPr sz="1400" u="none" strike="noStrike" cap="none">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3D69B"/>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extLst>
                  <a:ext uri="{0D108BD9-81ED-4DB2-BD59-A6C34878D82A}">
                    <a16:rowId xmlns:a16="http://schemas.microsoft.com/office/drawing/2014/main" val="10001"/>
                  </a:ext>
                </a:extLst>
              </a:tr>
              <a:tr h="507200">
                <a:tc>
                  <a:txBody>
                    <a:bodyPr/>
                    <a:lstStyle/>
                    <a:p>
                      <a:pPr marL="0" marR="0" lvl="0" indent="0" algn="just" rtl="0">
                        <a:lnSpc>
                          <a:spcPct val="150000"/>
                        </a:lnSpc>
                        <a:spcBef>
                          <a:spcPts val="0"/>
                        </a:spcBef>
                        <a:spcAft>
                          <a:spcPts val="0"/>
                        </a:spcAft>
                        <a:buClr>
                          <a:srgbClr val="000000"/>
                        </a:buClr>
                        <a:buSzPts val="1200"/>
                        <a:buFont typeface="Calibri"/>
                        <a:buNone/>
                      </a:pPr>
                      <a:r>
                        <a:rPr lang="en-IN" sz="1200" b="0" i="0" u="none" strike="noStrike" cap="none">
                          <a:solidFill>
                            <a:srgbClr val="000000"/>
                          </a:solidFill>
                          <a:latin typeface="Calibri"/>
                          <a:ea typeface="Calibri"/>
                          <a:cs typeface="Calibri"/>
                          <a:sym typeface="Calibri"/>
                        </a:rPr>
                        <a:t>Data Collection</a:t>
                      </a:r>
                      <a:endParaRPr sz="1100" u="none" strike="noStrike" cap="none"/>
                    </a:p>
                  </a:txBody>
                  <a:tcPr marL="68575" marR="68575"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solidFill>
                            <a:schemeClr val="dk1"/>
                          </a:solidFill>
                          <a:latin typeface="Calibri"/>
                          <a:ea typeface="Calibri"/>
                          <a:cs typeface="Calibri"/>
                          <a:sym typeface="Calibri"/>
                        </a:rPr>
                        <a:t>Done</a:t>
                      </a:r>
                      <a:endParaRPr sz="1400" u="none" strike="noStrike" cap="none">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3D69B"/>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extLst>
                  <a:ext uri="{0D108BD9-81ED-4DB2-BD59-A6C34878D82A}">
                    <a16:rowId xmlns:a16="http://schemas.microsoft.com/office/drawing/2014/main" val="10002"/>
                  </a:ext>
                </a:extLst>
              </a:tr>
              <a:tr h="508400">
                <a:tc>
                  <a:txBody>
                    <a:bodyPr/>
                    <a:lstStyle/>
                    <a:p>
                      <a:pPr marL="0" marR="0" lvl="0" indent="0" algn="l" rtl="0">
                        <a:lnSpc>
                          <a:spcPct val="100000"/>
                        </a:lnSpc>
                        <a:spcBef>
                          <a:spcPts val="0"/>
                        </a:spcBef>
                        <a:spcAft>
                          <a:spcPts val="0"/>
                        </a:spcAft>
                        <a:buClr>
                          <a:srgbClr val="000000"/>
                        </a:buClr>
                        <a:buSzPts val="1200"/>
                        <a:buFont typeface="Arial"/>
                        <a:buNone/>
                      </a:pPr>
                      <a:r>
                        <a:rPr lang="en-IN" sz="1200" b="0" i="0" u="none" strike="noStrike" cap="none">
                          <a:solidFill>
                            <a:srgbClr val="000000"/>
                          </a:solidFill>
                          <a:latin typeface="Calibri"/>
                          <a:ea typeface="Calibri"/>
                          <a:cs typeface="Calibri"/>
                          <a:sym typeface="Calibri"/>
                        </a:rPr>
                        <a:t>Data Cleaning and Feature engineering</a:t>
                      </a:r>
                      <a:endParaRPr sz="1200" u="none" strike="noStrike" cap="none">
                        <a:solidFill>
                          <a:schemeClr val="dk1"/>
                        </a:solidFill>
                        <a:latin typeface="Calibri"/>
                        <a:ea typeface="Calibri"/>
                        <a:cs typeface="Calibri"/>
                        <a:sym typeface="Calibri"/>
                      </a:endParaRPr>
                    </a:p>
                  </a:txBody>
                  <a:tcPr marL="68575" marR="68575"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solidFill>
                            <a:schemeClr val="dk1"/>
                          </a:solidFill>
                          <a:latin typeface="Calibri"/>
                          <a:ea typeface="Calibri"/>
                          <a:cs typeface="Calibri"/>
                          <a:sym typeface="Calibri"/>
                        </a:rPr>
                        <a:t>done</a:t>
                      </a:r>
                      <a:endParaRPr sz="1400" u="none" strike="noStrike" cap="none">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3D69B"/>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extLst>
                  <a:ext uri="{0D108BD9-81ED-4DB2-BD59-A6C34878D82A}">
                    <a16:rowId xmlns:a16="http://schemas.microsoft.com/office/drawing/2014/main" val="10003"/>
                  </a:ext>
                </a:extLst>
              </a:tr>
              <a:tr h="507200">
                <a:tc>
                  <a:txBody>
                    <a:bodyPr/>
                    <a:lstStyle/>
                    <a:p>
                      <a:pPr marL="0" marR="0" lvl="0" indent="0" algn="l" rtl="0">
                        <a:lnSpc>
                          <a:spcPct val="100000"/>
                        </a:lnSpc>
                        <a:spcBef>
                          <a:spcPts val="0"/>
                        </a:spcBef>
                        <a:spcAft>
                          <a:spcPts val="0"/>
                        </a:spcAft>
                        <a:buClr>
                          <a:srgbClr val="000000"/>
                        </a:buClr>
                        <a:buSzPts val="1200"/>
                        <a:buFont typeface="Arial"/>
                        <a:buNone/>
                      </a:pPr>
                      <a:r>
                        <a:rPr lang="en-IN" sz="1200" u="none" strike="noStrike" cap="none">
                          <a:solidFill>
                            <a:schemeClr val="dk1"/>
                          </a:solidFill>
                          <a:latin typeface="Calibri"/>
                          <a:ea typeface="Calibri"/>
                          <a:cs typeface="Calibri"/>
                          <a:sym typeface="Calibri"/>
                        </a:rPr>
                        <a:t>Model Building for selecting correct Machine Learning Algorithm</a:t>
                      </a:r>
                      <a:endParaRPr sz="1200" u="none" strike="noStrike" cap="none">
                        <a:solidFill>
                          <a:schemeClr val="dk1"/>
                        </a:solidFill>
                        <a:latin typeface="Calibri"/>
                        <a:ea typeface="Calibri"/>
                        <a:cs typeface="Calibri"/>
                        <a:sym typeface="Calibri"/>
                      </a:endParaRPr>
                    </a:p>
                  </a:txBody>
                  <a:tcPr marL="68575" marR="68575"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solidFill>
                            <a:schemeClr val="dk1"/>
                          </a:solidFill>
                          <a:latin typeface="Calibri"/>
                          <a:ea typeface="Calibri"/>
                          <a:cs typeface="Calibri"/>
                          <a:sym typeface="Calibri"/>
                        </a:rPr>
                        <a:t>done</a:t>
                      </a:r>
                      <a:endParaRPr sz="1400" u="none" strike="noStrike" cap="none">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3D69B"/>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extLst>
                  <a:ext uri="{0D108BD9-81ED-4DB2-BD59-A6C34878D82A}">
                    <a16:rowId xmlns:a16="http://schemas.microsoft.com/office/drawing/2014/main" val="10004"/>
                  </a:ext>
                </a:extLst>
              </a:tr>
              <a:tr h="460100">
                <a:tc>
                  <a:txBody>
                    <a:bodyPr/>
                    <a:lstStyle/>
                    <a:p>
                      <a:pPr marL="0" marR="0" lvl="0" indent="0" algn="l" rtl="0">
                        <a:lnSpc>
                          <a:spcPct val="100000"/>
                        </a:lnSpc>
                        <a:spcBef>
                          <a:spcPts val="0"/>
                        </a:spcBef>
                        <a:spcAft>
                          <a:spcPts val="0"/>
                        </a:spcAft>
                        <a:buClr>
                          <a:srgbClr val="000000"/>
                        </a:buClr>
                        <a:buSzPts val="1200"/>
                        <a:buFont typeface="Arial"/>
                        <a:buNone/>
                      </a:pPr>
                      <a:r>
                        <a:rPr lang="en-IN" sz="1200" u="none" strike="noStrike" cap="none">
                          <a:solidFill>
                            <a:schemeClr val="dk1"/>
                          </a:solidFill>
                          <a:latin typeface="Calibri"/>
                          <a:ea typeface="Calibri"/>
                          <a:cs typeface="Calibri"/>
                          <a:sym typeface="Calibri"/>
                        </a:rPr>
                        <a:t>Accuracy Increasing and implementation of Meta Learning</a:t>
                      </a:r>
                      <a:endParaRPr sz="1200" u="none" strike="noStrike" cap="none">
                        <a:solidFill>
                          <a:schemeClr val="dk1"/>
                        </a:solidFill>
                        <a:latin typeface="Calibri"/>
                        <a:ea typeface="Calibri"/>
                        <a:cs typeface="Calibri"/>
                        <a:sym typeface="Calibri"/>
                      </a:endParaRPr>
                    </a:p>
                  </a:txBody>
                  <a:tcPr marL="68575" marR="68575"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CE6F2"/>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CE6F2"/>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solidFill>
                            <a:schemeClr val="dk1"/>
                          </a:solidFill>
                          <a:latin typeface="Calibri"/>
                          <a:ea typeface="Calibri"/>
                          <a:cs typeface="Calibri"/>
                          <a:sym typeface="Calibri"/>
                        </a:rPr>
                        <a:t>working</a:t>
                      </a:r>
                      <a:endParaRPr sz="1400" u="none" strike="noStrike" cap="none">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3D69B"/>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3D69B"/>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extLst>
                  <a:ext uri="{0D108BD9-81ED-4DB2-BD59-A6C34878D82A}">
                    <a16:rowId xmlns:a16="http://schemas.microsoft.com/office/drawing/2014/main" val="10005"/>
                  </a:ext>
                </a:extLst>
              </a:tr>
              <a:tr h="408225">
                <a:tc>
                  <a:txBody>
                    <a:bodyPr/>
                    <a:lstStyle/>
                    <a:p>
                      <a:pPr marL="0" marR="0" lvl="0" indent="0" algn="l" rtl="0">
                        <a:lnSpc>
                          <a:spcPct val="100000"/>
                        </a:lnSpc>
                        <a:spcBef>
                          <a:spcPts val="0"/>
                        </a:spcBef>
                        <a:spcAft>
                          <a:spcPts val="0"/>
                        </a:spcAft>
                        <a:buClr>
                          <a:srgbClr val="000000"/>
                        </a:buClr>
                        <a:buSzPts val="1200"/>
                        <a:buFont typeface="Arial"/>
                        <a:buNone/>
                      </a:pPr>
                      <a:r>
                        <a:rPr lang="en-IN" sz="1200" u="none" strike="noStrike" cap="none">
                          <a:solidFill>
                            <a:schemeClr val="dk1"/>
                          </a:solidFill>
                          <a:latin typeface="Calibri"/>
                          <a:ea typeface="Calibri"/>
                          <a:cs typeface="Calibri"/>
                          <a:sym typeface="Calibri"/>
                        </a:rPr>
                        <a:t>Fine Tuning and Deployment</a:t>
                      </a:r>
                      <a:endParaRPr sz="1200" u="none" strike="noStrike" cap="none">
                        <a:solidFill>
                          <a:schemeClr val="dk1"/>
                        </a:solidFill>
                        <a:latin typeface="Calibri"/>
                        <a:ea typeface="Calibri"/>
                        <a:cs typeface="Calibri"/>
                        <a:sym typeface="Calibri"/>
                      </a:endParaRPr>
                    </a:p>
                  </a:txBody>
                  <a:tcPr marL="68575" marR="68575"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CE6F2"/>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CE6F2"/>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3D69B"/>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3D69B"/>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extLst>
                  <a:ext uri="{0D108BD9-81ED-4DB2-BD59-A6C34878D82A}">
                    <a16:rowId xmlns:a16="http://schemas.microsoft.com/office/drawing/2014/main" val="10006"/>
                  </a:ext>
                </a:extLst>
              </a:tr>
              <a:tr h="507200">
                <a:tc>
                  <a:txBody>
                    <a:bodyPr/>
                    <a:lstStyle/>
                    <a:p>
                      <a:pPr marL="0" marR="0" lvl="0" indent="0" algn="just" rtl="0">
                        <a:lnSpc>
                          <a:spcPct val="150000"/>
                        </a:lnSpc>
                        <a:spcBef>
                          <a:spcPts val="0"/>
                        </a:spcBef>
                        <a:spcAft>
                          <a:spcPts val="0"/>
                        </a:spcAft>
                        <a:buClr>
                          <a:srgbClr val="000000"/>
                        </a:buClr>
                        <a:buSzPts val="1200"/>
                        <a:buFont typeface="Calibri"/>
                        <a:buNone/>
                      </a:pPr>
                      <a:r>
                        <a:rPr lang="en-IN" sz="1200" b="0" i="0" u="none" strike="noStrike" cap="none">
                          <a:solidFill>
                            <a:srgbClr val="000000"/>
                          </a:solidFill>
                          <a:latin typeface="Calibri"/>
                          <a:ea typeface="Calibri"/>
                          <a:cs typeface="Calibri"/>
                          <a:sym typeface="Calibri"/>
                        </a:rPr>
                        <a:t>Preparation of Project Report/Paper Writing</a:t>
                      </a:r>
                      <a:endParaRPr sz="1100" u="none" strike="noStrike" cap="none"/>
                    </a:p>
                  </a:txBody>
                  <a:tcPr marL="68575" marR="68575"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CE6F2"/>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3D69B"/>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3D69B"/>
                    </a:solidFill>
                  </a:tcPr>
                </a:tc>
                <a:extLst>
                  <a:ext uri="{0D108BD9-81ED-4DB2-BD59-A6C34878D82A}">
                    <a16:rowId xmlns:a16="http://schemas.microsoft.com/office/drawing/2014/main" val="10007"/>
                  </a:ext>
                </a:extLst>
              </a:tr>
              <a:tr h="548875">
                <a:tc>
                  <a:txBody>
                    <a:bodyPr/>
                    <a:lstStyle/>
                    <a:p>
                      <a:pPr marL="0" marR="0" lvl="0" indent="0" algn="just" rtl="0">
                        <a:lnSpc>
                          <a:spcPct val="150000"/>
                        </a:lnSpc>
                        <a:spcBef>
                          <a:spcPts val="0"/>
                        </a:spcBef>
                        <a:spcAft>
                          <a:spcPts val="0"/>
                        </a:spcAft>
                        <a:buClr>
                          <a:srgbClr val="000000"/>
                        </a:buClr>
                        <a:buSzPts val="1200"/>
                        <a:buFont typeface="Calibri"/>
                        <a:buNone/>
                      </a:pPr>
                      <a:r>
                        <a:rPr lang="en-IN" sz="1200" b="0" i="0" u="none" strike="noStrike" cap="none">
                          <a:solidFill>
                            <a:srgbClr val="000000"/>
                          </a:solidFill>
                          <a:latin typeface="Calibri"/>
                          <a:ea typeface="Calibri"/>
                          <a:cs typeface="Calibri"/>
                          <a:sym typeface="Calibri"/>
                        </a:rPr>
                        <a:t>Paper publishing</a:t>
                      </a:r>
                      <a:endParaRPr sz="1100" u="none" strike="noStrike" cap="none"/>
                    </a:p>
                  </a:txBody>
                  <a:tcPr marL="68575" marR="68575"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just" rtl="0">
                        <a:lnSpc>
                          <a:spcPct val="150000"/>
                        </a:lnSpc>
                        <a:spcBef>
                          <a:spcPts val="0"/>
                        </a:spcBef>
                        <a:spcAft>
                          <a:spcPts val="0"/>
                        </a:spcAft>
                        <a:buClr>
                          <a:srgbClr val="000000"/>
                        </a:buClr>
                        <a:buSzPts val="1200"/>
                        <a:buFont typeface="Calibri"/>
                        <a:buNone/>
                      </a:pPr>
                      <a:r>
                        <a:rPr lang="en-IN" sz="1200" b="0" i="0" u="none" strike="noStrike" cap="none">
                          <a:solidFill>
                            <a:srgbClr val="000000"/>
                          </a:solidFill>
                          <a:latin typeface="Calibri"/>
                          <a:ea typeface="Calibri"/>
                          <a:cs typeface="Calibri"/>
                          <a:sym typeface="Calibri"/>
                        </a:rPr>
                        <a:t> </a:t>
                      </a:r>
                      <a:endParaRPr sz="1100" u="none" strike="noStrike" cap="none"/>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just" rtl="0">
                        <a:lnSpc>
                          <a:spcPct val="150000"/>
                        </a:lnSpc>
                        <a:spcBef>
                          <a:spcPts val="0"/>
                        </a:spcBef>
                        <a:spcAft>
                          <a:spcPts val="0"/>
                        </a:spcAft>
                        <a:buClr>
                          <a:srgbClr val="000000"/>
                        </a:buClr>
                        <a:buSzPts val="1200"/>
                        <a:buFont typeface="Calibri"/>
                        <a:buNone/>
                      </a:pPr>
                      <a:r>
                        <a:rPr lang="en-IN" sz="1200" b="0" i="0" u="none" strike="noStrike" cap="none">
                          <a:solidFill>
                            <a:srgbClr val="000000"/>
                          </a:solidFill>
                          <a:latin typeface="Calibri"/>
                          <a:ea typeface="Calibri"/>
                          <a:cs typeface="Calibri"/>
                          <a:sym typeface="Calibri"/>
                        </a:rPr>
                        <a:t> </a:t>
                      </a:r>
                      <a:endParaRPr sz="1100" u="none" strike="noStrike" cap="none"/>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just" rtl="0">
                        <a:lnSpc>
                          <a:spcPct val="150000"/>
                        </a:lnSpc>
                        <a:spcBef>
                          <a:spcPts val="0"/>
                        </a:spcBef>
                        <a:spcAft>
                          <a:spcPts val="0"/>
                        </a:spcAft>
                        <a:buClr>
                          <a:srgbClr val="000000"/>
                        </a:buClr>
                        <a:buSzPts val="1200"/>
                        <a:buFont typeface="Calibri"/>
                        <a:buNone/>
                      </a:pPr>
                      <a:r>
                        <a:rPr lang="en-IN" sz="1200" b="0" i="0" u="none" strike="noStrike" cap="none">
                          <a:solidFill>
                            <a:srgbClr val="000000"/>
                          </a:solidFill>
                          <a:latin typeface="Calibri"/>
                          <a:ea typeface="Calibri"/>
                          <a:cs typeface="Calibri"/>
                          <a:sym typeface="Calibri"/>
                        </a:rPr>
                        <a:t> </a:t>
                      </a:r>
                      <a:endParaRPr sz="1100" u="none" strike="noStrike" cap="none"/>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just" rtl="0">
                        <a:lnSpc>
                          <a:spcPct val="150000"/>
                        </a:lnSpc>
                        <a:spcBef>
                          <a:spcPts val="0"/>
                        </a:spcBef>
                        <a:spcAft>
                          <a:spcPts val="0"/>
                        </a:spcAft>
                        <a:buClr>
                          <a:srgbClr val="000000"/>
                        </a:buClr>
                        <a:buSzPts val="1200"/>
                        <a:buFont typeface="Calibri"/>
                        <a:buNone/>
                      </a:pPr>
                      <a:r>
                        <a:rPr lang="en-IN" sz="1200" b="0" i="0" u="none" strike="noStrike" cap="none">
                          <a:solidFill>
                            <a:srgbClr val="000000"/>
                          </a:solidFill>
                          <a:latin typeface="Calibri"/>
                          <a:ea typeface="Calibri"/>
                          <a:cs typeface="Calibri"/>
                          <a:sym typeface="Calibri"/>
                        </a:rPr>
                        <a:t> </a:t>
                      </a:r>
                      <a:endParaRPr sz="1100" u="none" strike="noStrike" cap="none"/>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3D69B"/>
                    </a:solidFill>
                  </a:tcPr>
                </a:tc>
                <a:extLst>
                  <a:ext uri="{0D108BD9-81ED-4DB2-BD59-A6C34878D82A}">
                    <a16:rowId xmlns:a16="http://schemas.microsoft.com/office/drawing/2014/main" val="10008"/>
                  </a:ext>
                </a:extLst>
              </a:tr>
            </a:tbl>
          </a:graphicData>
        </a:graphic>
      </p:graphicFrame>
      <p:sp>
        <p:nvSpPr>
          <p:cNvPr id="301" name="Google Shape;301;p36"/>
          <p:cNvSpPr txBox="1"/>
          <p:nvPr/>
        </p:nvSpPr>
        <p:spPr>
          <a:xfrm>
            <a:off x="4571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7"/>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IN" sz="2400" b="0" i="0" u="none">
                <a:solidFill>
                  <a:schemeClr val="dk1"/>
                </a:solidFill>
                <a:latin typeface="Arial"/>
                <a:ea typeface="Arial"/>
                <a:cs typeface="Arial"/>
                <a:sym typeface="Arial"/>
              </a:rPr>
              <a:t>Conclusion and Future Scope</a:t>
            </a:r>
            <a:endParaRPr>
              <a:latin typeface="Arial"/>
              <a:ea typeface="Arial"/>
              <a:cs typeface="Arial"/>
              <a:sym typeface="Arial"/>
            </a:endParaRPr>
          </a:p>
        </p:txBody>
      </p:sp>
      <p:sp>
        <p:nvSpPr>
          <p:cNvPr id="308" name="Google Shape;308;p37"/>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9" name="Google Shape;309;p37"/>
          <p:cNvSpPr txBox="1">
            <a:spLocks noGrp="1"/>
          </p:cNvSpPr>
          <p:nvPr>
            <p:ph type="subTitle" idx="1"/>
          </p:nvPr>
        </p:nvSpPr>
        <p:spPr>
          <a:xfrm>
            <a:off x="457200" y="1018386"/>
            <a:ext cx="8229600" cy="3416279"/>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None/>
            </a:pPr>
            <a:r>
              <a:rPr lang="en-IN" sz="1800" b="1" i="0" u="none" strike="noStrike" cap="none" dirty="0">
                <a:solidFill>
                  <a:schemeClr val="dk1"/>
                </a:solidFill>
                <a:latin typeface="Arial"/>
                <a:ea typeface="Arial"/>
                <a:cs typeface="Arial"/>
                <a:sym typeface="Arial"/>
              </a:rPr>
              <a:t>Conclusion:</a:t>
            </a:r>
            <a:endParaRPr dirty="0"/>
          </a:p>
          <a:p>
            <a:pPr marL="0" marR="0" lvl="0" indent="0" algn="l" rtl="0">
              <a:lnSpc>
                <a:spcPct val="100000"/>
              </a:lnSpc>
              <a:spcBef>
                <a:spcPts val="0"/>
              </a:spcBef>
              <a:spcAft>
                <a:spcPts val="0"/>
              </a:spcAft>
              <a:buClr>
                <a:schemeClr val="dk1"/>
              </a:buClr>
              <a:buSzPts val="1800"/>
              <a:buNone/>
            </a:pPr>
            <a:r>
              <a:rPr lang="en-IN" sz="1800" b="0" i="0" u="none" strike="noStrike" cap="none" dirty="0">
                <a:solidFill>
                  <a:schemeClr val="dk1"/>
                </a:solidFill>
                <a:latin typeface="Arial"/>
                <a:ea typeface="Arial"/>
                <a:cs typeface="Arial"/>
                <a:sym typeface="Arial"/>
              </a:rPr>
              <a:t>The deepfake detection system was successfully implemented using ResNet18, combined with </a:t>
            </a:r>
            <a:r>
              <a:rPr lang="en-IN" sz="1800" dirty="0" err="1">
                <a:solidFill>
                  <a:schemeClr val="dk1"/>
                </a:solidFill>
              </a:rPr>
              <a:t>MetaLearning</a:t>
            </a:r>
            <a:r>
              <a:rPr lang="en-IN" sz="1800" dirty="0">
                <a:solidFill>
                  <a:schemeClr val="dk1"/>
                </a:solidFill>
              </a:rPr>
              <a:t>.</a:t>
            </a:r>
          </a:p>
          <a:p>
            <a:pPr marL="0" marR="0" lvl="0" indent="0" algn="l" rtl="0">
              <a:lnSpc>
                <a:spcPct val="100000"/>
              </a:lnSpc>
              <a:spcBef>
                <a:spcPts val="0"/>
              </a:spcBef>
              <a:spcAft>
                <a:spcPts val="0"/>
              </a:spcAft>
              <a:buClr>
                <a:schemeClr val="dk1"/>
              </a:buClr>
              <a:buSzPts val="1800"/>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None/>
            </a:pPr>
            <a:r>
              <a:rPr lang="en-IN" sz="1800" b="0" i="0" u="none" strike="noStrike" cap="none" dirty="0">
                <a:solidFill>
                  <a:schemeClr val="dk1"/>
                </a:solidFill>
                <a:latin typeface="Arial"/>
                <a:ea typeface="Arial"/>
                <a:cs typeface="Arial"/>
                <a:sym typeface="Arial"/>
              </a:rPr>
              <a:t>The lightweight nature of ResNet18 ensures efficient processing, making it suitable for real-time applications.</a:t>
            </a:r>
            <a:endParaRPr dirty="0"/>
          </a:p>
          <a:p>
            <a:pPr marL="0" marR="0" lvl="0" indent="0" algn="l" rtl="0">
              <a:lnSpc>
                <a:spcPct val="100000"/>
              </a:lnSpc>
              <a:spcBef>
                <a:spcPts val="0"/>
              </a:spcBef>
              <a:spcAft>
                <a:spcPts val="0"/>
              </a:spcAft>
              <a:buClr>
                <a:schemeClr val="dk2"/>
              </a:buClr>
              <a:buSzPts val="1800"/>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None/>
            </a:pPr>
            <a:r>
              <a:rPr lang="en-IN" sz="1800" b="0" i="0" u="none" strike="noStrike" cap="none" dirty="0">
                <a:solidFill>
                  <a:schemeClr val="dk1"/>
                </a:solidFill>
                <a:latin typeface="Arial"/>
                <a:ea typeface="Arial"/>
                <a:cs typeface="Arial"/>
                <a:sym typeface="Arial"/>
              </a:rPr>
              <a:t>The model effectively differentiates between real and deepfake images, enhancing digital media security and trust.</a:t>
            </a:r>
            <a:endParaRPr dirty="0"/>
          </a:p>
          <a:p>
            <a:pPr marL="0" marR="0" lvl="0" indent="0" algn="l" rtl="0">
              <a:lnSpc>
                <a:spcPct val="100000"/>
              </a:lnSpc>
              <a:spcBef>
                <a:spcPts val="0"/>
              </a:spcBef>
              <a:spcAft>
                <a:spcPts val="0"/>
              </a:spcAft>
              <a:buClr>
                <a:schemeClr val="dk2"/>
              </a:buClr>
              <a:buSzPts val="1800"/>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None/>
            </a:pPr>
            <a:r>
              <a:rPr lang="en-IN" sz="1800" b="0" i="0" u="none" strike="noStrike" cap="none" dirty="0">
                <a:solidFill>
                  <a:schemeClr val="dk1"/>
                </a:solidFill>
                <a:latin typeface="Arial"/>
                <a:ea typeface="Arial"/>
                <a:cs typeface="Arial"/>
                <a:sym typeface="Arial"/>
              </a:rPr>
              <a:t>This approach provides a balance between accuracy and computational efficiency, making it practical for deployment on various platforms.</a:t>
            </a:r>
            <a:endParaRPr dirty="0"/>
          </a:p>
        </p:txBody>
      </p:sp>
      <p:sp>
        <p:nvSpPr>
          <p:cNvPr id="310" name="Google Shape;310;p37"/>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b="0" i="0" u="none" strike="noStrike" cap="none">
                <a:solidFill>
                  <a:srgbClr val="898989"/>
                </a:solidFill>
                <a:latin typeface="Arial"/>
                <a:ea typeface="Arial"/>
                <a:cs typeface="Arial"/>
                <a:sym typeface="Arial"/>
              </a:rPr>
              <a:t>Deepfake Image Detection with Meta Learning</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8"/>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IN" sz="2400" b="0" i="0" u="none">
                <a:solidFill>
                  <a:schemeClr val="dk1"/>
                </a:solidFill>
                <a:latin typeface="Arial"/>
                <a:ea typeface="Arial"/>
                <a:cs typeface="Arial"/>
                <a:sym typeface="Arial"/>
              </a:rPr>
              <a:t>Conclusion and Future Scope</a:t>
            </a:r>
            <a:endParaRPr>
              <a:latin typeface="Arial"/>
              <a:ea typeface="Arial"/>
              <a:cs typeface="Arial"/>
              <a:sym typeface="Arial"/>
            </a:endParaRPr>
          </a:p>
        </p:txBody>
      </p:sp>
      <p:sp>
        <p:nvSpPr>
          <p:cNvPr id="317" name="Google Shape;317;p38"/>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18" name="Google Shape;318;p38"/>
          <p:cNvSpPr txBox="1">
            <a:spLocks noGrp="1"/>
          </p:cNvSpPr>
          <p:nvPr>
            <p:ph type="subTitle" idx="1"/>
          </p:nvPr>
        </p:nvSpPr>
        <p:spPr>
          <a:xfrm>
            <a:off x="391884" y="824299"/>
            <a:ext cx="8360229" cy="3970318"/>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None/>
            </a:pPr>
            <a:r>
              <a:rPr lang="en-IN" sz="1800" b="1" i="0" u="none" strike="noStrike" cap="none">
                <a:solidFill>
                  <a:schemeClr val="dk1"/>
                </a:solidFill>
                <a:latin typeface="Arial"/>
                <a:ea typeface="Arial"/>
                <a:cs typeface="Arial"/>
                <a:sym typeface="Arial"/>
              </a:rPr>
              <a:t>Future Scope:</a:t>
            </a:r>
            <a:endParaRPr/>
          </a:p>
          <a:p>
            <a:pPr marL="0" marR="0" lvl="0" indent="0" algn="l" rtl="0">
              <a:lnSpc>
                <a:spcPct val="100000"/>
              </a:lnSpc>
              <a:spcBef>
                <a:spcPts val="0"/>
              </a:spcBef>
              <a:spcAft>
                <a:spcPts val="0"/>
              </a:spcAft>
              <a:buClr>
                <a:schemeClr val="dk1"/>
              </a:buClr>
              <a:buSzPts val="1800"/>
              <a:buNone/>
            </a:pPr>
            <a:r>
              <a:rPr lang="en-IN" sz="1800" b="0" i="0" u="none" strike="noStrike" cap="none">
                <a:solidFill>
                  <a:schemeClr val="dk1"/>
                </a:solidFill>
                <a:latin typeface="Arial"/>
                <a:ea typeface="Arial"/>
                <a:cs typeface="Arial"/>
                <a:sym typeface="Arial"/>
              </a:rPr>
              <a:t>Optimization for Edge Devices: Adapting the model for mobile and IoT devices for on-the-go deepfake detection.</a:t>
            </a:r>
            <a:endParaRPr/>
          </a:p>
          <a:p>
            <a:pPr marL="0" marR="0" lvl="0" indent="0" algn="l" rtl="0">
              <a:lnSpc>
                <a:spcPct val="100000"/>
              </a:lnSpc>
              <a:spcBef>
                <a:spcPts val="0"/>
              </a:spcBef>
              <a:spcAft>
                <a:spcPts val="0"/>
              </a:spcAft>
              <a:buClr>
                <a:schemeClr val="dk2"/>
              </a:buClr>
              <a:buSzPts val="1800"/>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None/>
            </a:pPr>
            <a:r>
              <a:rPr lang="en-IN" sz="1800" b="0" i="0" u="none" strike="noStrike" cap="none">
                <a:solidFill>
                  <a:schemeClr val="dk1"/>
                </a:solidFill>
                <a:latin typeface="Arial"/>
                <a:ea typeface="Arial"/>
                <a:cs typeface="Arial"/>
                <a:sym typeface="Arial"/>
              </a:rPr>
              <a:t>Improved Robustness: Enhancing the model’s ability to detect adversarial deepfakes by fine-tuning feature extraction techniques.</a:t>
            </a:r>
            <a:endParaRPr/>
          </a:p>
          <a:p>
            <a:pPr marL="0" marR="0" lvl="0" indent="0" algn="l" rtl="0">
              <a:lnSpc>
                <a:spcPct val="100000"/>
              </a:lnSpc>
              <a:spcBef>
                <a:spcPts val="0"/>
              </a:spcBef>
              <a:spcAft>
                <a:spcPts val="0"/>
              </a:spcAft>
              <a:buClr>
                <a:schemeClr val="dk2"/>
              </a:buClr>
              <a:buSzPts val="1800"/>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None/>
            </a:pPr>
            <a:r>
              <a:rPr lang="en-IN" sz="1800" b="0" i="0" u="none" strike="noStrike" cap="none">
                <a:solidFill>
                  <a:schemeClr val="dk1"/>
                </a:solidFill>
                <a:latin typeface="Arial"/>
                <a:ea typeface="Arial"/>
                <a:cs typeface="Arial"/>
                <a:sym typeface="Arial"/>
              </a:rPr>
              <a:t>Real-Time Detection: Further reducing inference time to enable real-time deepfake identification in videos and streaming content.</a:t>
            </a:r>
            <a:endParaRPr/>
          </a:p>
          <a:p>
            <a:pPr marL="0" marR="0" lvl="0" indent="0" algn="l" rtl="0">
              <a:lnSpc>
                <a:spcPct val="100000"/>
              </a:lnSpc>
              <a:spcBef>
                <a:spcPts val="0"/>
              </a:spcBef>
              <a:spcAft>
                <a:spcPts val="0"/>
              </a:spcAft>
              <a:buClr>
                <a:schemeClr val="dk2"/>
              </a:buClr>
              <a:buSzPts val="1800"/>
              <a:buNone/>
            </a:pPr>
            <a:endParaRPr sz="18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None/>
            </a:pPr>
            <a:r>
              <a:rPr lang="en-IN" sz="1800" b="0" i="0" u="none" strike="noStrike" cap="none">
                <a:solidFill>
                  <a:schemeClr val="dk1"/>
                </a:solidFill>
                <a:latin typeface="Arial"/>
                <a:ea typeface="Arial"/>
                <a:cs typeface="Arial"/>
                <a:sym typeface="Arial"/>
              </a:rPr>
              <a:t>Integration with Cybersecurity Frameworks: Deploying the model into content moderation tools and digital forensics systems.</a:t>
            </a:r>
            <a:endParaRPr/>
          </a:p>
          <a:p>
            <a:pPr marL="0" marR="0" lvl="0" indent="0" algn="l" rtl="0">
              <a:lnSpc>
                <a:spcPct val="100000"/>
              </a:lnSpc>
              <a:spcBef>
                <a:spcPts val="0"/>
              </a:spcBef>
              <a:spcAft>
                <a:spcPts val="0"/>
              </a:spcAft>
              <a:buClr>
                <a:schemeClr val="dk1"/>
              </a:buClr>
              <a:buSzPts val="1800"/>
              <a:buNone/>
            </a:pPr>
            <a:r>
              <a:rPr lang="en-IN" sz="1800" b="0" i="0" u="none" strike="noStrike" cap="none">
                <a:solidFill>
                  <a:schemeClr val="dk1"/>
                </a:solidFill>
                <a:latin typeface="Arial"/>
                <a:ea typeface="Arial"/>
                <a:cs typeface="Arial"/>
                <a:sym typeface="Arial"/>
              </a:rPr>
              <a:t>Expansion to Multimodal Deepfakes: Extending detection capabilities to video and audio-based deepfake manipulation.</a:t>
            </a:r>
            <a:endParaRPr/>
          </a:p>
        </p:txBody>
      </p:sp>
      <p:sp>
        <p:nvSpPr>
          <p:cNvPr id="319" name="Google Shape;319;p38"/>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b="0" i="0" u="none" strike="noStrike" cap="none">
                <a:solidFill>
                  <a:srgbClr val="898989"/>
                </a:solidFill>
                <a:latin typeface="Arial"/>
                <a:ea typeface="Arial"/>
                <a:cs typeface="Arial"/>
                <a:sym typeface="Arial"/>
              </a:rPr>
              <a:t>Deepfake Image Detection with Meta Learning</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9"/>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IN" sz="2400" b="0" i="0" u="none">
                <a:solidFill>
                  <a:schemeClr val="dk1"/>
                </a:solidFill>
                <a:latin typeface="Arial"/>
                <a:ea typeface="Arial"/>
                <a:cs typeface="Arial"/>
                <a:sym typeface="Arial"/>
              </a:rPr>
              <a:t>Roles and Responsibility</a:t>
            </a:r>
            <a:endParaRPr>
              <a:latin typeface="Arial"/>
              <a:ea typeface="Arial"/>
              <a:cs typeface="Arial"/>
              <a:sym typeface="Arial"/>
            </a:endParaRPr>
          </a:p>
        </p:txBody>
      </p:sp>
      <p:sp>
        <p:nvSpPr>
          <p:cNvPr id="326" name="Google Shape;326;p39"/>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aphicFrame>
        <p:nvGraphicFramePr>
          <p:cNvPr id="327" name="Google Shape;327;p39"/>
          <p:cNvGraphicFramePr/>
          <p:nvPr/>
        </p:nvGraphicFramePr>
        <p:xfrm>
          <a:off x="457200" y="792841"/>
          <a:ext cx="8229600" cy="3610225"/>
        </p:xfrm>
        <a:graphic>
          <a:graphicData uri="http://schemas.openxmlformats.org/drawingml/2006/table">
            <a:tbl>
              <a:tblPr firstRow="1" bandRow="1">
                <a:noFill/>
                <a:tableStyleId>{E7B985C1-AF58-4C46-BBF6-7FFE71CCAF29}</a:tableStyleId>
              </a:tblPr>
              <a:tblGrid>
                <a:gridCol w="3624950">
                  <a:extLst>
                    <a:ext uri="{9D8B030D-6E8A-4147-A177-3AD203B41FA5}">
                      <a16:colId xmlns:a16="http://schemas.microsoft.com/office/drawing/2014/main" val="20000"/>
                    </a:ext>
                  </a:extLst>
                </a:gridCol>
                <a:gridCol w="4604650">
                  <a:extLst>
                    <a:ext uri="{9D8B030D-6E8A-4147-A177-3AD203B41FA5}">
                      <a16:colId xmlns:a16="http://schemas.microsoft.com/office/drawing/2014/main" val="20001"/>
                    </a:ext>
                  </a:extLst>
                </a:gridCol>
              </a:tblGrid>
              <a:tr h="586925">
                <a:tc>
                  <a:txBody>
                    <a:bodyPr/>
                    <a:lstStyle/>
                    <a:p>
                      <a:pPr marL="0" marR="0" lvl="0" indent="0" algn="l" rtl="0">
                        <a:lnSpc>
                          <a:spcPct val="100000"/>
                        </a:lnSpc>
                        <a:spcBef>
                          <a:spcPts val="0"/>
                        </a:spcBef>
                        <a:spcAft>
                          <a:spcPts val="0"/>
                        </a:spcAft>
                        <a:buNone/>
                      </a:pPr>
                      <a:r>
                        <a:rPr lang="en-IN" sz="1400" u="none" strike="noStrike" cap="none"/>
                        <a:t>Team Member Details</a:t>
                      </a:r>
                      <a:endParaRPr/>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a:t>Roles and Responsibility</a:t>
                      </a:r>
                      <a:endParaRPr/>
                    </a:p>
                  </a:txBody>
                  <a:tcPr marL="91450" marR="91450" marT="45725" marB="45725"/>
                </a:tc>
                <a:extLst>
                  <a:ext uri="{0D108BD9-81ED-4DB2-BD59-A6C34878D82A}">
                    <a16:rowId xmlns:a16="http://schemas.microsoft.com/office/drawing/2014/main" val="10000"/>
                  </a:ext>
                </a:extLst>
              </a:tr>
              <a:tr h="755825">
                <a:tc>
                  <a:txBody>
                    <a:bodyPr/>
                    <a:lstStyle/>
                    <a:p>
                      <a:pPr marL="0" marR="0" lvl="0" indent="0" algn="l" rtl="0">
                        <a:lnSpc>
                          <a:spcPct val="100000"/>
                        </a:lnSpc>
                        <a:spcBef>
                          <a:spcPts val="0"/>
                        </a:spcBef>
                        <a:spcAft>
                          <a:spcPts val="0"/>
                        </a:spcAft>
                        <a:buNone/>
                      </a:pPr>
                      <a:r>
                        <a:rPr lang="en-IN" sz="1400" u="none" strike="noStrike" cap="none"/>
                        <a:t>(Team Captain) – Bhagyesh Nand</a:t>
                      </a:r>
                      <a:endParaRPr/>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a:t>Research Work and Implementation</a:t>
                      </a:r>
                      <a:endParaRPr/>
                    </a:p>
                  </a:txBody>
                  <a:tcPr marL="91450" marR="91450" marT="45725" marB="45725"/>
                </a:tc>
                <a:extLst>
                  <a:ext uri="{0D108BD9-81ED-4DB2-BD59-A6C34878D82A}">
                    <a16:rowId xmlns:a16="http://schemas.microsoft.com/office/drawing/2014/main" val="10001"/>
                  </a:ext>
                </a:extLst>
              </a:tr>
              <a:tr h="755825">
                <a:tc>
                  <a:txBody>
                    <a:bodyPr/>
                    <a:lstStyle/>
                    <a:p>
                      <a:pPr marL="0" marR="0" lvl="0" indent="0" algn="l" rtl="0">
                        <a:lnSpc>
                          <a:spcPct val="100000"/>
                        </a:lnSpc>
                        <a:spcBef>
                          <a:spcPts val="0"/>
                        </a:spcBef>
                        <a:spcAft>
                          <a:spcPts val="0"/>
                        </a:spcAft>
                        <a:buNone/>
                      </a:pPr>
                      <a:r>
                        <a:rPr lang="en-IN" sz="1400" u="none" strike="noStrike" cap="none"/>
                        <a:t>Sumedh Bhagat </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t>Research Work and Implementation</a:t>
                      </a:r>
                      <a:endParaRPr/>
                    </a:p>
                    <a:p>
                      <a:pPr marL="0" marR="0" lvl="0" indent="0" algn="l" rtl="0">
                        <a:lnSpc>
                          <a:spcPct val="100000"/>
                        </a:lnSpc>
                        <a:spcBef>
                          <a:spcPts val="0"/>
                        </a:spcBef>
                        <a:spcAft>
                          <a:spcPts val="0"/>
                        </a:spcAft>
                        <a:buNone/>
                      </a:pPr>
                      <a:endParaRPr sz="1400" u="none" strike="noStrike" cap="none"/>
                    </a:p>
                  </a:txBody>
                  <a:tcPr marL="91450" marR="91450" marT="45725" marB="45725"/>
                </a:tc>
                <a:extLst>
                  <a:ext uri="{0D108BD9-81ED-4DB2-BD59-A6C34878D82A}">
                    <a16:rowId xmlns:a16="http://schemas.microsoft.com/office/drawing/2014/main" val="10002"/>
                  </a:ext>
                </a:extLst>
              </a:tr>
              <a:tr h="755825">
                <a:tc>
                  <a:txBody>
                    <a:bodyPr/>
                    <a:lstStyle/>
                    <a:p>
                      <a:pPr marL="0" marR="0" lvl="0" indent="0" algn="l" rtl="0">
                        <a:lnSpc>
                          <a:spcPct val="100000"/>
                        </a:lnSpc>
                        <a:spcBef>
                          <a:spcPts val="0"/>
                        </a:spcBef>
                        <a:spcAft>
                          <a:spcPts val="0"/>
                        </a:spcAft>
                        <a:buNone/>
                      </a:pPr>
                      <a:r>
                        <a:rPr lang="en-IN" sz="1400" u="none" strike="noStrike" cap="none"/>
                        <a:t>Kartik Nagrale</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t>Research Work and Implementation</a:t>
                      </a:r>
                      <a:endParaRPr/>
                    </a:p>
                    <a:p>
                      <a:pPr marL="0" marR="0" lvl="0" indent="0" algn="l" rtl="0">
                        <a:lnSpc>
                          <a:spcPct val="100000"/>
                        </a:lnSpc>
                        <a:spcBef>
                          <a:spcPts val="0"/>
                        </a:spcBef>
                        <a:spcAft>
                          <a:spcPts val="0"/>
                        </a:spcAft>
                        <a:buNone/>
                      </a:pPr>
                      <a:endParaRPr sz="1400" u="none" strike="noStrike" cap="none"/>
                    </a:p>
                  </a:txBody>
                  <a:tcPr marL="91450" marR="91450" marT="45725" marB="45725"/>
                </a:tc>
                <a:extLst>
                  <a:ext uri="{0D108BD9-81ED-4DB2-BD59-A6C34878D82A}">
                    <a16:rowId xmlns:a16="http://schemas.microsoft.com/office/drawing/2014/main" val="10003"/>
                  </a:ext>
                </a:extLst>
              </a:tr>
              <a:tr h="755825">
                <a:tc>
                  <a:txBody>
                    <a:bodyPr/>
                    <a:lstStyle/>
                    <a:p>
                      <a:pPr marL="0" marR="0" lvl="0" indent="0" algn="l" rtl="0">
                        <a:lnSpc>
                          <a:spcPct val="100000"/>
                        </a:lnSpc>
                        <a:spcBef>
                          <a:spcPts val="0"/>
                        </a:spcBef>
                        <a:spcAft>
                          <a:spcPts val="0"/>
                        </a:spcAft>
                        <a:buNone/>
                      </a:pPr>
                      <a:r>
                        <a:rPr lang="en-IN" sz="1400" u="none" strike="noStrike" cap="none"/>
                        <a:t>Ashutosh Dekate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a:t>Research Work and Implementation</a:t>
                      </a:r>
                      <a:endParaRPr/>
                    </a:p>
                  </a:txBody>
                  <a:tcPr marL="91450" marR="91450" marT="45725" marB="45725"/>
                </a:tc>
                <a:extLst>
                  <a:ext uri="{0D108BD9-81ED-4DB2-BD59-A6C34878D82A}">
                    <a16:rowId xmlns:a16="http://schemas.microsoft.com/office/drawing/2014/main" val="10004"/>
                  </a:ext>
                </a:extLst>
              </a:tr>
            </a:tbl>
          </a:graphicData>
        </a:graphic>
      </p:graphicFrame>
      <p:sp>
        <p:nvSpPr>
          <p:cNvPr id="328" name="Google Shape;328;p39"/>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b="0" i="0" u="none" strike="noStrike" cap="none">
                <a:solidFill>
                  <a:srgbClr val="898989"/>
                </a:solidFill>
                <a:latin typeface="Arial"/>
                <a:ea typeface="Arial"/>
                <a:cs typeface="Arial"/>
                <a:sym typeface="Arial"/>
              </a:rPr>
              <a:t>Deepfake Image Detection with Meta Learning</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0"/>
          <p:cNvSpPr txBox="1">
            <a:spLocks noGrp="1"/>
          </p:cNvSpPr>
          <p:nvPr>
            <p:ph type="subTitle" idx="1"/>
          </p:nvPr>
        </p:nvSpPr>
        <p:spPr>
          <a:xfrm>
            <a:off x="177800" y="857250"/>
            <a:ext cx="8763000" cy="3747407"/>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320"/>
              </a:spcBef>
              <a:spcAft>
                <a:spcPts val="0"/>
              </a:spcAft>
              <a:buClr>
                <a:schemeClr val="dk1"/>
              </a:buClr>
              <a:buSzPts val="1600"/>
              <a:buFont typeface="Calibri"/>
              <a:buAutoNum type="arabicParenR"/>
            </a:pPr>
            <a:r>
              <a:rPr lang="en-IN" sz="1600" i="0" u="none">
                <a:solidFill>
                  <a:schemeClr val="dk1"/>
                </a:solidFill>
                <a:latin typeface="Arial"/>
                <a:ea typeface="Arial"/>
                <a:cs typeface="Arial"/>
                <a:sym typeface="Arial"/>
              </a:rPr>
              <a:t>Zhiqing Guo, Gaobo Yang, Jiyou Chen, and Xingming Sun. 2023. Exposing Deepfake Face Forgeries With Guided Residuals. Trans. Multi. 25 (2023), 8458–8470. https://doi.org/10.1109/TMM.2023.3237169</a:t>
            </a:r>
            <a:endParaRPr/>
          </a:p>
          <a:p>
            <a:pPr marL="342900" lvl="0" indent="-342900" algn="just" rtl="0">
              <a:lnSpc>
                <a:spcPct val="100000"/>
              </a:lnSpc>
              <a:spcBef>
                <a:spcPts val="320"/>
              </a:spcBef>
              <a:spcAft>
                <a:spcPts val="0"/>
              </a:spcAft>
              <a:buClr>
                <a:schemeClr val="dk1"/>
              </a:buClr>
              <a:buSzPts val="1600"/>
              <a:buFont typeface="Calibri"/>
              <a:buAutoNum type="arabicParenR"/>
            </a:pPr>
            <a:r>
              <a:rPr lang="en-IN" sz="1600" i="0" u="none">
                <a:solidFill>
                  <a:schemeClr val="dk1"/>
                </a:solidFill>
                <a:latin typeface="Arial"/>
                <a:ea typeface="Arial"/>
                <a:cs typeface="Arial"/>
                <a:sym typeface="Arial"/>
              </a:rPr>
              <a:t>Xinye Zhou, Hu Han, Shiguang Shan, and Xilin Chen. 2024. Fine-Grained Open-Set Deepfake Detection via Unsupervised Domain Adaptation. Trans. Info. For. Sec. 19 (2024), 7536–7547. https://doi.org/10.1109/TIFS.2024.3435440</a:t>
            </a:r>
            <a:endParaRPr/>
          </a:p>
          <a:p>
            <a:pPr marL="342900" lvl="0" indent="-342900" algn="just" rtl="0">
              <a:lnSpc>
                <a:spcPct val="100000"/>
              </a:lnSpc>
              <a:spcBef>
                <a:spcPts val="320"/>
              </a:spcBef>
              <a:spcAft>
                <a:spcPts val="0"/>
              </a:spcAft>
              <a:buClr>
                <a:schemeClr val="dk1"/>
              </a:buClr>
              <a:buSzPts val="1600"/>
              <a:buFont typeface="Calibri"/>
              <a:buAutoNum type="arabicParenR"/>
            </a:pPr>
            <a:r>
              <a:rPr lang="en-IN" sz="1600" i="0" u="none">
                <a:solidFill>
                  <a:schemeClr val="dk1"/>
                </a:solidFill>
                <a:latin typeface="Arial"/>
                <a:ea typeface="Arial"/>
                <a:cs typeface="Arial"/>
                <a:sym typeface="Arial"/>
              </a:rPr>
              <a:t>Lv, Qingxuan &amp; Li, Yuezun &amp; Dong, Junyu &amp; Chen, Sheng &amp; Yu, Hui &amp; Zhou, Huiyu &amp; Shu, Zhang. (2024). DomainForensics: Exposing Face Forgery Across Domains via Bi-Directional Adaptation. IEEE Transactions on Information Forensics and Security. PP. 1-1. 10.1109/TIFS.2024.3426317.</a:t>
            </a:r>
            <a:endParaRPr/>
          </a:p>
          <a:p>
            <a:pPr marL="342900" lvl="0" indent="-342900" algn="just" rtl="0">
              <a:lnSpc>
                <a:spcPct val="100000"/>
              </a:lnSpc>
              <a:spcBef>
                <a:spcPts val="320"/>
              </a:spcBef>
              <a:spcAft>
                <a:spcPts val="0"/>
              </a:spcAft>
              <a:buClr>
                <a:schemeClr val="dk1"/>
              </a:buClr>
              <a:buSzPts val="1600"/>
              <a:buFont typeface="Calibri"/>
              <a:buAutoNum type="arabicParenR"/>
            </a:pPr>
            <a:r>
              <a:rPr lang="en-IN" sz="1600" i="0" u="none">
                <a:solidFill>
                  <a:schemeClr val="dk1"/>
                </a:solidFill>
                <a:latin typeface="Arial"/>
                <a:ea typeface="Arial"/>
                <a:cs typeface="Arial"/>
                <a:sym typeface="Arial"/>
              </a:rPr>
              <a:t>https://patents.google.com/patent/US20210142065A1/en</a:t>
            </a:r>
            <a:endParaRPr sz="1600">
              <a:solidFill>
                <a:schemeClr val="dk1"/>
              </a:solidFill>
              <a:latin typeface="Arial"/>
              <a:ea typeface="Arial"/>
              <a:cs typeface="Arial"/>
              <a:sym typeface="Arial"/>
            </a:endParaRPr>
          </a:p>
          <a:p>
            <a:pPr marL="342900" lvl="0" indent="-342900" algn="just" rtl="0">
              <a:lnSpc>
                <a:spcPct val="100000"/>
              </a:lnSpc>
              <a:spcBef>
                <a:spcPts val="320"/>
              </a:spcBef>
              <a:spcAft>
                <a:spcPts val="0"/>
              </a:spcAft>
              <a:buClr>
                <a:schemeClr val="dk1"/>
              </a:buClr>
              <a:buSzPts val="1600"/>
              <a:buFont typeface="Calibri"/>
              <a:buAutoNum type="arabicParenR"/>
            </a:pPr>
            <a:r>
              <a:rPr lang="en-IN" sz="1600" i="0" u="none">
                <a:solidFill>
                  <a:schemeClr val="dk1"/>
                </a:solidFill>
                <a:latin typeface="Arial"/>
                <a:ea typeface="Arial"/>
                <a:cs typeface="Arial"/>
                <a:sym typeface="Arial"/>
              </a:rPr>
              <a:t>https://patents.google.com/patent/US20220129664A1/en</a:t>
            </a:r>
            <a:endParaRPr/>
          </a:p>
          <a:p>
            <a:pPr marL="342900" lvl="0" indent="-342900" algn="just" rtl="0">
              <a:lnSpc>
                <a:spcPct val="100000"/>
              </a:lnSpc>
              <a:spcBef>
                <a:spcPts val="320"/>
              </a:spcBef>
              <a:spcAft>
                <a:spcPts val="0"/>
              </a:spcAft>
              <a:buClr>
                <a:schemeClr val="dk1"/>
              </a:buClr>
              <a:buSzPts val="1600"/>
              <a:buFont typeface="Calibri"/>
              <a:buAutoNum type="arabicParenR"/>
            </a:pPr>
            <a:r>
              <a:rPr lang="en-IN" sz="1600" i="0" u="none">
                <a:solidFill>
                  <a:schemeClr val="dk1"/>
                </a:solidFill>
                <a:latin typeface="Arial"/>
                <a:ea typeface="Arial"/>
                <a:cs typeface="Arial"/>
                <a:sym typeface="Arial"/>
              </a:rPr>
              <a:t>P, Dinesh &amp; Subudhi, Badri. (2024). Adaptive Meta-Learning for Robust Deepfake Detection: A Multi-Agent Framework to Data Drift and Model Generalization. 10.48550/arXiv.2411.08148. </a:t>
            </a:r>
            <a:endParaRPr/>
          </a:p>
          <a:p>
            <a:pPr marL="342900" lvl="0" indent="-241300" algn="just" rtl="0">
              <a:lnSpc>
                <a:spcPct val="100000"/>
              </a:lnSpc>
              <a:spcBef>
                <a:spcPts val="320"/>
              </a:spcBef>
              <a:spcAft>
                <a:spcPts val="0"/>
              </a:spcAft>
              <a:buClr>
                <a:schemeClr val="dk1"/>
              </a:buClr>
              <a:buSzPts val="1600"/>
              <a:buFont typeface="Calibri"/>
              <a:buNone/>
            </a:pPr>
            <a:endParaRPr sz="1600" i="0" u="none">
              <a:solidFill>
                <a:schemeClr val="dk1"/>
              </a:solidFill>
              <a:latin typeface="Arial"/>
              <a:ea typeface="Arial"/>
              <a:cs typeface="Arial"/>
              <a:sym typeface="Arial"/>
            </a:endParaRPr>
          </a:p>
        </p:txBody>
      </p:sp>
      <p:sp>
        <p:nvSpPr>
          <p:cNvPr id="335" name="Google Shape;335;p40"/>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IN" sz="2400" b="0" i="0" u="none">
                <a:solidFill>
                  <a:schemeClr val="dk1"/>
                </a:solidFill>
                <a:latin typeface="Arial"/>
                <a:ea typeface="Arial"/>
                <a:cs typeface="Arial"/>
                <a:sym typeface="Arial"/>
              </a:rPr>
              <a:t>References</a:t>
            </a:r>
            <a:endParaRPr>
              <a:latin typeface="Arial"/>
              <a:ea typeface="Arial"/>
              <a:cs typeface="Arial"/>
              <a:sym typeface="Arial"/>
            </a:endParaRPr>
          </a:p>
        </p:txBody>
      </p:sp>
      <p:sp>
        <p:nvSpPr>
          <p:cNvPr id="336" name="Google Shape;336;p40"/>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7" name="Google Shape;337;p40"/>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b="0" i="0" u="none" strike="noStrike" cap="none">
                <a:solidFill>
                  <a:srgbClr val="898989"/>
                </a:solidFill>
                <a:latin typeface="Arial"/>
                <a:ea typeface="Arial"/>
                <a:cs typeface="Arial"/>
                <a:sym typeface="Arial"/>
              </a:rPr>
              <a:t>Deepfake Image Detection with Meta Learning</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1"/>
          <p:cNvSpPr txBox="1">
            <a:spLocks noGrp="1"/>
          </p:cNvSpPr>
          <p:nvPr>
            <p:ph type="subTitle" idx="1"/>
          </p:nvPr>
        </p:nvSpPr>
        <p:spPr>
          <a:xfrm>
            <a:off x="177800" y="857250"/>
            <a:ext cx="8763000" cy="4057800"/>
          </a:xfrm>
          <a:prstGeom prst="rect">
            <a:avLst/>
          </a:prstGeom>
          <a:noFill/>
          <a:ln>
            <a:noFill/>
          </a:ln>
        </p:spPr>
        <p:txBody>
          <a:bodyPr spcFirstLastPara="1" wrap="square" lIns="91425" tIns="45700" rIns="91425" bIns="45700" anchor="t" anchorCtr="0">
            <a:noAutofit/>
          </a:bodyPr>
          <a:lstStyle/>
          <a:p>
            <a:pPr marL="342900" lvl="0" indent="-342900" algn="just" rtl="0">
              <a:lnSpc>
                <a:spcPct val="150000"/>
              </a:lnSpc>
              <a:spcBef>
                <a:spcPts val="0"/>
              </a:spcBef>
              <a:spcAft>
                <a:spcPts val="0"/>
              </a:spcAft>
              <a:buClr>
                <a:srgbClr val="888888"/>
              </a:buClr>
              <a:buSzPts val="4000"/>
              <a:buNone/>
            </a:pPr>
            <a:endParaRPr sz="4000" b="1" i="0" u="none">
              <a:solidFill>
                <a:schemeClr val="dk1"/>
              </a:solidFill>
              <a:latin typeface="Arial"/>
              <a:ea typeface="Arial"/>
              <a:cs typeface="Arial"/>
              <a:sym typeface="Arial"/>
            </a:endParaRPr>
          </a:p>
          <a:p>
            <a:pPr marL="342900" lvl="0" indent="-342900" algn="just" rtl="0">
              <a:lnSpc>
                <a:spcPct val="150000"/>
              </a:lnSpc>
              <a:spcBef>
                <a:spcPts val="800"/>
              </a:spcBef>
              <a:spcAft>
                <a:spcPts val="0"/>
              </a:spcAft>
              <a:buClr>
                <a:srgbClr val="888888"/>
              </a:buClr>
              <a:buSzPts val="4000"/>
              <a:buNone/>
            </a:pPr>
            <a:endParaRPr sz="4000" b="1" i="0" u="none">
              <a:solidFill>
                <a:schemeClr val="dk1"/>
              </a:solidFill>
              <a:latin typeface="Arial"/>
              <a:ea typeface="Arial"/>
              <a:cs typeface="Arial"/>
              <a:sym typeface="Arial"/>
            </a:endParaRPr>
          </a:p>
          <a:p>
            <a:pPr marL="342900" lvl="0" indent="-342900" algn="ctr" rtl="0">
              <a:lnSpc>
                <a:spcPct val="150000"/>
              </a:lnSpc>
              <a:spcBef>
                <a:spcPts val="800"/>
              </a:spcBef>
              <a:spcAft>
                <a:spcPts val="0"/>
              </a:spcAft>
              <a:buClr>
                <a:schemeClr val="dk1"/>
              </a:buClr>
              <a:buSzPts val="4000"/>
              <a:buNone/>
            </a:pPr>
            <a:r>
              <a:rPr lang="en-IN" sz="4000" b="1" i="0" u="none">
                <a:solidFill>
                  <a:schemeClr val="dk1"/>
                </a:solidFill>
                <a:latin typeface="Arial"/>
                <a:ea typeface="Arial"/>
                <a:cs typeface="Arial"/>
                <a:sym typeface="Arial"/>
              </a:rPr>
              <a:t>Thank You…….</a:t>
            </a:r>
            <a:endParaRPr>
              <a:latin typeface="Arial"/>
              <a:ea typeface="Arial"/>
              <a:cs typeface="Arial"/>
              <a:sym typeface="Arial"/>
            </a:endParaRPr>
          </a:p>
        </p:txBody>
      </p:sp>
      <p:sp>
        <p:nvSpPr>
          <p:cNvPr id="343" name="Google Shape;343;p41"/>
          <p:cNvSpPr txBox="1">
            <a:spLocks noGrp="1"/>
          </p:cNvSpPr>
          <p:nvPr>
            <p:ph type="ctrTitle"/>
          </p:nvPr>
        </p:nvSpPr>
        <p:spPr>
          <a:xfrm>
            <a:off x="-5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5200"/>
              <a:buNone/>
            </a:pPr>
            <a:r>
              <a:rPr lang="en-IN" sz="4400">
                <a:latin typeface="Arial"/>
                <a:ea typeface="Arial"/>
                <a:cs typeface="Arial"/>
                <a:sym typeface="Arial"/>
              </a:rPr>
              <a:t>    </a:t>
            </a:r>
            <a:endParaRPr sz="4400">
              <a:solidFill>
                <a:schemeClr val="dk1"/>
              </a:solidFill>
              <a:latin typeface="Arial"/>
              <a:ea typeface="Arial"/>
              <a:cs typeface="Arial"/>
              <a:sym typeface="Arial"/>
            </a:endParaRPr>
          </a:p>
        </p:txBody>
      </p:sp>
      <p:sp>
        <p:nvSpPr>
          <p:cNvPr id="344" name="Google Shape;344;p41"/>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subTitle" idx="1"/>
          </p:nvPr>
        </p:nvSpPr>
        <p:spPr>
          <a:xfrm>
            <a:off x="177800" y="731044"/>
            <a:ext cx="8763000" cy="40578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560"/>
              </a:spcBef>
              <a:spcAft>
                <a:spcPts val="0"/>
              </a:spcAft>
              <a:buClr>
                <a:schemeClr val="dk1"/>
              </a:buClr>
              <a:buSzPts val="2800"/>
              <a:buNone/>
            </a:pPr>
            <a:r>
              <a:rPr lang="en-IN" sz="2000" dirty="0">
                <a:solidFill>
                  <a:schemeClr val="dk1"/>
                </a:solidFill>
                <a:latin typeface="Arial"/>
                <a:ea typeface="Arial"/>
                <a:cs typeface="Arial"/>
                <a:sym typeface="Arial"/>
              </a:rPr>
              <a:t>Deepfake technology creates highly realistic but manipulated images, posing threats like misinformation and identity theft. </a:t>
            </a:r>
            <a:endParaRPr dirty="0"/>
          </a:p>
          <a:p>
            <a:pPr marL="0" lvl="0" indent="0" algn="just" rtl="0">
              <a:lnSpc>
                <a:spcPct val="100000"/>
              </a:lnSpc>
              <a:spcBef>
                <a:spcPts val="560"/>
              </a:spcBef>
              <a:spcAft>
                <a:spcPts val="0"/>
              </a:spcAft>
              <a:buClr>
                <a:schemeClr val="dk1"/>
              </a:buClr>
              <a:buSzPts val="2800"/>
              <a:buNone/>
            </a:pPr>
            <a:r>
              <a:rPr lang="en-US" sz="2000" dirty="0">
                <a:solidFill>
                  <a:schemeClr val="dk1"/>
                </a:solidFill>
                <a:latin typeface="Arial"/>
                <a:ea typeface="Arial"/>
                <a:cs typeface="Arial"/>
                <a:sym typeface="Arial"/>
              </a:rPr>
              <a:t>In this project, we present a Deepfake Detection System that can accurately classify whether a given image is real or fake. Our approach involves two major modules: </a:t>
            </a:r>
          </a:p>
          <a:p>
            <a:pPr marL="0" lvl="0" indent="0" algn="just" rtl="0">
              <a:lnSpc>
                <a:spcPct val="100000"/>
              </a:lnSpc>
              <a:spcBef>
                <a:spcPts val="560"/>
              </a:spcBef>
              <a:spcAft>
                <a:spcPts val="0"/>
              </a:spcAft>
              <a:buClr>
                <a:schemeClr val="dk1"/>
              </a:buClr>
              <a:buSzPts val="2800"/>
              <a:buNone/>
            </a:pPr>
            <a:r>
              <a:rPr lang="en-US" sz="2000" dirty="0">
                <a:solidFill>
                  <a:schemeClr val="dk1"/>
                </a:solidFill>
                <a:latin typeface="Arial"/>
                <a:ea typeface="Arial"/>
                <a:cs typeface="Arial"/>
                <a:sym typeface="Arial"/>
              </a:rPr>
              <a:t>Training Module: Users upload real and fake image datasets. We use a pre-trained deep learning model (</a:t>
            </a:r>
            <a:r>
              <a:rPr lang="en-US" sz="2000" dirty="0" err="1">
                <a:solidFill>
                  <a:schemeClr val="dk1"/>
                </a:solidFill>
                <a:latin typeface="Arial"/>
                <a:ea typeface="Arial"/>
                <a:cs typeface="Arial"/>
                <a:sym typeface="Arial"/>
              </a:rPr>
              <a:t>ResNet</a:t>
            </a:r>
            <a:r>
              <a:rPr lang="en-US" sz="2000" dirty="0">
                <a:solidFill>
                  <a:schemeClr val="dk1"/>
                </a:solidFill>
                <a:latin typeface="Arial"/>
                <a:ea typeface="Arial"/>
                <a:cs typeface="Arial"/>
                <a:sym typeface="Arial"/>
              </a:rPr>
              <a:t>) to extract features from the images and feed them into a meta-learning classifier to learn the distinguishing patterns. This trained model is then downloadable by the user. </a:t>
            </a:r>
          </a:p>
          <a:p>
            <a:pPr marL="0" lvl="0" indent="0" algn="just" rtl="0">
              <a:lnSpc>
                <a:spcPct val="100000"/>
              </a:lnSpc>
              <a:spcBef>
                <a:spcPts val="560"/>
              </a:spcBef>
              <a:spcAft>
                <a:spcPts val="0"/>
              </a:spcAft>
              <a:buClr>
                <a:schemeClr val="dk1"/>
              </a:buClr>
              <a:buSzPts val="2800"/>
              <a:buNone/>
            </a:pPr>
            <a:r>
              <a:rPr lang="en-US" sz="2000" dirty="0">
                <a:solidFill>
                  <a:schemeClr val="dk1"/>
                </a:solidFill>
                <a:latin typeface="Arial"/>
                <a:ea typeface="Arial"/>
                <a:cs typeface="Arial"/>
                <a:sym typeface="Arial"/>
              </a:rPr>
              <a:t>Prediction Module: Users upload a trained model and an image. The system processes the image, extracts features, and predicts if it is real or fake based on the model.</a:t>
            </a:r>
            <a:endParaRPr lang="en-US" dirty="0">
              <a:solidFill>
                <a:schemeClr val="dk1"/>
              </a:solidFill>
              <a:latin typeface="Arial"/>
              <a:ea typeface="Arial"/>
              <a:cs typeface="Arial"/>
              <a:sym typeface="Arial"/>
            </a:endParaRPr>
          </a:p>
        </p:txBody>
      </p:sp>
      <p:sp>
        <p:nvSpPr>
          <p:cNvPr id="71" name="Google Shape;71;p15"/>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IN" sz="2400" b="0" i="0" u="none">
                <a:solidFill>
                  <a:schemeClr val="dk1"/>
                </a:solidFill>
                <a:latin typeface="Arial"/>
                <a:ea typeface="Arial"/>
                <a:cs typeface="Arial"/>
                <a:sym typeface="Arial"/>
              </a:rPr>
              <a:t> Abstract</a:t>
            </a:r>
            <a:endParaRPr>
              <a:latin typeface="Arial"/>
              <a:ea typeface="Arial"/>
              <a:cs typeface="Arial"/>
              <a:sym typeface="Arial"/>
            </a:endParaRPr>
          </a:p>
        </p:txBody>
      </p:sp>
      <p:sp>
        <p:nvSpPr>
          <p:cNvPr id="72" name="Google Shape;72;p15"/>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3" name="Google Shape;73;p15"/>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b="0" i="0" u="none" strike="noStrike" cap="none">
                <a:solidFill>
                  <a:srgbClr val="898989"/>
                </a:solidFill>
                <a:latin typeface="Arial"/>
                <a:ea typeface="Arial"/>
                <a:cs typeface="Arial"/>
                <a:sym typeface="Arial"/>
              </a:rPr>
              <a:t>Deepfake Image Detection with Meta Learning</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subTitle" idx="1"/>
          </p:nvPr>
        </p:nvSpPr>
        <p:spPr>
          <a:xfrm>
            <a:off x="177800" y="731044"/>
            <a:ext cx="8763000" cy="40578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560"/>
              </a:spcBef>
              <a:spcAft>
                <a:spcPts val="0"/>
              </a:spcAft>
              <a:buClr>
                <a:schemeClr val="dk1"/>
              </a:buClr>
              <a:buSzPts val="2800"/>
              <a:buNone/>
            </a:pPr>
            <a:r>
              <a:rPr lang="en-IN" sz="2000" dirty="0">
                <a:solidFill>
                  <a:schemeClr val="dk1"/>
                </a:solidFill>
                <a:latin typeface="Arial"/>
                <a:ea typeface="Arial"/>
                <a:cs typeface="Arial"/>
                <a:sym typeface="Arial"/>
              </a:rPr>
              <a:t>Deepfake technology poses serious challenges, including the spread of misinformation, where manipulated media distorts facts and influences public opinion, leading to trust issues in news and digital communication. It also raises significant privacy concerns, as individuals' images can be misused without consent for identity theft or reputational harm. Furthermore, deepfakes undermine authenticity, making it increasingly difficult to distinguish real content from fake, eroding trust in digital media. These issues highlight the urgent need for advanced tools to preserve integrity and authenticity in the digital age.</a:t>
            </a:r>
            <a:endParaRPr sz="3000" dirty="0">
              <a:latin typeface="Arial"/>
              <a:ea typeface="Arial"/>
              <a:cs typeface="Arial"/>
              <a:sym typeface="Arial"/>
            </a:endParaRPr>
          </a:p>
        </p:txBody>
      </p:sp>
      <p:sp>
        <p:nvSpPr>
          <p:cNvPr id="79" name="Google Shape;79;p16"/>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IN" sz="2400" b="0" i="0" u="none">
                <a:solidFill>
                  <a:schemeClr val="dk1"/>
                </a:solidFill>
                <a:latin typeface="Arial"/>
                <a:ea typeface="Arial"/>
                <a:cs typeface="Arial"/>
                <a:sym typeface="Arial"/>
              </a:rPr>
              <a:t> Introduction</a:t>
            </a:r>
            <a:endParaRPr>
              <a:latin typeface="Arial"/>
              <a:ea typeface="Arial"/>
              <a:cs typeface="Arial"/>
              <a:sym typeface="Arial"/>
            </a:endParaRPr>
          </a:p>
        </p:txBody>
      </p:sp>
      <p:sp>
        <p:nvSpPr>
          <p:cNvPr id="80" name="Google Shape;80;p16"/>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81" name="Google Shape;81;p16"/>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b="0" i="0" u="none" strike="noStrike" cap="none">
                <a:solidFill>
                  <a:srgbClr val="898989"/>
                </a:solidFill>
                <a:latin typeface="Arial"/>
                <a:ea typeface="Arial"/>
                <a:cs typeface="Arial"/>
                <a:sym typeface="Arial"/>
              </a:rPr>
              <a:t>Deepfake Image Detection with Meta Learning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IN" sz="2400" b="0" i="0" u="none">
                <a:solidFill>
                  <a:schemeClr val="dk1"/>
                </a:solidFill>
                <a:latin typeface="Arial"/>
                <a:ea typeface="Arial"/>
                <a:cs typeface="Arial"/>
                <a:sym typeface="Arial"/>
              </a:rPr>
              <a:t> Introduction</a:t>
            </a:r>
            <a:endParaRPr>
              <a:latin typeface="Arial"/>
              <a:ea typeface="Arial"/>
              <a:cs typeface="Arial"/>
              <a:sym typeface="Arial"/>
            </a:endParaRPr>
          </a:p>
        </p:txBody>
      </p:sp>
      <p:sp>
        <p:nvSpPr>
          <p:cNvPr id="87" name="Google Shape;87;p17"/>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88" name="Google Shape;88;p17"/>
          <p:cNvPicPr preferRelativeResize="0"/>
          <p:nvPr/>
        </p:nvPicPr>
        <p:blipFill rotWithShape="1">
          <a:blip r:embed="rId3">
            <a:alphaModFix/>
          </a:blip>
          <a:srcRect/>
          <a:stretch/>
        </p:blipFill>
        <p:spPr>
          <a:xfrm>
            <a:off x="157809" y="1512825"/>
            <a:ext cx="4183716" cy="3026518"/>
          </a:xfrm>
          <a:prstGeom prst="rect">
            <a:avLst/>
          </a:prstGeom>
          <a:noFill/>
          <a:ln>
            <a:noFill/>
          </a:ln>
        </p:spPr>
      </p:pic>
      <p:pic>
        <p:nvPicPr>
          <p:cNvPr id="89" name="Google Shape;89;p17"/>
          <p:cNvPicPr preferRelativeResize="0"/>
          <p:nvPr/>
        </p:nvPicPr>
        <p:blipFill rotWithShape="1">
          <a:blip r:embed="rId4">
            <a:alphaModFix/>
          </a:blip>
          <a:srcRect/>
          <a:stretch/>
        </p:blipFill>
        <p:spPr>
          <a:xfrm>
            <a:off x="3938403" y="913732"/>
            <a:ext cx="5047788" cy="2078823"/>
          </a:xfrm>
          <a:prstGeom prst="rect">
            <a:avLst/>
          </a:prstGeom>
          <a:noFill/>
          <a:ln>
            <a:noFill/>
          </a:ln>
        </p:spPr>
      </p:pic>
      <p:sp>
        <p:nvSpPr>
          <p:cNvPr id="90" name="Google Shape;90;p17"/>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b="0" i="0" u="none" strike="noStrike" cap="none">
                <a:solidFill>
                  <a:srgbClr val="898989"/>
                </a:solidFill>
                <a:latin typeface="Arial"/>
                <a:ea typeface="Arial"/>
                <a:cs typeface="Arial"/>
                <a:sym typeface="Arial"/>
              </a:rPr>
              <a:t>Deepfake Image Detection with Meta Learning</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subTitle" idx="1"/>
          </p:nvPr>
        </p:nvSpPr>
        <p:spPr>
          <a:xfrm>
            <a:off x="177800" y="731044"/>
            <a:ext cx="8763000" cy="40578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560"/>
              </a:spcBef>
              <a:spcAft>
                <a:spcPts val="0"/>
              </a:spcAft>
              <a:buClr>
                <a:schemeClr val="dk1"/>
              </a:buClr>
              <a:buSzPts val="2800"/>
              <a:buNone/>
            </a:pPr>
            <a:r>
              <a:rPr lang="en-IN" sz="1800" dirty="0">
                <a:solidFill>
                  <a:schemeClr val="dk1"/>
                </a:solidFill>
                <a:latin typeface="Arial"/>
                <a:ea typeface="Arial"/>
                <a:cs typeface="Arial"/>
                <a:sym typeface="Arial"/>
              </a:rPr>
              <a:t>The rise of deepfake technology has led to the creation of highly realistic yet manipulated media that poses significant societal challenges. </a:t>
            </a:r>
            <a:endParaRPr dirty="0"/>
          </a:p>
          <a:p>
            <a:pPr marL="0" lvl="0" indent="0" algn="just" rtl="0">
              <a:lnSpc>
                <a:spcPct val="100000"/>
              </a:lnSpc>
              <a:spcBef>
                <a:spcPts val="560"/>
              </a:spcBef>
              <a:spcAft>
                <a:spcPts val="0"/>
              </a:spcAft>
              <a:buClr>
                <a:schemeClr val="dk1"/>
              </a:buClr>
              <a:buSzPts val="2800"/>
              <a:buNone/>
            </a:pPr>
            <a:r>
              <a:rPr lang="en-IN" sz="1800" dirty="0">
                <a:solidFill>
                  <a:schemeClr val="dk1"/>
                </a:solidFill>
                <a:latin typeface="Arial"/>
                <a:ea typeface="Arial"/>
                <a:cs typeface="Arial"/>
                <a:sym typeface="Arial"/>
              </a:rPr>
              <a:t>These include the spread of misinformation, breaches of privacy, and the erosion of trust in content authenticity. </a:t>
            </a:r>
            <a:endParaRPr dirty="0"/>
          </a:p>
          <a:p>
            <a:pPr marL="0" lvl="0" indent="0" algn="just" rtl="0">
              <a:lnSpc>
                <a:spcPct val="100000"/>
              </a:lnSpc>
              <a:spcBef>
                <a:spcPts val="560"/>
              </a:spcBef>
              <a:spcAft>
                <a:spcPts val="0"/>
              </a:spcAft>
              <a:buClr>
                <a:schemeClr val="dk1"/>
              </a:buClr>
              <a:buSzPts val="2800"/>
              <a:buNone/>
            </a:pPr>
            <a:r>
              <a:rPr lang="en-IN" sz="1800" dirty="0">
                <a:solidFill>
                  <a:schemeClr val="dk1"/>
                </a:solidFill>
                <a:latin typeface="Arial"/>
                <a:ea typeface="Arial"/>
                <a:cs typeface="Arial"/>
                <a:sym typeface="Arial"/>
              </a:rPr>
              <a:t>Existing detection systems often struggle to keep up with the rapidly evolving methods used to generate deepfakes, resulting in inadequate protection against their misuse.</a:t>
            </a:r>
          </a:p>
          <a:p>
            <a:pPr marL="0" lvl="0" indent="0" algn="just" rtl="0">
              <a:lnSpc>
                <a:spcPct val="100000"/>
              </a:lnSpc>
              <a:spcBef>
                <a:spcPts val="560"/>
              </a:spcBef>
              <a:spcAft>
                <a:spcPts val="0"/>
              </a:spcAft>
              <a:buClr>
                <a:schemeClr val="dk1"/>
              </a:buClr>
              <a:buSzPts val="2800"/>
              <a:buNone/>
            </a:pPr>
            <a:r>
              <a:rPr lang="en-IN" sz="1800" dirty="0">
                <a:solidFill>
                  <a:schemeClr val="dk1"/>
                </a:solidFill>
                <a:latin typeface="Arial"/>
                <a:ea typeface="Arial"/>
                <a:cs typeface="Arial"/>
                <a:sym typeface="Arial"/>
              </a:rPr>
              <a:t>To address these challenges, there is a critical need for a robust and adaptive detection model capable of identifying deepfakes with high accuracy</a:t>
            </a:r>
            <a:endParaRPr sz="1900" b="1" dirty="0">
              <a:solidFill>
                <a:schemeClr val="dk1"/>
              </a:solidFill>
              <a:latin typeface="Arial"/>
              <a:ea typeface="Arial"/>
              <a:cs typeface="Arial"/>
              <a:sym typeface="Arial"/>
            </a:endParaRPr>
          </a:p>
        </p:txBody>
      </p:sp>
      <p:sp>
        <p:nvSpPr>
          <p:cNvPr id="96" name="Google Shape;96;p18"/>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IN" sz="2400" b="0" i="0" u="none" dirty="0">
                <a:solidFill>
                  <a:schemeClr val="dk1"/>
                </a:solidFill>
                <a:latin typeface="Arial"/>
                <a:ea typeface="Arial"/>
                <a:cs typeface="Arial"/>
                <a:sym typeface="Arial"/>
              </a:rPr>
              <a:t>Problem Definition</a:t>
            </a:r>
            <a:r>
              <a:rPr lang="en-IN" sz="2400" b="1" i="0" u="none" dirty="0">
                <a:solidFill>
                  <a:schemeClr val="dk1"/>
                </a:solidFill>
                <a:latin typeface="Arial"/>
                <a:ea typeface="Arial"/>
                <a:cs typeface="Arial"/>
                <a:sym typeface="Arial"/>
              </a:rPr>
              <a:t> </a:t>
            </a:r>
            <a:endParaRPr dirty="0">
              <a:latin typeface="Arial"/>
              <a:ea typeface="Arial"/>
              <a:cs typeface="Arial"/>
              <a:sym typeface="Arial"/>
            </a:endParaRPr>
          </a:p>
        </p:txBody>
      </p:sp>
      <p:sp>
        <p:nvSpPr>
          <p:cNvPr id="97" name="Google Shape;97;p18"/>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8" name="Google Shape;98;p18"/>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b="0" i="0" u="none" strike="noStrike" cap="none">
                <a:solidFill>
                  <a:srgbClr val="898989"/>
                </a:solidFill>
                <a:latin typeface="Arial"/>
                <a:ea typeface="Arial"/>
                <a:cs typeface="Arial"/>
                <a:sym typeface="Arial"/>
              </a:rPr>
              <a:t>Deepfake Image Detection with Meta Learning</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subTitle" idx="1"/>
          </p:nvPr>
        </p:nvSpPr>
        <p:spPr>
          <a:xfrm>
            <a:off x="177800" y="731044"/>
            <a:ext cx="8763000" cy="4057800"/>
          </a:xfrm>
          <a:prstGeom prst="rect">
            <a:avLst/>
          </a:prstGeom>
          <a:noFill/>
          <a:ln>
            <a:noFill/>
          </a:ln>
        </p:spPr>
        <p:txBody>
          <a:bodyPr spcFirstLastPara="1" wrap="square" lIns="91425" tIns="45700" rIns="91425" bIns="45700" anchor="t" anchorCtr="0">
            <a:noAutofit/>
          </a:bodyPr>
          <a:lstStyle/>
          <a:p>
            <a:pPr marL="457200" lvl="0" indent="-355600" algn="just" rtl="0">
              <a:lnSpc>
                <a:spcPct val="100000"/>
              </a:lnSpc>
              <a:spcBef>
                <a:spcPts val="480"/>
              </a:spcBef>
              <a:spcAft>
                <a:spcPts val="0"/>
              </a:spcAft>
              <a:buClr>
                <a:schemeClr val="dk1"/>
              </a:buClr>
              <a:buSzPts val="2000"/>
              <a:buFont typeface="Calibri"/>
              <a:buAutoNum type="arabicPeriod"/>
            </a:pPr>
            <a:r>
              <a:rPr lang="en-IN" sz="2000" dirty="0">
                <a:solidFill>
                  <a:schemeClr val="dk1"/>
                </a:solidFill>
                <a:latin typeface="Arial"/>
                <a:ea typeface="Arial"/>
                <a:cs typeface="Arial"/>
                <a:sym typeface="Arial"/>
              </a:rPr>
              <a:t>The proposed model combines transfer learning approach, Convolutional Neural Networks (MobileNetV2), Meta-learning, to enhance detection capabilities. </a:t>
            </a:r>
            <a:endParaRPr dirty="0"/>
          </a:p>
          <a:p>
            <a:pPr marL="457200" lvl="0" indent="-355600" algn="just" rtl="0">
              <a:lnSpc>
                <a:spcPct val="100000"/>
              </a:lnSpc>
              <a:spcBef>
                <a:spcPts val="480"/>
              </a:spcBef>
              <a:spcAft>
                <a:spcPts val="0"/>
              </a:spcAft>
              <a:buClr>
                <a:schemeClr val="dk1"/>
              </a:buClr>
              <a:buSzPts val="2000"/>
              <a:buFont typeface="Calibri"/>
              <a:buAutoNum type="arabicPeriod"/>
            </a:pPr>
            <a:r>
              <a:rPr lang="en-IN" sz="2000" dirty="0">
                <a:solidFill>
                  <a:schemeClr val="dk1"/>
                </a:solidFill>
                <a:latin typeface="Arial"/>
                <a:ea typeface="Arial"/>
                <a:cs typeface="Arial"/>
                <a:sym typeface="Arial"/>
              </a:rPr>
              <a:t>By leveraging these advanced techniques, the system can adapt to evolving deepfake generation methods, reliably detect manipulated media, and uphold information integrity in digital platforms. </a:t>
            </a:r>
            <a:endParaRPr dirty="0"/>
          </a:p>
          <a:p>
            <a:pPr marL="457200" lvl="0" indent="-355600" algn="just" rtl="0">
              <a:lnSpc>
                <a:spcPct val="100000"/>
              </a:lnSpc>
              <a:spcBef>
                <a:spcPts val="480"/>
              </a:spcBef>
              <a:spcAft>
                <a:spcPts val="0"/>
              </a:spcAft>
              <a:buClr>
                <a:schemeClr val="dk1"/>
              </a:buClr>
              <a:buSzPts val="2000"/>
              <a:buFont typeface="Calibri"/>
              <a:buAutoNum type="arabicPeriod"/>
            </a:pPr>
            <a:r>
              <a:rPr lang="en-IN" sz="2000" dirty="0">
                <a:solidFill>
                  <a:schemeClr val="dk1"/>
                </a:solidFill>
                <a:latin typeface="Arial"/>
                <a:ea typeface="Arial"/>
                <a:cs typeface="Arial"/>
                <a:sym typeface="Arial"/>
              </a:rPr>
              <a:t>This solution is essential to mitigate the growing threats posed by deepfakes and ensure trust in digital communication.</a:t>
            </a:r>
            <a:endParaRPr sz="1800" dirty="0">
              <a:solidFill>
                <a:schemeClr val="dk1"/>
              </a:solidFill>
              <a:latin typeface="Arial"/>
              <a:ea typeface="Arial"/>
              <a:cs typeface="Arial"/>
              <a:sym typeface="Arial"/>
            </a:endParaRPr>
          </a:p>
        </p:txBody>
      </p:sp>
      <p:sp>
        <p:nvSpPr>
          <p:cNvPr id="104" name="Google Shape;104;p19"/>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IN" sz="2400" b="0" i="0" u="none">
                <a:solidFill>
                  <a:schemeClr val="dk1"/>
                </a:solidFill>
                <a:latin typeface="Arial"/>
                <a:ea typeface="Arial"/>
                <a:cs typeface="Arial"/>
                <a:sym typeface="Arial"/>
              </a:rPr>
              <a:t>Aim and Objectives</a:t>
            </a:r>
            <a:endParaRPr>
              <a:latin typeface="Arial"/>
              <a:ea typeface="Arial"/>
              <a:cs typeface="Arial"/>
              <a:sym typeface="Arial"/>
            </a:endParaRPr>
          </a:p>
        </p:txBody>
      </p:sp>
      <p:sp>
        <p:nvSpPr>
          <p:cNvPr id="105" name="Google Shape;105;p19"/>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6" name="Google Shape;106;p19"/>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b="0" i="0" u="none" strike="noStrike" cap="none">
                <a:solidFill>
                  <a:srgbClr val="898989"/>
                </a:solidFill>
                <a:latin typeface="Arial"/>
                <a:ea typeface="Arial"/>
                <a:cs typeface="Arial"/>
                <a:sym typeface="Arial"/>
              </a:rPr>
              <a:t>Deepfake Image Detection with Meta Learning</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subTitle" idx="1"/>
          </p:nvPr>
        </p:nvSpPr>
        <p:spPr>
          <a:xfrm>
            <a:off x="228600" y="857250"/>
            <a:ext cx="8483700" cy="38289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rgbClr val="888888"/>
              </a:buClr>
              <a:buSzPts val="800"/>
              <a:buNone/>
            </a:pPr>
            <a:endParaRPr sz="800" b="1" i="0" u="none">
              <a:solidFill>
                <a:schemeClr val="dk1"/>
              </a:solidFill>
              <a:latin typeface="Calibri"/>
              <a:ea typeface="Calibri"/>
              <a:cs typeface="Calibri"/>
              <a:sym typeface="Calibri"/>
            </a:endParaRPr>
          </a:p>
          <a:p>
            <a:pPr marL="0" lvl="0" indent="0" algn="just" rtl="0">
              <a:lnSpc>
                <a:spcPct val="100000"/>
              </a:lnSpc>
              <a:spcBef>
                <a:spcPts val="560"/>
              </a:spcBef>
              <a:spcAft>
                <a:spcPts val="0"/>
              </a:spcAft>
              <a:buClr>
                <a:srgbClr val="888888"/>
              </a:buClr>
              <a:buSzPts val="2800"/>
              <a:buNone/>
            </a:pPr>
            <a:endParaRPr sz="2800" b="1" i="0" u="none">
              <a:solidFill>
                <a:schemeClr val="dk1"/>
              </a:solidFill>
              <a:latin typeface="Calibri"/>
              <a:ea typeface="Calibri"/>
              <a:cs typeface="Calibri"/>
              <a:sym typeface="Calibri"/>
            </a:endParaRPr>
          </a:p>
          <a:p>
            <a:pPr marL="0" lvl="0" indent="0" algn="just" rtl="0">
              <a:lnSpc>
                <a:spcPct val="100000"/>
              </a:lnSpc>
              <a:spcBef>
                <a:spcPts val="560"/>
              </a:spcBef>
              <a:spcAft>
                <a:spcPts val="0"/>
              </a:spcAft>
              <a:buClr>
                <a:srgbClr val="888888"/>
              </a:buClr>
              <a:buSzPts val="2800"/>
              <a:buNone/>
            </a:pPr>
            <a:endParaRPr sz="2800" b="1" i="0" u="none">
              <a:solidFill>
                <a:schemeClr val="dk1"/>
              </a:solidFill>
              <a:latin typeface="Calibri"/>
              <a:ea typeface="Calibri"/>
              <a:cs typeface="Calibri"/>
              <a:sym typeface="Calibri"/>
            </a:endParaRPr>
          </a:p>
        </p:txBody>
      </p:sp>
      <p:sp>
        <p:nvSpPr>
          <p:cNvPr id="113" name="Google Shape;113;p20"/>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IN" sz="2400" b="0" i="0" u="none">
                <a:solidFill>
                  <a:schemeClr val="dk1"/>
                </a:solidFill>
                <a:latin typeface="Calibri"/>
                <a:ea typeface="Calibri"/>
                <a:cs typeface="Calibri"/>
                <a:sym typeface="Calibri"/>
              </a:rPr>
              <a:t>Literature </a:t>
            </a:r>
            <a:r>
              <a:rPr lang="en-IN" sz="2400">
                <a:latin typeface="Calibri"/>
                <a:ea typeface="Calibri"/>
                <a:cs typeface="Calibri"/>
                <a:sym typeface="Calibri"/>
              </a:rPr>
              <a:t>S</a:t>
            </a:r>
            <a:r>
              <a:rPr lang="en-IN" sz="2400" b="0" i="0" u="none">
                <a:solidFill>
                  <a:schemeClr val="dk1"/>
                </a:solidFill>
                <a:latin typeface="Calibri"/>
                <a:ea typeface="Calibri"/>
                <a:cs typeface="Calibri"/>
                <a:sym typeface="Calibri"/>
              </a:rPr>
              <a:t>urvey</a:t>
            </a:r>
            <a:endParaRPr/>
          </a:p>
        </p:txBody>
      </p:sp>
      <p:sp>
        <p:nvSpPr>
          <p:cNvPr id="114" name="Google Shape;114;p20"/>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aphicFrame>
        <p:nvGraphicFramePr>
          <p:cNvPr id="116" name="Google Shape;116;p20"/>
          <p:cNvGraphicFramePr/>
          <p:nvPr>
            <p:extLst>
              <p:ext uri="{D42A27DB-BD31-4B8C-83A1-F6EECF244321}">
                <p14:modId xmlns:p14="http://schemas.microsoft.com/office/powerpoint/2010/main" val="2771893554"/>
              </p:ext>
            </p:extLst>
          </p:nvPr>
        </p:nvGraphicFramePr>
        <p:xfrm>
          <a:off x="45425" y="685800"/>
          <a:ext cx="9053150" cy="4355375"/>
        </p:xfrm>
        <a:graphic>
          <a:graphicData uri="http://schemas.openxmlformats.org/drawingml/2006/table">
            <a:tbl>
              <a:tblPr firstRow="1" bandRow="1">
                <a:tableStyleId>{E7B985C1-AF58-4C46-BBF6-7FFE71CCAF29}</a:tableStyleId>
              </a:tblPr>
              <a:tblGrid>
                <a:gridCol w="599625">
                  <a:extLst>
                    <a:ext uri="{9D8B030D-6E8A-4147-A177-3AD203B41FA5}">
                      <a16:colId xmlns:a16="http://schemas.microsoft.com/office/drawing/2014/main" val="20000"/>
                    </a:ext>
                  </a:extLst>
                </a:gridCol>
                <a:gridCol w="1490425">
                  <a:extLst>
                    <a:ext uri="{9D8B030D-6E8A-4147-A177-3AD203B41FA5}">
                      <a16:colId xmlns:a16="http://schemas.microsoft.com/office/drawing/2014/main" val="20001"/>
                    </a:ext>
                  </a:extLst>
                </a:gridCol>
                <a:gridCol w="1175650">
                  <a:extLst>
                    <a:ext uri="{9D8B030D-6E8A-4147-A177-3AD203B41FA5}">
                      <a16:colId xmlns:a16="http://schemas.microsoft.com/office/drawing/2014/main" val="20002"/>
                    </a:ext>
                  </a:extLst>
                </a:gridCol>
                <a:gridCol w="1763475">
                  <a:extLst>
                    <a:ext uri="{9D8B030D-6E8A-4147-A177-3AD203B41FA5}">
                      <a16:colId xmlns:a16="http://schemas.microsoft.com/office/drawing/2014/main" val="20003"/>
                    </a:ext>
                  </a:extLst>
                </a:gridCol>
                <a:gridCol w="4023975">
                  <a:extLst>
                    <a:ext uri="{9D8B030D-6E8A-4147-A177-3AD203B41FA5}">
                      <a16:colId xmlns:a16="http://schemas.microsoft.com/office/drawing/2014/main" val="20004"/>
                    </a:ext>
                  </a:extLst>
                </a:gridCol>
              </a:tblGrid>
              <a:tr h="746400">
                <a:tc>
                  <a:txBody>
                    <a:bodyPr/>
                    <a:lstStyle/>
                    <a:p>
                      <a:pPr marL="0" marR="0" lvl="0" indent="0" algn="l" rtl="0">
                        <a:lnSpc>
                          <a:spcPct val="100000"/>
                        </a:lnSpc>
                        <a:spcBef>
                          <a:spcPts val="0"/>
                        </a:spcBef>
                        <a:spcAft>
                          <a:spcPts val="0"/>
                        </a:spcAft>
                        <a:buClr>
                          <a:srgbClr val="000000"/>
                        </a:buClr>
                        <a:buSzPts val="1400"/>
                        <a:buFont typeface="Arial"/>
                        <a:buNone/>
                      </a:pPr>
                      <a:r>
                        <a:rPr lang="en-IN" sz="1400" b="1" u="none" strike="noStrike" cap="none" dirty="0">
                          <a:solidFill>
                            <a:srgbClr val="FFFFFF"/>
                          </a:solidFill>
                          <a:sym typeface="Times New Roman"/>
                        </a:rPr>
                        <a:t>Sr. No.</a:t>
                      </a:r>
                      <a:endParaRPr sz="1200" b="1" i="0" u="none" strike="noStrike" cap="none" dirty="0">
                        <a:solidFill>
                          <a:srgbClr val="FFFFFF"/>
                        </a:solidFill>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b="1" u="none" strike="noStrike" cap="none">
                          <a:solidFill>
                            <a:srgbClr val="FFFFFF"/>
                          </a:solidFill>
                          <a:sym typeface="Times New Roman"/>
                        </a:rPr>
                        <a:t>Title of the paper</a:t>
                      </a:r>
                      <a:endParaRPr sz="1200" b="1" u="none" strike="noStrike" cap="none">
                        <a:solidFill>
                          <a:srgbClr val="FFFFFF"/>
                        </a:solidFill>
                        <a:sym typeface="Times New Roman"/>
                      </a:endParaRPr>
                    </a:p>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1" u="none" strike="noStrike" cap="none" dirty="0">
                          <a:solidFill>
                            <a:srgbClr val="FFFFFF"/>
                          </a:solidFill>
                          <a:sym typeface="Times New Roman"/>
                        </a:rPr>
                        <a:t>Author</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b="1" u="none" strike="noStrike" cap="none">
                          <a:solidFill>
                            <a:srgbClr val="FFFFFF"/>
                          </a:solidFill>
                          <a:sym typeface="Calibri"/>
                        </a:rPr>
                        <a:t>Year of Publication/ Publisher</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b="1" u="none" strike="noStrike" cap="none">
                          <a:solidFill>
                            <a:srgbClr val="FFFFFF"/>
                          </a:solidFill>
                          <a:sym typeface="Times New Roman"/>
                        </a:rPr>
                        <a:t>Major observations/findings</a:t>
                      </a:r>
                      <a:endParaRPr sz="1200" b="1" u="none" strike="noStrike" cap="none">
                        <a:solidFill>
                          <a:srgbClr val="FFFFFF"/>
                        </a:solidFill>
                        <a:sym typeface="Times New Roman"/>
                      </a:endParaRPr>
                    </a:p>
                    <a:p>
                      <a:pPr marL="0" marR="0" lvl="0" indent="0" algn="l" rtl="0">
                        <a:lnSpc>
                          <a:spcPct val="100000"/>
                        </a:lnSpc>
                        <a:spcBef>
                          <a:spcPts val="0"/>
                        </a:spcBef>
                        <a:spcAft>
                          <a:spcPts val="0"/>
                        </a:spcAft>
                        <a:buNone/>
                      </a:pPr>
                      <a:endParaRPr sz="1400" u="none" strike="noStrike" cap="none"/>
                    </a:p>
                  </a:txBody>
                  <a:tcPr marL="91450" marR="91450" marT="45725" marB="45725"/>
                </a:tc>
                <a:extLst>
                  <a:ext uri="{0D108BD9-81ED-4DB2-BD59-A6C34878D82A}">
                    <a16:rowId xmlns:a16="http://schemas.microsoft.com/office/drawing/2014/main" val="10000"/>
                  </a:ext>
                </a:extLst>
              </a:tr>
              <a:tr h="1617175">
                <a:tc>
                  <a:txBody>
                    <a:bodyPr/>
                    <a:lstStyle/>
                    <a:p>
                      <a:pPr marL="0" marR="0" lvl="0" indent="0" algn="l" rtl="0">
                        <a:lnSpc>
                          <a:spcPct val="100000"/>
                        </a:lnSpc>
                        <a:spcBef>
                          <a:spcPts val="0"/>
                        </a:spcBef>
                        <a:spcAft>
                          <a:spcPts val="0"/>
                        </a:spcAft>
                        <a:buNone/>
                      </a:pPr>
                      <a:r>
                        <a:rPr lang="en-IN" sz="1400" u="none" strike="noStrike" cap="none"/>
                        <a:t>1</a:t>
                      </a:r>
                      <a:endParaRPr/>
                    </a:p>
                  </a:txBody>
                  <a:tcPr marL="91450" marR="91450" marT="45725" marB="45725"/>
                </a:tc>
                <a:tc>
                  <a:txBody>
                    <a:bodyPr/>
                    <a:lstStyle/>
                    <a:p>
                      <a:pPr marL="0" marR="0" lvl="0" indent="0" algn="l" rtl="0">
                        <a:lnSpc>
                          <a:spcPct val="100000"/>
                        </a:lnSpc>
                        <a:spcBef>
                          <a:spcPts val="0"/>
                        </a:spcBef>
                        <a:spcAft>
                          <a:spcPts val="0"/>
                        </a:spcAft>
                        <a:buNone/>
                      </a:pPr>
                      <a:r>
                        <a:rPr lang="en-IN" sz="1400" b="1" u="none" strike="noStrike" cap="none">
                          <a:solidFill>
                            <a:schemeClr val="dk1"/>
                          </a:solidFill>
                          <a:sym typeface="Arial"/>
                        </a:rPr>
                        <a:t>Fine-Grained Open-Set Deepfake Detection via Unsupervised Domain Adaptation</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b="0" u="none" strike="noStrike" cap="none">
                          <a:solidFill>
                            <a:schemeClr val="dk1"/>
                          </a:solidFill>
                          <a:sym typeface="Arial"/>
                        </a:rPr>
                        <a:t>Xinye Zhou, Hu Han, Shiguang Shan, Xilin Chen</a:t>
                      </a:r>
                      <a:endParaRPr/>
                    </a:p>
                  </a:txBody>
                  <a:tcPr marL="91450" marR="91450" marT="45725" marB="45725"/>
                </a:tc>
                <a:tc>
                  <a:txBody>
                    <a:bodyPr/>
                    <a:lstStyle/>
                    <a:p>
                      <a:pPr marL="0" marR="0" lvl="0" indent="0" algn="l" rtl="0">
                        <a:lnSpc>
                          <a:spcPct val="100000"/>
                        </a:lnSpc>
                        <a:spcBef>
                          <a:spcPts val="0"/>
                        </a:spcBef>
                        <a:spcAft>
                          <a:spcPts val="0"/>
                        </a:spcAft>
                        <a:buNone/>
                      </a:pPr>
                      <a:r>
                        <a:rPr lang="en-IN" sz="1400" b="0" u="none" strike="noStrike" cap="none">
                          <a:solidFill>
                            <a:schemeClr val="dk1"/>
                          </a:solidFill>
                          <a:sym typeface="Arial"/>
                        </a:rPr>
                        <a:t>01 January 2024</a:t>
                      </a:r>
                      <a:endParaRPr/>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r>
                        <a:rPr lang="en-IN" sz="1400" b="0" u="none" strike="noStrike" cap="none">
                          <a:solidFill>
                            <a:schemeClr val="dk1"/>
                          </a:solidFill>
                          <a:sym typeface="Arial"/>
                        </a:rPr>
                        <a:t>IEEE Transactions on Information Forensics and Security, Volume 19</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400" u="none" strike="noStrike" cap="none" dirty="0"/>
                        <a:t>This study proposes an unsupervised domain adaptation method for fine-grained open-set deepfake detection. The approach focuses on adapting the detection model to new, unseen deepfake types without requiring </a:t>
                      </a:r>
                      <a:r>
                        <a:rPr lang="en-IN" sz="1400" u="none" strike="noStrike" cap="none" dirty="0" err="1"/>
                        <a:t>labeled</a:t>
                      </a:r>
                      <a:r>
                        <a:rPr lang="en-IN" sz="1400" u="none" strike="noStrike" cap="none" dirty="0"/>
                        <a:t> data from those categories.  </a:t>
                      </a:r>
                    </a:p>
                    <a:p>
                      <a:pPr marL="0" marR="0" lvl="0" indent="0" algn="l" rtl="0">
                        <a:lnSpc>
                          <a:spcPct val="100000"/>
                        </a:lnSpc>
                        <a:spcBef>
                          <a:spcPts val="0"/>
                        </a:spcBef>
                        <a:spcAft>
                          <a:spcPts val="0"/>
                        </a:spcAft>
                        <a:buClr>
                          <a:srgbClr val="000000"/>
                        </a:buClr>
                        <a:buSzPts val="1800"/>
                        <a:buFont typeface="Arial"/>
                        <a:buNone/>
                      </a:pPr>
                      <a:r>
                        <a:rPr lang="en-IN" sz="1400" u="none" strike="noStrike" cap="none" dirty="0"/>
                        <a:t>(Dataset used : </a:t>
                      </a:r>
                      <a:r>
                        <a:rPr lang="en-US" sz="1400" u="none" strike="noStrike" cap="none" dirty="0" err="1"/>
                        <a:t>FaceForensics</a:t>
                      </a:r>
                      <a:r>
                        <a:rPr lang="en-US" sz="1400" u="none" strike="noStrike" cap="none" dirty="0"/>
                        <a:t>++)</a:t>
                      </a:r>
                      <a:endParaRPr dirty="0">
                        <a:highlight>
                          <a:srgbClr val="FFFF00"/>
                        </a:highlight>
                      </a:endParaRPr>
                    </a:p>
                  </a:txBody>
                  <a:tcPr marL="91450" marR="91450" marT="45725" marB="45725"/>
                </a:tc>
                <a:extLst>
                  <a:ext uri="{0D108BD9-81ED-4DB2-BD59-A6C34878D82A}">
                    <a16:rowId xmlns:a16="http://schemas.microsoft.com/office/drawing/2014/main" val="10001"/>
                  </a:ext>
                </a:extLst>
              </a:tr>
              <a:tr h="1680800">
                <a:tc>
                  <a:txBody>
                    <a:bodyPr/>
                    <a:lstStyle/>
                    <a:p>
                      <a:pPr marL="0" marR="0" lvl="0" indent="0" algn="l" rtl="0">
                        <a:lnSpc>
                          <a:spcPct val="100000"/>
                        </a:lnSpc>
                        <a:spcBef>
                          <a:spcPts val="0"/>
                        </a:spcBef>
                        <a:spcAft>
                          <a:spcPts val="0"/>
                        </a:spcAft>
                        <a:buNone/>
                      </a:pPr>
                      <a:r>
                        <a:rPr lang="en-IN" sz="1400" u="none" strike="noStrike" cap="none"/>
                        <a:t>2</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400" b="1" u="none" strike="noStrike" cap="none"/>
                        <a:t>Exposing Deepfake Face Forgeries With Guided Residuals by Y. Zhang et al.</a:t>
                      </a:r>
                      <a:endParaRPr/>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a:t>Zhiqing Guo, Gaobo Yang, Jiyou Chen, Xingming Sun</a:t>
                      </a:r>
                      <a:endParaRPr/>
                    </a:p>
                  </a:txBody>
                  <a:tcPr marL="91450" marR="91450" marT="45725" marB="45725"/>
                </a:tc>
                <a:tc>
                  <a:txBody>
                    <a:bodyPr/>
                    <a:lstStyle/>
                    <a:p>
                      <a:pPr marL="0" marR="0" lvl="0" indent="0" algn="l" rtl="0">
                        <a:lnSpc>
                          <a:spcPct val="100000"/>
                        </a:lnSpc>
                        <a:spcBef>
                          <a:spcPts val="0"/>
                        </a:spcBef>
                        <a:spcAft>
                          <a:spcPts val="0"/>
                        </a:spcAft>
                        <a:buNone/>
                      </a:pPr>
                      <a:r>
                        <a:rPr lang="en-IN" sz="1400" b="0" u="none" strike="noStrike" cap="none">
                          <a:solidFill>
                            <a:schemeClr val="dk1"/>
                          </a:solidFill>
                          <a:sym typeface="Arial"/>
                        </a:rPr>
                        <a:t>2 May 2022</a:t>
                      </a:r>
                      <a:endParaRPr/>
                    </a:p>
                    <a:p>
                      <a:pPr marL="0" marR="0" lvl="0" indent="0" algn="l" rtl="0">
                        <a:lnSpc>
                          <a:spcPct val="100000"/>
                        </a:lnSpc>
                        <a:spcBef>
                          <a:spcPts val="0"/>
                        </a:spcBef>
                        <a:spcAft>
                          <a:spcPts val="0"/>
                        </a:spcAft>
                        <a:buNone/>
                      </a:pPr>
                      <a:endParaRPr sz="1400" u="none" strike="noStrike" cap="none"/>
                    </a:p>
                    <a:p>
                      <a:pPr marL="0" marR="0" lvl="0" indent="0" algn="l" rtl="0">
                        <a:lnSpc>
                          <a:spcPct val="100000"/>
                        </a:lnSpc>
                        <a:spcBef>
                          <a:spcPts val="0"/>
                        </a:spcBef>
                        <a:spcAft>
                          <a:spcPts val="0"/>
                        </a:spcAft>
                        <a:buNone/>
                      </a:pPr>
                      <a:r>
                        <a:rPr lang="en-IN" sz="1400" b="0" u="none" strike="noStrike" cap="none">
                          <a:solidFill>
                            <a:schemeClr val="dk1"/>
                          </a:solidFill>
                          <a:sym typeface="Arial"/>
                        </a:rPr>
                        <a:t>IEEE Transactions on multimedia, Volume 25</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400" u="none" strike="noStrike" cap="none" dirty="0"/>
                        <a:t>This research introduces a method that utilizes residual-based features to preserve tampering traces while suppressing irrelevant image content. The guided residuals enhance the detection of subtle artifacts introduced during deepfake generation.</a:t>
                      </a:r>
                    </a:p>
                    <a:p>
                      <a:pPr marL="0" marR="0" lvl="0" indent="0" algn="l" rtl="0">
                        <a:lnSpc>
                          <a:spcPct val="100000"/>
                        </a:lnSpc>
                        <a:spcBef>
                          <a:spcPts val="0"/>
                        </a:spcBef>
                        <a:spcAft>
                          <a:spcPts val="0"/>
                        </a:spcAft>
                        <a:buClr>
                          <a:srgbClr val="000000"/>
                        </a:buClr>
                        <a:buSzPts val="1800"/>
                        <a:buFont typeface="Arial"/>
                        <a:buNone/>
                      </a:pPr>
                      <a:r>
                        <a:rPr lang="en-IN" sz="1400" u="none" strike="noStrike" cap="none" dirty="0"/>
                        <a:t>(Dataset Used: </a:t>
                      </a:r>
                      <a:r>
                        <a:rPr lang="en-IN" sz="1400" u="none" strike="noStrike" cap="none" dirty="0" err="1"/>
                        <a:t>FaceForensics</a:t>
                      </a:r>
                      <a:r>
                        <a:rPr lang="en-IN" sz="1400" u="none" strike="noStrike" cap="none" dirty="0"/>
                        <a:t>++)</a:t>
                      </a:r>
                      <a:endParaRPr dirty="0"/>
                    </a:p>
                  </a:txBody>
                  <a:tcPr marL="91450" marR="91450" marT="45725" marB="45725"/>
                </a:tc>
                <a:extLst>
                  <a:ext uri="{0D108BD9-81ED-4DB2-BD59-A6C34878D82A}">
                    <a16:rowId xmlns:a16="http://schemas.microsoft.com/office/drawing/2014/main" val="10002"/>
                  </a:ext>
                </a:extLst>
              </a:tr>
              <a:tr h="311000">
                <a:tc gridSpan="5">
                  <a:txBody>
                    <a:bodyPr/>
                    <a:lstStyle/>
                    <a:p>
                      <a:pPr marL="0" marR="0" lvl="0" indent="0" algn="l" rtl="0">
                        <a:lnSpc>
                          <a:spcPct val="100000"/>
                        </a:lnSpc>
                        <a:spcBef>
                          <a:spcPts val="0"/>
                        </a:spcBef>
                        <a:spcAft>
                          <a:spcPts val="0"/>
                        </a:spcAft>
                        <a:buNone/>
                      </a:pPr>
                      <a:endParaRPr sz="1400" u="none" strike="noStrike" cap="none" dirty="0"/>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117" name="Google Shape;117;p20"/>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b="0" i="0" u="none" strike="noStrike" cap="none">
                <a:solidFill>
                  <a:srgbClr val="0C0C0C"/>
                </a:solidFill>
                <a:latin typeface="Calibri"/>
                <a:ea typeface="Calibri"/>
                <a:cs typeface="Calibri"/>
                <a:sym typeface="Calibri"/>
              </a:rPr>
              <a:t>Deepfake Image Detection with Meta Learning</a:t>
            </a: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subTitle" idx="1"/>
          </p:nvPr>
        </p:nvSpPr>
        <p:spPr>
          <a:xfrm>
            <a:off x="228600" y="857250"/>
            <a:ext cx="8483700" cy="38289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rgbClr val="888888"/>
              </a:buClr>
              <a:buSzPts val="800"/>
              <a:buNone/>
            </a:pPr>
            <a:endParaRPr sz="800" b="1" i="0" u="none">
              <a:solidFill>
                <a:schemeClr val="dk1"/>
              </a:solidFill>
              <a:latin typeface="Calibri"/>
              <a:ea typeface="Calibri"/>
              <a:cs typeface="Calibri"/>
              <a:sym typeface="Calibri"/>
            </a:endParaRPr>
          </a:p>
          <a:p>
            <a:pPr marL="0" lvl="0" indent="0" algn="just" rtl="0">
              <a:lnSpc>
                <a:spcPct val="100000"/>
              </a:lnSpc>
              <a:spcBef>
                <a:spcPts val="560"/>
              </a:spcBef>
              <a:spcAft>
                <a:spcPts val="0"/>
              </a:spcAft>
              <a:buClr>
                <a:srgbClr val="888888"/>
              </a:buClr>
              <a:buSzPts val="2800"/>
              <a:buNone/>
            </a:pPr>
            <a:endParaRPr sz="2800" b="1" i="0" u="none">
              <a:solidFill>
                <a:schemeClr val="dk1"/>
              </a:solidFill>
              <a:latin typeface="Calibri"/>
              <a:ea typeface="Calibri"/>
              <a:cs typeface="Calibri"/>
              <a:sym typeface="Calibri"/>
            </a:endParaRPr>
          </a:p>
          <a:p>
            <a:pPr marL="0" lvl="0" indent="0" algn="just" rtl="0">
              <a:lnSpc>
                <a:spcPct val="100000"/>
              </a:lnSpc>
              <a:spcBef>
                <a:spcPts val="560"/>
              </a:spcBef>
              <a:spcAft>
                <a:spcPts val="0"/>
              </a:spcAft>
              <a:buClr>
                <a:srgbClr val="888888"/>
              </a:buClr>
              <a:buSzPts val="2800"/>
              <a:buNone/>
            </a:pPr>
            <a:endParaRPr sz="2800" b="1" i="0" u="none">
              <a:solidFill>
                <a:schemeClr val="dk1"/>
              </a:solidFill>
              <a:latin typeface="Calibri"/>
              <a:ea typeface="Calibri"/>
              <a:cs typeface="Calibri"/>
              <a:sym typeface="Calibri"/>
            </a:endParaRPr>
          </a:p>
        </p:txBody>
      </p:sp>
      <p:sp>
        <p:nvSpPr>
          <p:cNvPr id="124" name="Google Shape;124;p21"/>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IN" sz="2400" b="0" i="0" u="none">
                <a:solidFill>
                  <a:schemeClr val="dk1"/>
                </a:solidFill>
                <a:latin typeface="Calibri"/>
                <a:ea typeface="Calibri"/>
                <a:cs typeface="Calibri"/>
                <a:sym typeface="Calibri"/>
              </a:rPr>
              <a:t>Literature </a:t>
            </a:r>
            <a:r>
              <a:rPr lang="en-IN" sz="2400">
                <a:latin typeface="Calibri"/>
                <a:ea typeface="Calibri"/>
                <a:cs typeface="Calibri"/>
                <a:sym typeface="Calibri"/>
              </a:rPr>
              <a:t>S</a:t>
            </a:r>
            <a:r>
              <a:rPr lang="en-IN" sz="2400" b="0" i="0" u="none">
                <a:solidFill>
                  <a:schemeClr val="dk1"/>
                </a:solidFill>
                <a:latin typeface="Calibri"/>
                <a:ea typeface="Calibri"/>
                <a:cs typeface="Calibri"/>
                <a:sym typeface="Calibri"/>
              </a:rPr>
              <a:t>urvey</a:t>
            </a:r>
            <a:endParaRPr/>
          </a:p>
        </p:txBody>
      </p:sp>
      <p:sp>
        <p:nvSpPr>
          <p:cNvPr id="125" name="Google Shape;125;p21"/>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aphicFrame>
        <p:nvGraphicFramePr>
          <p:cNvPr id="127" name="Google Shape;127;p21"/>
          <p:cNvGraphicFramePr/>
          <p:nvPr>
            <p:extLst>
              <p:ext uri="{D42A27DB-BD31-4B8C-83A1-F6EECF244321}">
                <p14:modId xmlns:p14="http://schemas.microsoft.com/office/powerpoint/2010/main" val="2686604972"/>
              </p:ext>
            </p:extLst>
          </p:nvPr>
        </p:nvGraphicFramePr>
        <p:xfrm>
          <a:off x="106125" y="685800"/>
          <a:ext cx="8931750" cy="4355375"/>
        </p:xfrm>
        <a:graphic>
          <a:graphicData uri="http://schemas.openxmlformats.org/drawingml/2006/table">
            <a:tbl>
              <a:tblPr firstRow="1" bandRow="1">
                <a:noFill/>
                <a:tableStyleId>{E7B985C1-AF58-4C46-BBF6-7FFE71CCAF29}</a:tableStyleId>
              </a:tblPr>
              <a:tblGrid>
                <a:gridCol w="539650">
                  <a:extLst>
                    <a:ext uri="{9D8B030D-6E8A-4147-A177-3AD203B41FA5}">
                      <a16:colId xmlns:a16="http://schemas.microsoft.com/office/drawing/2014/main" val="20000"/>
                    </a:ext>
                  </a:extLst>
                </a:gridCol>
                <a:gridCol w="2298225">
                  <a:extLst>
                    <a:ext uri="{9D8B030D-6E8A-4147-A177-3AD203B41FA5}">
                      <a16:colId xmlns:a16="http://schemas.microsoft.com/office/drawing/2014/main" val="20001"/>
                    </a:ext>
                  </a:extLst>
                </a:gridCol>
                <a:gridCol w="1428475">
                  <a:extLst>
                    <a:ext uri="{9D8B030D-6E8A-4147-A177-3AD203B41FA5}">
                      <a16:colId xmlns:a16="http://schemas.microsoft.com/office/drawing/2014/main" val="20002"/>
                    </a:ext>
                  </a:extLst>
                </a:gridCol>
                <a:gridCol w="1833225">
                  <a:extLst>
                    <a:ext uri="{9D8B030D-6E8A-4147-A177-3AD203B41FA5}">
                      <a16:colId xmlns:a16="http://schemas.microsoft.com/office/drawing/2014/main" val="20003"/>
                    </a:ext>
                  </a:extLst>
                </a:gridCol>
                <a:gridCol w="2832175">
                  <a:extLst>
                    <a:ext uri="{9D8B030D-6E8A-4147-A177-3AD203B41FA5}">
                      <a16:colId xmlns:a16="http://schemas.microsoft.com/office/drawing/2014/main" val="20004"/>
                    </a:ext>
                  </a:extLst>
                </a:gridCol>
              </a:tblGrid>
              <a:tr h="746400">
                <a:tc>
                  <a:txBody>
                    <a:bodyPr/>
                    <a:lstStyle/>
                    <a:p>
                      <a:pPr marL="0" marR="0" lvl="0" indent="0" algn="l" rtl="0">
                        <a:lnSpc>
                          <a:spcPct val="100000"/>
                        </a:lnSpc>
                        <a:spcBef>
                          <a:spcPts val="0"/>
                        </a:spcBef>
                        <a:spcAft>
                          <a:spcPts val="0"/>
                        </a:spcAft>
                        <a:buClr>
                          <a:srgbClr val="000000"/>
                        </a:buClr>
                        <a:buSzPts val="1400"/>
                        <a:buFont typeface="Arial"/>
                        <a:buNone/>
                      </a:pPr>
                      <a:r>
                        <a:rPr lang="en-IN" sz="1400" b="1" i="0" u="none" strike="noStrike" cap="none">
                          <a:solidFill>
                            <a:srgbClr val="FFFFFF"/>
                          </a:solidFill>
                          <a:latin typeface="Times New Roman"/>
                          <a:ea typeface="Times New Roman"/>
                          <a:cs typeface="Times New Roman"/>
                          <a:sym typeface="Times New Roman"/>
                        </a:rPr>
                        <a:t>Sr. No.</a:t>
                      </a:r>
                      <a:endParaRPr sz="1200" b="1" i="0" u="none" strike="noStrike" cap="none">
                        <a:solidFill>
                          <a:srgbClr val="FFFFFF"/>
                        </a:solidFill>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b="1" i="0" u="none" strike="noStrike" cap="none">
                          <a:solidFill>
                            <a:srgbClr val="FFFFFF"/>
                          </a:solidFill>
                          <a:latin typeface="Times New Roman"/>
                          <a:ea typeface="Times New Roman"/>
                          <a:cs typeface="Times New Roman"/>
                          <a:sym typeface="Times New Roman"/>
                        </a:rPr>
                        <a:t>Title of the paper</a:t>
                      </a:r>
                      <a:endParaRPr sz="1200" b="1" i="0" u="none" strike="noStrike" cap="none">
                        <a:solidFill>
                          <a:srgbClr val="FFFFFF"/>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1" i="0" u="none" strike="noStrike" cap="none">
                          <a:solidFill>
                            <a:srgbClr val="FFFFFF"/>
                          </a:solidFill>
                          <a:latin typeface="Times New Roman"/>
                          <a:ea typeface="Times New Roman"/>
                          <a:cs typeface="Times New Roman"/>
                          <a:sym typeface="Times New Roman"/>
                        </a:rPr>
                        <a:t>Author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b="1" i="0" u="none" strike="noStrike" cap="none">
                          <a:solidFill>
                            <a:srgbClr val="FFFFFF"/>
                          </a:solidFill>
                          <a:latin typeface="Calibri"/>
                          <a:ea typeface="Calibri"/>
                          <a:cs typeface="Calibri"/>
                          <a:sym typeface="Calibri"/>
                        </a:rPr>
                        <a:t>Year of Publication/ Publisher</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b="1" i="0" u="none" strike="noStrike" cap="none" dirty="0">
                          <a:solidFill>
                            <a:srgbClr val="FFFFFF"/>
                          </a:solidFill>
                          <a:latin typeface="Times New Roman"/>
                          <a:ea typeface="Times New Roman"/>
                          <a:cs typeface="Times New Roman"/>
                          <a:sym typeface="Times New Roman"/>
                        </a:rPr>
                        <a:t>Major observations/findings</a:t>
                      </a:r>
                      <a:endParaRPr sz="1200" b="1" i="0" u="none" strike="noStrike" cap="none" dirty="0">
                        <a:solidFill>
                          <a:srgbClr val="FFFFFF"/>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400" u="none" strike="noStrike" cap="none" dirty="0"/>
                    </a:p>
                  </a:txBody>
                  <a:tcPr marL="91450" marR="91450" marT="45725" marB="45725"/>
                </a:tc>
                <a:extLst>
                  <a:ext uri="{0D108BD9-81ED-4DB2-BD59-A6C34878D82A}">
                    <a16:rowId xmlns:a16="http://schemas.microsoft.com/office/drawing/2014/main" val="10000"/>
                  </a:ext>
                </a:extLst>
              </a:tr>
              <a:tr h="1617175">
                <a:tc>
                  <a:txBody>
                    <a:bodyPr/>
                    <a:lstStyle/>
                    <a:p>
                      <a:pPr marL="0" marR="0" lvl="0" indent="0" algn="l" rtl="0">
                        <a:lnSpc>
                          <a:spcPct val="100000"/>
                        </a:lnSpc>
                        <a:spcBef>
                          <a:spcPts val="0"/>
                        </a:spcBef>
                        <a:spcAft>
                          <a:spcPts val="0"/>
                        </a:spcAft>
                        <a:buNone/>
                      </a:pPr>
                      <a:r>
                        <a:rPr lang="en-IN" sz="1400" u="none" strike="noStrike" cap="none"/>
                        <a:t>3</a:t>
                      </a:r>
                      <a:endParaRPr/>
                    </a:p>
                  </a:txBody>
                  <a:tcPr marL="91450" marR="91450" marT="45725" marB="45725"/>
                </a:tc>
                <a:tc>
                  <a:txBody>
                    <a:bodyPr/>
                    <a:lstStyle/>
                    <a:p>
                      <a:pPr marL="0" marR="0" lvl="0" indent="0" algn="l" rtl="0">
                        <a:lnSpc>
                          <a:spcPct val="100000"/>
                        </a:lnSpc>
                        <a:spcBef>
                          <a:spcPts val="0"/>
                        </a:spcBef>
                        <a:spcAft>
                          <a:spcPts val="0"/>
                        </a:spcAft>
                        <a:buNone/>
                      </a:pPr>
                      <a:r>
                        <a:rPr lang="en-IN" sz="1400" b="1" u="none" strike="noStrike" cap="none"/>
                        <a:t>Exposing Face Forgery Across Domains via Bi-Directional Adaptation by L. Wang et al</a:t>
                      </a:r>
                      <a:endParaRPr sz="1400" b="1"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N" sz="1400" u="none" strike="noStrike" cap="none"/>
                        <a:t>Qingxuan Lv, Yuezun Li, Junyu Dong, Sheng Chen, Hui Yu, Huiyu Zhou, Shu Zhang</a:t>
                      </a:r>
                      <a:endParaRPr sz="1400" b="0" i="0" u="none" strike="noStrike" cap="none">
                        <a:solidFill>
                          <a:schemeClr val="dk1"/>
                        </a:solidFill>
                        <a:latin typeface="Arial"/>
                        <a:ea typeface="Arial"/>
                        <a:cs typeface="Arial"/>
                        <a:sym typeface="Arial"/>
                      </a:endParaRPr>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a:t>2024</a:t>
                      </a:r>
                      <a:endParaRPr/>
                    </a:p>
                    <a:p>
                      <a:pPr marL="0" marR="0" lvl="0" indent="0" algn="l" rtl="0">
                        <a:lnSpc>
                          <a:spcPct val="100000"/>
                        </a:lnSpc>
                        <a:spcBef>
                          <a:spcPts val="0"/>
                        </a:spcBef>
                        <a:spcAft>
                          <a:spcPts val="0"/>
                        </a:spcAft>
                        <a:buNone/>
                      </a:pPr>
                      <a:r>
                        <a:rPr lang="en-IN" sz="1400" u="none" strike="noStrike" cap="none"/>
                        <a:t>IEEE TRANSACTIONS ON INFORMATION FORENSICS AND SECURITY, VOL. 19, </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dirty="0"/>
                        <a:t>Proposed a bi-directional domain adaptation framework for cross-domain robustness.</a:t>
                      </a:r>
                    </a:p>
                    <a:p>
                      <a:pPr marL="0" marR="0" lvl="0" indent="0" algn="l" rtl="0">
                        <a:lnSpc>
                          <a:spcPct val="100000"/>
                        </a:lnSpc>
                        <a:spcBef>
                          <a:spcPts val="0"/>
                        </a:spcBef>
                        <a:spcAft>
                          <a:spcPts val="0"/>
                        </a:spcAft>
                        <a:buNone/>
                      </a:pPr>
                      <a:endParaRPr lang="en-IN" sz="1400" u="none" strike="noStrike" cap="none" dirty="0"/>
                    </a:p>
                    <a:p>
                      <a:pPr marL="0" marR="0" lvl="0" indent="0" algn="l" rtl="0">
                        <a:lnSpc>
                          <a:spcPct val="100000"/>
                        </a:lnSpc>
                        <a:spcBef>
                          <a:spcPts val="0"/>
                        </a:spcBef>
                        <a:spcAft>
                          <a:spcPts val="0"/>
                        </a:spcAft>
                        <a:buNone/>
                      </a:pPr>
                      <a:r>
                        <a:rPr lang="en-IN" sz="1400" u="none" strike="noStrike" cap="none" dirty="0"/>
                        <a:t>(Dataset used: </a:t>
                      </a:r>
                      <a:r>
                        <a:rPr lang="en-US" sz="1400" dirty="0" err="1"/>
                        <a:t>FaceForensics</a:t>
                      </a:r>
                      <a:r>
                        <a:rPr lang="en-US" sz="1400" dirty="0"/>
                        <a:t>++ and Celeb-DF</a:t>
                      </a:r>
                      <a:r>
                        <a:rPr lang="en-IN" sz="1400" u="none" strike="noStrike" cap="none" dirty="0"/>
                        <a:t>)</a:t>
                      </a:r>
                      <a:endParaRPr sz="1400" u="none" strike="noStrike" cap="none" dirty="0"/>
                    </a:p>
                  </a:txBody>
                  <a:tcPr marL="91450" marR="91450" marT="45725" marB="45725"/>
                </a:tc>
                <a:extLst>
                  <a:ext uri="{0D108BD9-81ED-4DB2-BD59-A6C34878D82A}">
                    <a16:rowId xmlns:a16="http://schemas.microsoft.com/office/drawing/2014/main" val="10001"/>
                  </a:ext>
                </a:extLst>
              </a:tr>
              <a:tr h="1680800">
                <a:tc>
                  <a:txBody>
                    <a:bodyPr/>
                    <a:lstStyle/>
                    <a:p>
                      <a:pPr marL="0" marR="0" lvl="0" indent="0" algn="l" rtl="0">
                        <a:lnSpc>
                          <a:spcPct val="100000"/>
                        </a:lnSpc>
                        <a:spcBef>
                          <a:spcPts val="0"/>
                        </a:spcBef>
                        <a:spcAft>
                          <a:spcPts val="0"/>
                        </a:spcAft>
                        <a:buNone/>
                      </a:pPr>
                      <a:r>
                        <a:rPr lang="en-IN" sz="1400" u="none" strike="noStrike" cap="none"/>
                        <a:t>4</a:t>
                      </a:r>
                      <a:endParaRPr/>
                    </a:p>
                  </a:txBody>
                  <a:tcPr marL="91450" marR="91450" marT="45725" marB="45725"/>
                </a:tc>
                <a:tc>
                  <a:txBody>
                    <a:bodyPr/>
                    <a:lstStyle/>
                    <a:p>
                      <a:pPr marL="0" marR="0" lvl="0" indent="0" algn="l" rtl="0">
                        <a:lnSpc>
                          <a:spcPct val="100000"/>
                        </a:lnSpc>
                        <a:spcBef>
                          <a:spcPts val="0"/>
                        </a:spcBef>
                        <a:spcAft>
                          <a:spcPts val="0"/>
                        </a:spcAft>
                        <a:buNone/>
                      </a:pPr>
                      <a:r>
                        <a:rPr lang="en-IN" sz="1400" b="1" i="0" u="none" strike="noStrike" cap="none">
                          <a:solidFill>
                            <a:schemeClr val="dk1"/>
                          </a:solidFill>
                          <a:latin typeface="Arial"/>
                          <a:ea typeface="Arial"/>
                          <a:cs typeface="Arial"/>
                          <a:sym typeface="Arial"/>
                        </a:rPr>
                        <a:t>Enhancing Deepfake Detection With Diversified Self-Blending Images and Residuals</a:t>
                      </a:r>
                      <a:endParaRPr/>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Ahmed Abul Hasanaath, Hamzah Luqman, Raed Katib, Saeed Anwar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12 Jun 2024</a:t>
                      </a:r>
                      <a:endParaRPr/>
                    </a:p>
                    <a:p>
                      <a:pPr marL="0" marR="0" lvl="0" indent="0" algn="l"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IN" sz="1400" b="0" i="0" u="none" strike="noStrike" cap="none">
                          <a:solidFill>
                            <a:schemeClr val="dk1"/>
                          </a:solidFill>
                          <a:latin typeface="Arial"/>
                          <a:ea typeface="Arial"/>
                          <a:cs typeface="Arial"/>
                          <a:sym typeface="Arial"/>
                        </a:rPr>
                        <a:t>SDAIA-KFUPM Joint Research Center for Artificial Intelligence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n-IN" sz="1400" u="none" strike="noStrike" cap="none" dirty="0"/>
                        <a:t>Introduced a Fake Blender module to generate diverse synthetic images, improving training data diversity</a:t>
                      </a:r>
                    </a:p>
                    <a:p>
                      <a:pPr marL="0" marR="0" lvl="0" indent="0" algn="l" rtl="0">
                        <a:lnSpc>
                          <a:spcPct val="100000"/>
                        </a:lnSpc>
                        <a:spcBef>
                          <a:spcPts val="0"/>
                        </a:spcBef>
                        <a:spcAft>
                          <a:spcPts val="0"/>
                        </a:spcAft>
                        <a:buNone/>
                      </a:pPr>
                      <a:r>
                        <a:rPr lang="en-IN" sz="1400" u="none" strike="noStrike" cap="none" dirty="0"/>
                        <a:t>(Dataset used: </a:t>
                      </a:r>
                      <a:r>
                        <a:rPr lang="en-US" sz="1400" dirty="0"/>
                        <a:t>Celeb-DF and DFDC datasets</a:t>
                      </a:r>
                      <a:r>
                        <a:rPr lang="en-IN" sz="1400" u="none" strike="noStrike" cap="none" dirty="0"/>
                        <a:t>)</a:t>
                      </a:r>
                      <a:endParaRPr sz="1400" u="none" strike="noStrike" cap="none" dirty="0"/>
                    </a:p>
                  </a:txBody>
                  <a:tcPr marL="91450" marR="91450" marT="45725" marB="45725"/>
                </a:tc>
                <a:extLst>
                  <a:ext uri="{0D108BD9-81ED-4DB2-BD59-A6C34878D82A}">
                    <a16:rowId xmlns:a16="http://schemas.microsoft.com/office/drawing/2014/main" val="10002"/>
                  </a:ext>
                </a:extLst>
              </a:tr>
              <a:tr h="311000">
                <a:tc gridSpan="5">
                  <a:txBody>
                    <a:bodyPr/>
                    <a:lstStyle/>
                    <a:p>
                      <a:pPr marL="0" marR="0" lvl="0" indent="0" algn="l" rtl="0">
                        <a:lnSpc>
                          <a:spcPct val="100000"/>
                        </a:lnSpc>
                        <a:spcBef>
                          <a:spcPts val="0"/>
                        </a:spcBef>
                        <a:spcAft>
                          <a:spcPts val="0"/>
                        </a:spcAft>
                        <a:buNone/>
                      </a:pPr>
                      <a:endParaRPr sz="1400" u="none" strike="noStrike" cap="none" dirty="0"/>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128" name="Google Shape;128;p21"/>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b="0" i="0" u="none" strike="noStrike" cap="none">
                <a:solidFill>
                  <a:srgbClr val="0C0C0C"/>
                </a:solidFill>
                <a:latin typeface="Calibri"/>
                <a:ea typeface="Calibri"/>
                <a:cs typeface="Calibri"/>
                <a:sym typeface="Calibri"/>
              </a:rPr>
              <a:t>Deepfake Image Detection with Meta Learning</a:t>
            </a:r>
            <a:endParaRPr sz="1400" b="0" i="0" u="none" strike="noStrike" cap="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2485</Words>
  <Application>Microsoft Office PowerPoint</Application>
  <PresentationFormat>On-screen Show (16:9)</PresentationFormat>
  <Paragraphs>334</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Times New Roman</vt:lpstr>
      <vt:lpstr>Simple Light</vt:lpstr>
      <vt:lpstr>PowerPoint Presentation</vt:lpstr>
      <vt:lpstr>Contents</vt:lpstr>
      <vt:lpstr> Abstract</vt:lpstr>
      <vt:lpstr> Introduction</vt:lpstr>
      <vt:lpstr> Introduction</vt:lpstr>
      <vt:lpstr>Problem Definition </vt:lpstr>
      <vt:lpstr>Aim and Objectives</vt:lpstr>
      <vt:lpstr>Literature Survey</vt:lpstr>
      <vt:lpstr>Literature Survey</vt:lpstr>
      <vt:lpstr>Literature Survey</vt:lpstr>
      <vt:lpstr>Patent Search</vt:lpstr>
      <vt:lpstr>Patent Search</vt:lpstr>
      <vt:lpstr>Research Gap</vt:lpstr>
      <vt:lpstr>Research Gap</vt:lpstr>
      <vt:lpstr>Hardware/Software Requirement</vt:lpstr>
      <vt:lpstr>Sample Dataset (Dataset: FaceForencics)</vt:lpstr>
      <vt:lpstr>Proposed Methodology</vt:lpstr>
      <vt:lpstr>Proposed Methodology</vt:lpstr>
      <vt:lpstr>Proposed Methodology</vt:lpstr>
      <vt:lpstr>Proposed Architecture</vt:lpstr>
      <vt:lpstr>Experimental Results</vt:lpstr>
      <vt:lpstr>How it is useful for Society</vt:lpstr>
      <vt:lpstr>PowerPoint Presentation</vt:lpstr>
      <vt:lpstr>Conclusion and Future Scope</vt:lpstr>
      <vt:lpstr>Conclusion and Future Scope</vt:lpstr>
      <vt:lpstr>Roles and Responsibility</vt:lpstr>
      <vt:lpstr>References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kartik nagrale</dc:creator>
  <cp:lastModifiedBy>kartik nagrale</cp:lastModifiedBy>
  <cp:revision>5</cp:revision>
  <dcterms:modified xsi:type="dcterms:W3CDTF">2025-04-12T15:38:02Z</dcterms:modified>
</cp:coreProperties>
</file>