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B985C1-AF58-4C46-BBF6-7FFE71CCAF29}">
  <a:tblStyle styleId="{E7B985C1-AF58-4C46-BBF6-7FFE71CCAF29}" styleName="Table_0">
    <a:wholeTbl>
      <a:tcTxStyle b="off" i="off">
        <a:font>
          <a:latin typeface="Arial"/>
          <a:ea typeface="Arial"/>
          <a:cs typeface="Arial"/>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40000"/>
            </a:schemeClr>
          </a:solidFill>
        </a:fill>
      </a:tcStyle>
    </a:band1H>
    <a:band2H>
      <a:tcTxStyle/>
    </a:band2H>
    <a:band1V>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fill>
          <a:solidFill>
            <a:schemeClr val="accent1">
              <a:alpha val="40000"/>
            </a:schemeClr>
          </a:solidFill>
        </a:fill>
      </a:tcStyle>
    </a:band1V>
    <a:band2V>
      <a:tcTxStyle/>
    </a:band2V>
    <a:la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chemeClr val="lt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1"/>
          </a:solidFill>
        </a:fill>
      </a:tcStyle>
    </a:firstRow>
    <a:neCell>
      <a:tcTxStyle/>
    </a:neCell>
    <a:nwCell>
      <a:tcTxStyle/>
    </a:nwCell>
  </a:tblStyle>
  <a:tblStyle styleId="{4628CB30-A9E9-49A6-A60C-017B6C2FFB9A}"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 name="Google Shape;52;p1: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53" name="Google Shape;53;p1: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1" name="Google Shape;131;p10: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132" name="Google Shape;132;p10: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1" name="Google Shape;141;p11: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142" name="Google Shape;142;p11: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2" name="Google Shape;152;p12: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153" name="Google Shape;153;p12: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2" name="Google Shape;162;p13: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163" name="Google Shape;163;p13: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1" name="Google Shape;171;p14: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172" name="Google Shape;172;p14: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0" name="Google Shape;180;p15: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181" name="Google Shape;181;p15: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9" name="Google Shape;189;p16: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190" name="Google Shape;190;p16: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1" name="Google Shape;201;p17: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202" name="Google Shape;202;p17: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3303c812b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1" name="Google Shape;211;g33303c812b2_0_0: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212" name="Google Shape;212;g33303c812b2_0_0: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1" name="Google Shape;221;p18: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222" name="Google Shape;222;p18: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6097" y="4343702"/>
            <a:ext cx="5485800" cy="411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0" name="Google Shape;230;p19: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231" name="Google Shape;231;p19: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47" name="Google Shape;247;p20: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248" name="Google Shape;248;p20: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2" name="Google Shape;272;p21: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273" name="Google Shape;273;p21: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83" name="Google Shape;283;p22: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284" name="Google Shape;284;p22: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1" type="body"/>
          </p:nvPr>
        </p:nvSpPr>
        <p:spPr>
          <a:xfrm>
            <a:off x="686097" y="4343702"/>
            <a:ext cx="5485800" cy="411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2" name="Google Shape;29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4" name="Google Shape;304;p24: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305" name="Google Shape;305;p24: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3" name="Google Shape;313;p25: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314" name="Google Shape;314;p25: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2" name="Google Shape;322;p26: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323" name="Google Shape;323;p26: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1" name="Google Shape;331;p27: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332" name="Google Shape;332;p27: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8:notes"/>
          <p:cNvSpPr txBox="1"/>
          <p:nvPr>
            <p:ph idx="1" type="body"/>
          </p:nvPr>
        </p:nvSpPr>
        <p:spPr>
          <a:xfrm>
            <a:off x="686097" y="4343702"/>
            <a:ext cx="5485800" cy="411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6097" y="4343702"/>
            <a:ext cx="5485800" cy="411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txBox="1"/>
          <p:nvPr>
            <p:ph idx="1" type="body"/>
          </p:nvPr>
        </p:nvSpPr>
        <p:spPr>
          <a:xfrm>
            <a:off x="686097" y="4343702"/>
            <a:ext cx="5485800" cy="411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 name="Google Shape;7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686097" y="4343702"/>
            <a:ext cx="5485800" cy="411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4" name="Google Shape;8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686097" y="4343702"/>
            <a:ext cx="5485800" cy="411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6097" y="4343702"/>
            <a:ext cx="5485800" cy="4113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9" name="Google Shape;109;p8: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110" name="Google Shape;110;p8: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20" name="Google Shape;120;p9:notes"/>
          <p:cNvSpPr txBox="1"/>
          <p:nvPr>
            <p:ph idx="1" type="body"/>
          </p:nvPr>
        </p:nvSpPr>
        <p:spPr>
          <a:xfrm>
            <a:off x="686097" y="4343702"/>
            <a:ext cx="5485800" cy="4113900"/>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100"/>
              <a:buNone/>
            </a:pPr>
            <a:r>
              <a:t/>
            </a:r>
            <a:endParaRPr/>
          </a:p>
        </p:txBody>
      </p:sp>
      <p:sp>
        <p:nvSpPr>
          <p:cNvPr id="121" name="Google Shape;121;p9:notes"/>
          <p:cNvSpPr txBox="1"/>
          <p:nvPr/>
        </p:nvSpPr>
        <p:spPr>
          <a:xfrm>
            <a:off x="3884414" y="8685892"/>
            <a:ext cx="2972100" cy="456600"/>
          </a:xfrm>
          <a:prstGeom prst="rect">
            <a:avLst/>
          </a:prstGeom>
          <a:noFill/>
          <a:ln>
            <a:noFill/>
          </a:ln>
        </p:spPr>
        <p:txBody>
          <a:bodyPr anchorCtr="0" anchor="b" bIns="45550" lIns="91100" spcFirstLastPara="1" rIns="91100" wrap="square" tIns="4555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3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idx="1" type="subTitle"/>
          </p:nvPr>
        </p:nvSpPr>
        <p:spPr>
          <a:xfrm>
            <a:off x="685800" y="1102526"/>
            <a:ext cx="7924800" cy="3938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rgbClr val="000000"/>
              </a:buClr>
              <a:buSzPts val="1800"/>
              <a:buNone/>
            </a:pPr>
            <a:r>
              <a:rPr b="0" i="0" lang="en-IN" sz="1800" u="none">
                <a:solidFill>
                  <a:srgbClr val="000000"/>
                </a:solidFill>
                <a:latin typeface="Arial"/>
                <a:ea typeface="Arial"/>
                <a:cs typeface="Arial"/>
                <a:sym typeface="Arial"/>
              </a:rPr>
              <a:t>Session 202</a:t>
            </a:r>
            <a:r>
              <a:rPr lang="en-IN" sz="1800">
                <a:solidFill>
                  <a:srgbClr val="000000"/>
                </a:solidFill>
              </a:rPr>
              <a:t>4</a:t>
            </a:r>
            <a:r>
              <a:rPr b="0" i="0" lang="en-IN" sz="1800" u="none">
                <a:solidFill>
                  <a:srgbClr val="000000"/>
                </a:solidFill>
                <a:latin typeface="Arial"/>
                <a:ea typeface="Arial"/>
                <a:cs typeface="Arial"/>
                <a:sym typeface="Arial"/>
              </a:rPr>
              <a:t>-25</a:t>
            </a:r>
            <a:endParaRPr b="1" i="0" sz="2800" u="none">
              <a:solidFill>
                <a:srgbClr val="953735"/>
              </a:solidFill>
              <a:latin typeface="Arial"/>
              <a:ea typeface="Arial"/>
              <a:cs typeface="Arial"/>
              <a:sym typeface="Arial"/>
            </a:endParaRPr>
          </a:p>
          <a:p>
            <a:pPr indent="0" lvl="0" marL="0" rtl="0" algn="ctr">
              <a:lnSpc>
                <a:spcPct val="90000"/>
              </a:lnSpc>
              <a:spcBef>
                <a:spcPts val="560"/>
              </a:spcBef>
              <a:spcAft>
                <a:spcPts val="0"/>
              </a:spcAft>
              <a:buClr>
                <a:srgbClr val="953735"/>
              </a:buClr>
              <a:buSzPts val="2800"/>
              <a:buNone/>
            </a:pPr>
            <a:r>
              <a:rPr b="1" lang="en-IN">
                <a:solidFill>
                  <a:srgbClr val="953735"/>
                </a:solidFill>
                <a:latin typeface="Arial"/>
                <a:ea typeface="Arial"/>
                <a:cs typeface="Arial"/>
                <a:sym typeface="Arial"/>
              </a:rPr>
              <a:t>Major Project Progress Seminar-I O</a:t>
            </a:r>
            <a:r>
              <a:rPr b="1" i="0" lang="en-IN" sz="2800" u="none">
                <a:solidFill>
                  <a:srgbClr val="953735"/>
                </a:solidFill>
                <a:latin typeface="Arial"/>
                <a:ea typeface="Arial"/>
                <a:cs typeface="Arial"/>
                <a:sym typeface="Arial"/>
              </a:rPr>
              <a:t>n</a:t>
            </a:r>
            <a:endParaRPr/>
          </a:p>
          <a:p>
            <a:pPr indent="0" lvl="0" marL="0" rtl="0" algn="ctr">
              <a:lnSpc>
                <a:spcPct val="90000"/>
              </a:lnSpc>
              <a:spcBef>
                <a:spcPts val="560"/>
              </a:spcBef>
              <a:spcAft>
                <a:spcPts val="0"/>
              </a:spcAft>
              <a:buClr>
                <a:srgbClr val="953735"/>
              </a:buClr>
              <a:buSzPts val="2800"/>
              <a:buNone/>
            </a:pPr>
            <a:r>
              <a:t/>
            </a:r>
            <a:endParaRPr sz="1000">
              <a:latin typeface="Arial"/>
              <a:ea typeface="Arial"/>
              <a:cs typeface="Arial"/>
              <a:sym typeface="Arial"/>
            </a:endParaRPr>
          </a:p>
          <a:p>
            <a:pPr indent="0" lvl="0" marL="0" rtl="0" algn="ctr">
              <a:lnSpc>
                <a:spcPct val="90000"/>
              </a:lnSpc>
              <a:spcBef>
                <a:spcPts val="400"/>
              </a:spcBef>
              <a:spcAft>
                <a:spcPts val="0"/>
              </a:spcAft>
              <a:buClr>
                <a:srgbClr val="000000"/>
              </a:buClr>
              <a:buSzPts val="2000"/>
              <a:buNone/>
            </a:pPr>
            <a:r>
              <a:rPr b="1" i="0" lang="en-IN" sz="2200" u="sng">
                <a:solidFill>
                  <a:srgbClr val="000000"/>
                </a:solidFill>
                <a:latin typeface="Arial"/>
                <a:ea typeface="Arial"/>
                <a:cs typeface="Arial"/>
                <a:sym typeface="Arial"/>
              </a:rPr>
              <a:t>Deepfake Image Detection With </a:t>
            </a:r>
            <a:r>
              <a:rPr b="1" lang="en-IN" sz="2200" u="sng">
                <a:solidFill>
                  <a:srgbClr val="000000"/>
                </a:solidFill>
                <a:latin typeface="Arial"/>
                <a:ea typeface="Arial"/>
                <a:cs typeface="Arial"/>
                <a:sym typeface="Arial"/>
              </a:rPr>
              <a:t>Meta Learning</a:t>
            </a:r>
            <a:r>
              <a:rPr b="1" i="0" lang="en-IN" sz="2200" u="sng">
                <a:solidFill>
                  <a:srgbClr val="000000"/>
                </a:solidFill>
                <a:latin typeface="Arial"/>
                <a:ea typeface="Arial"/>
                <a:cs typeface="Arial"/>
                <a:sym typeface="Arial"/>
              </a:rPr>
              <a:t> </a:t>
            </a:r>
            <a:endParaRPr b="1" i="0" sz="2000" u="sng">
              <a:solidFill>
                <a:srgbClr val="000000"/>
              </a:solidFill>
              <a:latin typeface="Arial"/>
              <a:ea typeface="Arial"/>
              <a:cs typeface="Arial"/>
              <a:sym typeface="Arial"/>
            </a:endParaRPr>
          </a:p>
          <a:p>
            <a:pPr indent="0" lvl="0" marL="0" rtl="0" algn="ctr">
              <a:lnSpc>
                <a:spcPct val="90000"/>
              </a:lnSpc>
              <a:spcBef>
                <a:spcPts val="360"/>
              </a:spcBef>
              <a:spcAft>
                <a:spcPts val="0"/>
              </a:spcAft>
              <a:buClr>
                <a:schemeClr val="dk1"/>
              </a:buClr>
              <a:buSzPts val="1800"/>
              <a:buNone/>
            </a:pPr>
            <a:r>
              <a:t/>
            </a:r>
            <a:endParaRPr b="1" i="0" sz="1800" u="none">
              <a:solidFill>
                <a:schemeClr val="dk1"/>
              </a:solidFill>
              <a:latin typeface="Arial"/>
              <a:ea typeface="Arial"/>
              <a:cs typeface="Arial"/>
              <a:sym typeface="Arial"/>
            </a:endParaRPr>
          </a:p>
          <a:p>
            <a:pPr indent="0" lvl="0" marL="0" rtl="0" algn="ctr">
              <a:lnSpc>
                <a:spcPct val="90000"/>
              </a:lnSpc>
              <a:spcBef>
                <a:spcPts val="360"/>
              </a:spcBef>
              <a:spcAft>
                <a:spcPts val="0"/>
              </a:spcAft>
              <a:buClr>
                <a:schemeClr val="dk1"/>
              </a:buClr>
              <a:buSzPts val="1800"/>
              <a:buNone/>
            </a:pPr>
            <a:r>
              <a:rPr b="1" i="0" lang="en-IN" sz="1800" u="none">
                <a:solidFill>
                  <a:schemeClr val="dk1"/>
                </a:solidFill>
                <a:latin typeface="Arial"/>
                <a:ea typeface="Arial"/>
                <a:cs typeface="Arial"/>
                <a:sym typeface="Arial"/>
              </a:rPr>
              <a:t>Presented B</a:t>
            </a:r>
            <a:r>
              <a:rPr b="1" lang="en-IN" sz="1800">
                <a:solidFill>
                  <a:schemeClr val="dk1"/>
                </a:solidFill>
                <a:latin typeface="Arial"/>
                <a:ea typeface="Arial"/>
                <a:cs typeface="Arial"/>
                <a:sym typeface="Arial"/>
              </a:rPr>
              <a:t>y </a:t>
            </a:r>
            <a:r>
              <a:rPr b="1" i="0" lang="en-IN" sz="1800" u="none">
                <a:solidFill>
                  <a:schemeClr val="dk1"/>
                </a:solidFill>
                <a:latin typeface="Arial"/>
                <a:ea typeface="Arial"/>
                <a:cs typeface="Arial"/>
                <a:sym typeface="Arial"/>
              </a:rPr>
              <a:t>Group No: </a:t>
            </a:r>
            <a:r>
              <a:rPr b="1" lang="en-IN" sz="1800">
                <a:solidFill>
                  <a:schemeClr val="dk1"/>
                </a:solidFill>
                <a:latin typeface="Arial"/>
                <a:ea typeface="Arial"/>
                <a:cs typeface="Arial"/>
                <a:sym typeface="Arial"/>
              </a:rPr>
              <a:t>11</a:t>
            </a:r>
            <a:endParaRPr b="0" i="0" sz="1800" u="none">
              <a:solidFill>
                <a:schemeClr val="dk1"/>
              </a:solidFill>
              <a:latin typeface="Arial"/>
              <a:ea typeface="Arial"/>
              <a:cs typeface="Arial"/>
              <a:sym typeface="Arial"/>
            </a:endParaRPr>
          </a:p>
          <a:p>
            <a:pPr indent="0" lvl="0" marL="0" rtl="0" algn="ctr">
              <a:lnSpc>
                <a:spcPct val="90000"/>
              </a:lnSpc>
              <a:spcBef>
                <a:spcPts val="360"/>
              </a:spcBef>
              <a:spcAft>
                <a:spcPts val="0"/>
              </a:spcAft>
              <a:buClr>
                <a:srgbClr val="000000"/>
              </a:buClr>
              <a:buSzPts val="1800"/>
              <a:buNone/>
            </a:pPr>
            <a:r>
              <a:rPr lang="en-IN" sz="1800">
                <a:solidFill>
                  <a:schemeClr val="dk1"/>
                </a:solidFill>
                <a:latin typeface="Arial"/>
                <a:ea typeface="Arial"/>
                <a:cs typeface="Arial"/>
                <a:sym typeface="Arial"/>
              </a:rPr>
              <a:t>Mr. Ashutosh Dekate (Roll no:141)</a:t>
            </a:r>
            <a:endParaRPr b="0" i="0" sz="1800" u="none">
              <a:solidFill>
                <a:srgbClr val="000000"/>
              </a:solidFill>
              <a:latin typeface="Arial"/>
              <a:ea typeface="Arial"/>
              <a:cs typeface="Arial"/>
              <a:sym typeface="Arial"/>
            </a:endParaRPr>
          </a:p>
          <a:p>
            <a:pPr indent="0" lvl="0" marL="0" rtl="0" algn="ctr">
              <a:lnSpc>
                <a:spcPct val="90000"/>
              </a:lnSpc>
              <a:spcBef>
                <a:spcPts val="360"/>
              </a:spcBef>
              <a:spcAft>
                <a:spcPts val="0"/>
              </a:spcAft>
              <a:buClr>
                <a:srgbClr val="000000"/>
              </a:buClr>
              <a:buSzPts val="1800"/>
              <a:buNone/>
            </a:pPr>
            <a:r>
              <a:rPr b="0" i="0" lang="en-IN" sz="1800" u="none">
                <a:solidFill>
                  <a:srgbClr val="000000"/>
                </a:solidFill>
                <a:latin typeface="Arial"/>
                <a:ea typeface="Arial"/>
                <a:cs typeface="Arial"/>
                <a:sym typeface="Arial"/>
              </a:rPr>
              <a:t>Mr.</a:t>
            </a:r>
            <a:r>
              <a:rPr lang="en-IN" sz="1800">
                <a:solidFill>
                  <a:srgbClr val="000000"/>
                </a:solidFill>
                <a:latin typeface="Arial"/>
                <a:ea typeface="Arial"/>
                <a:cs typeface="Arial"/>
                <a:sym typeface="Arial"/>
              </a:rPr>
              <a:t>Bhagyesh Nand</a:t>
            </a:r>
            <a:r>
              <a:rPr b="0" i="0" lang="en-IN" sz="1800" u="none">
                <a:solidFill>
                  <a:srgbClr val="000000"/>
                </a:solidFill>
                <a:latin typeface="Arial"/>
                <a:ea typeface="Arial"/>
                <a:cs typeface="Arial"/>
                <a:sym typeface="Arial"/>
              </a:rPr>
              <a:t> (Roll no:1</a:t>
            </a:r>
            <a:r>
              <a:rPr lang="en-IN" sz="1800">
                <a:solidFill>
                  <a:srgbClr val="000000"/>
                </a:solidFill>
                <a:latin typeface="Arial"/>
                <a:ea typeface="Arial"/>
                <a:cs typeface="Arial"/>
                <a:sym typeface="Arial"/>
              </a:rPr>
              <a:t>44</a:t>
            </a:r>
            <a:r>
              <a:rPr b="0" i="0" lang="en-IN" sz="1800" u="none">
                <a:solidFill>
                  <a:srgbClr val="000000"/>
                </a:solidFill>
                <a:latin typeface="Arial"/>
                <a:ea typeface="Arial"/>
                <a:cs typeface="Arial"/>
                <a:sym typeface="Arial"/>
              </a:rPr>
              <a:t>)</a:t>
            </a:r>
            <a:endParaRPr b="0" i="0" sz="1800" u="none">
              <a:solidFill>
                <a:srgbClr val="000000"/>
              </a:solidFill>
              <a:latin typeface="Arial"/>
              <a:ea typeface="Arial"/>
              <a:cs typeface="Arial"/>
              <a:sym typeface="Arial"/>
            </a:endParaRPr>
          </a:p>
          <a:p>
            <a:pPr indent="0" lvl="0" marL="0" rtl="0" algn="ctr">
              <a:lnSpc>
                <a:spcPct val="90000"/>
              </a:lnSpc>
              <a:spcBef>
                <a:spcPts val="360"/>
              </a:spcBef>
              <a:spcAft>
                <a:spcPts val="0"/>
              </a:spcAft>
              <a:buClr>
                <a:schemeClr val="dk1"/>
              </a:buClr>
              <a:buSzPts val="1800"/>
              <a:buNone/>
            </a:pPr>
            <a:r>
              <a:rPr lang="en-IN" sz="1800">
                <a:solidFill>
                  <a:schemeClr val="dk1"/>
                </a:solidFill>
                <a:latin typeface="Arial"/>
                <a:ea typeface="Arial"/>
                <a:cs typeface="Arial"/>
                <a:sym typeface="Arial"/>
              </a:rPr>
              <a:t>Mr.Kartik Nagrale (Roll no:154)</a:t>
            </a:r>
            <a:endParaRPr sz="1800">
              <a:solidFill>
                <a:schemeClr val="dk1"/>
              </a:solidFill>
              <a:latin typeface="Arial"/>
              <a:ea typeface="Arial"/>
              <a:cs typeface="Arial"/>
              <a:sym typeface="Arial"/>
            </a:endParaRPr>
          </a:p>
          <a:p>
            <a:pPr indent="0" lvl="0" marL="0" rtl="0" algn="ctr">
              <a:lnSpc>
                <a:spcPct val="90000"/>
              </a:lnSpc>
              <a:spcBef>
                <a:spcPts val="360"/>
              </a:spcBef>
              <a:spcAft>
                <a:spcPts val="0"/>
              </a:spcAft>
              <a:buClr>
                <a:schemeClr val="dk1"/>
              </a:buClr>
              <a:buSzPts val="1800"/>
              <a:buNone/>
            </a:pPr>
            <a:r>
              <a:rPr lang="en-IN" sz="1800">
                <a:solidFill>
                  <a:schemeClr val="dk1"/>
                </a:solidFill>
                <a:latin typeface="Arial"/>
                <a:ea typeface="Arial"/>
                <a:cs typeface="Arial"/>
                <a:sym typeface="Arial"/>
              </a:rPr>
              <a:t>Mr.Sumedh Bhagat (Roll no:167)</a:t>
            </a:r>
            <a:endParaRPr sz="1800">
              <a:solidFill>
                <a:schemeClr val="dk1"/>
              </a:solidFill>
              <a:latin typeface="Arial"/>
              <a:ea typeface="Arial"/>
              <a:cs typeface="Arial"/>
              <a:sym typeface="Arial"/>
            </a:endParaRPr>
          </a:p>
          <a:p>
            <a:pPr indent="0" lvl="0" marL="0" rtl="0" algn="ctr">
              <a:lnSpc>
                <a:spcPct val="90000"/>
              </a:lnSpc>
              <a:spcBef>
                <a:spcPts val="560"/>
              </a:spcBef>
              <a:spcAft>
                <a:spcPts val="0"/>
              </a:spcAft>
              <a:buClr>
                <a:schemeClr val="dk1"/>
              </a:buClr>
              <a:buSzPts val="1800"/>
              <a:buNone/>
            </a:pPr>
            <a:r>
              <a:rPr b="1" i="0" lang="en-IN" sz="1800" u="none">
                <a:solidFill>
                  <a:schemeClr val="dk1"/>
                </a:solidFill>
                <a:latin typeface="Arial"/>
                <a:ea typeface="Arial"/>
                <a:cs typeface="Arial"/>
                <a:sym typeface="Arial"/>
              </a:rPr>
              <a:t>Guided</a:t>
            </a:r>
            <a:r>
              <a:rPr b="1" i="0" lang="en-IN" sz="2800" u="none">
                <a:solidFill>
                  <a:srgbClr val="000000"/>
                </a:solidFill>
                <a:latin typeface="Arial"/>
                <a:ea typeface="Arial"/>
                <a:cs typeface="Arial"/>
                <a:sym typeface="Arial"/>
              </a:rPr>
              <a:t> </a:t>
            </a:r>
            <a:r>
              <a:rPr b="1" i="0" lang="en-IN" sz="1800" u="none">
                <a:solidFill>
                  <a:schemeClr val="dk1"/>
                </a:solidFill>
                <a:latin typeface="Arial"/>
                <a:ea typeface="Arial"/>
                <a:cs typeface="Arial"/>
                <a:sym typeface="Arial"/>
              </a:rPr>
              <a:t>By </a:t>
            </a:r>
            <a:endParaRPr>
              <a:latin typeface="Arial"/>
              <a:ea typeface="Arial"/>
              <a:cs typeface="Arial"/>
              <a:sym typeface="Arial"/>
            </a:endParaRPr>
          </a:p>
          <a:p>
            <a:pPr indent="0" lvl="0" marL="0" rtl="0" algn="ctr">
              <a:lnSpc>
                <a:spcPct val="90000"/>
              </a:lnSpc>
              <a:spcBef>
                <a:spcPts val="360"/>
              </a:spcBef>
              <a:spcAft>
                <a:spcPts val="0"/>
              </a:spcAft>
              <a:buClr>
                <a:schemeClr val="dk1"/>
              </a:buClr>
              <a:buSzPts val="1800"/>
              <a:buNone/>
            </a:pPr>
            <a:r>
              <a:rPr lang="en-IN" sz="1800">
                <a:solidFill>
                  <a:schemeClr val="dk1"/>
                </a:solidFill>
                <a:latin typeface="Arial"/>
                <a:ea typeface="Arial"/>
                <a:cs typeface="Arial"/>
                <a:sym typeface="Arial"/>
              </a:rPr>
              <a:t>Dr.Nisha Wankhade</a:t>
            </a:r>
            <a:endParaRPr b="0" i="0" sz="3000" u="none">
              <a:solidFill>
                <a:schemeClr val="dk1"/>
              </a:solidFill>
              <a:latin typeface="Arial"/>
              <a:ea typeface="Arial"/>
              <a:cs typeface="Arial"/>
              <a:sym typeface="Arial"/>
            </a:endParaRPr>
          </a:p>
          <a:p>
            <a:pPr indent="0" lvl="0" marL="0" rtl="0" algn="ctr">
              <a:lnSpc>
                <a:spcPct val="100000"/>
              </a:lnSpc>
              <a:spcBef>
                <a:spcPts val="600"/>
              </a:spcBef>
              <a:spcAft>
                <a:spcPts val="0"/>
              </a:spcAft>
              <a:buClr>
                <a:srgbClr val="888888"/>
              </a:buClr>
              <a:buSzPts val="3000"/>
              <a:buNone/>
            </a:pPr>
            <a:r>
              <a:t/>
            </a:r>
            <a:endParaRPr b="0" i="0" sz="3000" u="none">
              <a:solidFill>
                <a:schemeClr val="dk1"/>
              </a:solidFill>
              <a:latin typeface="Arial"/>
              <a:ea typeface="Arial"/>
              <a:cs typeface="Arial"/>
              <a:sym typeface="Arial"/>
            </a:endParaRPr>
          </a:p>
        </p:txBody>
      </p:sp>
      <p:pic>
        <p:nvPicPr>
          <p:cNvPr descr="YCClogo.jpg" id="56" name="Google Shape;56;p13"/>
          <p:cNvPicPr preferRelativeResize="0"/>
          <p:nvPr/>
        </p:nvPicPr>
        <p:blipFill rotWithShape="1">
          <a:blip r:embed="rId3">
            <a:alphaModFix/>
          </a:blip>
          <a:srcRect b="0" l="0" r="0" t="0"/>
          <a:stretch/>
        </p:blipFill>
        <p:spPr>
          <a:xfrm>
            <a:off x="0" y="8190"/>
            <a:ext cx="9143999" cy="1102500"/>
          </a:xfrm>
          <a:prstGeom prst="rect">
            <a:avLst/>
          </a:prstGeom>
          <a:noFill/>
          <a:ln>
            <a:noFill/>
          </a:ln>
        </p:spPr>
      </p:pic>
      <p:sp>
        <p:nvSpPr>
          <p:cNvPr id="57" name="Google Shape;57;p13"/>
          <p:cNvSpPr/>
          <p:nvPr/>
        </p:nvSpPr>
        <p:spPr>
          <a:xfrm>
            <a:off x="938848" y="750955"/>
            <a:ext cx="7543800" cy="392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2F2F2"/>
              </a:buClr>
              <a:buSzPts val="2800"/>
              <a:buFont typeface="Times New Roman"/>
              <a:buNone/>
            </a:pPr>
            <a:r>
              <a:rPr b="1" i="0" lang="en-IN" sz="1800" u="none" cap="none" strike="noStrike">
                <a:solidFill>
                  <a:srgbClr val="F2F2F2"/>
                </a:solidFill>
                <a:latin typeface="Arial"/>
                <a:ea typeface="Arial"/>
                <a:cs typeface="Arial"/>
                <a:sym typeface="Arial"/>
              </a:rPr>
              <a:t>Department of Information Technology</a:t>
            </a:r>
            <a:endParaRPr b="1" i="0" sz="1800" u="none" cap="none" strike="noStrike">
              <a:solidFill>
                <a:srgbClr val="F2F2F2"/>
              </a:solidFill>
              <a:latin typeface="Arial"/>
              <a:ea typeface="Arial"/>
              <a:cs typeface="Arial"/>
              <a:sym typeface="Arial"/>
            </a:endParaRPr>
          </a:p>
        </p:txBody>
      </p:sp>
      <p:sp>
        <p:nvSpPr>
          <p:cNvPr id="58" name="Google Shape;58;p13"/>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idx="1" type="subTitle"/>
          </p:nvPr>
        </p:nvSpPr>
        <p:spPr>
          <a:xfrm>
            <a:off x="228600" y="857250"/>
            <a:ext cx="8483700" cy="3828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800"/>
              <a:buNone/>
            </a:pPr>
            <a:r>
              <a:t/>
            </a:r>
            <a:endParaRPr b="1" i="0" sz="800" u="none">
              <a:solidFill>
                <a:schemeClr val="dk1"/>
              </a:solidFill>
              <a:latin typeface="Calibri"/>
              <a:ea typeface="Calibri"/>
              <a:cs typeface="Calibri"/>
              <a:sym typeface="Calibri"/>
            </a:endParaRPr>
          </a:p>
          <a:p>
            <a:pPr indent="0" lvl="0" marL="0" rtl="0" algn="just">
              <a:lnSpc>
                <a:spcPct val="100000"/>
              </a:lnSpc>
              <a:spcBef>
                <a:spcPts val="560"/>
              </a:spcBef>
              <a:spcAft>
                <a:spcPts val="0"/>
              </a:spcAft>
              <a:buClr>
                <a:srgbClr val="888888"/>
              </a:buClr>
              <a:buSzPts val="2800"/>
              <a:buNone/>
            </a:pPr>
            <a:r>
              <a:t/>
            </a:r>
            <a:endParaRPr b="1" i="0" sz="2800" u="none">
              <a:solidFill>
                <a:schemeClr val="dk1"/>
              </a:solidFill>
              <a:latin typeface="Calibri"/>
              <a:ea typeface="Calibri"/>
              <a:cs typeface="Calibri"/>
              <a:sym typeface="Calibri"/>
            </a:endParaRPr>
          </a:p>
          <a:p>
            <a:pPr indent="0" lvl="0" marL="0" rtl="0" algn="just">
              <a:lnSpc>
                <a:spcPct val="100000"/>
              </a:lnSpc>
              <a:spcBef>
                <a:spcPts val="560"/>
              </a:spcBef>
              <a:spcAft>
                <a:spcPts val="0"/>
              </a:spcAft>
              <a:buClr>
                <a:srgbClr val="888888"/>
              </a:buClr>
              <a:buSzPts val="2800"/>
              <a:buNone/>
            </a:pPr>
            <a:r>
              <a:t/>
            </a:r>
            <a:endParaRPr b="1" i="0" sz="2800" u="none">
              <a:solidFill>
                <a:schemeClr val="dk1"/>
              </a:solidFill>
              <a:latin typeface="Calibri"/>
              <a:ea typeface="Calibri"/>
              <a:cs typeface="Calibri"/>
              <a:sym typeface="Calibri"/>
            </a:endParaRPr>
          </a:p>
        </p:txBody>
      </p:sp>
      <p:sp>
        <p:nvSpPr>
          <p:cNvPr id="135" name="Google Shape;135;p22"/>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Calibri"/>
                <a:ea typeface="Calibri"/>
                <a:cs typeface="Calibri"/>
                <a:sym typeface="Calibri"/>
              </a:rPr>
              <a:t>Literature </a:t>
            </a:r>
            <a:r>
              <a:rPr lang="en-IN" sz="2400">
                <a:latin typeface="Calibri"/>
                <a:ea typeface="Calibri"/>
                <a:cs typeface="Calibri"/>
                <a:sym typeface="Calibri"/>
              </a:rPr>
              <a:t>S</a:t>
            </a:r>
            <a:r>
              <a:rPr b="0" i="0" lang="en-IN" sz="2400" u="none">
                <a:solidFill>
                  <a:schemeClr val="dk1"/>
                </a:solidFill>
                <a:latin typeface="Calibri"/>
                <a:ea typeface="Calibri"/>
                <a:cs typeface="Calibri"/>
                <a:sym typeface="Calibri"/>
              </a:rPr>
              <a:t>urvey</a:t>
            </a:r>
            <a:endParaRPr/>
          </a:p>
        </p:txBody>
      </p:sp>
      <p:sp>
        <p:nvSpPr>
          <p:cNvPr id="136" name="Google Shape;136;p22"/>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137" name="Google Shape;137;p22"/>
          <p:cNvGraphicFramePr/>
          <p:nvPr/>
        </p:nvGraphicFramePr>
        <p:xfrm>
          <a:off x="228600" y="766913"/>
          <a:ext cx="3000000" cy="3000000"/>
        </p:xfrm>
        <a:graphic>
          <a:graphicData uri="http://schemas.openxmlformats.org/drawingml/2006/table">
            <a:tbl>
              <a:tblPr bandRow="1" firstRow="1">
                <a:noFill/>
                <a:tableStyleId>{E7B985C1-AF58-4C46-BBF6-7FFE71CCAF29}</a:tableStyleId>
              </a:tblPr>
              <a:tblGrid>
                <a:gridCol w="575350"/>
                <a:gridCol w="2231850"/>
                <a:gridCol w="1408175"/>
                <a:gridCol w="1622075"/>
                <a:gridCol w="2849325"/>
              </a:tblGrid>
              <a:tr h="635250">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Times New Roman"/>
                          <a:ea typeface="Times New Roman"/>
                          <a:cs typeface="Times New Roman"/>
                          <a:sym typeface="Times New Roman"/>
                        </a:rPr>
                        <a:t>Sr. No.</a:t>
                      </a:r>
                      <a:endParaRPr b="1" i="0" sz="1200" u="none" cap="none" strike="noStrike">
                        <a:solidFill>
                          <a:srgbClr val="FFFFFF"/>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Times New Roman"/>
                          <a:ea typeface="Times New Roman"/>
                          <a:cs typeface="Times New Roman"/>
                          <a:sym typeface="Times New Roman"/>
                        </a:rPr>
                        <a:t>Title of the paper</a:t>
                      </a:r>
                      <a:endParaRPr b="1" i="0"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i="0" lang="en-IN" sz="1400" u="none" cap="none" strike="noStrike">
                          <a:solidFill>
                            <a:srgbClr val="FFFFFF"/>
                          </a:solidFill>
                          <a:latin typeface="Times New Roman"/>
                          <a:ea typeface="Times New Roman"/>
                          <a:cs typeface="Times New Roman"/>
                          <a:sym typeface="Times New Roman"/>
                        </a:rPr>
                        <a:t>Author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Calibri"/>
                          <a:ea typeface="Calibri"/>
                          <a:cs typeface="Calibri"/>
                          <a:sym typeface="Calibri"/>
                        </a:rPr>
                        <a:t>Year of Publication/ Publisher</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Times New Roman"/>
                          <a:ea typeface="Times New Roman"/>
                          <a:cs typeface="Times New Roman"/>
                          <a:sym typeface="Times New Roman"/>
                        </a:rPr>
                        <a:t>Major observations/findings</a:t>
                      </a:r>
                      <a:endParaRPr b="1" i="0"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1191075">
                <a:tc>
                  <a:txBody>
                    <a:bodyPr/>
                    <a:lstStyle/>
                    <a:p>
                      <a:pPr indent="0" lvl="0" marL="0" marR="0" rtl="0" algn="l">
                        <a:lnSpc>
                          <a:spcPct val="100000"/>
                        </a:lnSpc>
                        <a:spcBef>
                          <a:spcPts val="0"/>
                        </a:spcBef>
                        <a:spcAft>
                          <a:spcPts val="0"/>
                        </a:spcAft>
                        <a:buNone/>
                      </a:pPr>
                      <a:r>
                        <a:rPr lang="en-IN" sz="1400" u="none" cap="none" strike="noStrike"/>
                        <a:t>5</a:t>
                      </a:r>
                      <a:endParaRPr/>
                    </a:p>
                  </a:txBody>
                  <a:tcPr marT="45725" marB="45725" marR="91450" marL="91450"/>
                </a:tc>
                <a:tc>
                  <a:txBody>
                    <a:bodyPr/>
                    <a:lstStyle/>
                    <a:p>
                      <a:pPr indent="0" lvl="0" marL="0" marR="0" rtl="0" algn="l">
                        <a:lnSpc>
                          <a:spcPct val="100000"/>
                        </a:lnSpc>
                        <a:spcBef>
                          <a:spcPts val="0"/>
                        </a:spcBef>
                        <a:spcAft>
                          <a:spcPts val="0"/>
                        </a:spcAft>
                        <a:buNone/>
                      </a:pPr>
                      <a:r>
                        <a:rPr b="1" i="0" lang="en-IN" sz="1400" u="none" cap="none" strike="noStrike">
                          <a:solidFill>
                            <a:schemeClr val="dk1"/>
                          </a:solidFill>
                          <a:latin typeface="Arial"/>
                          <a:ea typeface="Arial"/>
                          <a:cs typeface="Arial"/>
                          <a:sym typeface="Arial"/>
                        </a:rPr>
                        <a:t>Using Graph Neural Networks to Improve Generalization Capability of the Models for Deepfake Detection</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H She, Y Hu, B Liu, J Li, Chang-Tsun LiChang-Tsun Li</a:t>
                      </a:r>
                      <a:endParaRPr/>
                    </a:p>
                    <a:p>
                      <a:pPr indent="0" lvl="0" marL="0" marR="0" rtl="0" algn="l">
                        <a:lnSpc>
                          <a:spcPct val="100000"/>
                        </a:lnSpc>
                        <a:spcBef>
                          <a:spcPts val="0"/>
                        </a:spcBef>
                        <a:spcAft>
                          <a:spcPts val="0"/>
                        </a:spcAft>
                        <a:buNone/>
                      </a:pPr>
                      <a:br>
                        <a:rPr lang="en-IN" sz="1400" u="none" cap="none" strike="noStrike"/>
                      </a:b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2024</a:t>
                      </a:r>
                      <a:endParaRPr/>
                    </a:p>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IEEE Transactions on Information Forensics and Security. Vol 19</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Represented images as graphs and employed Graph Neural Networks (GNNs) to detect deepfake manipulations.</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1191075">
                <a:tc>
                  <a:txBody>
                    <a:bodyPr/>
                    <a:lstStyle/>
                    <a:p>
                      <a:pPr indent="0" lvl="0" marL="0" marR="0" rtl="0" algn="l">
                        <a:lnSpc>
                          <a:spcPct val="100000"/>
                        </a:lnSpc>
                        <a:spcBef>
                          <a:spcPts val="0"/>
                        </a:spcBef>
                        <a:spcAft>
                          <a:spcPts val="0"/>
                        </a:spcAft>
                        <a:buNone/>
                      </a:pPr>
                      <a:r>
                        <a:rPr lang="en-IN" sz="1400" u="none" cap="none" strike="noStrike"/>
                        <a:t>6</a:t>
                      </a:r>
                      <a:endParaRPr/>
                    </a:p>
                  </a:txBody>
                  <a:tcPr marT="45725" marB="45725" marR="91450" marL="91450"/>
                </a:tc>
                <a:tc>
                  <a:txBody>
                    <a:bodyPr/>
                    <a:lstStyle/>
                    <a:p>
                      <a:pPr indent="0" lvl="0" marL="0" marR="0" rtl="0" algn="l">
                        <a:lnSpc>
                          <a:spcPct val="100000"/>
                        </a:lnSpc>
                        <a:spcBef>
                          <a:spcPts val="0"/>
                        </a:spcBef>
                        <a:spcAft>
                          <a:spcPts val="0"/>
                        </a:spcAft>
                        <a:buNone/>
                      </a:pPr>
                      <a:r>
                        <a:rPr b="1" i="0" lang="en-IN" sz="1400" u="none" cap="none" strike="noStrike">
                          <a:solidFill>
                            <a:schemeClr val="dk1"/>
                          </a:solidFill>
                          <a:latin typeface="Arial"/>
                          <a:ea typeface="Arial"/>
                          <a:cs typeface="Arial"/>
                          <a:sym typeface="Arial"/>
                        </a:rPr>
                        <a:t>Meta-Learning in Neural Networks: A Survey</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Timothy Hospedales, Antreas Antoniou, Paul Micaelli, Amos Storkey</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2021</a:t>
                      </a:r>
                      <a:endParaRPr/>
                    </a:p>
                    <a:p>
                      <a:pPr indent="0" lvl="0" marL="0" marR="0" rtl="0" algn="l">
                        <a:lnSpc>
                          <a:spcPct val="100000"/>
                        </a:lnSpc>
                        <a:spcBef>
                          <a:spcPts val="0"/>
                        </a:spcBef>
                        <a:spcAft>
                          <a:spcPts val="0"/>
                        </a:spcAft>
                        <a:buNone/>
                      </a:pPr>
                      <a:r>
                        <a:rPr lang="en-IN" sz="1400" u="none" cap="none" strike="noStrike"/>
                        <a:t>IEEE Transactions on Pattern Analysis and Machine Intelligence</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Explains about applications and successes of meta-learning such as few-shot learning and reinforcement learning</a:t>
                      </a:r>
                      <a:endParaRPr sz="1400" u="none" cap="none" strike="noStrike"/>
                    </a:p>
                  </a:txBody>
                  <a:tcPr marT="45725" marB="45725" marR="91450" marL="91450"/>
                </a:tc>
              </a:tr>
              <a:tr h="0">
                <a:tc gridSpan="5">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hMerge="1"/>
                <a:tc hMerge="1"/>
                <a:tc hMerge="1"/>
                <a:tc hMerge="1"/>
              </a:tr>
            </a:tbl>
          </a:graphicData>
        </a:graphic>
      </p:graphicFrame>
      <p:sp>
        <p:nvSpPr>
          <p:cNvPr id="138" name="Google Shape;138;p22"/>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idx="1" type="subTitle"/>
          </p:nvPr>
        </p:nvSpPr>
        <p:spPr>
          <a:xfrm>
            <a:off x="228600" y="857250"/>
            <a:ext cx="8483700" cy="3828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800"/>
              <a:buNone/>
            </a:pPr>
            <a:r>
              <a:t/>
            </a:r>
            <a:endParaRPr b="1" i="0" sz="800" u="none">
              <a:solidFill>
                <a:schemeClr val="dk1"/>
              </a:solidFill>
              <a:latin typeface="Calibri"/>
              <a:ea typeface="Calibri"/>
              <a:cs typeface="Calibri"/>
              <a:sym typeface="Calibri"/>
            </a:endParaRPr>
          </a:p>
          <a:p>
            <a:pPr indent="0" lvl="0" marL="0" rtl="0" algn="just">
              <a:lnSpc>
                <a:spcPct val="100000"/>
              </a:lnSpc>
              <a:spcBef>
                <a:spcPts val="560"/>
              </a:spcBef>
              <a:spcAft>
                <a:spcPts val="0"/>
              </a:spcAft>
              <a:buClr>
                <a:srgbClr val="888888"/>
              </a:buClr>
              <a:buSzPts val="2800"/>
              <a:buNone/>
            </a:pPr>
            <a:r>
              <a:t/>
            </a:r>
            <a:endParaRPr b="1" i="0" sz="2800" u="none">
              <a:solidFill>
                <a:schemeClr val="dk1"/>
              </a:solidFill>
              <a:latin typeface="Calibri"/>
              <a:ea typeface="Calibri"/>
              <a:cs typeface="Calibri"/>
              <a:sym typeface="Calibri"/>
            </a:endParaRPr>
          </a:p>
          <a:p>
            <a:pPr indent="0" lvl="0" marL="0" rtl="0" algn="just">
              <a:lnSpc>
                <a:spcPct val="100000"/>
              </a:lnSpc>
              <a:spcBef>
                <a:spcPts val="560"/>
              </a:spcBef>
              <a:spcAft>
                <a:spcPts val="0"/>
              </a:spcAft>
              <a:buClr>
                <a:srgbClr val="888888"/>
              </a:buClr>
              <a:buSzPts val="2800"/>
              <a:buNone/>
            </a:pPr>
            <a:r>
              <a:t/>
            </a:r>
            <a:endParaRPr b="1" i="0" sz="2800" u="none">
              <a:solidFill>
                <a:schemeClr val="dk1"/>
              </a:solidFill>
              <a:latin typeface="Calibri"/>
              <a:ea typeface="Calibri"/>
              <a:cs typeface="Calibri"/>
              <a:sym typeface="Calibri"/>
            </a:endParaRPr>
          </a:p>
        </p:txBody>
      </p:sp>
      <p:sp>
        <p:nvSpPr>
          <p:cNvPr id="145" name="Google Shape;145;p23"/>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Calibri"/>
                <a:ea typeface="Calibri"/>
                <a:cs typeface="Calibri"/>
                <a:sym typeface="Calibri"/>
              </a:rPr>
              <a:t>Patent Search</a:t>
            </a:r>
            <a:endParaRPr/>
          </a:p>
        </p:txBody>
      </p:sp>
      <p:sp>
        <p:nvSpPr>
          <p:cNvPr id="146" name="Google Shape;146;p23"/>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7" name="Google Shape;147;p23"/>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IN"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graphicFrame>
        <p:nvGraphicFramePr>
          <p:cNvPr id="148" name="Google Shape;148;p23"/>
          <p:cNvGraphicFramePr/>
          <p:nvPr/>
        </p:nvGraphicFramePr>
        <p:xfrm>
          <a:off x="228600" y="685950"/>
          <a:ext cx="3000000" cy="3000000"/>
        </p:xfrm>
        <a:graphic>
          <a:graphicData uri="http://schemas.openxmlformats.org/drawingml/2006/table">
            <a:tbl>
              <a:tblPr bandRow="1" firstRow="1">
                <a:noFill/>
                <a:tableStyleId>{E7B985C1-AF58-4C46-BBF6-7FFE71CCAF29}</a:tableStyleId>
              </a:tblPr>
              <a:tblGrid>
                <a:gridCol w="575350"/>
                <a:gridCol w="1152850"/>
                <a:gridCol w="1737350"/>
                <a:gridCol w="1274075"/>
                <a:gridCol w="3947150"/>
              </a:tblGrid>
              <a:tr h="746375">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Times New Roman"/>
                          <a:ea typeface="Times New Roman"/>
                          <a:cs typeface="Times New Roman"/>
                          <a:sym typeface="Times New Roman"/>
                        </a:rPr>
                        <a:t>Sr. No.</a:t>
                      </a:r>
                      <a:endParaRPr b="1" i="0" sz="1200" u="none" cap="none" strike="noStrike">
                        <a:solidFill>
                          <a:srgbClr val="FFFFFF"/>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Times New Roman"/>
                          <a:ea typeface="Times New Roman"/>
                          <a:cs typeface="Times New Roman"/>
                          <a:sym typeface="Times New Roman"/>
                        </a:rPr>
                        <a:t>Title of the paper</a:t>
                      </a:r>
                      <a:endParaRPr b="1" i="0"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i="0" lang="en-IN" sz="1400" u="none" cap="none" strike="noStrike">
                          <a:solidFill>
                            <a:srgbClr val="FFFFFF"/>
                          </a:solidFill>
                          <a:latin typeface="Times New Roman"/>
                          <a:ea typeface="Times New Roman"/>
                          <a:cs typeface="Times New Roman"/>
                          <a:sym typeface="Times New Roman"/>
                        </a:rPr>
                        <a:t>Author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Calibri"/>
                          <a:ea typeface="Calibri"/>
                          <a:cs typeface="Calibri"/>
                          <a:sym typeface="Calibri"/>
                        </a:rPr>
                        <a:t>Year of Publication/ Publisher</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Times New Roman"/>
                          <a:ea typeface="Times New Roman"/>
                          <a:cs typeface="Times New Roman"/>
                          <a:sym typeface="Times New Roman"/>
                        </a:rPr>
                        <a:t>Major observations/findings</a:t>
                      </a:r>
                      <a:endParaRPr b="1" i="0"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1617125">
                <a:tc>
                  <a:txBody>
                    <a:bodyPr/>
                    <a:lstStyle/>
                    <a:p>
                      <a:pPr indent="0" lvl="0" marL="0" marR="0" rtl="0" algn="l">
                        <a:lnSpc>
                          <a:spcPct val="100000"/>
                        </a:lnSpc>
                        <a:spcBef>
                          <a:spcPts val="0"/>
                        </a:spcBef>
                        <a:spcAft>
                          <a:spcPts val="0"/>
                        </a:spcAft>
                        <a:buNone/>
                      </a:pPr>
                      <a:r>
                        <a:rPr lang="en-IN" sz="14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Deepfake video detection system and method</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Jung-Shian LII-Hsien LiuChuan-Kang LiuPo-Yi WuYen-Chu Peng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2022-11-29</a:t>
                      </a:r>
                      <a:endParaRPr sz="1400" u="none" cap="none" strike="noStrike"/>
                    </a:p>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United States </a:t>
                      </a:r>
                      <a:r>
                        <a:rPr lang="en-IN" sz="1400" u="none" cap="none" strike="noStrike"/>
                        <a:t>Patent</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The present disclosure relates to facial recognition, and in particular to a system and method of detecting changes in the state of human eyes in a video, quantifying the behavior of the eye features based on time using deep learning, and then integrating statistical models to determine whether the video has been faked or altered.</a:t>
                      </a:r>
                      <a:endParaRPr/>
                    </a:p>
                  </a:txBody>
                  <a:tcPr marT="45725" marB="45725" marR="91450" marL="91450"/>
                </a:tc>
              </a:tr>
              <a:tr h="1537300">
                <a:tc>
                  <a:txBody>
                    <a:bodyPr/>
                    <a:lstStyle/>
                    <a:p>
                      <a:pPr indent="0" lvl="0" marL="0" marR="0" rtl="0" algn="l">
                        <a:lnSpc>
                          <a:spcPct val="100000"/>
                        </a:lnSpc>
                        <a:spcBef>
                          <a:spcPts val="0"/>
                        </a:spcBef>
                        <a:spcAft>
                          <a:spcPts val="0"/>
                        </a:spcAft>
                        <a:buNone/>
                      </a:pPr>
                      <a:r>
                        <a:rPr lang="en-IN" sz="1400" u="none" cap="none" strike="noStrike"/>
                        <a:t>2</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Adaptive Meta-Learning for Robust Deepfake Detection:</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Dinesh Srivasthav P, Badri Narayan Subudhi</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2022</a:t>
                      </a:r>
                      <a:endParaRPr/>
                    </a:p>
                    <a:p>
                      <a:pPr indent="0" lvl="0" marL="0" marR="0" rtl="0" algn="l">
                        <a:lnSpc>
                          <a:spcPct val="100000"/>
                        </a:lnSpc>
                        <a:spcBef>
                          <a:spcPts val="0"/>
                        </a:spcBef>
                        <a:spcAft>
                          <a:spcPts val="0"/>
                        </a:spcAft>
                        <a:buNone/>
                      </a:pPr>
                      <a:br>
                        <a:rPr lang="en-IN" sz="1400" u="none" cap="none" strike="noStrike"/>
                      </a:br>
                      <a:r>
                        <a:rPr b="0" i="0" lang="en-IN" sz="1400" u="none" cap="none" strike="noStrike">
                          <a:solidFill>
                            <a:schemeClr val="dk1"/>
                          </a:solidFill>
                          <a:latin typeface="Arial"/>
                          <a:ea typeface="Arial"/>
                          <a:cs typeface="Arial"/>
                          <a:sym typeface="Arial"/>
                        </a:rPr>
                        <a:t>India Patent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IN" sz="1400" u="none" cap="none" strike="noStrike"/>
                        <a:t>This paper addresses the challenges of deepfake detection, by proposing meta-learning algorithm that enhances model performance.</a:t>
                      </a:r>
                      <a:endParaRPr/>
                    </a:p>
                  </a:txBody>
                  <a:tcPr marT="45725" marB="45725" marR="91450" marL="91450"/>
                </a:tc>
              </a:tr>
              <a:tr h="310975">
                <a:tc gridSpan="5">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hMerge="1"/>
                <a:tc hMerge="1"/>
                <a:tc hMerge="1"/>
                <a:tc hMerge="1"/>
              </a:tr>
            </a:tbl>
          </a:graphicData>
        </a:graphic>
      </p:graphicFrame>
      <p:sp>
        <p:nvSpPr>
          <p:cNvPr id="149" name="Google Shape;149;p23"/>
          <p:cNvSpPr txBox="1"/>
          <p:nvPr/>
        </p:nvSpPr>
        <p:spPr>
          <a:xfrm>
            <a:off x="745811" y="4837689"/>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0C0C0C"/>
                </a:solidFill>
                <a:latin typeface="Calibri"/>
                <a:ea typeface="Calibri"/>
                <a:cs typeface="Calibri"/>
                <a:sym typeface="Calibri"/>
              </a:rPr>
              <a:t>Deepfake Image Detection with Meta Learning</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idx="1" type="subTitle"/>
          </p:nvPr>
        </p:nvSpPr>
        <p:spPr>
          <a:xfrm>
            <a:off x="228600" y="857250"/>
            <a:ext cx="8483700" cy="3828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800"/>
              <a:buNone/>
            </a:pPr>
            <a:r>
              <a:t/>
            </a:r>
            <a:endParaRPr b="1" i="0" sz="800" u="none">
              <a:solidFill>
                <a:schemeClr val="dk1"/>
              </a:solidFill>
              <a:latin typeface="Calibri"/>
              <a:ea typeface="Calibri"/>
              <a:cs typeface="Calibri"/>
              <a:sym typeface="Calibri"/>
            </a:endParaRPr>
          </a:p>
          <a:p>
            <a:pPr indent="0" lvl="0" marL="0" rtl="0" algn="just">
              <a:lnSpc>
                <a:spcPct val="100000"/>
              </a:lnSpc>
              <a:spcBef>
                <a:spcPts val="560"/>
              </a:spcBef>
              <a:spcAft>
                <a:spcPts val="0"/>
              </a:spcAft>
              <a:buClr>
                <a:srgbClr val="888888"/>
              </a:buClr>
              <a:buSzPts val="2800"/>
              <a:buNone/>
            </a:pPr>
            <a:r>
              <a:t/>
            </a:r>
            <a:endParaRPr b="1" i="0" sz="2800" u="none">
              <a:solidFill>
                <a:schemeClr val="dk1"/>
              </a:solidFill>
              <a:latin typeface="Calibri"/>
              <a:ea typeface="Calibri"/>
              <a:cs typeface="Calibri"/>
              <a:sym typeface="Calibri"/>
            </a:endParaRPr>
          </a:p>
          <a:p>
            <a:pPr indent="0" lvl="0" marL="0" rtl="0" algn="just">
              <a:lnSpc>
                <a:spcPct val="100000"/>
              </a:lnSpc>
              <a:spcBef>
                <a:spcPts val="560"/>
              </a:spcBef>
              <a:spcAft>
                <a:spcPts val="0"/>
              </a:spcAft>
              <a:buClr>
                <a:srgbClr val="888888"/>
              </a:buClr>
              <a:buSzPts val="2800"/>
              <a:buNone/>
            </a:pPr>
            <a:r>
              <a:t/>
            </a:r>
            <a:endParaRPr b="1" i="0" sz="2800" u="none">
              <a:solidFill>
                <a:schemeClr val="dk1"/>
              </a:solidFill>
              <a:latin typeface="Calibri"/>
              <a:ea typeface="Calibri"/>
              <a:cs typeface="Calibri"/>
              <a:sym typeface="Calibri"/>
            </a:endParaRPr>
          </a:p>
        </p:txBody>
      </p:sp>
      <p:sp>
        <p:nvSpPr>
          <p:cNvPr id="156" name="Google Shape;156;p24"/>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Calibri"/>
                <a:ea typeface="Calibri"/>
                <a:cs typeface="Calibri"/>
                <a:sym typeface="Calibri"/>
              </a:rPr>
              <a:t>Patent Search</a:t>
            </a:r>
            <a:endParaRPr/>
          </a:p>
        </p:txBody>
      </p:sp>
      <p:sp>
        <p:nvSpPr>
          <p:cNvPr id="157" name="Google Shape;157;p24"/>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158" name="Google Shape;158;p24"/>
          <p:cNvGraphicFramePr/>
          <p:nvPr/>
        </p:nvGraphicFramePr>
        <p:xfrm>
          <a:off x="228600" y="685950"/>
          <a:ext cx="3000000" cy="3000000"/>
        </p:xfrm>
        <a:graphic>
          <a:graphicData uri="http://schemas.openxmlformats.org/drawingml/2006/table">
            <a:tbl>
              <a:tblPr bandRow="1" firstRow="1">
                <a:noFill/>
                <a:tableStyleId>{E7B985C1-AF58-4C46-BBF6-7FFE71CCAF29}</a:tableStyleId>
              </a:tblPr>
              <a:tblGrid>
                <a:gridCol w="575350"/>
                <a:gridCol w="1152850"/>
                <a:gridCol w="1737350"/>
                <a:gridCol w="1274075"/>
                <a:gridCol w="3947150"/>
              </a:tblGrid>
              <a:tr h="746375">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Times New Roman"/>
                          <a:ea typeface="Times New Roman"/>
                          <a:cs typeface="Times New Roman"/>
                          <a:sym typeface="Times New Roman"/>
                        </a:rPr>
                        <a:t>Sr. No.</a:t>
                      </a:r>
                      <a:endParaRPr b="1" i="0" sz="1200" u="none" cap="none" strike="noStrike">
                        <a:solidFill>
                          <a:srgbClr val="FFFFFF"/>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Times New Roman"/>
                          <a:ea typeface="Times New Roman"/>
                          <a:cs typeface="Times New Roman"/>
                          <a:sym typeface="Times New Roman"/>
                        </a:rPr>
                        <a:t>Title of the paper</a:t>
                      </a:r>
                      <a:endParaRPr b="1" i="0"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i="0" lang="en-IN" sz="1400" u="none" cap="none" strike="noStrike">
                          <a:solidFill>
                            <a:srgbClr val="FFFFFF"/>
                          </a:solidFill>
                          <a:latin typeface="Times New Roman"/>
                          <a:ea typeface="Times New Roman"/>
                          <a:cs typeface="Times New Roman"/>
                          <a:sym typeface="Times New Roman"/>
                        </a:rPr>
                        <a:t>Author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Calibri"/>
                          <a:ea typeface="Calibri"/>
                          <a:cs typeface="Calibri"/>
                          <a:sym typeface="Calibri"/>
                        </a:rPr>
                        <a:t>Year of Publication/ Publisher</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Times New Roman"/>
                          <a:ea typeface="Times New Roman"/>
                          <a:cs typeface="Times New Roman"/>
                          <a:sym typeface="Times New Roman"/>
                        </a:rPr>
                        <a:t>Major observations/findings</a:t>
                      </a:r>
                      <a:endParaRPr b="1" i="0"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1680750">
                <a:tc>
                  <a:txBody>
                    <a:bodyPr/>
                    <a:lstStyle/>
                    <a:p>
                      <a:pPr indent="0" lvl="0" marL="0" marR="0" rtl="0" algn="l">
                        <a:lnSpc>
                          <a:spcPct val="100000"/>
                        </a:lnSpc>
                        <a:spcBef>
                          <a:spcPts val="0"/>
                        </a:spcBef>
                        <a:spcAft>
                          <a:spcPts val="0"/>
                        </a:spcAft>
                        <a:buNone/>
                      </a:pPr>
                      <a:r>
                        <a:rPr lang="en-IN" sz="1400" u="none" cap="none" strike="noStrike"/>
                        <a:t>3</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Methods and systems for detecting deepfakes</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Michael Morgan PriceMatthew Alan Price</a:t>
                      </a:r>
                      <a:r>
                        <a:rPr lang="en-IN" sz="1400" u="none" cap="none" strike="noStrike"/>
                        <a:t> </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2024-04-16</a:t>
                      </a:r>
                      <a:endParaRPr/>
                    </a:p>
                    <a:p>
                      <a:pPr indent="0" lvl="0" marL="0" marR="0" rtl="0" algn="l">
                        <a:lnSpc>
                          <a:spcPct val="100000"/>
                        </a:lnSpc>
                        <a:spcBef>
                          <a:spcPts val="0"/>
                        </a:spcBef>
                        <a:spcAft>
                          <a:spcPts val="0"/>
                        </a:spcAft>
                        <a:buNone/>
                      </a:pPr>
                      <a:br>
                        <a:rPr lang="en-IN" sz="1400" u="none" cap="none" strike="noStrike"/>
                      </a:br>
                      <a:r>
                        <a:rPr b="0" i="0" lang="en-IN" sz="1400" u="none" cap="none" strike="noStrike">
                          <a:solidFill>
                            <a:schemeClr val="dk1"/>
                          </a:solidFill>
                          <a:latin typeface="Arial"/>
                          <a:ea typeface="Arial"/>
                          <a:cs typeface="Arial"/>
                          <a:sym typeface="Arial"/>
                        </a:rPr>
                        <a:t>United States Patent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lang="en-IN" sz="1400" u="none" cap="none" strike="noStrike"/>
                        <a:t>A system for detecting synthetic videos includes a server, multiple weak classifiers, and a strong classifier. Weak classifiers are trained on real and synthetic videos to analyze distinct characteristics, detect irregularities, and generate predictions on whether a video is synthetic. The server collects these predictions and sends them to the strong classifier. The strong classifier, trained to analyze the weak classifiers' predictions, determines if the video is synthetic based on the aggregated results.</a:t>
                      </a:r>
                      <a:endParaRPr/>
                    </a:p>
                  </a:txBody>
                  <a:tcPr marT="45725" marB="45725" marR="91450" marL="91450"/>
                </a:tc>
              </a:tr>
              <a:tr h="310975">
                <a:tc gridSpan="5">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hMerge="1"/>
                <a:tc hMerge="1"/>
                <a:tc hMerge="1"/>
                <a:tc hMerge="1"/>
              </a:tr>
            </a:tbl>
          </a:graphicData>
        </a:graphic>
      </p:graphicFrame>
      <p:sp>
        <p:nvSpPr>
          <p:cNvPr id="159" name="Google Shape;159;p24"/>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idx="1" type="subTitle"/>
          </p:nvPr>
        </p:nvSpPr>
        <p:spPr>
          <a:xfrm>
            <a:off x="152400" y="685800"/>
            <a:ext cx="8788500" cy="3943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560"/>
              </a:spcBef>
              <a:spcAft>
                <a:spcPts val="0"/>
              </a:spcAft>
              <a:buClr>
                <a:srgbClr val="888888"/>
              </a:buClr>
              <a:buSzPts val="2800"/>
              <a:buNone/>
            </a:pPr>
            <a:r>
              <a:rPr b="1" i="0" lang="en-IN" sz="2400" u="none">
                <a:solidFill>
                  <a:schemeClr val="dk1"/>
                </a:solidFill>
                <a:latin typeface="Arial"/>
                <a:ea typeface="Arial"/>
                <a:cs typeface="Arial"/>
                <a:sym typeface="Arial"/>
              </a:rPr>
              <a:t>Issues</a:t>
            </a:r>
            <a:r>
              <a:rPr b="1" lang="en-IN" sz="2400">
                <a:solidFill>
                  <a:schemeClr val="dk1"/>
                </a:solidFill>
              </a:rPr>
              <a:t>:</a:t>
            </a:r>
            <a:endParaRPr sz="2600"/>
          </a:p>
          <a:p>
            <a:pPr indent="-342900" lvl="0" marL="342900" rtl="0" algn="just">
              <a:lnSpc>
                <a:spcPct val="100000"/>
              </a:lnSpc>
              <a:spcBef>
                <a:spcPts val="560"/>
              </a:spcBef>
              <a:spcAft>
                <a:spcPts val="0"/>
              </a:spcAft>
              <a:buClr>
                <a:srgbClr val="888888"/>
              </a:buClr>
              <a:buSzPts val="2800"/>
              <a:buFont typeface="Arial"/>
              <a:buChar char="•"/>
            </a:pPr>
            <a:r>
              <a:rPr b="1" lang="en-IN" sz="1600">
                <a:solidFill>
                  <a:schemeClr val="dk1"/>
                </a:solidFill>
                <a:latin typeface="Arial"/>
                <a:ea typeface="Arial"/>
                <a:cs typeface="Arial"/>
                <a:sym typeface="Arial"/>
              </a:rPr>
              <a:t>Imbalance Between Real and Fake Samples: </a:t>
            </a:r>
            <a:r>
              <a:rPr lang="en-IN" sz="1600">
                <a:solidFill>
                  <a:schemeClr val="dk1"/>
                </a:solidFill>
                <a:latin typeface="Arial"/>
                <a:ea typeface="Arial"/>
                <a:cs typeface="Arial"/>
                <a:sym typeface="Arial"/>
              </a:rPr>
              <a:t>Existing datasets often have an imbalance between the number of real and deepfake samples. This imbalance can skew the performance of detection algorithms, making them less effective in real-world scenarios where deepfakes may be less prevalent. </a:t>
            </a:r>
            <a:endParaRPr/>
          </a:p>
          <a:p>
            <a:pPr indent="-342900" lvl="0" marL="342900" rtl="0" algn="just">
              <a:lnSpc>
                <a:spcPct val="100000"/>
              </a:lnSpc>
              <a:spcBef>
                <a:spcPts val="560"/>
              </a:spcBef>
              <a:spcAft>
                <a:spcPts val="0"/>
              </a:spcAft>
              <a:buClr>
                <a:srgbClr val="888888"/>
              </a:buClr>
              <a:buSzPts val="2800"/>
              <a:buFont typeface="Arial"/>
              <a:buChar char="•"/>
            </a:pPr>
            <a:r>
              <a:rPr b="1" lang="en-IN" sz="1600">
                <a:solidFill>
                  <a:schemeClr val="dk1"/>
                </a:solidFill>
                <a:latin typeface="Arial"/>
                <a:ea typeface="Arial"/>
                <a:cs typeface="Arial"/>
                <a:sym typeface="Arial"/>
              </a:rPr>
              <a:t>Adaptation to Evolving Deepfake Techniques: </a:t>
            </a:r>
            <a:r>
              <a:rPr lang="en-IN" sz="1600">
                <a:solidFill>
                  <a:schemeClr val="dk1"/>
                </a:solidFill>
                <a:latin typeface="Arial"/>
                <a:ea typeface="Arial"/>
                <a:cs typeface="Arial"/>
                <a:sym typeface="Arial"/>
              </a:rPr>
              <a:t>As deepfake generation methods continue to evolve, many existing detection algorithms struggle to adapt. There is a need for research that focuses on creating adaptive models capable of identifying new and sophisticated deepfake techniques. </a:t>
            </a:r>
            <a:endParaRPr/>
          </a:p>
          <a:p>
            <a:pPr indent="-342900" lvl="0" marL="342900" rtl="0" algn="just">
              <a:lnSpc>
                <a:spcPct val="100000"/>
              </a:lnSpc>
              <a:spcBef>
                <a:spcPts val="560"/>
              </a:spcBef>
              <a:spcAft>
                <a:spcPts val="0"/>
              </a:spcAft>
              <a:buClr>
                <a:srgbClr val="888888"/>
              </a:buClr>
              <a:buSzPts val="2800"/>
              <a:buFont typeface="Arial"/>
              <a:buChar char="•"/>
            </a:pPr>
            <a:r>
              <a:rPr b="1" lang="en-IN" sz="1600">
                <a:solidFill>
                  <a:schemeClr val="dk1"/>
                </a:solidFill>
                <a:latin typeface="Arial"/>
                <a:ea typeface="Arial"/>
                <a:cs typeface="Arial"/>
                <a:sym typeface="Arial"/>
              </a:rPr>
              <a:t>Need for Robust Models: </a:t>
            </a:r>
            <a:r>
              <a:rPr lang="en-IN" sz="1600">
                <a:solidFill>
                  <a:schemeClr val="dk1"/>
                </a:solidFill>
                <a:latin typeface="Arial"/>
                <a:ea typeface="Arial"/>
                <a:cs typeface="Arial"/>
                <a:sym typeface="Arial"/>
              </a:rPr>
              <a:t>Current models often struggle with overfitting, particularly when trained on limited data. There is a pressing need for more robust architectures that can maintain high accuracy while being less prone to overfitting</a:t>
            </a:r>
            <a:r>
              <a:rPr b="1" lang="en-IN" sz="1600">
                <a:solidFill>
                  <a:schemeClr val="dk1"/>
                </a:solidFill>
                <a:latin typeface="Arial"/>
                <a:ea typeface="Arial"/>
                <a:cs typeface="Arial"/>
                <a:sym typeface="Arial"/>
              </a:rPr>
              <a:t>. </a:t>
            </a:r>
            <a:endParaRPr/>
          </a:p>
          <a:p>
            <a:pPr indent="-342900" lvl="0" marL="342900" rtl="0" algn="just">
              <a:lnSpc>
                <a:spcPct val="100000"/>
              </a:lnSpc>
              <a:spcBef>
                <a:spcPts val="560"/>
              </a:spcBef>
              <a:spcAft>
                <a:spcPts val="0"/>
              </a:spcAft>
              <a:buClr>
                <a:srgbClr val="888888"/>
              </a:buClr>
              <a:buSzPts val="2800"/>
              <a:buFont typeface="Arial"/>
              <a:buChar char="•"/>
            </a:pPr>
            <a:r>
              <a:rPr b="1" lang="en-IN" sz="1600">
                <a:solidFill>
                  <a:schemeClr val="dk1"/>
                </a:solidFill>
                <a:latin typeface="Arial"/>
                <a:ea typeface="Arial"/>
                <a:cs typeface="Arial"/>
                <a:sym typeface="Arial"/>
              </a:rPr>
              <a:t>Generalization to Unseen Data: </a:t>
            </a:r>
            <a:r>
              <a:rPr lang="en-IN" sz="1600">
                <a:solidFill>
                  <a:schemeClr val="dk1"/>
                </a:solidFill>
                <a:latin typeface="Arial"/>
                <a:ea typeface="Arial"/>
                <a:cs typeface="Arial"/>
                <a:sym typeface="Arial"/>
              </a:rPr>
              <a:t>Many models are trained on specific datasets and fail to generalize across various deepfake generation techniques.</a:t>
            </a:r>
            <a:endParaRPr i="0" sz="1600" u="none">
              <a:solidFill>
                <a:schemeClr val="dk1"/>
              </a:solidFill>
              <a:latin typeface="Arial"/>
              <a:ea typeface="Arial"/>
              <a:cs typeface="Arial"/>
              <a:sym typeface="Arial"/>
            </a:endParaRPr>
          </a:p>
        </p:txBody>
      </p:sp>
      <p:sp>
        <p:nvSpPr>
          <p:cNvPr id="166" name="Google Shape;166;p25"/>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Research Gap</a:t>
            </a:r>
            <a:endParaRPr>
              <a:latin typeface="Arial"/>
              <a:ea typeface="Arial"/>
              <a:cs typeface="Arial"/>
              <a:sym typeface="Arial"/>
            </a:endParaRPr>
          </a:p>
        </p:txBody>
      </p:sp>
      <p:sp>
        <p:nvSpPr>
          <p:cNvPr id="167" name="Google Shape;167;p25"/>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 name="Google Shape;168;p25"/>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idx="1" type="subTitle"/>
          </p:nvPr>
        </p:nvSpPr>
        <p:spPr>
          <a:xfrm>
            <a:off x="152400" y="685800"/>
            <a:ext cx="8788500" cy="3943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560"/>
              </a:spcBef>
              <a:spcAft>
                <a:spcPts val="0"/>
              </a:spcAft>
              <a:buClr>
                <a:srgbClr val="888888"/>
              </a:buClr>
              <a:buSzPts val="2800"/>
              <a:buNone/>
            </a:pPr>
            <a:r>
              <a:rPr b="1" i="0" lang="en-IN" sz="2400" u="none">
                <a:solidFill>
                  <a:schemeClr val="dk1"/>
                </a:solidFill>
                <a:latin typeface="Arial"/>
                <a:ea typeface="Arial"/>
                <a:cs typeface="Arial"/>
                <a:sym typeface="Arial"/>
              </a:rPr>
              <a:t>Solution:</a:t>
            </a:r>
            <a:endParaRPr sz="2600"/>
          </a:p>
          <a:p>
            <a:pPr indent="-342900" lvl="0" marL="342900" rtl="0" algn="just">
              <a:lnSpc>
                <a:spcPct val="100000"/>
              </a:lnSpc>
              <a:spcBef>
                <a:spcPts val="560"/>
              </a:spcBef>
              <a:spcAft>
                <a:spcPts val="0"/>
              </a:spcAft>
              <a:buClr>
                <a:srgbClr val="888888"/>
              </a:buClr>
              <a:buSzPts val="2800"/>
              <a:buFont typeface="Arial"/>
              <a:buChar char="•"/>
            </a:pPr>
            <a:r>
              <a:rPr b="1" lang="en-IN" sz="1600">
                <a:solidFill>
                  <a:schemeClr val="dk1"/>
                </a:solidFill>
                <a:latin typeface="Arial"/>
                <a:ea typeface="Arial"/>
                <a:cs typeface="Arial"/>
                <a:sym typeface="Arial"/>
              </a:rPr>
              <a:t>Deepfake Detection using CNN </a:t>
            </a:r>
            <a:r>
              <a:rPr lang="en-IN" sz="1600">
                <a:solidFill>
                  <a:schemeClr val="dk1"/>
                </a:solidFill>
                <a:latin typeface="Arial"/>
                <a:ea typeface="Arial"/>
                <a:cs typeface="Arial"/>
                <a:sym typeface="Arial"/>
              </a:rPr>
              <a:t>: Studies have used convolutional neural networks (CNNs) to detect deepfakes, achieving high accuracy rates </a:t>
            </a:r>
            <a:endParaRPr/>
          </a:p>
          <a:p>
            <a:pPr indent="-342900" lvl="0" marL="342900" rtl="0" algn="just">
              <a:lnSpc>
                <a:spcPct val="100000"/>
              </a:lnSpc>
              <a:spcBef>
                <a:spcPts val="560"/>
              </a:spcBef>
              <a:spcAft>
                <a:spcPts val="0"/>
              </a:spcAft>
              <a:buClr>
                <a:srgbClr val="888888"/>
              </a:buClr>
              <a:buSzPts val="2800"/>
              <a:buFont typeface="Arial"/>
              <a:buChar char="•"/>
            </a:pPr>
            <a:r>
              <a:rPr b="1" lang="en-IN" sz="1600">
                <a:solidFill>
                  <a:schemeClr val="dk1"/>
                </a:solidFill>
                <a:latin typeface="Arial"/>
                <a:ea typeface="Arial"/>
                <a:cs typeface="Arial"/>
                <a:sym typeface="Arial"/>
              </a:rPr>
              <a:t>MobileNet for Deepfake Detection </a:t>
            </a:r>
            <a:r>
              <a:rPr lang="en-IN" sz="1600">
                <a:solidFill>
                  <a:schemeClr val="dk1"/>
                </a:solidFill>
                <a:latin typeface="Arial"/>
                <a:ea typeface="Arial"/>
                <a:cs typeface="Arial"/>
                <a:sym typeface="Arial"/>
              </a:rPr>
              <a:t>: The study proposes a deep-learning method called MobileNet, which utilizes compact convolutional neural networks to detect manipulated facial expressions with high accuracy which is pretrained on ImageNet</a:t>
            </a:r>
            <a:endParaRPr/>
          </a:p>
          <a:p>
            <a:pPr indent="-342900" lvl="0" marL="342900" rtl="0" algn="just">
              <a:lnSpc>
                <a:spcPct val="100000"/>
              </a:lnSpc>
              <a:spcBef>
                <a:spcPts val="560"/>
              </a:spcBef>
              <a:spcAft>
                <a:spcPts val="0"/>
              </a:spcAft>
              <a:buClr>
                <a:srgbClr val="888888"/>
              </a:buClr>
              <a:buSzPts val="2800"/>
              <a:buFont typeface="Arial"/>
              <a:buChar char="•"/>
            </a:pPr>
            <a:r>
              <a:rPr b="1" lang="en-IN" sz="1600">
                <a:solidFill>
                  <a:schemeClr val="dk1"/>
                </a:solidFill>
                <a:latin typeface="Arial"/>
                <a:ea typeface="Arial"/>
                <a:cs typeface="Arial"/>
                <a:sym typeface="Arial"/>
              </a:rPr>
              <a:t>Face Forensics: </a:t>
            </a:r>
            <a:r>
              <a:rPr lang="en-IN" sz="1600">
                <a:solidFill>
                  <a:schemeClr val="dk1"/>
                </a:solidFill>
                <a:latin typeface="Arial"/>
                <a:ea typeface="Arial"/>
                <a:cs typeface="Arial"/>
                <a:sym typeface="Arial"/>
              </a:rPr>
              <a:t>Researchers have proposed face forensics methods to detect deepfakes, including analyzing facial expressions, eye movements, and skin texture </a:t>
            </a:r>
            <a:endParaRPr/>
          </a:p>
          <a:p>
            <a:pPr indent="-342900" lvl="0" marL="342900" rtl="0" algn="just">
              <a:lnSpc>
                <a:spcPct val="100000"/>
              </a:lnSpc>
              <a:spcBef>
                <a:spcPts val="560"/>
              </a:spcBef>
              <a:spcAft>
                <a:spcPts val="0"/>
              </a:spcAft>
              <a:buClr>
                <a:srgbClr val="888888"/>
              </a:buClr>
              <a:buSzPts val="2800"/>
              <a:buFont typeface="Arial"/>
              <a:buChar char="•"/>
            </a:pPr>
            <a:r>
              <a:rPr b="1" lang="en-IN" sz="1600">
                <a:solidFill>
                  <a:schemeClr val="dk1"/>
                </a:solidFill>
                <a:latin typeface="Arial"/>
                <a:ea typeface="Arial"/>
                <a:cs typeface="Arial"/>
                <a:sym typeface="Arial"/>
              </a:rPr>
              <a:t>Meta Learning Implementation: </a:t>
            </a:r>
            <a:r>
              <a:rPr lang="en-IN" sz="1600">
                <a:solidFill>
                  <a:schemeClr val="dk1"/>
                </a:solidFill>
                <a:latin typeface="Arial"/>
                <a:ea typeface="Arial"/>
                <a:cs typeface="Arial"/>
                <a:sym typeface="Arial"/>
              </a:rPr>
              <a:t>Meta Learning frameworks, such as Model-Agnostic Meta-Learning (MAML) can be used to detect deepfakes.</a:t>
            </a:r>
            <a:endParaRPr/>
          </a:p>
        </p:txBody>
      </p:sp>
      <p:sp>
        <p:nvSpPr>
          <p:cNvPr id="175" name="Google Shape;175;p26"/>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Research Gap</a:t>
            </a:r>
            <a:endParaRPr>
              <a:latin typeface="Arial"/>
              <a:ea typeface="Arial"/>
              <a:cs typeface="Arial"/>
              <a:sym typeface="Arial"/>
            </a:endParaRPr>
          </a:p>
        </p:txBody>
      </p:sp>
      <p:sp>
        <p:nvSpPr>
          <p:cNvPr id="176" name="Google Shape;176;p26"/>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26"/>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idx="1" type="subTitle"/>
          </p:nvPr>
        </p:nvSpPr>
        <p:spPr>
          <a:xfrm>
            <a:off x="152400" y="800100"/>
            <a:ext cx="8788500" cy="3828900"/>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0"/>
              </a:spcBef>
              <a:spcAft>
                <a:spcPts val="0"/>
              </a:spcAft>
              <a:buSzPts val="2800"/>
              <a:buNone/>
            </a:pPr>
            <a:r>
              <a:rPr b="1" lang="en-IN" sz="1600">
                <a:solidFill>
                  <a:schemeClr val="dk1"/>
                </a:solidFill>
              </a:rPr>
              <a:t>Hardware Details :</a:t>
            </a:r>
            <a:r>
              <a:rPr lang="en-IN" sz="1600">
                <a:solidFill>
                  <a:schemeClr val="dk1"/>
                </a:solidFill>
                <a:latin typeface="Arial"/>
                <a:ea typeface="Arial"/>
                <a:cs typeface="Arial"/>
                <a:sym typeface="Arial"/>
              </a:rPr>
              <a:t> For a software, an effective hardware components are required in a computer. </a:t>
            </a:r>
            <a:endParaRPr/>
          </a:p>
          <a:p>
            <a:pPr indent="-342900" lvl="0" marL="457200" rtl="0" algn="just">
              <a:lnSpc>
                <a:spcPct val="100000"/>
              </a:lnSpc>
              <a:spcBef>
                <a:spcPts val="0"/>
              </a:spcBef>
              <a:spcAft>
                <a:spcPts val="0"/>
              </a:spcAft>
              <a:buSzPts val="2800"/>
              <a:buNone/>
            </a:pPr>
            <a:r>
              <a:rPr lang="en-IN" sz="1600">
                <a:solidFill>
                  <a:schemeClr val="dk1"/>
                </a:solidFill>
                <a:latin typeface="Arial"/>
                <a:ea typeface="Arial"/>
                <a:cs typeface="Arial"/>
                <a:sym typeface="Arial"/>
              </a:rPr>
              <a:t>Operating System: Windows 10 or newer, macOS, or Linux. </a:t>
            </a:r>
            <a:endParaRPr/>
          </a:p>
          <a:p>
            <a:pPr indent="-342900" lvl="0" marL="457200" rtl="0" algn="just">
              <a:lnSpc>
                <a:spcPct val="100000"/>
              </a:lnSpc>
              <a:spcBef>
                <a:spcPts val="0"/>
              </a:spcBef>
              <a:spcAft>
                <a:spcPts val="0"/>
              </a:spcAft>
              <a:buSzPts val="2800"/>
              <a:buNone/>
            </a:pPr>
            <a:r>
              <a:rPr lang="en-IN" sz="1600">
                <a:solidFill>
                  <a:schemeClr val="dk1"/>
                </a:solidFill>
                <a:latin typeface="Arial"/>
                <a:ea typeface="Arial"/>
                <a:cs typeface="Arial"/>
                <a:sym typeface="Arial"/>
              </a:rPr>
              <a:t>Memory: At least 2 GB of RAM is recommended for smooth operations.</a:t>
            </a:r>
            <a:endParaRPr/>
          </a:p>
          <a:p>
            <a:pPr indent="-342900" lvl="0" marL="457200" rtl="0" algn="just">
              <a:lnSpc>
                <a:spcPct val="100000"/>
              </a:lnSpc>
              <a:spcBef>
                <a:spcPts val="0"/>
              </a:spcBef>
              <a:spcAft>
                <a:spcPts val="0"/>
              </a:spcAft>
              <a:buSzPts val="2800"/>
              <a:buNone/>
            </a:pPr>
            <a:r>
              <a:rPr lang="en-IN" sz="1600">
                <a:solidFill>
                  <a:schemeClr val="dk1"/>
                </a:solidFill>
                <a:latin typeface="Arial"/>
                <a:ea typeface="Arial"/>
                <a:cs typeface="Arial"/>
                <a:sym typeface="Arial"/>
              </a:rPr>
              <a:t>Disk Space: Minimum 2 GB of free disk space for installing and functioning Jupyter Notebook and its dependencies.</a:t>
            </a:r>
            <a:endParaRPr/>
          </a:p>
          <a:p>
            <a:pPr indent="-342900" lvl="0" marL="457200" rtl="0" algn="just">
              <a:lnSpc>
                <a:spcPct val="100000"/>
              </a:lnSpc>
              <a:spcBef>
                <a:spcPts val="0"/>
              </a:spcBef>
              <a:spcAft>
                <a:spcPts val="0"/>
              </a:spcAft>
              <a:buSzPts val="2800"/>
              <a:buNone/>
            </a:pPr>
            <a:r>
              <a:rPr lang="en-IN" sz="1600">
                <a:solidFill>
                  <a:schemeClr val="dk1"/>
                </a:solidFill>
                <a:latin typeface="Arial"/>
                <a:ea typeface="Arial"/>
                <a:cs typeface="Arial"/>
                <a:sym typeface="Arial"/>
              </a:rPr>
              <a:t>Processor : Pentium IV 2.6GHZ or above</a:t>
            </a:r>
            <a:endParaRPr/>
          </a:p>
          <a:p>
            <a:pPr indent="-342900" lvl="0" marL="457200" rtl="0" algn="just">
              <a:lnSpc>
                <a:spcPct val="100000"/>
              </a:lnSpc>
              <a:spcBef>
                <a:spcPts val="0"/>
              </a:spcBef>
              <a:spcAft>
                <a:spcPts val="0"/>
              </a:spcAft>
              <a:buSzPts val="2800"/>
              <a:buNone/>
            </a:pPr>
            <a:r>
              <a:rPr lang="en-IN" sz="1600">
                <a:solidFill>
                  <a:schemeClr val="dk1"/>
                </a:solidFill>
                <a:latin typeface="Arial"/>
                <a:ea typeface="Arial"/>
                <a:cs typeface="Arial"/>
                <a:sym typeface="Arial"/>
              </a:rPr>
              <a:t>Hard disk Space: 512 GB</a:t>
            </a:r>
            <a:endParaRPr/>
          </a:p>
          <a:p>
            <a:pPr indent="-342900" lvl="0" marL="457200" rtl="0" algn="just">
              <a:lnSpc>
                <a:spcPct val="100000"/>
              </a:lnSpc>
              <a:spcBef>
                <a:spcPts val="0"/>
              </a:spcBef>
              <a:spcAft>
                <a:spcPts val="0"/>
              </a:spcAft>
              <a:buSzPts val="2800"/>
              <a:buNone/>
            </a:pPr>
            <a:r>
              <a:t/>
            </a:r>
            <a:endParaRPr sz="1600">
              <a:solidFill>
                <a:schemeClr val="dk1"/>
              </a:solidFill>
              <a:latin typeface="Arial"/>
              <a:ea typeface="Arial"/>
              <a:cs typeface="Arial"/>
              <a:sym typeface="Arial"/>
            </a:endParaRPr>
          </a:p>
          <a:p>
            <a:pPr indent="-342900" lvl="0" marL="457200" rtl="0" algn="just">
              <a:lnSpc>
                <a:spcPct val="100000"/>
              </a:lnSpc>
              <a:spcBef>
                <a:spcPts val="0"/>
              </a:spcBef>
              <a:spcAft>
                <a:spcPts val="0"/>
              </a:spcAft>
              <a:buSzPts val="2800"/>
              <a:buNone/>
            </a:pPr>
            <a:r>
              <a:rPr b="1" lang="en-IN" sz="1600">
                <a:solidFill>
                  <a:schemeClr val="dk1"/>
                </a:solidFill>
              </a:rPr>
              <a:t>Software Details :</a:t>
            </a:r>
            <a:r>
              <a:rPr lang="en-IN" sz="1600">
                <a:solidFill>
                  <a:schemeClr val="dk1"/>
                </a:solidFill>
                <a:latin typeface="Arial"/>
                <a:ea typeface="Arial"/>
                <a:cs typeface="Arial"/>
                <a:sym typeface="Arial"/>
              </a:rPr>
              <a:t>To run a system efficiently, software must be installed.</a:t>
            </a:r>
            <a:endParaRPr/>
          </a:p>
          <a:p>
            <a:pPr indent="-342900" lvl="0" marL="457200" rtl="0" algn="just">
              <a:lnSpc>
                <a:spcPct val="100000"/>
              </a:lnSpc>
              <a:spcBef>
                <a:spcPts val="0"/>
              </a:spcBef>
              <a:spcAft>
                <a:spcPts val="0"/>
              </a:spcAft>
              <a:buSzPts val="2800"/>
              <a:buNone/>
            </a:pPr>
            <a:r>
              <a:rPr lang="en-IN" sz="1600">
                <a:solidFill>
                  <a:schemeClr val="dk1"/>
                </a:solidFill>
                <a:latin typeface="Arial"/>
                <a:ea typeface="Arial"/>
                <a:cs typeface="Arial"/>
                <a:sym typeface="Arial"/>
              </a:rPr>
              <a:t>Operating System: Windows 10 or above</a:t>
            </a:r>
            <a:endParaRPr/>
          </a:p>
          <a:p>
            <a:pPr indent="-342900" lvl="0" marL="457200" rtl="0" algn="just">
              <a:lnSpc>
                <a:spcPct val="100000"/>
              </a:lnSpc>
              <a:spcBef>
                <a:spcPts val="0"/>
              </a:spcBef>
              <a:spcAft>
                <a:spcPts val="0"/>
              </a:spcAft>
              <a:buSzPts val="2800"/>
              <a:buNone/>
            </a:pPr>
            <a:r>
              <a:rPr lang="en-IN" sz="1600">
                <a:solidFill>
                  <a:schemeClr val="dk1"/>
                </a:solidFill>
                <a:latin typeface="Arial"/>
                <a:ea typeface="Arial"/>
                <a:cs typeface="Arial"/>
                <a:sym typeface="Arial"/>
              </a:rPr>
              <a:t>Languages used: Python, Py-Libraries</a:t>
            </a:r>
            <a:endParaRPr/>
          </a:p>
          <a:p>
            <a:pPr indent="-342900" lvl="0" marL="457200" rtl="0" algn="just">
              <a:lnSpc>
                <a:spcPct val="100000"/>
              </a:lnSpc>
              <a:spcBef>
                <a:spcPts val="0"/>
              </a:spcBef>
              <a:spcAft>
                <a:spcPts val="0"/>
              </a:spcAft>
              <a:buSzPts val="2800"/>
              <a:buNone/>
            </a:pPr>
            <a:r>
              <a:rPr lang="en-IN" sz="1600">
                <a:solidFill>
                  <a:schemeClr val="dk1"/>
                </a:solidFill>
                <a:latin typeface="Arial"/>
                <a:ea typeface="Arial"/>
                <a:cs typeface="Arial"/>
                <a:sym typeface="Arial"/>
              </a:rPr>
              <a:t>Software used:  Jupyter Notebook and Visual Studio cod</a:t>
            </a:r>
            <a:r>
              <a:rPr lang="en-IN" sz="1600">
                <a:solidFill>
                  <a:schemeClr val="dk1"/>
                </a:solidFill>
              </a:rPr>
              <a:t>e a</a:t>
            </a:r>
            <a:r>
              <a:rPr lang="en-IN" sz="1600">
                <a:solidFill>
                  <a:schemeClr val="dk1"/>
                </a:solidFill>
                <a:latin typeface="Arial"/>
                <a:ea typeface="Arial"/>
                <a:cs typeface="Arial"/>
                <a:sym typeface="Arial"/>
              </a:rPr>
              <a:t>nd more</a:t>
            </a:r>
            <a:endParaRPr/>
          </a:p>
        </p:txBody>
      </p:sp>
      <p:sp>
        <p:nvSpPr>
          <p:cNvPr id="184" name="Google Shape;184;p27"/>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Hardware/Software Requirement</a:t>
            </a:r>
            <a:endParaRPr>
              <a:latin typeface="Arial"/>
              <a:ea typeface="Arial"/>
              <a:cs typeface="Arial"/>
              <a:sym typeface="Arial"/>
            </a:endParaRPr>
          </a:p>
        </p:txBody>
      </p:sp>
      <p:sp>
        <p:nvSpPr>
          <p:cNvPr id="185" name="Google Shape;185;p27"/>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p27"/>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Dataset</a:t>
            </a:r>
            <a:endParaRPr>
              <a:latin typeface="Arial"/>
              <a:ea typeface="Arial"/>
              <a:cs typeface="Arial"/>
              <a:sym typeface="Arial"/>
            </a:endParaRPr>
          </a:p>
        </p:txBody>
      </p:sp>
      <p:sp>
        <p:nvSpPr>
          <p:cNvPr id="193" name="Google Shape;193;p28"/>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4" name="Google Shape;194;p28"/>
          <p:cNvPicPr preferRelativeResize="0"/>
          <p:nvPr/>
        </p:nvPicPr>
        <p:blipFill rotWithShape="1">
          <a:blip r:embed="rId3">
            <a:alphaModFix/>
          </a:blip>
          <a:srcRect b="0" l="0" r="0" t="0"/>
          <a:stretch/>
        </p:blipFill>
        <p:spPr>
          <a:xfrm>
            <a:off x="1759350" y="2607001"/>
            <a:ext cx="7175100" cy="1975114"/>
          </a:xfrm>
          <a:prstGeom prst="rect">
            <a:avLst/>
          </a:prstGeom>
          <a:noFill/>
          <a:ln>
            <a:noFill/>
          </a:ln>
        </p:spPr>
      </p:pic>
      <p:sp>
        <p:nvSpPr>
          <p:cNvPr id="195" name="Google Shape;195;p28"/>
          <p:cNvSpPr/>
          <p:nvPr/>
        </p:nvSpPr>
        <p:spPr>
          <a:xfrm>
            <a:off x="209550" y="2606989"/>
            <a:ext cx="1657350" cy="334736"/>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DeepFake Images</a:t>
            </a:r>
            <a:endParaRPr/>
          </a:p>
        </p:txBody>
      </p:sp>
      <p:pic>
        <p:nvPicPr>
          <p:cNvPr id="196" name="Google Shape;196;p28"/>
          <p:cNvPicPr preferRelativeResize="0"/>
          <p:nvPr/>
        </p:nvPicPr>
        <p:blipFill rotWithShape="1">
          <a:blip r:embed="rId4">
            <a:alphaModFix/>
          </a:blip>
          <a:srcRect b="0" l="0" r="0" t="0"/>
          <a:stretch/>
        </p:blipFill>
        <p:spPr>
          <a:xfrm>
            <a:off x="1759350" y="719637"/>
            <a:ext cx="7175100" cy="1735308"/>
          </a:xfrm>
          <a:prstGeom prst="rect">
            <a:avLst/>
          </a:prstGeom>
          <a:noFill/>
          <a:ln>
            <a:noFill/>
          </a:ln>
        </p:spPr>
      </p:pic>
      <p:sp>
        <p:nvSpPr>
          <p:cNvPr id="197" name="Google Shape;197;p28"/>
          <p:cNvSpPr/>
          <p:nvPr/>
        </p:nvSpPr>
        <p:spPr>
          <a:xfrm>
            <a:off x="209550" y="718892"/>
            <a:ext cx="1657350" cy="334736"/>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Real Images</a:t>
            </a:r>
            <a:endParaRPr/>
          </a:p>
        </p:txBody>
      </p:sp>
      <p:sp>
        <p:nvSpPr>
          <p:cNvPr id="198" name="Google Shape;198;p28"/>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Proposed Methodology</a:t>
            </a:r>
            <a:endParaRPr>
              <a:latin typeface="Arial"/>
              <a:ea typeface="Arial"/>
              <a:cs typeface="Arial"/>
              <a:sym typeface="Arial"/>
            </a:endParaRPr>
          </a:p>
        </p:txBody>
      </p:sp>
      <p:sp>
        <p:nvSpPr>
          <p:cNvPr id="205" name="Google Shape;205;p29"/>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29"/>
          <p:cNvSpPr/>
          <p:nvPr/>
        </p:nvSpPr>
        <p:spPr>
          <a:xfrm>
            <a:off x="457200" y="834043"/>
            <a:ext cx="7919400" cy="1169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400"/>
              <a:buFont typeface="Arial"/>
              <a:buNone/>
            </a:pPr>
            <a:r>
              <a:rPr b="1" i="0" lang="en-IN" sz="1400" u="none" cap="none" strike="noStrike">
                <a:solidFill>
                  <a:schemeClr val="dk1"/>
                </a:solidFill>
                <a:latin typeface="Arial"/>
                <a:ea typeface="Arial"/>
                <a:cs typeface="Arial"/>
                <a:sym typeface="Arial"/>
              </a:rPr>
              <a:t>Data Collection and Preprocessing</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Collect a large dataset of real face images or videos from various sources, such as:</a:t>
            </a:r>
            <a:endParaRPr/>
          </a:p>
          <a:p>
            <a:pPr indent="-88900" lvl="1" marL="457200" marR="0" rtl="0" algn="l">
              <a:lnSpc>
                <a:spcPct val="100000"/>
              </a:lnSpc>
              <a:spcBef>
                <a:spcPts val="0"/>
              </a:spcBef>
              <a:spcAft>
                <a:spcPts val="0"/>
              </a:spcAft>
              <a:buClr>
                <a:schemeClr val="dk1"/>
              </a:buClr>
              <a:buSzPts val="1400"/>
              <a:buFont typeface="Arial"/>
              <a:buAutoNum type="arabicPeriod"/>
            </a:pPr>
            <a:r>
              <a:rPr b="0" i="0" lang="en-IN" sz="1400" u="none" cap="none" strike="noStrike">
                <a:solidFill>
                  <a:schemeClr val="dk1"/>
                </a:solidFill>
                <a:latin typeface="Arial"/>
                <a:ea typeface="Arial"/>
                <a:cs typeface="Arial"/>
                <a:sym typeface="Arial"/>
              </a:rPr>
              <a:t>Publicly available datasets (e.g., FaceForensics++, Deepfake Detection Dataset)</a:t>
            </a:r>
            <a:endParaRPr/>
          </a:p>
          <a:p>
            <a:pPr indent="-88900" lvl="1" marL="457200" marR="0" rtl="0" algn="l">
              <a:lnSpc>
                <a:spcPct val="100000"/>
              </a:lnSpc>
              <a:spcBef>
                <a:spcPts val="0"/>
              </a:spcBef>
              <a:spcAft>
                <a:spcPts val="0"/>
              </a:spcAft>
              <a:buClr>
                <a:schemeClr val="dk1"/>
              </a:buClr>
              <a:buSzPts val="1400"/>
              <a:buFont typeface="Arial"/>
              <a:buAutoNum type="arabicPeriod"/>
            </a:pPr>
            <a:r>
              <a:rPr b="0" i="0" lang="en-IN" sz="1400" u="none" cap="none" strike="noStrike">
                <a:solidFill>
                  <a:schemeClr val="dk1"/>
                </a:solidFill>
                <a:latin typeface="Arial"/>
                <a:ea typeface="Arial"/>
                <a:cs typeface="Arial"/>
                <a:sym typeface="Arial"/>
              </a:rPr>
              <a:t>Web scraping</a:t>
            </a:r>
            <a:endParaRPr/>
          </a:p>
          <a:p>
            <a:pPr indent="-88900" lvl="1" marL="457200" marR="0" rtl="0" algn="l">
              <a:lnSpc>
                <a:spcPct val="100000"/>
              </a:lnSpc>
              <a:spcBef>
                <a:spcPts val="0"/>
              </a:spcBef>
              <a:spcAft>
                <a:spcPts val="0"/>
              </a:spcAft>
              <a:buClr>
                <a:schemeClr val="dk1"/>
              </a:buClr>
              <a:buSzPts val="1400"/>
              <a:buFont typeface="Arial"/>
              <a:buAutoNum type="arabicPeriod"/>
            </a:pPr>
            <a:r>
              <a:rPr b="0" i="0" lang="en-IN" sz="1400" u="none" cap="none" strike="noStrike">
                <a:solidFill>
                  <a:schemeClr val="dk1"/>
                </a:solidFill>
                <a:latin typeface="Arial"/>
                <a:ea typeface="Arial"/>
                <a:cs typeface="Arial"/>
                <a:sym typeface="Arial"/>
              </a:rPr>
              <a:t>Crowdsourcing</a:t>
            </a:r>
            <a:endParaRPr/>
          </a:p>
        </p:txBody>
      </p:sp>
      <p:sp>
        <p:nvSpPr>
          <p:cNvPr id="207" name="Google Shape;207;p29"/>
          <p:cNvSpPr txBox="1"/>
          <p:nvPr/>
        </p:nvSpPr>
        <p:spPr>
          <a:xfrm>
            <a:off x="457200" y="2049150"/>
            <a:ext cx="7175100" cy="332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0000"/>
                </a:solidFill>
                <a:latin typeface="Arial"/>
                <a:ea typeface="Arial"/>
                <a:cs typeface="Arial"/>
                <a:sym typeface="Arial"/>
              </a:rPr>
              <a:t>Feature Extraction using MobileNetV2</a:t>
            </a:r>
            <a:r>
              <a:rPr b="0" i="0" lang="en-IN"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MobileNetV2 is a lightweight convolutional neural network pretrained on ImageNet. We remove the top classification layers and use it as a feature extractor.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1" lang="en-IN"/>
              <a:t>Low-Level Features:</a:t>
            </a:r>
            <a:endParaRPr b="1"/>
          </a:p>
          <a:p>
            <a:pPr indent="0" lvl="0" marL="0" marR="0" rtl="0" algn="l">
              <a:lnSpc>
                <a:spcPct val="100000"/>
              </a:lnSpc>
              <a:spcBef>
                <a:spcPts val="0"/>
              </a:spcBef>
              <a:spcAft>
                <a:spcPts val="0"/>
              </a:spcAft>
              <a:buNone/>
            </a:pPr>
            <a:r>
              <a:rPr lang="en-IN"/>
              <a:t> Edges, textures, and patterns extracted by the initial layers of MobileNetV2.</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1" lang="en-IN"/>
              <a:t> Mid-Level Features:</a:t>
            </a:r>
            <a:endParaRPr b="1"/>
          </a:p>
          <a:p>
            <a:pPr indent="0" lvl="0" marL="0" marR="0" rtl="0" algn="l">
              <a:lnSpc>
                <a:spcPct val="100000"/>
              </a:lnSpc>
              <a:spcBef>
                <a:spcPts val="0"/>
              </a:spcBef>
              <a:spcAft>
                <a:spcPts val="0"/>
              </a:spcAft>
              <a:buNone/>
            </a:pPr>
            <a:r>
              <a:rPr lang="en-IN"/>
              <a:t> Shapes, contours, and more complex patterns extracted by intermediate layers.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1" lang="en-IN"/>
              <a:t>High-Level Features:</a:t>
            </a:r>
            <a:r>
              <a:rPr lang="en-IN"/>
              <a:t> </a:t>
            </a:r>
            <a:endParaRPr/>
          </a:p>
          <a:p>
            <a:pPr indent="0" lvl="0" marL="0" marR="0" rtl="0" algn="l">
              <a:lnSpc>
                <a:spcPct val="100000"/>
              </a:lnSpc>
              <a:spcBef>
                <a:spcPts val="0"/>
              </a:spcBef>
              <a:spcAft>
                <a:spcPts val="0"/>
              </a:spcAft>
              <a:buNone/>
            </a:pPr>
            <a:r>
              <a:rPr lang="en-IN"/>
              <a:t>Semantic information (e.g., facial features, artifacts) extracted by the deeper layers of MobileNetV2.</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a:p>
        </p:txBody>
      </p:sp>
      <p:sp>
        <p:nvSpPr>
          <p:cNvPr id="208" name="Google Shape;208;p29"/>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Proposed Methodology</a:t>
            </a:r>
            <a:endParaRPr>
              <a:latin typeface="Arial"/>
              <a:ea typeface="Arial"/>
              <a:cs typeface="Arial"/>
              <a:sym typeface="Arial"/>
            </a:endParaRPr>
          </a:p>
        </p:txBody>
      </p:sp>
      <p:sp>
        <p:nvSpPr>
          <p:cNvPr id="215" name="Google Shape;215;p30"/>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6" name="Google Shape;216;p30"/>
          <p:cNvSpPr/>
          <p:nvPr/>
        </p:nvSpPr>
        <p:spPr>
          <a:xfrm>
            <a:off x="457200" y="975750"/>
            <a:ext cx="7919400" cy="2496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lang="en-IN"/>
              <a:t>Input Shape</a:t>
            </a:r>
            <a:r>
              <a:rPr lang="en-IN"/>
              <a:t>: (150, 150, 3)</a:t>
            </a:r>
            <a:endParaRPr/>
          </a:p>
          <a:p>
            <a:pPr indent="0" lvl="0" marL="0" marR="0" rtl="0" algn="l">
              <a:lnSpc>
                <a:spcPct val="100000"/>
              </a:lnSpc>
              <a:spcBef>
                <a:spcPts val="0"/>
              </a:spcBef>
              <a:spcAft>
                <a:spcPts val="0"/>
              </a:spcAft>
              <a:buNone/>
            </a:pPr>
            <a:r>
              <a:rPr lang="en-IN"/>
              <a:t> </a:t>
            </a:r>
            <a:endParaRPr/>
          </a:p>
          <a:p>
            <a:pPr indent="0" lvl="0" marL="0" marR="0" rtl="0" algn="l">
              <a:lnSpc>
                <a:spcPct val="100000"/>
              </a:lnSpc>
              <a:spcBef>
                <a:spcPts val="0"/>
              </a:spcBef>
              <a:spcAft>
                <a:spcPts val="0"/>
              </a:spcAft>
              <a:buNone/>
            </a:pPr>
            <a:r>
              <a:rPr b="1" lang="en-IN"/>
              <a:t>Batch Size:</a:t>
            </a:r>
            <a:r>
              <a:rPr lang="en-IN"/>
              <a:t> 32 (used during training).</a:t>
            </a:r>
            <a:endParaRPr/>
          </a:p>
          <a:p>
            <a:pPr indent="0" lvl="0" marL="0" marR="0" rtl="0" algn="l">
              <a:lnSpc>
                <a:spcPct val="100000"/>
              </a:lnSpc>
              <a:spcBef>
                <a:spcPts val="0"/>
              </a:spcBef>
              <a:spcAft>
                <a:spcPts val="0"/>
              </a:spcAft>
              <a:buNone/>
            </a:pPr>
            <a:r>
              <a:rPr lang="en-IN"/>
              <a:t> </a:t>
            </a:r>
            <a:endParaRPr/>
          </a:p>
          <a:p>
            <a:pPr indent="0" lvl="0" marL="0" marR="0" rtl="0" algn="l">
              <a:lnSpc>
                <a:spcPct val="100000"/>
              </a:lnSpc>
              <a:spcBef>
                <a:spcPts val="0"/>
              </a:spcBef>
              <a:spcAft>
                <a:spcPts val="0"/>
              </a:spcAft>
              <a:buNone/>
            </a:pPr>
            <a:r>
              <a:rPr b="1" lang="en-IN"/>
              <a:t>Loss Function: </a:t>
            </a:r>
            <a:r>
              <a:rPr lang="en-IN"/>
              <a:t>Binary cross-entropy (for binary classification).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1" lang="en-IN"/>
              <a:t>Optimizer</a:t>
            </a:r>
            <a:r>
              <a:rPr lang="en-IN"/>
              <a:t>: Adam / SGD.</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1" lang="en-IN"/>
              <a:t>Activation Functions:</a:t>
            </a:r>
            <a:r>
              <a:rPr lang="en-IN"/>
              <a:t> ReLU for hidden layers. Sigmoid for the output layer.</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1" lang="en-IN"/>
              <a:t>Callbacks</a:t>
            </a:r>
            <a:r>
              <a:rPr lang="en-IN"/>
              <a:t>:	Early stopping, Reduce learning rate on plateau</a:t>
            </a:r>
            <a:endParaRPr/>
          </a:p>
        </p:txBody>
      </p:sp>
      <p:sp>
        <p:nvSpPr>
          <p:cNvPr id="217" name="Google Shape;217;p30"/>
          <p:cNvSpPr txBox="1"/>
          <p:nvPr/>
        </p:nvSpPr>
        <p:spPr>
          <a:xfrm>
            <a:off x="457200" y="3581838"/>
            <a:ext cx="71751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0000"/>
                </a:solidFill>
                <a:latin typeface="Arial"/>
                <a:ea typeface="Arial"/>
                <a:cs typeface="Arial"/>
                <a:sym typeface="Arial"/>
              </a:rPr>
              <a:t>Global Average Pooling Layer</a:t>
            </a:r>
            <a:r>
              <a:rPr b="0" i="0" lang="en-IN"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Converts extracted feature maps into a single 1D vector, reducing dimensionality while retaining key information.</a:t>
            </a:r>
            <a:endParaRPr/>
          </a:p>
        </p:txBody>
      </p:sp>
      <p:sp>
        <p:nvSpPr>
          <p:cNvPr id="218" name="Google Shape;218;p30"/>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Proposed Methodology</a:t>
            </a:r>
            <a:endParaRPr>
              <a:latin typeface="Arial"/>
              <a:ea typeface="Arial"/>
              <a:cs typeface="Arial"/>
              <a:sym typeface="Arial"/>
            </a:endParaRPr>
          </a:p>
        </p:txBody>
      </p:sp>
      <p:sp>
        <p:nvSpPr>
          <p:cNvPr id="225" name="Google Shape;225;p31"/>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p31"/>
          <p:cNvSpPr txBox="1"/>
          <p:nvPr/>
        </p:nvSpPr>
        <p:spPr>
          <a:xfrm>
            <a:off x="683662" y="855402"/>
            <a:ext cx="5937573" cy="3323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0000"/>
                </a:solidFill>
                <a:latin typeface="Arial"/>
                <a:ea typeface="Arial"/>
                <a:cs typeface="Arial"/>
                <a:sym typeface="Arial"/>
              </a:rPr>
              <a:t>Meta-Learning</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1. Implement a meta-learning algorithm (e.g., Model-Agnostic Meta-</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Learning (MAML)) using pytorch or tensorflow.</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2. Train the meta-learning model on the deepfake face images or videos.</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3. Evaluate the meta-learning model on the validation set.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1400" u="none" cap="none" strike="noStrike">
                <a:solidFill>
                  <a:srgbClr val="000000"/>
                </a:solidFill>
                <a:latin typeface="Arial"/>
                <a:ea typeface="Arial"/>
                <a:cs typeface="Arial"/>
                <a:sym typeface="Arial"/>
              </a:rPr>
              <a:t>ML Libraries:</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 pytorch or tensorflow for building and training the meta-learning model</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 learn2learn library for meta-learning algorithms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IN" sz="1400" u="none" cap="none" strike="noStrike">
                <a:solidFill>
                  <a:srgbClr val="000000"/>
                </a:solidFill>
                <a:latin typeface="Arial"/>
                <a:ea typeface="Arial"/>
                <a:cs typeface="Arial"/>
                <a:sym typeface="Arial"/>
              </a:rPr>
              <a:t>Hyperparameter Tuning and Model Deployment</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1. Perform hyperparameter tuning for the ensemble model using optuna or hyperopt.</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2. Deploy the ensemble model using tensorflow-serving or pytorch-serving.</a:t>
            </a:r>
            <a:endParaRPr/>
          </a:p>
        </p:txBody>
      </p:sp>
      <p:sp>
        <p:nvSpPr>
          <p:cNvPr id="227" name="Google Shape;227;p31"/>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subTitle"/>
          </p:nvPr>
        </p:nvSpPr>
        <p:spPr>
          <a:xfrm>
            <a:off x="603700" y="767440"/>
            <a:ext cx="6789300" cy="4273723"/>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1800"/>
              <a:buFont typeface="Arial"/>
              <a:buAutoNum type="arabicPeriod"/>
            </a:pPr>
            <a:r>
              <a:rPr b="0" i="0" lang="en-IN" sz="1800" u="none">
                <a:solidFill>
                  <a:schemeClr val="dk1"/>
                </a:solidFill>
                <a:latin typeface="Arial"/>
                <a:ea typeface="Arial"/>
                <a:cs typeface="Arial"/>
                <a:sym typeface="Arial"/>
              </a:rPr>
              <a:t>Abstract</a:t>
            </a:r>
            <a:endParaRPr/>
          </a:p>
          <a:p>
            <a:pPr indent="-342900" lvl="0" marL="342900" rtl="0" algn="just">
              <a:lnSpc>
                <a:spcPct val="100000"/>
              </a:lnSpc>
              <a:spcBef>
                <a:spcPts val="0"/>
              </a:spcBef>
              <a:spcAft>
                <a:spcPts val="0"/>
              </a:spcAft>
              <a:buClr>
                <a:schemeClr val="dk1"/>
              </a:buClr>
              <a:buSzPts val="1800"/>
              <a:buFont typeface="Arial"/>
              <a:buAutoNum type="arabicPeriod"/>
            </a:pPr>
            <a:r>
              <a:rPr b="0" i="0" lang="en-IN" sz="1800" u="none">
                <a:solidFill>
                  <a:schemeClr val="dk1"/>
                </a:solidFill>
                <a:latin typeface="Arial"/>
                <a:ea typeface="Arial"/>
                <a:cs typeface="Arial"/>
                <a:sym typeface="Arial"/>
              </a:rPr>
              <a:t>Introduction</a:t>
            </a:r>
            <a:endParaRPr/>
          </a:p>
          <a:p>
            <a:pPr indent="-342900" lvl="0" marL="342900" rtl="0" algn="just">
              <a:lnSpc>
                <a:spcPct val="100000"/>
              </a:lnSpc>
              <a:spcBef>
                <a:spcPts val="0"/>
              </a:spcBef>
              <a:spcAft>
                <a:spcPts val="0"/>
              </a:spcAft>
              <a:buClr>
                <a:schemeClr val="dk1"/>
              </a:buClr>
              <a:buSzPts val="1800"/>
              <a:buFont typeface="Arial"/>
              <a:buAutoNum type="arabicPeriod"/>
            </a:pPr>
            <a:r>
              <a:rPr b="0" i="0" lang="en-IN" sz="1800" u="none">
                <a:solidFill>
                  <a:schemeClr val="dk1"/>
                </a:solidFill>
                <a:latin typeface="Arial"/>
                <a:ea typeface="Arial"/>
                <a:cs typeface="Arial"/>
                <a:sym typeface="Arial"/>
              </a:rPr>
              <a:t>Problem Definition</a:t>
            </a:r>
            <a:endParaRPr/>
          </a:p>
          <a:p>
            <a:pPr indent="-342900" lvl="0" marL="342900" rtl="0" algn="just">
              <a:lnSpc>
                <a:spcPct val="100000"/>
              </a:lnSpc>
              <a:spcBef>
                <a:spcPts val="0"/>
              </a:spcBef>
              <a:spcAft>
                <a:spcPts val="0"/>
              </a:spcAft>
              <a:buClr>
                <a:schemeClr val="dk1"/>
              </a:buClr>
              <a:buSzPts val="1800"/>
              <a:buFont typeface="Arial"/>
              <a:buAutoNum type="arabicPeriod"/>
            </a:pPr>
            <a:r>
              <a:rPr b="0" i="0" lang="en-IN" sz="1800" u="none">
                <a:solidFill>
                  <a:schemeClr val="dk1"/>
                </a:solidFill>
                <a:latin typeface="Arial"/>
                <a:ea typeface="Arial"/>
                <a:cs typeface="Arial"/>
                <a:sym typeface="Arial"/>
              </a:rPr>
              <a:t>Aim &amp; Objectives</a:t>
            </a:r>
            <a:endParaRPr/>
          </a:p>
          <a:p>
            <a:pPr indent="-342900" lvl="0" marL="342900" rtl="0" algn="just">
              <a:lnSpc>
                <a:spcPct val="100000"/>
              </a:lnSpc>
              <a:spcBef>
                <a:spcPts val="0"/>
              </a:spcBef>
              <a:spcAft>
                <a:spcPts val="0"/>
              </a:spcAft>
              <a:buClr>
                <a:schemeClr val="dk1"/>
              </a:buClr>
              <a:buSzPts val="1800"/>
              <a:buFont typeface="Arial"/>
              <a:buAutoNum type="arabicPeriod"/>
            </a:pPr>
            <a:r>
              <a:rPr b="0" i="0" lang="en-IN" sz="1800" u="none">
                <a:solidFill>
                  <a:schemeClr val="dk1"/>
                </a:solidFill>
                <a:latin typeface="Arial"/>
                <a:ea typeface="Arial"/>
                <a:cs typeface="Arial"/>
                <a:sym typeface="Arial"/>
              </a:rPr>
              <a:t>Literature Survey</a:t>
            </a:r>
            <a:endParaRPr/>
          </a:p>
          <a:p>
            <a:pPr indent="-342900" lvl="0" marL="342900" rtl="0" algn="just">
              <a:lnSpc>
                <a:spcPct val="100000"/>
              </a:lnSpc>
              <a:spcBef>
                <a:spcPts val="0"/>
              </a:spcBef>
              <a:spcAft>
                <a:spcPts val="0"/>
              </a:spcAft>
              <a:buClr>
                <a:schemeClr val="dk1"/>
              </a:buClr>
              <a:buSzPts val="1800"/>
              <a:buFont typeface="Arial"/>
              <a:buAutoNum type="arabicPeriod"/>
            </a:pPr>
            <a:r>
              <a:rPr b="0" i="0" lang="en-IN" sz="1800" u="none">
                <a:solidFill>
                  <a:schemeClr val="dk1"/>
                </a:solidFill>
                <a:latin typeface="Arial"/>
                <a:ea typeface="Arial"/>
                <a:cs typeface="Arial"/>
                <a:sym typeface="Arial"/>
              </a:rPr>
              <a:t>Patent Search</a:t>
            </a:r>
            <a:endParaRPr/>
          </a:p>
          <a:p>
            <a:pPr indent="-342900" lvl="0" marL="342900" rtl="0" algn="just">
              <a:lnSpc>
                <a:spcPct val="100000"/>
              </a:lnSpc>
              <a:spcBef>
                <a:spcPts val="0"/>
              </a:spcBef>
              <a:spcAft>
                <a:spcPts val="0"/>
              </a:spcAft>
              <a:buClr>
                <a:schemeClr val="dk1"/>
              </a:buClr>
              <a:buSzPts val="1800"/>
              <a:buFont typeface="Arial"/>
              <a:buAutoNum type="arabicPeriod"/>
            </a:pPr>
            <a:r>
              <a:rPr b="0" i="0" lang="en-IN" sz="1800" u="none">
                <a:solidFill>
                  <a:schemeClr val="dk1"/>
                </a:solidFill>
                <a:latin typeface="Arial"/>
                <a:ea typeface="Arial"/>
                <a:cs typeface="Arial"/>
                <a:sym typeface="Arial"/>
              </a:rPr>
              <a:t>Research Gap</a:t>
            </a:r>
            <a:endParaRPr/>
          </a:p>
          <a:p>
            <a:pPr indent="-342900" lvl="0" marL="342900" rtl="0" algn="just">
              <a:lnSpc>
                <a:spcPct val="100000"/>
              </a:lnSpc>
              <a:spcBef>
                <a:spcPts val="0"/>
              </a:spcBef>
              <a:spcAft>
                <a:spcPts val="0"/>
              </a:spcAft>
              <a:buClr>
                <a:schemeClr val="dk1"/>
              </a:buClr>
              <a:buSzPts val="1800"/>
              <a:buFont typeface="Arial"/>
              <a:buAutoNum type="arabicPeriod"/>
            </a:pPr>
            <a:r>
              <a:rPr b="0" i="0" lang="en-IN" sz="1800" u="none">
                <a:solidFill>
                  <a:schemeClr val="dk1"/>
                </a:solidFill>
                <a:latin typeface="Arial"/>
                <a:ea typeface="Arial"/>
                <a:cs typeface="Arial"/>
                <a:sym typeface="Arial"/>
              </a:rPr>
              <a:t>Hardware Software Requirement</a:t>
            </a:r>
            <a:endParaRPr/>
          </a:p>
          <a:p>
            <a:pPr indent="-342900" lvl="0" marL="342900" rtl="0" algn="just">
              <a:lnSpc>
                <a:spcPct val="100000"/>
              </a:lnSpc>
              <a:spcBef>
                <a:spcPts val="0"/>
              </a:spcBef>
              <a:spcAft>
                <a:spcPts val="0"/>
              </a:spcAft>
              <a:buClr>
                <a:schemeClr val="dk1"/>
              </a:buClr>
              <a:buSzPts val="1800"/>
              <a:buFont typeface="Arial"/>
              <a:buAutoNum type="arabicPeriod"/>
            </a:pPr>
            <a:r>
              <a:rPr b="0" i="0" lang="en-IN" sz="1800" u="none">
                <a:solidFill>
                  <a:schemeClr val="dk1"/>
                </a:solidFill>
                <a:latin typeface="Arial"/>
                <a:ea typeface="Arial"/>
                <a:cs typeface="Arial"/>
                <a:sym typeface="Arial"/>
              </a:rPr>
              <a:t>Proposed Methodology</a:t>
            </a:r>
            <a:endParaRPr/>
          </a:p>
          <a:p>
            <a:pPr indent="-342900" lvl="0" marL="342900" rtl="0" algn="just">
              <a:lnSpc>
                <a:spcPct val="100000"/>
              </a:lnSpc>
              <a:spcBef>
                <a:spcPts val="0"/>
              </a:spcBef>
              <a:spcAft>
                <a:spcPts val="0"/>
              </a:spcAft>
              <a:buClr>
                <a:schemeClr val="dk1"/>
              </a:buClr>
              <a:buSzPts val="1800"/>
              <a:buFont typeface="Arial"/>
              <a:buAutoNum type="arabicPeriod"/>
            </a:pPr>
            <a:r>
              <a:rPr b="0" i="0" lang="en-IN" sz="1800" u="none">
                <a:solidFill>
                  <a:schemeClr val="dk1"/>
                </a:solidFill>
                <a:latin typeface="Arial"/>
                <a:ea typeface="Arial"/>
                <a:cs typeface="Arial"/>
                <a:sym typeface="Arial"/>
              </a:rPr>
              <a:t>Experimental Results</a:t>
            </a:r>
            <a:endParaRPr/>
          </a:p>
          <a:p>
            <a:pPr indent="-342900" lvl="0" marL="342900" rtl="0" algn="just">
              <a:lnSpc>
                <a:spcPct val="100000"/>
              </a:lnSpc>
              <a:spcBef>
                <a:spcPts val="0"/>
              </a:spcBef>
              <a:spcAft>
                <a:spcPts val="0"/>
              </a:spcAft>
              <a:buClr>
                <a:schemeClr val="dk1"/>
              </a:buClr>
              <a:buSzPts val="1800"/>
              <a:buFont typeface="Arial"/>
              <a:buAutoNum type="arabicPeriod"/>
            </a:pPr>
            <a:r>
              <a:rPr lang="en-IN" sz="1800">
                <a:solidFill>
                  <a:schemeClr val="dk1"/>
                </a:solidFill>
                <a:latin typeface="Arial"/>
                <a:ea typeface="Arial"/>
                <a:cs typeface="Arial"/>
                <a:sym typeface="Arial"/>
              </a:rPr>
              <a:t>How it is useful for society</a:t>
            </a:r>
            <a:endParaRPr/>
          </a:p>
          <a:p>
            <a:pPr indent="-342900" lvl="0" marL="342900" rtl="0" algn="just">
              <a:lnSpc>
                <a:spcPct val="100000"/>
              </a:lnSpc>
              <a:spcBef>
                <a:spcPts val="0"/>
              </a:spcBef>
              <a:spcAft>
                <a:spcPts val="0"/>
              </a:spcAft>
              <a:buClr>
                <a:schemeClr val="dk1"/>
              </a:buClr>
              <a:buSzPts val="1800"/>
              <a:buFont typeface="Arial"/>
              <a:buAutoNum type="arabicPeriod"/>
            </a:pPr>
            <a:r>
              <a:rPr lang="en-IN" sz="1800">
                <a:solidFill>
                  <a:schemeClr val="dk1"/>
                </a:solidFill>
                <a:latin typeface="Arial"/>
                <a:ea typeface="Arial"/>
                <a:cs typeface="Arial"/>
                <a:sym typeface="Arial"/>
              </a:rPr>
              <a:t>Plan of action</a:t>
            </a:r>
            <a:endParaRPr/>
          </a:p>
          <a:p>
            <a:pPr indent="-342900" lvl="0" marL="342900" rtl="0" algn="just">
              <a:lnSpc>
                <a:spcPct val="100000"/>
              </a:lnSpc>
              <a:spcBef>
                <a:spcPts val="0"/>
              </a:spcBef>
              <a:spcAft>
                <a:spcPts val="0"/>
              </a:spcAft>
              <a:buClr>
                <a:schemeClr val="dk1"/>
              </a:buClr>
              <a:buSzPts val="1800"/>
              <a:buFont typeface="Arial"/>
              <a:buAutoNum type="arabicPeriod"/>
            </a:pPr>
            <a:r>
              <a:rPr b="0" i="0" lang="en-IN" sz="1800" u="none">
                <a:solidFill>
                  <a:schemeClr val="dk1"/>
                </a:solidFill>
                <a:latin typeface="Arial"/>
                <a:ea typeface="Arial"/>
                <a:cs typeface="Arial"/>
                <a:sym typeface="Arial"/>
              </a:rPr>
              <a:t>Conclusion and Future Scope</a:t>
            </a:r>
            <a:endParaRPr sz="1800">
              <a:solidFill>
                <a:schemeClr val="dk1"/>
              </a:solidFill>
              <a:latin typeface="Arial"/>
              <a:ea typeface="Arial"/>
              <a:cs typeface="Arial"/>
              <a:sym typeface="Arial"/>
            </a:endParaRPr>
          </a:p>
          <a:p>
            <a:pPr indent="-342900" lvl="0" marL="342900" rtl="0" algn="just">
              <a:lnSpc>
                <a:spcPct val="100000"/>
              </a:lnSpc>
              <a:spcBef>
                <a:spcPts val="0"/>
              </a:spcBef>
              <a:spcAft>
                <a:spcPts val="0"/>
              </a:spcAft>
              <a:buClr>
                <a:schemeClr val="dk1"/>
              </a:buClr>
              <a:buSzPts val="1800"/>
              <a:buFont typeface="Arial"/>
              <a:buAutoNum type="arabicPeriod"/>
            </a:pPr>
            <a:r>
              <a:rPr b="0" i="0" lang="en-IN" sz="1800" u="none">
                <a:solidFill>
                  <a:schemeClr val="dk1"/>
                </a:solidFill>
                <a:latin typeface="Arial"/>
                <a:ea typeface="Arial"/>
                <a:cs typeface="Arial"/>
                <a:sym typeface="Arial"/>
              </a:rPr>
              <a:t>References</a:t>
            </a:r>
            <a:endParaRPr/>
          </a:p>
        </p:txBody>
      </p:sp>
      <p:sp>
        <p:nvSpPr>
          <p:cNvPr id="64" name="Google Shape;64;p14"/>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Contents</a:t>
            </a:r>
            <a:endParaRPr>
              <a:latin typeface="Arial"/>
              <a:ea typeface="Arial"/>
              <a:cs typeface="Arial"/>
              <a:sym typeface="Arial"/>
            </a:endParaRPr>
          </a:p>
        </p:txBody>
      </p:sp>
      <p:sp>
        <p:nvSpPr>
          <p:cNvPr id="65" name="Google Shape;65;p14"/>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Proposed Methodology</a:t>
            </a:r>
            <a:endParaRPr>
              <a:latin typeface="Arial"/>
              <a:ea typeface="Arial"/>
              <a:cs typeface="Arial"/>
              <a:sym typeface="Arial"/>
            </a:endParaRPr>
          </a:p>
        </p:txBody>
      </p:sp>
      <p:sp>
        <p:nvSpPr>
          <p:cNvPr id="234" name="Google Shape;234;p32"/>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p32"/>
          <p:cNvSpPr/>
          <p:nvPr/>
        </p:nvSpPr>
        <p:spPr>
          <a:xfrm>
            <a:off x="982575" y="1324986"/>
            <a:ext cx="1760625" cy="1099807"/>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IN" sz="1400" u="none" cap="none" strike="noStrike">
                <a:solidFill>
                  <a:schemeClr val="dk1"/>
                </a:solidFill>
                <a:latin typeface="Arial"/>
                <a:ea typeface="Arial"/>
                <a:cs typeface="Arial"/>
                <a:sym typeface="Arial"/>
              </a:rPr>
              <a:t>Data Collection and Preprocessing</a:t>
            </a:r>
            <a:endParaRPr b="0" i="0" sz="2400" u="none" cap="none" strike="noStrike">
              <a:solidFill>
                <a:schemeClr val="dk1"/>
              </a:solidFill>
              <a:latin typeface="Arial"/>
              <a:ea typeface="Arial"/>
              <a:cs typeface="Arial"/>
              <a:sym typeface="Arial"/>
            </a:endParaRPr>
          </a:p>
        </p:txBody>
      </p:sp>
      <p:sp>
        <p:nvSpPr>
          <p:cNvPr id="236" name="Google Shape;236;p32"/>
          <p:cNvSpPr/>
          <p:nvPr/>
        </p:nvSpPr>
        <p:spPr>
          <a:xfrm>
            <a:off x="3172708" y="1324986"/>
            <a:ext cx="1978956" cy="1099807"/>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IN" sz="1400" u="none" cap="none" strike="noStrike">
                <a:solidFill>
                  <a:schemeClr val="dk1"/>
                </a:solidFill>
                <a:latin typeface="Arial"/>
                <a:ea typeface="Arial"/>
                <a:cs typeface="Arial"/>
                <a:sym typeface="Arial"/>
              </a:rPr>
              <a:t>Deepfake detection Model Development</a:t>
            </a:r>
            <a:endParaRPr b="0" i="0" sz="2400" u="none" cap="none" strike="noStrike">
              <a:solidFill>
                <a:schemeClr val="dk1"/>
              </a:solidFill>
              <a:latin typeface="Arial"/>
              <a:ea typeface="Arial"/>
              <a:cs typeface="Arial"/>
              <a:sym typeface="Arial"/>
            </a:endParaRPr>
          </a:p>
        </p:txBody>
      </p:sp>
      <p:sp>
        <p:nvSpPr>
          <p:cNvPr id="237" name="Google Shape;237;p32"/>
          <p:cNvSpPr/>
          <p:nvPr/>
        </p:nvSpPr>
        <p:spPr>
          <a:xfrm>
            <a:off x="5791203" y="1324986"/>
            <a:ext cx="1978956" cy="1099807"/>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IN" sz="1400" u="none" cap="none" strike="noStrike">
                <a:solidFill>
                  <a:schemeClr val="dk1"/>
                </a:solidFill>
                <a:latin typeface="Arial"/>
                <a:ea typeface="Arial"/>
                <a:cs typeface="Arial"/>
                <a:sym typeface="Arial"/>
              </a:rPr>
              <a:t>Testing</a:t>
            </a:r>
            <a:endParaRPr b="0" i="0" sz="2400" u="none" cap="none" strike="noStrike">
              <a:solidFill>
                <a:schemeClr val="dk1"/>
              </a:solidFill>
              <a:latin typeface="Arial"/>
              <a:ea typeface="Arial"/>
              <a:cs typeface="Arial"/>
              <a:sym typeface="Arial"/>
            </a:endParaRPr>
          </a:p>
        </p:txBody>
      </p:sp>
      <p:sp>
        <p:nvSpPr>
          <p:cNvPr id="238" name="Google Shape;238;p32"/>
          <p:cNvSpPr/>
          <p:nvPr/>
        </p:nvSpPr>
        <p:spPr>
          <a:xfrm>
            <a:off x="3172708" y="2955926"/>
            <a:ext cx="1978956" cy="1099807"/>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IN" sz="1400" u="none" cap="none" strike="noStrike">
                <a:solidFill>
                  <a:schemeClr val="dk1"/>
                </a:solidFill>
                <a:latin typeface="Arial"/>
                <a:ea typeface="Arial"/>
                <a:cs typeface="Arial"/>
                <a:sym typeface="Arial"/>
              </a:rPr>
              <a:t>Meta Learning Model Development</a:t>
            </a:r>
            <a:endParaRPr b="0" i="0" sz="2400" u="none" cap="none" strike="noStrike">
              <a:solidFill>
                <a:schemeClr val="dk1"/>
              </a:solidFill>
              <a:latin typeface="Arial"/>
              <a:ea typeface="Arial"/>
              <a:cs typeface="Arial"/>
              <a:sym typeface="Arial"/>
            </a:endParaRPr>
          </a:p>
        </p:txBody>
      </p:sp>
      <p:sp>
        <p:nvSpPr>
          <p:cNvPr id="239" name="Google Shape;239;p32"/>
          <p:cNvSpPr/>
          <p:nvPr/>
        </p:nvSpPr>
        <p:spPr>
          <a:xfrm>
            <a:off x="5791203" y="2955925"/>
            <a:ext cx="1978956" cy="1099807"/>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IN" sz="1400" u="none" cap="none" strike="noStrike">
                <a:solidFill>
                  <a:schemeClr val="dk1"/>
                </a:solidFill>
                <a:latin typeface="Arial"/>
                <a:ea typeface="Arial"/>
                <a:cs typeface="Arial"/>
                <a:sym typeface="Arial"/>
              </a:rPr>
              <a:t>Hyperparameter Tuning and Model Deployment</a:t>
            </a:r>
            <a:endParaRPr b="0" i="0" sz="2400" u="none" cap="none" strike="noStrike">
              <a:solidFill>
                <a:schemeClr val="dk1"/>
              </a:solidFill>
              <a:latin typeface="Arial"/>
              <a:ea typeface="Arial"/>
              <a:cs typeface="Arial"/>
              <a:sym typeface="Arial"/>
            </a:endParaRPr>
          </a:p>
        </p:txBody>
      </p:sp>
      <p:cxnSp>
        <p:nvCxnSpPr>
          <p:cNvPr id="240" name="Google Shape;240;p32"/>
          <p:cNvCxnSpPr>
            <a:stCxn id="235" idx="3"/>
            <a:endCxn id="236" idx="1"/>
          </p:cNvCxnSpPr>
          <p:nvPr/>
        </p:nvCxnSpPr>
        <p:spPr>
          <a:xfrm>
            <a:off x="2743200" y="1874890"/>
            <a:ext cx="429600" cy="0"/>
          </a:xfrm>
          <a:prstGeom prst="straightConnector1">
            <a:avLst/>
          </a:prstGeom>
          <a:noFill/>
          <a:ln cap="flat" cmpd="sng" w="9525">
            <a:solidFill>
              <a:srgbClr val="3B7FF2"/>
            </a:solidFill>
            <a:prstDash val="solid"/>
            <a:round/>
            <a:headEnd len="sm" w="sm" type="none"/>
            <a:tailEnd len="med" w="med" type="triangle"/>
          </a:ln>
        </p:spPr>
      </p:cxnSp>
      <p:cxnSp>
        <p:nvCxnSpPr>
          <p:cNvPr id="241" name="Google Shape;241;p32"/>
          <p:cNvCxnSpPr>
            <a:endCxn id="237" idx="1"/>
          </p:cNvCxnSpPr>
          <p:nvPr/>
        </p:nvCxnSpPr>
        <p:spPr>
          <a:xfrm flipH="1" rot="10800000">
            <a:off x="5151603" y="1874890"/>
            <a:ext cx="639600" cy="10800"/>
          </a:xfrm>
          <a:prstGeom prst="straightConnector1">
            <a:avLst/>
          </a:prstGeom>
          <a:noFill/>
          <a:ln cap="flat" cmpd="sng" w="9525">
            <a:solidFill>
              <a:srgbClr val="3B7FF2"/>
            </a:solidFill>
            <a:prstDash val="solid"/>
            <a:round/>
            <a:headEnd len="sm" w="sm" type="none"/>
            <a:tailEnd len="med" w="med" type="triangle"/>
          </a:ln>
        </p:spPr>
      </p:cxnSp>
      <p:cxnSp>
        <p:nvCxnSpPr>
          <p:cNvPr id="242" name="Google Shape;242;p32"/>
          <p:cNvCxnSpPr>
            <a:stCxn id="236" idx="2"/>
            <a:endCxn id="238" idx="0"/>
          </p:cNvCxnSpPr>
          <p:nvPr/>
        </p:nvCxnSpPr>
        <p:spPr>
          <a:xfrm>
            <a:off x="4162186" y="2424793"/>
            <a:ext cx="0" cy="531000"/>
          </a:xfrm>
          <a:prstGeom prst="straightConnector1">
            <a:avLst/>
          </a:prstGeom>
          <a:noFill/>
          <a:ln cap="flat" cmpd="sng" w="9525">
            <a:solidFill>
              <a:srgbClr val="3B7FF2"/>
            </a:solidFill>
            <a:prstDash val="solid"/>
            <a:round/>
            <a:headEnd len="sm" w="sm" type="none"/>
            <a:tailEnd len="med" w="med" type="triangle"/>
          </a:ln>
        </p:spPr>
      </p:cxnSp>
      <p:cxnSp>
        <p:nvCxnSpPr>
          <p:cNvPr id="243" name="Google Shape;243;p32"/>
          <p:cNvCxnSpPr>
            <a:endCxn id="239" idx="1"/>
          </p:cNvCxnSpPr>
          <p:nvPr/>
        </p:nvCxnSpPr>
        <p:spPr>
          <a:xfrm>
            <a:off x="5151603" y="3505829"/>
            <a:ext cx="639600" cy="0"/>
          </a:xfrm>
          <a:prstGeom prst="straightConnector1">
            <a:avLst/>
          </a:prstGeom>
          <a:noFill/>
          <a:ln cap="flat" cmpd="sng" w="9525">
            <a:solidFill>
              <a:srgbClr val="3B7FF2"/>
            </a:solidFill>
            <a:prstDash val="solid"/>
            <a:round/>
            <a:headEnd len="sm" w="sm" type="none"/>
            <a:tailEnd len="med" w="med" type="triangle"/>
          </a:ln>
        </p:spPr>
      </p:cxnSp>
      <p:sp>
        <p:nvSpPr>
          <p:cNvPr id="244" name="Google Shape;244;p32"/>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Proposed Architecture</a:t>
            </a:r>
            <a:endParaRPr>
              <a:latin typeface="Arial"/>
              <a:ea typeface="Arial"/>
              <a:cs typeface="Arial"/>
              <a:sym typeface="Arial"/>
            </a:endParaRPr>
          </a:p>
        </p:txBody>
      </p:sp>
      <p:sp>
        <p:nvSpPr>
          <p:cNvPr id="251" name="Google Shape;251;p33"/>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2" name="Google Shape;252;p33"/>
          <p:cNvSpPr/>
          <p:nvPr/>
        </p:nvSpPr>
        <p:spPr>
          <a:xfrm>
            <a:off x="367394" y="1096741"/>
            <a:ext cx="1249136" cy="10287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Training on Dataset</a:t>
            </a:r>
            <a:br>
              <a:rPr b="0" i="0" lang="en-IN" sz="1400" u="none" cap="none" strike="noStrike">
                <a:solidFill>
                  <a:schemeClr val="dk1"/>
                </a:solidFill>
                <a:latin typeface="Arial"/>
                <a:ea typeface="Arial"/>
                <a:cs typeface="Arial"/>
                <a:sym typeface="Arial"/>
              </a:rPr>
            </a:br>
            <a:r>
              <a:rPr b="0" i="0" lang="en-IN" sz="1400" u="none" cap="none" strike="noStrike">
                <a:solidFill>
                  <a:schemeClr val="dk1"/>
                </a:solidFill>
                <a:latin typeface="Arial"/>
                <a:ea typeface="Arial"/>
                <a:cs typeface="Arial"/>
                <a:sym typeface="Arial"/>
              </a:rPr>
              <a:t>(150*150*3)</a:t>
            </a:r>
            <a:endParaRPr/>
          </a:p>
        </p:txBody>
      </p:sp>
      <p:sp>
        <p:nvSpPr>
          <p:cNvPr id="253" name="Google Shape;253;p33"/>
          <p:cNvSpPr/>
          <p:nvPr/>
        </p:nvSpPr>
        <p:spPr>
          <a:xfrm>
            <a:off x="1959428" y="1096741"/>
            <a:ext cx="1485902" cy="10287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Feature Extraction using MobileNetV2</a:t>
            </a:r>
            <a:endParaRPr/>
          </a:p>
        </p:txBody>
      </p:sp>
      <p:sp>
        <p:nvSpPr>
          <p:cNvPr id="254" name="Google Shape;254;p33"/>
          <p:cNvSpPr/>
          <p:nvPr/>
        </p:nvSpPr>
        <p:spPr>
          <a:xfrm>
            <a:off x="3788228" y="1096741"/>
            <a:ext cx="1485902" cy="10287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Global Average Pooling Layer Fully Connected Layers</a:t>
            </a:r>
            <a:endParaRPr/>
          </a:p>
        </p:txBody>
      </p:sp>
      <p:sp>
        <p:nvSpPr>
          <p:cNvPr id="255" name="Google Shape;255;p33"/>
          <p:cNvSpPr/>
          <p:nvPr/>
        </p:nvSpPr>
        <p:spPr>
          <a:xfrm>
            <a:off x="5617028" y="1090943"/>
            <a:ext cx="1485903" cy="10287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Model Training Process</a:t>
            </a:r>
            <a:endParaRPr/>
          </a:p>
        </p:txBody>
      </p:sp>
      <p:sp>
        <p:nvSpPr>
          <p:cNvPr id="256" name="Google Shape;256;p33"/>
          <p:cNvSpPr/>
          <p:nvPr/>
        </p:nvSpPr>
        <p:spPr>
          <a:xfrm>
            <a:off x="5617027" y="2816177"/>
            <a:ext cx="1485904" cy="1022914"/>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Development of Meta Learning Algorithm</a:t>
            </a:r>
            <a:endParaRPr/>
          </a:p>
        </p:txBody>
      </p:sp>
      <p:sp>
        <p:nvSpPr>
          <p:cNvPr id="257" name="Google Shape;257;p33"/>
          <p:cNvSpPr/>
          <p:nvPr/>
        </p:nvSpPr>
        <p:spPr>
          <a:xfrm>
            <a:off x="3869872" y="2813284"/>
            <a:ext cx="1467697" cy="10287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Fine Tuning</a:t>
            </a:r>
            <a:endParaRPr/>
          </a:p>
        </p:txBody>
      </p:sp>
      <p:sp>
        <p:nvSpPr>
          <p:cNvPr id="258" name="Google Shape;258;p33"/>
          <p:cNvSpPr/>
          <p:nvPr/>
        </p:nvSpPr>
        <p:spPr>
          <a:xfrm>
            <a:off x="7445828" y="1096729"/>
            <a:ext cx="1240972" cy="1022914"/>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Model Testing</a:t>
            </a:r>
            <a:endParaRPr/>
          </a:p>
        </p:txBody>
      </p:sp>
      <p:sp>
        <p:nvSpPr>
          <p:cNvPr id="259" name="Google Shape;259;p33"/>
          <p:cNvSpPr/>
          <p:nvPr/>
        </p:nvSpPr>
        <p:spPr>
          <a:xfrm>
            <a:off x="2113613" y="2813284"/>
            <a:ext cx="1467697" cy="10287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Hyperparameter Tuning</a:t>
            </a:r>
            <a:endParaRPr b="0" i="0" sz="1400" u="none" cap="none" strike="noStrike">
              <a:solidFill>
                <a:schemeClr val="dk1"/>
              </a:solidFill>
              <a:latin typeface="Arial"/>
              <a:ea typeface="Arial"/>
              <a:cs typeface="Arial"/>
              <a:sym typeface="Arial"/>
            </a:endParaRPr>
          </a:p>
        </p:txBody>
      </p:sp>
      <p:cxnSp>
        <p:nvCxnSpPr>
          <p:cNvPr id="260" name="Google Shape;260;p33"/>
          <p:cNvCxnSpPr>
            <a:stCxn id="252" idx="3"/>
            <a:endCxn id="253" idx="1"/>
          </p:cNvCxnSpPr>
          <p:nvPr/>
        </p:nvCxnSpPr>
        <p:spPr>
          <a:xfrm>
            <a:off x="1616530" y="1611091"/>
            <a:ext cx="342900" cy="0"/>
          </a:xfrm>
          <a:prstGeom prst="straightConnector1">
            <a:avLst/>
          </a:prstGeom>
          <a:noFill/>
          <a:ln cap="flat" cmpd="sng" w="9525">
            <a:solidFill>
              <a:srgbClr val="3B7FF2"/>
            </a:solidFill>
            <a:prstDash val="solid"/>
            <a:round/>
            <a:headEnd len="sm" w="sm" type="none"/>
            <a:tailEnd len="med" w="med" type="triangle"/>
          </a:ln>
        </p:spPr>
      </p:cxnSp>
      <p:cxnSp>
        <p:nvCxnSpPr>
          <p:cNvPr id="261" name="Google Shape;261;p33"/>
          <p:cNvCxnSpPr/>
          <p:nvPr/>
        </p:nvCxnSpPr>
        <p:spPr>
          <a:xfrm>
            <a:off x="3445330" y="1619261"/>
            <a:ext cx="342898" cy="0"/>
          </a:xfrm>
          <a:prstGeom prst="straightConnector1">
            <a:avLst/>
          </a:prstGeom>
          <a:noFill/>
          <a:ln cap="flat" cmpd="sng" w="9525">
            <a:solidFill>
              <a:srgbClr val="3B7FF2"/>
            </a:solidFill>
            <a:prstDash val="solid"/>
            <a:round/>
            <a:headEnd len="sm" w="sm" type="none"/>
            <a:tailEnd len="med" w="med" type="triangle"/>
          </a:ln>
        </p:spPr>
      </p:cxnSp>
      <p:cxnSp>
        <p:nvCxnSpPr>
          <p:cNvPr id="262" name="Google Shape;262;p33"/>
          <p:cNvCxnSpPr/>
          <p:nvPr/>
        </p:nvCxnSpPr>
        <p:spPr>
          <a:xfrm>
            <a:off x="5274129" y="1627431"/>
            <a:ext cx="342898" cy="0"/>
          </a:xfrm>
          <a:prstGeom prst="straightConnector1">
            <a:avLst/>
          </a:prstGeom>
          <a:noFill/>
          <a:ln cap="flat" cmpd="sng" w="9525">
            <a:solidFill>
              <a:srgbClr val="3B7FF2"/>
            </a:solidFill>
            <a:prstDash val="solid"/>
            <a:round/>
            <a:headEnd len="sm" w="sm" type="none"/>
            <a:tailEnd len="med" w="med" type="triangle"/>
          </a:ln>
        </p:spPr>
      </p:cxnSp>
      <p:cxnSp>
        <p:nvCxnSpPr>
          <p:cNvPr id="263" name="Google Shape;263;p33"/>
          <p:cNvCxnSpPr/>
          <p:nvPr/>
        </p:nvCxnSpPr>
        <p:spPr>
          <a:xfrm>
            <a:off x="7102930" y="1627431"/>
            <a:ext cx="342898" cy="0"/>
          </a:xfrm>
          <a:prstGeom prst="straightConnector1">
            <a:avLst/>
          </a:prstGeom>
          <a:noFill/>
          <a:ln cap="flat" cmpd="sng" w="9525">
            <a:solidFill>
              <a:srgbClr val="3B7FF2"/>
            </a:solidFill>
            <a:prstDash val="solid"/>
            <a:round/>
            <a:headEnd len="sm" w="sm" type="none"/>
            <a:tailEnd len="med" w="med" type="triangle"/>
          </a:ln>
        </p:spPr>
      </p:cxnSp>
      <p:cxnSp>
        <p:nvCxnSpPr>
          <p:cNvPr id="264" name="Google Shape;264;p33"/>
          <p:cNvCxnSpPr>
            <a:stCxn id="255" idx="2"/>
            <a:endCxn id="256" idx="0"/>
          </p:cNvCxnSpPr>
          <p:nvPr/>
        </p:nvCxnSpPr>
        <p:spPr>
          <a:xfrm>
            <a:off x="6359980" y="2119643"/>
            <a:ext cx="0" cy="696600"/>
          </a:xfrm>
          <a:prstGeom prst="straightConnector1">
            <a:avLst/>
          </a:prstGeom>
          <a:noFill/>
          <a:ln cap="flat" cmpd="sng" w="9525">
            <a:solidFill>
              <a:srgbClr val="3B7FF2"/>
            </a:solidFill>
            <a:prstDash val="solid"/>
            <a:round/>
            <a:headEnd len="sm" w="sm" type="none"/>
            <a:tailEnd len="med" w="med" type="triangle"/>
          </a:ln>
        </p:spPr>
      </p:cxnSp>
      <p:cxnSp>
        <p:nvCxnSpPr>
          <p:cNvPr id="265" name="Google Shape;265;p33"/>
          <p:cNvCxnSpPr>
            <a:stCxn id="256" idx="1"/>
            <a:endCxn id="257" idx="3"/>
          </p:cNvCxnSpPr>
          <p:nvPr/>
        </p:nvCxnSpPr>
        <p:spPr>
          <a:xfrm rot="10800000">
            <a:off x="5337427" y="3327634"/>
            <a:ext cx="279600" cy="0"/>
          </a:xfrm>
          <a:prstGeom prst="straightConnector1">
            <a:avLst/>
          </a:prstGeom>
          <a:noFill/>
          <a:ln cap="flat" cmpd="sng" w="9525">
            <a:solidFill>
              <a:srgbClr val="3B7FF2"/>
            </a:solidFill>
            <a:prstDash val="solid"/>
            <a:round/>
            <a:headEnd len="sm" w="sm" type="none"/>
            <a:tailEnd len="med" w="med" type="triangle"/>
          </a:ln>
        </p:spPr>
      </p:cxnSp>
      <p:cxnSp>
        <p:nvCxnSpPr>
          <p:cNvPr id="266" name="Google Shape;266;p33"/>
          <p:cNvCxnSpPr>
            <a:stCxn id="257" idx="1"/>
            <a:endCxn id="259" idx="3"/>
          </p:cNvCxnSpPr>
          <p:nvPr/>
        </p:nvCxnSpPr>
        <p:spPr>
          <a:xfrm rot="10800000">
            <a:off x="3581272" y="3327634"/>
            <a:ext cx="288600" cy="0"/>
          </a:xfrm>
          <a:prstGeom prst="straightConnector1">
            <a:avLst/>
          </a:prstGeom>
          <a:noFill/>
          <a:ln cap="flat" cmpd="sng" w="9525">
            <a:solidFill>
              <a:srgbClr val="3B7FF2"/>
            </a:solidFill>
            <a:prstDash val="solid"/>
            <a:round/>
            <a:headEnd len="sm" w="sm" type="none"/>
            <a:tailEnd len="med" w="med" type="triangle"/>
          </a:ln>
        </p:spPr>
      </p:cxnSp>
      <p:sp>
        <p:nvSpPr>
          <p:cNvPr id="267" name="Google Shape;267;p33"/>
          <p:cNvSpPr/>
          <p:nvPr/>
        </p:nvSpPr>
        <p:spPr>
          <a:xfrm>
            <a:off x="383721" y="2813284"/>
            <a:ext cx="1358416" cy="10287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Model Deployment</a:t>
            </a:r>
            <a:endParaRPr b="0" i="0" sz="1400" u="none" cap="none" strike="noStrike">
              <a:solidFill>
                <a:schemeClr val="dk1"/>
              </a:solidFill>
              <a:latin typeface="Arial"/>
              <a:ea typeface="Arial"/>
              <a:cs typeface="Arial"/>
              <a:sym typeface="Arial"/>
            </a:endParaRPr>
          </a:p>
        </p:txBody>
      </p:sp>
      <p:cxnSp>
        <p:nvCxnSpPr>
          <p:cNvPr id="268" name="Google Shape;268;p33"/>
          <p:cNvCxnSpPr>
            <a:stCxn id="259" idx="1"/>
            <a:endCxn id="267" idx="3"/>
          </p:cNvCxnSpPr>
          <p:nvPr/>
        </p:nvCxnSpPr>
        <p:spPr>
          <a:xfrm rot="10800000">
            <a:off x="1742213" y="3327634"/>
            <a:ext cx="371400" cy="0"/>
          </a:xfrm>
          <a:prstGeom prst="straightConnector1">
            <a:avLst/>
          </a:prstGeom>
          <a:noFill/>
          <a:ln cap="flat" cmpd="sng" w="9525">
            <a:solidFill>
              <a:srgbClr val="3B7FF2"/>
            </a:solidFill>
            <a:prstDash val="solid"/>
            <a:round/>
            <a:headEnd len="sm" w="sm" type="none"/>
            <a:tailEnd len="med" w="med" type="triangle"/>
          </a:ln>
        </p:spPr>
      </p:cxnSp>
      <p:sp>
        <p:nvSpPr>
          <p:cNvPr id="269" name="Google Shape;269;p33"/>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Experimental Results</a:t>
            </a:r>
            <a:endParaRPr>
              <a:latin typeface="Arial"/>
              <a:ea typeface="Arial"/>
              <a:cs typeface="Arial"/>
              <a:sym typeface="Arial"/>
            </a:endParaRPr>
          </a:p>
        </p:txBody>
      </p:sp>
      <p:sp>
        <p:nvSpPr>
          <p:cNvPr id="276" name="Google Shape;276;p34"/>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77" name="Google Shape;277;p34"/>
          <p:cNvPicPr preferRelativeResize="0"/>
          <p:nvPr/>
        </p:nvPicPr>
        <p:blipFill rotWithShape="1">
          <a:blip r:embed="rId3">
            <a:alphaModFix/>
          </a:blip>
          <a:srcRect b="0" l="0" r="0" t="0"/>
          <a:stretch/>
        </p:blipFill>
        <p:spPr>
          <a:xfrm>
            <a:off x="457200" y="712310"/>
            <a:ext cx="5055351" cy="3718879"/>
          </a:xfrm>
          <a:prstGeom prst="rect">
            <a:avLst/>
          </a:prstGeom>
          <a:noFill/>
          <a:ln>
            <a:noFill/>
          </a:ln>
        </p:spPr>
      </p:pic>
      <p:pic>
        <p:nvPicPr>
          <p:cNvPr id="278" name="Google Shape;278;p34"/>
          <p:cNvPicPr preferRelativeResize="0"/>
          <p:nvPr/>
        </p:nvPicPr>
        <p:blipFill rotWithShape="1">
          <a:blip r:embed="rId4">
            <a:alphaModFix/>
          </a:blip>
          <a:srcRect b="0" l="0" r="0" t="0"/>
          <a:stretch/>
        </p:blipFill>
        <p:spPr>
          <a:xfrm>
            <a:off x="5137434" y="943336"/>
            <a:ext cx="2134017" cy="2318657"/>
          </a:xfrm>
          <a:prstGeom prst="rect">
            <a:avLst/>
          </a:prstGeom>
          <a:noFill/>
          <a:ln>
            <a:noFill/>
          </a:ln>
        </p:spPr>
      </p:pic>
      <p:pic>
        <p:nvPicPr>
          <p:cNvPr id="279" name="Google Shape;279;p34"/>
          <p:cNvPicPr preferRelativeResize="0"/>
          <p:nvPr/>
        </p:nvPicPr>
        <p:blipFill rotWithShape="1">
          <a:blip r:embed="rId5">
            <a:alphaModFix/>
          </a:blip>
          <a:srcRect b="0" l="0" r="0" t="0"/>
          <a:stretch/>
        </p:blipFill>
        <p:spPr>
          <a:xfrm>
            <a:off x="6778120" y="2392134"/>
            <a:ext cx="1973360" cy="2117593"/>
          </a:xfrm>
          <a:prstGeom prst="rect">
            <a:avLst/>
          </a:prstGeom>
          <a:noFill/>
          <a:ln>
            <a:noFill/>
          </a:ln>
        </p:spPr>
      </p:pic>
      <p:sp>
        <p:nvSpPr>
          <p:cNvPr id="280" name="Google Shape;280;p34"/>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How it is useful for Society</a:t>
            </a:r>
            <a:endParaRPr>
              <a:latin typeface="Arial"/>
              <a:ea typeface="Arial"/>
              <a:cs typeface="Arial"/>
              <a:sym typeface="Arial"/>
            </a:endParaRPr>
          </a:p>
        </p:txBody>
      </p:sp>
      <p:sp>
        <p:nvSpPr>
          <p:cNvPr id="287" name="Google Shape;287;p35"/>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 name="Google Shape;288;p35"/>
          <p:cNvSpPr txBox="1"/>
          <p:nvPr>
            <p:ph idx="1" type="subTitle"/>
          </p:nvPr>
        </p:nvSpPr>
        <p:spPr>
          <a:xfrm>
            <a:off x="457200" y="1038354"/>
            <a:ext cx="8229600" cy="2862322"/>
          </a:xfrm>
          <a:prstGeom prst="rect">
            <a:avLst/>
          </a:prstGeom>
          <a:noFill/>
          <a:ln>
            <a:noFill/>
          </a:ln>
        </p:spPr>
        <p:txBody>
          <a:bodyPr anchorCtr="0" anchor="ctr"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Arial"/>
                <a:ea typeface="Arial"/>
                <a:cs typeface="Arial"/>
                <a:sym typeface="Arial"/>
              </a:rPr>
              <a:t>Prevents Misinformation</a:t>
            </a:r>
            <a:r>
              <a:rPr b="0" i="0" lang="en-IN" sz="1800" u="none" cap="none" strike="noStrike">
                <a:solidFill>
                  <a:schemeClr val="dk1"/>
                </a:solidFill>
                <a:latin typeface="Arial"/>
                <a:ea typeface="Arial"/>
                <a:cs typeface="Arial"/>
                <a:sym typeface="Arial"/>
              </a:rPr>
              <a:t>: Stops the spread of fake news and disinformation.</a:t>
            </a:r>
            <a:endParaRPr/>
          </a:p>
          <a:p>
            <a:pPr indent="-285750" lvl="0" marL="28575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Arial"/>
                <a:ea typeface="Arial"/>
                <a:cs typeface="Arial"/>
                <a:sym typeface="Arial"/>
              </a:rPr>
              <a:t>Protects Individuals: </a:t>
            </a:r>
            <a:r>
              <a:rPr b="0" i="0" lang="en-IN" sz="1800" u="none" cap="none" strike="noStrike">
                <a:solidFill>
                  <a:schemeClr val="dk1"/>
                </a:solidFill>
                <a:latin typeface="Arial"/>
                <a:ea typeface="Arial"/>
                <a:cs typeface="Arial"/>
                <a:sym typeface="Arial"/>
              </a:rPr>
              <a:t>Shields people from identity theft, reputation damage, and fraud.</a:t>
            </a:r>
            <a:endParaRPr/>
          </a:p>
          <a:p>
            <a:pPr indent="-285750" lvl="0" marL="28575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Arial"/>
                <a:ea typeface="Arial"/>
                <a:cs typeface="Arial"/>
                <a:sym typeface="Arial"/>
              </a:rPr>
              <a:t>Safeguards Political Integrity</a:t>
            </a:r>
            <a:r>
              <a:rPr b="0" i="0" lang="en-IN" sz="1800" u="none" cap="none" strike="noStrike">
                <a:solidFill>
                  <a:schemeClr val="dk1"/>
                </a:solidFill>
                <a:latin typeface="Arial"/>
                <a:ea typeface="Arial"/>
                <a:cs typeface="Arial"/>
                <a:sym typeface="Arial"/>
              </a:rPr>
              <a:t>: Prevents the use of deepfakes to manipulate elections or political narratives.</a:t>
            </a:r>
            <a:endParaRPr/>
          </a:p>
          <a:p>
            <a:pPr indent="-285750" lvl="0" marL="28575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Arial"/>
                <a:ea typeface="Arial"/>
                <a:cs typeface="Arial"/>
                <a:sym typeface="Arial"/>
              </a:rPr>
              <a:t>Supports Law Enforcement</a:t>
            </a:r>
            <a:r>
              <a:rPr b="0" i="0" lang="en-IN" sz="1800" u="none" cap="none" strike="noStrike">
                <a:solidFill>
                  <a:schemeClr val="dk1"/>
                </a:solidFill>
                <a:latin typeface="Arial"/>
                <a:ea typeface="Arial"/>
                <a:cs typeface="Arial"/>
                <a:sym typeface="Arial"/>
              </a:rPr>
              <a:t>: Helps in identifying fake evidence in legal or criminal investigations.</a:t>
            </a:r>
            <a:endParaRPr/>
          </a:p>
          <a:p>
            <a:pPr indent="-285750" lvl="0" marL="285750" marR="0" rtl="0" algn="l">
              <a:lnSpc>
                <a:spcPct val="100000"/>
              </a:lnSpc>
              <a:spcBef>
                <a:spcPts val="0"/>
              </a:spcBef>
              <a:spcAft>
                <a:spcPts val="0"/>
              </a:spcAft>
              <a:buClr>
                <a:schemeClr val="dk1"/>
              </a:buClr>
              <a:buSzPts val="1800"/>
              <a:buFont typeface="Arial"/>
              <a:buChar char="•"/>
            </a:pPr>
            <a:r>
              <a:rPr b="1" i="0" lang="en-IN" sz="1800" u="none" cap="none" strike="noStrike">
                <a:solidFill>
                  <a:schemeClr val="dk1"/>
                </a:solidFill>
                <a:latin typeface="Arial"/>
                <a:ea typeface="Arial"/>
                <a:cs typeface="Arial"/>
                <a:sym typeface="Arial"/>
              </a:rPr>
              <a:t>Enhances Media Trust</a:t>
            </a:r>
            <a:r>
              <a:rPr b="0" i="0" lang="en-IN" sz="1800" u="none" cap="none" strike="noStrike">
                <a:solidFill>
                  <a:schemeClr val="dk1"/>
                </a:solidFill>
                <a:latin typeface="Arial"/>
                <a:ea typeface="Arial"/>
                <a:cs typeface="Arial"/>
                <a:sym typeface="Arial"/>
              </a:rPr>
              <a:t>: Assures the authenticity of news and media content, maintaining public trust.</a:t>
            </a:r>
            <a:endParaRPr/>
          </a:p>
        </p:txBody>
      </p:sp>
      <p:sp>
        <p:nvSpPr>
          <p:cNvPr id="289" name="Google Shape;289;p35"/>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idx="1" type="subTitle"/>
          </p:nvPr>
        </p:nvSpPr>
        <p:spPr>
          <a:xfrm>
            <a:off x="25300" y="704850"/>
            <a:ext cx="8763000" cy="40578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rgbClr val="888888"/>
              </a:buClr>
              <a:buSzPts val="4000"/>
              <a:buNone/>
            </a:pPr>
            <a:r>
              <a:t/>
            </a:r>
            <a:endParaRPr b="1" i="0" sz="4000" u="none">
              <a:solidFill>
                <a:schemeClr val="dk1"/>
              </a:solidFill>
              <a:latin typeface="Arial"/>
              <a:ea typeface="Arial"/>
              <a:cs typeface="Arial"/>
              <a:sym typeface="Arial"/>
            </a:endParaRPr>
          </a:p>
          <a:p>
            <a:pPr indent="-342900" lvl="0" marL="342900" rtl="0" algn="just">
              <a:lnSpc>
                <a:spcPct val="150000"/>
              </a:lnSpc>
              <a:spcBef>
                <a:spcPts val="800"/>
              </a:spcBef>
              <a:spcAft>
                <a:spcPts val="0"/>
              </a:spcAft>
              <a:buClr>
                <a:srgbClr val="888888"/>
              </a:buClr>
              <a:buSzPts val="4000"/>
              <a:buNone/>
            </a:pPr>
            <a:r>
              <a:t/>
            </a:r>
            <a:endParaRPr b="1" i="0" sz="4000" u="none">
              <a:solidFill>
                <a:schemeClr val="dk1"/>
              </a:solidFill>
              <a:latin typeface="Arial"/>
              <a:ea typeface="Arial"/>
              <a:cs typeface="Arial"/>
              <a:sym typeface="Arial"/>
            </a:endParaRPr>
          </a:p>
          <a:p>
            <a:pPr indent="-342900" lvl="0" marL="342900" rtl="0" algn="ctr">
              <a:lnSpc>
                <a:spcPct val="150000"/>
              </a:lnSpc>
              <a:spcBef>
                <a:spcPts val="800"/>
              </a:spcBef>
              <a:spcAft>
                <a:spcPts val="0"/>
              </a:spcAft>
              <a:buClr>
                <a:schemeClr val="dk1"/>
              </a:buClr>
              <a:buSzPts val="4000"/>
              <a:buNone/>
            </a:pPr>
            <a:r>
              <a:rPr b="1" i="0" lang="en-IN" sz="4000" u="none">
                <a:solidFill>
                  <a:schemeClr val="dk1"/>
                </a:solidFill>
                <a:latin typeface="Arial"/>
                <a:ea typeface="Arial"/>
                <a:cs typeface="Arial"/>
                <a:sym typeface="Arial"/>
              </a:rPr>
              <a:t>Thank You…….</a:t>
            </a:r>
            <a:endParaRPr>
              <a:latin typeface="Arial"/>
              <a:ea typeface="Arial"/>
              <a:cs typeface="Arial"/>
              <a:sym typeface="Arial"/>
            </a:endParaRPr>
          </a:p>
        </p:txBody>
      </p:sp>
      <p:sp>
        <p:nvSpPr>
          <p:cNvPr id="295" name="Google Shape;295;p36"/>
          <p:cNvSpPr txBox="1"/>
          <p:nvPr/>
        </p:nvSpPr>
        <p:spPr>
          <a:xfrm>
            <a:off x="304700" y="46148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6" name="Google Shape;296;p36"/>
          <p:cNvSpPr txBox="1"/>
          <p:nvPr/>
        </p:nvSpPr>
        <p:spPr>
          <a:xfrm>
            <a:off x="6400700" y="461486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23</a:t>
            </a:r>
            <a:endParaRPr b="0" i="0" sz="1400" u="none" cap="none" strike="noStrike">
              <a:solidFill>
                <a:srgbClr val="000000"/>
              </a:solidFill>
              <a:latin typeface="Arial"/>
              <a:ea typeface="Arial"/>
              <a:cs typeface="Arial"/>
              <a:sym typeface="Arial"/>
            </a:endParaRPr>
          </a:p>
        </p:txBody>
      </p:sp>
      <p:sp>
        <p:nvSpPr>
          <p:cNvPr id="297" name="Google Shape;297;p36"/>
          <p:cNvSpPr txBox="1"/>
          <p:nvPr/>
        </p:nvSpPr>
        <p:spPr>
          <a:xfrm>
            <a:off x="601475" y="46148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a:t>
            </a:r>
            <a:endParaRPr b="0" i="0" sz="1400" u="none" cap="none" strike="noStrike">
              <a:solidFill>
                <a:srgbClr val="000000"/>
              </a:solidFill>
              <a:latin typeface="Arial"/>
              <a:ea typeface="Arial"/>
              <a:cs typeface="Arial"/>
              <a:sym typeface="Arial"/>
            </a:endParaRPr>
          </a:p>
        </p:txBody>
      </p:sp>
      <p:sp>
        <p:nvSpPr>
          <p:cNvPr id="298" name="Google Shape;298;p36"/>
          <p:cNvSpPr txBox="1"/>
          <p:nvPr/>
        </p:nvSpPr>
        <p:spPr>
          <a:xfrm>
            <a:off x="355500" y="914400"/>
            <a:ext cx="8788500" cy="3828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888888"/>
              </a:buClr>
              <a:buSzPts val="2800"/>
              <a:buFont typeface="Arial"/>
              <a:buNone/>
            </a:pPr>
            <a:r>
              <a:t/>
            </a:r>
            <a:endParaRPr b="1" i="0" sz="2800" u="none" cap="none" strike="noStrike">
              <a:solidFill>
                <a:schemeClr val="dk1"/>
              </a:solidFill>
              <a:latin typeface="Calibri"/>
              <a:ea typeface="Calibri"/>
              <a:cs typeface="Calibri"/>
              <a:sym typeface="Calibri"/>
            </a:endParaRPr>
          </a:p>
          <a:p>
            <a:pPr indent="0" lvl="0" marL="0" marR="0" rtl="0" algn="just">
              <a:lnSpc>
                <a:spcPct val="100000"/>
              </a:lnSpc>
              <a:spcBef>
                <a:spcPts val="560"/>
              </a:spcBef>
              <a:spcAft>
                <a:spcPts val="0"/>
              </a:spcAft>
              <a:buClr>
                <a:srgbClr val="888888"/>
              </a:buClr>
              <a:buSzPts val="2800"/>
              <a:buFont typeface="Arial"/>
              <a:buNone/>
            </a:pPr>
            <a:r>
              <a:t/>
            </a:r>
            <a:endParaRPr b="1" i="0" sz="2800" u="none" cap="none" strike="noStrike">
              <a:solidFill>
                <a:schemeClr val="dk1"/>
              </a:solidFill>
              <a:latin typeface="Calibri"/>
              <a:ea typeface="Calibri"/>
              <a:cs typeface="Calibri"/>
              <a:sym typeface="Calibri"/>
            </a:endParaRPr>
          </a:p>
          <a:p>
            <a:pPr indent="0" lvl="0" marL="0" marR="0" rtl="0" algn="ctr">
              <a:lnSpc>
                <a:spcPct val="100000"/>
              </a:lnSpc>
              <a:spcBef>
                <a:spcPts val="560"/>
              </a:spcBef>
              <a:spcAft>
                <a:spcPts val="0"/>
              </a:spcAft>
              <a:buClr>
                <a:srgbClr val="888888"/>
              </a:buClr>
              <a:buSzPts val="2800"/>
              <a:buFont typeface="Arial"/>
              <a:buNone/>
            </a:pPr>
            <a:r>
              <a:t/>
            </a:r>
            <a:endParaRPr b="1" i="0" sz="2800" u="none" cap="none" strike="noStrike">
              <a:solidFill>
                <a:schemeClr val="dk1"/>
              </a:solidFill>
              <a:latin typeface="Calibri"/>
              <a:ea typeface="Calibri"/>
              <a:cs typeface="Calibri"/>
              <a:sym typeface="Calibri"/>
            </a:endParaRPr>
          </a:p>
        </p:txBody>
      </p:sp>
      <p:sp>
        <p:nvSpPr>
          <p:cNvPr id="299" name="Google Shape;299;p36"/>
          <p:cNvSpPr txBox="1"/>
          <p:nvPr/>
        </p:nvSpPr>
        <p:spPr>
          <a:xfrm>
            <a:off x="-10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Calibri"/>
              <a:buNone/>
            </a:pPr>
            <a:r>
              <a:rPr b="0" i="0" lang="en-IN" sz="2400" u="none" cap="none" strike="noStrike">
                <a:solidFill>
                  <a:schemeClr val="dk1"/>
                </a:solidFill>
                <a:latin typeface="Calibri"/>
                <a:ea typeface="Calibri"/>
                <a:cs typeface="Calibri"/>
                <a:sym typeface="Calibri"/>
              </a:rPr>
              <a:t>Plan of Action</a:t>
            </a:r>
            <a:endParaRPr b="0" i="0" sz="5200" u="none" cap="none" strike="noStrike">
              <a:solidFill>
                <a:schemeClr val="dk1"/>
              </a:solidFill>
              <a:latin typeface="Arial"/>
              <a:ea typeface="Arial"/>
              <a:cs typeface="Arial"/>
              <a:sym typeface="Arial"/>
            </a:endParaRPr>
          </a:p>
        </p:txBody>
      </p:sp>
      <p:graphicFrame>
        <p:nvGraphicFramePr>
          <p:cNvPr id="300" name="Google Shape;300;p36"/>
          <p:cNvGraphicFramePr/>
          <p:nvPr/>
        </p:nvGraphicFramePr>
        <p:xfrm>
          <a:off x="-100" y="571500"/>
          <a:ext cx="3000000" cy="3000000"/>
        </p:xfrm>
        <a:graphic>
          <a:graphicData uri="http://schemas.openxmlformats.org/drawingml/2006/table">
            <a:tbl>
              <a:tblPr>
                <a:noFill/>
                <a:tableStyleId>{4628CB30-A9E9-49A6-A60C-017B6C2FFB9A}</a:tableStyleId>
              </a:tblPr>
              <a:tblGrid>
                <a:gridCol w="3549650"/>
                <a:gridCol w="1165225"/>
                <a:gridCol w="1087425"/>
                <a:gridCol w="1087425"/>
                <a:gridCol w="1089025"/>
                <a:gridCol w="1165225"/>
              </a:tblGrid>
              <a:tr h="628650">
                <a:tc>
                  <a:txBody>
                    <a:bodyPr/>
                    <a:lstStyle/>
                    <a:p>
                      <a:pPr indent="0" lvl="0" marL="0" marR="0" rtl="0" algn="just">
                        <a:lnSpc>
                          <a:spcPct val="150000"/>
                        </a:lnSpc>
                        <a:spcBef>
                          <a:spcPts val="0"/>
                        </a:spcBef>
                        <a:spcAft>
                          <a:spcPts val="0"/>
                        </a:spcAft>
                        <a:buClr>
                          <a:srgbClr val="000000"/>
                        </a:buClr>
                        <a:buSzPts val="1400"/>
                        <a:buFont typeface="Calibri"/>
                        <a:buNone/>
                      </a:pPr>
                      <a:r>
                        <a:rPr b="1" i="0" lang="en-IN" sz="1400" u="none" cap="none" strike="noStrike">
                          <a:solidFill>
                            <a:srgbClr val="000000"/>
                          </a:solidFill>
                          <a:latin typeface="Calibri"/>
                          <a:ea typeface="Calibri"/>
                          <a:cs typeface="Calibri"/>
                          <a:sym typeface="Calibri"/>
                        </a:rPr>
                        <a:t>Activity (2025)</a:t>
                      </a:r>
                      <a:endParaRPr sz="1100" u="none" cap="none" strike="noStrike"/>
                    </a:p>
                  </a:txBody>
                  <a:tcPr marT="0"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just">
                        <a:lnSpc>
                          <a:spcPct val="150000"/>
                        </a:lnSpc>
                        <a:spcBef>
                          <a:spcPts val="0"/>
                        </a:spcBef>
                        <a:spcAft>
                          <a:spcPts val="0"/>
                        </a:spcAft>
                        <a:buClr>
                          <a:srgbClr val="000000"/>
                        </a:buClr>
                        <a:buSzPts val="1200"/>
                        <a:buFont typeface="Calibri"/>
                        <a:buNone/>
                      </a:pPr>
                      <a:r>
                        <a:rPr b="1" i="0" lang="en-IN" sz="1200" u="none" cap="none" strike="noStrike">
                          <a:solidFill>
                            <a:srgbClr val="000000"/>
                          </a:solidFill>
                          <a:latin typeface="Calibri"/>
                          <a:ea typeface="Calibri"/>
                          <a:cs typeface="Calibri"/>
                          <a:sym typeface="Calibri"/>
                        </a:rPr>
                        <a:t>Jan</a:t>
                      </a:r>
                      <a:endParaRPr sz="1100" u="none" cap="none" strike="noStrike"/>
                    </a:p>
                  </a:txBody>
                  <a:tcPr marT="0" marB="0" marR="68575" marL="6857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just">
                        <a:lnSpc>
                          <a:spcPct val="150000"/>
                        </a:lnSpc>
                        <a:spcBef>
                          <a:spcPts val="0"/>
                        </a:spcBef>
                        <a:spcAft>
                          <a:spcPts val="0"/>
                        </a:spcAft>
                        <a:buClr>
                          <a:srgbClr val="000000"/>
                        </a:buClr>
                        <a:buSzPts val="1200"/>
                        <a:buFont typeface="Calibri"/>
                        <a:buNone/>
                      </a:pPr>
                      <a:r>
                        <a:rPr b="1" i="0" lang="en-IN" sz="1200" u="none" cap="none" strike="noStrike">
                          <a:solidFill>
                            <a:srgbClr val="000000"/>
                          </a:solidFill>
                          <a:latin typeface="Calibri"/>
                          <a:ea typeface="Calibri"/>
                          <a:cs typeface="Calibri"/>
                          <a:sym typeface="Calibri"/>
                        </a:rPr>
                        <a:t>Feb</a:t>
                      </a:r>
                      <a:endParaRPr sz="1100" u="none" cap="none" strike="noStrike"/>
                    </a:p>
                  </a:txBody>
                  <a:tcPr marT="0" marB="0" marR="68575" marL="6857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just">
                        <a:lnSpc>
                          <a:spcPct val="150000"/>
                        </a:lnSpc>
                        <a:spcBef>
                          <a:spcPts val="0"/>
                        </a:spcBef>
                        <a:spcAft>
                          <a:spcPts val="0"/>
                        </a:spcAft>
                        <a:buClr>
                          <a:srgbClr val="000000"/>
                        </a:buClr>
                        <a:buSzPts val="1200"/>
                        <a:buFont typeface="Calibri"/>
                        <a:buNone/>
                      </a:pPr>
                      <a:r>
                        <a:rPr b="1" i="0" lang="en-IN" sz="1200" u="none" cap="none" strike="noStrike">
                          <a:solidFill>
                            <a:srgbClr val="000000"/>
                          </a:solidFill>
                          <a:latin typeface="Calibri"/>
                          <a:ea typeface="Calibri"/>
                          <a:cs typeface="Calibri"/>
                          <a:sym typeface="Calibri"/>
                        </a:rPr>
                        <a:t>March</a:t>
                      </a:r>
                      <a:endParaRPr sz="1100" u="none" cap="none" strike="noStrike"/>
                    </a:p>
                  </a:txBody>
                  <a:tcPr marT="0" marB="0" marR="68575" marL="6857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just">
                        <a:lnSpc>
                          <a:spcPct val="150000"/>
                        </a:lnSpc>
                        <a:spcBef>
                          <a:spcPts val="0"/>
                        </a:spcBef>
                        <a:spcAft>
                          <a:spcPts val="0"/>
                        </a:spcAft>
                        <a:buClr>
                          <a:srgbClr val="000000"/>
                        </a:buClr>
                        <a:buSzPts val="1200"/>
                        <a:buFont typeface="Calibri"/>
                        <a:buNone/>
                      </a:pPr>
                      <a:r>
                        <a:rPr b="1" i="0" lang="en-IN" sz="1200" u="none" cap="none" strike="noStrike">
                          <a:solidFill>
                            <a:srgbClr val="000000"/>
                          </a:solidFill>
                          <a:latin typeface="Calibri"/>
                          <a:ea typeface="Calibri"/>
                          <a:cs typeface="Calibri"/>
                          <a:sym typeface="Calibri"/>
                        </a:rPr>
                        <a:t>April</a:t>
                      </a:r>
                      <a:endParaRPr sz="1100" u="none" cap="none" strike="noStrike"/>
                    </a:p>
                  </a:txBody>
                  <a:tcPr marT="0" marB="0" marR="68575" marL="6857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just">
                        <a:lnSpc>
                          <a:spcPct val="150000"/>
                        </a:lnSpc>
                        <a:spcBef>
                          <a:spcPts val="0"/>
                        </a:spcBef>
                        <a:spcAft>
                          <a:spcPts val="0"/>
                        </a:spcAft>
                        <a:buClr>
                          <a:srgbClr val="000000"/>
                        </a:buClr>
                        <a:buSzPts val="1200"/>
                        <a:buFont typeface="Calibri"/>
                        <a:buNone/>
                      </a:pPr>
                      <a:r>
                        <a:rPr b="1" i="0" lang="en-IN" sz="1200" u="none" cap="none" strike="noStrike">
                          <a:solidFill>
                            <a:srgbClr val="000000"/>
                          </a:solidFill>
                          <a:latin typeface="Calibri"/>
                          <a:ea typeface="Calibri"/>
                          <a:cs typeface="Calibri"/>
                          <a:sym typeface="Calibri"/>
                        </a:rPr>
                        <a:t>May</a:t>
                      </a:r>
                      <a:endParaRPr sz="1100" u="none" cap="none" strike="noStrike"/>
                    </a:p>
                  </a:txBody>
                  <a:tcPr marT="0" marB="0" marR="68575" marL="68575" anchor="b">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507200">
                <a:tc>
                  <a:txBody>
                    <a:bodyPr/>
                    <a:lstStyle/>
                    <a:p>
                      <a:pPr indent="0" lvl="0" marL="0" marR="0" rtl="0" algn="just">
                        <a:lnSpc>
                          <a:spcPct val="150000"/>
                        </a:lnSpc>
                        <a:spcBef>
                          <a:spcPts val="0"/>
                        </a:spcBef>
                        <a:spcAft>
                          <a:spcPts val="0"/>
                        </a:spcAft>
                        <a:buClr>
                          <a:srgbClr val="000000"/>
                        </a:buClr>
                        <a:buSzPts val="1200"/>
                        <a:buFont typeface="Calibri"/>
                        <a:buNone/>
                      </a:pPr>
                      <a:r>
                        <a:rPr b="0" i="0" lang="en-IN" sz="1200" u="none" cap="none" strike="noStrike">
                          <a:solidFill>
                            <a:srgbClr val="000000"/>
                          </a:solidFill>
                          <a:latin typeface="Calibri"/>
                          <a:ea typeface="Calibri"/>
                          <a:cs typeface="Calibri"/>
                          <a:sym typeface="Calibri"/>
                        </a:rPr>
                        <a:t>Literature Survey</a:t>
                      </a:r>
                      <a:endParaRPr sz="1100" u="none" cap="none" strike="noStrike"/>
                    </a:p>
                  </a:txBody>
                  <a:tcPr marT="0"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chemeClr val="dk1"/>
                          </a:solidFill>
                          <a:latin typeface="Calibri"/>
                          <a:ea typeface="Calibri"/>
                          <a:cs typeface="Calibri"/>
                          <a:sym typeface="Calibri"/>
                        </a:rPr>
                        <a:t>Done</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3D69B"/>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507200">
                <a:tc>
                  <a:txBody>
                    <a:bodyPr/>
                    <a:lstStyle/>
                    <a:p>
                      <a:pPr indent="0" lvl="0" marL="0" marR="0" rtl="0" algn="just">
                        <a:lnSpc>
                          <a:spcPct val="150000"/>
                        </a:lnSpc>
                        <a:spcBef>
                          <a:spcPts val="0"/>
                        </a:spcBef>
                        <a:spcAft>
                          <a:spcPts val="0"/>
                        </a:spcAft>
                        <a:buClr>
                          <a:srgbClr val="000000"/>
                        </a:buClr>
                        <a:buSzPts val="1200"/>
                        <a:buFont typeface="Calibri"/>
                        <a:buNone/>
                      </a:pPr>
                      <a:r>
                        <a:rPr b="0" i="0" lang="en-IN" sz="1200" u="none" cap="none" strike="noStrike">
                          <a:solidFill>
                            <a:srgbClr val="000000"/>
                          </a:solidFill>
                          <a:latin typeface="Calibri"/>
                          <a:ea typeface="Calibri"/>
                          <a:cs typeface="Calibri"/>
                          <a:sym typeface="Calibri"/>
                        </a:rPr>
                        <a:t>Data Collection</a:t>
                      </a:r>
                      <a:endParaRPr sz="1100" u="none" cap="none" strike="noStrike"/>
                    </a:p>
                  </a:txBody>
                  <a:tcPr marT="0"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chemeClr val="dk1"/>
                          </a:solidFill>
                          <a:latin typeface="Calibri"/>
                          <a:ea typeface="Calibri"/>
                          <a:cs typeface="Calibri"/>
                          <a:sym typeface="Calibri"/>
                        </a:rPr>
                        <a:t>Done</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3D69B"/>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508400">
                <a:tc>
                  <a:txBody>
                    <a:bodyPr/>
                    <a:lstStyle/>
                    <a:p>
                      <a:pPr indent="0" lvl="0" marL="0" marR="0" rtl="0" algn="l">
                        <a:lnSpc>
                          <a:spcPct val="100000"/>
                        </a:lnSpc>
                        <a:spcBef>
                          <a:spcPts val="0"/>
                        </a:spcBef>
                        <a:spcAft>
                          <a:spcPts val="0"/>
                        </a:spcAft>
                        <a:buClr>
                          <a:srgbClr val="000000"/>
                        </a:buClr>
                        <a:buSzPts val="1200"/>
                        <a:buFont typeface="Arial"/>
                        <a:buNone/>
                      </a:pPr>
                      <a:r>
                        <a:rPr b="0" i="0" lang="en-IN" sz="1200" u="none" cap="none" strike="noStrike">
                          <a:solidFill>
                            <a:srgbClr val="000000"/>
                          </a:solidFill>
                          <a:latin typeface="Calibri"/>
                          <a:ea typeface="Calibri"/>
                          <a:cs typeface="Calibri"/>
                          <a:sym typeface="Calibri"/>
                        </a:rPr>
                        <a:t>Data Cleaning and Feature engineering</a:t>
                      </a:r>
                      <a:endParaRPr sz="1200" u="none" cap="none" strike="noStrike">
                        <a:solidFill>
                          <a:schemeClr val="dk1"/>
                        </a:solidFill>
                        <a:latin typeface="Calibri"/>
                        <a:ea typeface="Calibri"/>
                        <a:cs typeface="Calibri"/>
                        <a:sym typeface="Calibri"/>
                      </a:endParaRPr>
                    </a:p>
                  </a:txBody>
                  <a:tcPr marT="0"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chemeClr val="dk1"/>
                          </a:solidFill>
                          <a:latin typeface="Calibri"/>
                          <a:ea typeface="Calibri"/>
                          <a:cs typeface="Calibri"/>
                          <a:sym typeface="Calibri"/>
                        </a:rPr>
                        <a:t>done</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3D69B"/>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507200">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solidFill>
                            <a:schemeClr val="dk1"/>
                          </a:solidFill>
                          <a:latin typeface="Calibri"/>
                          <a:ea typeface="Calibri"/>
                          <a:cs typeface="Calibri"/>
                          <a:sym typeface="Calibri"/>
                        </a:rPr>
                        <a:t>Model Building for selecting correct Machine Learning Algorithm</a:t>
                      </a:r>
                      <a:endParaRPr sz="1200" u="none" cap="none" strike="noStrike">
                        <a:solidFill>
                          <a:schemeClr val="dk1"/>
                        </a:solidFill>
                        <a:latin typeface="Calibri"/>
                        <a:ea typeface="Calibri"/>
                        <a:cs typeface="Calibri"/>
                        <a:sym typeface="Calibri"/>
                      </a:endParaRPr>
                    </a:p>
                  </a:txBody>
                  <a:tcPr marT="0"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chemeClr val="dk1"/>
                          </a:solidFill>
                          <a:latin typeface="Calibri"/>
                          <a:ea typeface="Calibri"/>
                          <a:cs typeface="Calibri"/>
                          <a:sym typeface="Calibri"/>
                        </a:rPr>
                        <a:t>done</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3D69B"/>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460100">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solidFill>
                            <a:schemeClr val="dk1"/>
                          </a:solidFill>
                          <a:latin typeface="Calibri"/>
                          <a:ea typeface="Calibri"/>
                          <a:cs typeface="Calibri"/>
                          <a:sym typeface="Calibri"/>
                        </a:rPr>
                        <a:t>Accuracy Increasing and implementation of Meta Learning</a:t>
                      </a:r>
                      <a:endParaRPr sz="1200" u="none" cap="none" strike="noStrike">
                        <a:solidFill>
                          <a:schemeClr val="dk1"/>
                        </a:solidFill>
                        <a:latin typeface="Calibri"/>
                        <a:ea typeface="Calibri"/>
                        <a:cs typeface="Calibri"/>
                        <a:sym typeface="Calibri"/>
                      </a:endParaRPr>
                    </a:p>
                  </a:txBody>
                  <a:tcPr marT="0"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CE6F2"/>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CE6F2"/>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chemeClr val="dk1"/>
                          </a:solidFill>
                          <a:latin typeface="Calibri"/>
                          <a:ea typeface="Calibri"/>
                          <a:cs typeface="Calibri"/>
                          <a:sym typeface="Calibri"/>
                        </a:rPr>
                        <a:t>working</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3D69B"/>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3D69B"/>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408225">
                <a:tc>
                  <a:txBody>
                    <a:bodyPr/>
                    <a:lstStyle/>
                    <a:p>
                      <a:pPr indent="0" lvl="0" marL="0" marR="0" rtl="0" algn="l">
                        <a:lnSpc>
                          <a:spcPct val="100000"/>
                        </a:lnSpc>
                        <a:spcBef>
                          <a:spcPts val="0"/>
                        </a:spcBef>
                        <a:spcAft>
                          <a:spcPts val="0"/>
                        </a:spcAft>
                        <a:buClr>
                          <a:srgbClr val="000000"/>
                        </a:buClr>
                        <a:buSzPts val="1200"/>
                        <a:buFont typeface="Arial"/>
                        <a:buNone/>
                      </a:pPr>
                      <a:r>
                        <a:rPr lang="en-IN" sz="1200" u="none" cap="none" strike="noStrike">
                          <a:solidFill>
                            <a:schemeClr val="dk1"/>
                          </a:solidFill>
                          <a:latin typeface="Calibri"/>
                          <a:ea typeface="Calibri"/>
                          <a:cs typeface="Calibri"/>
                          <a:sym typeface="Calibri"/>
                        </a:rPr>
                        <a:t>Fine Tuning and Deployment</a:t>
                      </a:r>
                      <a:endParaRPr sz="1200" u="none" cap="none" strike="noStrike">
                        <a:solidFill>
                          <a:schemeClr val="dk1"/>
                        </a:solidFill>
                        <a:latin typeface="Calibri"/>
                        <a:ea typeface="Calibri"/>
                        <a:cs typeface="Calibri"/>
                        <a:sym typeface="Calibri"/>
                      </a:endParaRPr>
                    </a:p>
                  </a:txBody>
                  <a:tcPr marT="0"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CE6F2"/>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CE6F2"/>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3D69B"/>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3D69B"/>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507200">
                <a:tc>
                  <a:txBody>
                    <a:bodyPr/>
                    <a:lstStyle/>
                    <a:p>
                      <a:pPr indent="0" lvl="0" marL="0" marR="0" rtl="0" algn="just">
                        <a:lnSpc>
                          <a:spcPct val="150000"/>
                        </a:lnSpc>
                        <a:spcBef>
                          <a:spcPts val="0"/>
                        </a:spcBef>
                        <a:spcAft>
                          <a:spcPts val="0"/>
                        </a:spcAft>
                        <a:buClr>
                          <a:srgbClr val="000000"/>
                        </a:buClr>
                        <a:buSzPts val="1200"/>
                        <a:buFont typeface="Calibri"/>
                        <a:buNone/>
                      </a:pPr>
                      <a:r>
                        <a:rPr b="0" i="0" lang="en-IN" sz="1200" u="none" cap="none" strike="noStrike">
                          <a:solidFill>
                            <a:srgbClr val="000000"/>
                          </a:solidFill>
                          <a:latin typeface="Calibri"/>
                          <a:ea typeface="Calibri"/>
                          <a:cs typeface="Calibri"/>
                          <a:sym typeface="Calibri"/>
                        </a:rPr>
                        <a:t>Preparation of Project Report/Paper Writing</a:t>
                      </a:r>
                      <a:endParaRPr sz="1100" u="none" cap="none" strike="noStrike"/>
                    </a:p>
                  </a:txBody>
                  <a:tcPr marT="0"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CE6F2"/>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3D69B"/>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3D69B"/>
                    </a:solidFill>
                  </a:tcPr>
                </a:tc>
              </a:tr>
              <a:tr h="548875">
                <a:tc>
                  <a:txBody>
                    <a:bodyPr/>
                    <a:lstStyle/>
                    <a:p>
                      <a:pPr indent="0" lvl="0" marL="0" marR="0" rtl="0" algn="just">
                        <a:lnSpc>
                          <a:spcPct val="150000"/>
                        </a:lnSpc>
                        <a:spcBef>
                          <a:spcPts val="0"/>
                        </a:spcBef>
                        <a:spcAft>
                          <a:spcPts val="0"/>
                        </a:spcAft>
                        <a:buClr>
                          <a:srgbClr val="000000"/>
                        </a:buClr>
                        <a:buSzPts val="1200"/>
                        <a:buFont typeface="Calibri"/>
                        <a:buNone/>
                      </a:pPr>
                      <a:r>
                        <a:rPr b="0" i="0" lang="en-IN" sz="1200" u="none" cap="none" strike="noStrike">
                          <a:solidFill>
                            <a:srgbClr val="000000"/>
                          </a:solidFill>
                          <a:latin typeface="Calibri"/>
                          <a:ea typeface="Calibri"/>
                          <a:cs typeface="Calibri"/>
                          <a:sym typeface="Calibri"/>
                        </a:rPr>
                        <a:t>Paper publishing</a:t>
                      </a:r>
                      <a:endParaRPr sz="1100" u="none" cap="none" strike="noStrike"/>
                    </a:p>
                  </a:txBody>
                  <a:tcPr marT="0" marB="0" marR="68575" marL="68575"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just">
                        <a:lnSpc>
                          <a:spcPct val="150000"/>
                        </a:lnSpc>
                        <a:spcBef>
                          <a:spcPts val="0"/>
                        </a:spcBef>
                        <a:spcAft>
                          <a:spcPts val="0"/>
                        </a:spcAft>
                        <a:buClr>
                          <a:srgbClr val="000000"/>
                        </a:buClr>
                        <a:buSzPts val="1200"/>
                        <a:buFont typeface="Calibri"/>
                        <a:buNone/>
                      </a:pPr>
                      <a:r>
                        <a:rPr b="0" i="0" lang="en-IN" sz="1200" u="none" cap="none" strike="noStrike">
                          <a:solidFill>
                            <a:srgbClr val="000000"/>
                          </a:solidFill>
                          <a:latin typeface="Calibri"/>
                          <a:ea typeface="Calibri"/>
                          <a:cs typeface="Calibri"/>
                          <a:sym typeface="Calibri"/>
                        </a:rPr>
                        <a:t> </a:t>
                      </a:r>
                      <a:endParaRPr sz="1100" u="none" cap="none" strike="noStrike"/>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just">
                        <a:lnSpc>
                          <a:spcPct val="150000"/>
                        </a:lnSpc>
                        <a:spcBef>
                          <a:spcPts val="0"/>
                        </a:spcBef>
                        <a:spcAft>
                          <a:spcPts val="0"/>
                        </a:spcAft>
                        <a:buClr>
                          <a:srgbClr val="000000"/>
                        </a:buClr>
                        <a:buSzPts val="1200"/>
                        <a:buFont typeface="Calibri"/>
                        <a:buNone/>
                      </a:pPr>
                      <a:r>
                        <a:rPr b="0" i="0" lang="en-IN" sz="1200" u="none" cap="none" strike="noStrike">
                          <a:solidFill>
                            <a:srgbClr val="000000"/>
                          </a:solidFill>
                          <a:latin typeface="Calibri"/>
                          <a:ea typeface="Calibri"/>
                          <a:cs typeface="Calibri"/>
                          <a:sym typeface="Calibri"/>
                        </a:rPr>
                        <a:t> </a:t>
                      </a:r>
                      <a:endParaRPr sz="1100" u="none" cap="none" strike="noStrike"/>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just">
                        <a:lnSpc>
                          <a:spcPct val="150000"/>
                        </a:lnSpc>
                        <a:spcBef>
                          <a:spcPts val="0"/>
                        </a:spcBef>
                        <a:spcAft>
                          <a:spcPts val="0"/>
                        </a:spcAft>
                        <a:buClr>
                          <a:srgbClr val="000000"/>
                        </a:buClr>
                        <a:buSzPts val="1200"/>
                        <a:buFont typeface="Calibri"/>
                        <a:buNone/>
                      </a:pPr>
                      <a:r>
                        <a:rPr b="0" i="0" lang="en-IN" sz="1200" u="none" cap="none" strike="noStrike">
                          <a:solidFill>
                            <a:srgbClr val="000000"/>
                          </a:solidFill>
                          <a:latin typeface="Calibri"/>
                          <a:ea typeface="Calibri"/>
                          <a:cs typeface="Calibri"/>
                          <a:sym typeface="Calibri"/>
                        </a:rPr>
                        <a:t> </a:t>
                      </a:r>
                      <a:endParaRPr sz="1100" u="none" cap="none" strike="noStrike"/>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just">
                        <a:lnSpc>
                          <a:spcPct val="150000"/>
                        </a:lnSpc>
                        <a:spcBef>
                          <a:spcPts val="0"/>
                        </a:spcBef>
                        <a:spcAft>
                          <a:spcPts val="0"/>
                        </a:spcAft>
                        <a:buClr>
                          <a:srgbClr val="000000"/>
                        </a:buClr>
                        <a:buSzPts val="1200"/>
                        <a:buFont typeface="Calibri"/>
                        <a:buNone/>
                      </a:pPr>
                      <a:r>
                        <a:rPr b="0" i="0" lang="en-IN" sz="1200" u="none" cap="none" strike="noStrike">
                          <a:solidFill>
                            <a:srgbClr val="000000"/>
                          </a:solidFill>
                          <a:latin typeface="Calibri"/>
                          <a:ea typeface="Calibri"/>
                          <a:cs typeface="Calibri"/>
                          <a:sym typeface="Calibri"/>
                        </a:rPr>
                        <a:t> </a:t>
                      </a:r>
                      <a:endParaRPr sz="1100" u="none" cap="none" strike="noStrike"/>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Calibri"/>
                        <a:ea typeface="Calibri"/>
                        <a:cs typeface="Calibri"/>
                        <a:sym typeface="Calibri"/>
                      </a:endParaRPr>
                    </a:p>
                  </a:txBody>
                  <a:tcPr marT="0" marB="0" marR="68575" marL="68575">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3D69B"/>
                    </a:solidFill>
                  </a:tcPr>
                </a:tc>
              </a:tr>
            </a:tbl>
          </a:graphicData>
        </a:graphic>
      </p:graphicFrame>
      <p:sp>
        <p:nvSpPr>
          <p:cNvPr id="301" name="Google Shape;301;p36"/>
          <p:cNvSpPr txBox="1"/>
          <p:nvPr/>
        </p:nvSpPr>
        <p:spPr>
          <a:xfrm>
            <a:off x="4571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7"/>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Conclusion and Future Scope</a:t>
            </a:r>
            <a:endParaRPr>
              <a:latin typeface="Arial"/>
              <a:ea typeface="Arial"/>
              <a:cs typeface="Arial"/>
              <a:sym typeface="Arial"/>
            </a:endParaRPr>
          </a:p>
        </p:txBody>
      </p:sp>
      <p:sp>
        <p:nvSpPr>
          <p:cNvPr id="308" name="Google Shape;308;p37"/>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 name="Google Shape;309;p37"/>
          <p:cNvSpPr txBox="1"/>
          <p:nvPr>
            <p:ph idx="1" type="subTitle"/>
          </p:nvPr>
        </p:nvSpPr>
        <p:spPr>
          <a:xfrm>
            <a:off x="457200" y="879866"/>
            <a:ext cx="8229600" cy="369331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Conclusion:</a:t>
            </a:r>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The deepfake detection system was successfully implemented using MobileNetV2, combined with GlobalAveragePooling2D and a fully connected Dense layer for classification.</a:t>
            </a:r>
            <a:endParaRPr/>
          </a:p>
          <a:p>
            <a:pPr indent="0" lvl="0" marL="0" marR="0" rtl="0" algn="l">
              <a:lnSpc>
                <a:spcPct val="100000"/>
              </a:lnSpc>
              <a:spcBef>
                <a:spcPts val="0"/>
              </a:spcBef>
              <a:spcAft>
                <a:spcPts val="0"/>
              </a:spcAft>
              <a:buClr>
                <a:schemeClr val="dk2"/>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The lightweight nature of MobileNetV2 ensures efficient processing, making it suitable for real-time applications.</a:t>
            </a:r>
            <a:endParaRPr/>
          </a:p>
          <a:p>
            <a:pPr indent="0" lvl="0" marL="0" marR="0" rtl="0" algn="l">
              <a:lnSpc>
                <a:spcPct val="100000"/>
              </a:lnSpc>
              <a:spcBef>
                <a:spcPts val="0"/>
              </a:spcBef>
              <a:spcAft>
                <a:spcPts val="0"/>
              </a:spcAft>
              <a:buClr>
                <a:schemeClr val="dk2"/>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The model effectively differentiates between real and deepfake images, enhancing digital media security and trust.</a:t>
            </a:r>
            <a:endParaRPr/>
          </a:p>
          <a:p>
            <a:pPr indent="0" lvl="0" marL="0" marR="0" rtl="0" algn="l">
              <a:lnSpc>
                <a:spcPct val="100000"/>
              </a:lnSpc>
              <a:spcBef>
                <a:spcPts val="0"/>
              </a:spcBef>
              <a:spcAft>
                <a:spcPts val="0"/>
              </a:spcAft>
              <a:buClr>
                <a:schemeClr val="dk2"/>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This approach provides a balance between accuracy and computational efficiency, making it practical for deployment on various platforms.</a:t>
            </a:r>
            <a:endParaRPr/>
          </a:p>
        </p:txBody>
      </p:sp>
      <p:sp>
        <p:nvSpPr>
          <p:cNvPr id="310" name="Google Shape;310;p37"/>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Conclusion and Future Scope</a:t>
            </a:r>
            <a:endParaRPr>
              <a:latin typeface="Arial"/>
              <a:ea typeface="Arial"/>
              <a:cs typeface="Arial"/>
              <a:sym typeface="Arial"/>
            </a:endParaRPr>
          </a:p>
        </p:txBody>
      </p:sp>
      <p:sp>
        <p:nvSpPr>
          <p:cNvPr id="317" name="Google Shape;317;p38"/>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p38"/>
          <p:cNvSpPr txBox="1"/>
          <p:nvPr>
            <p:ph idx="1" type="subTitle"/>
          </p:nvPr>
        </p:nvSpPr>
        <p:spPr>
          <a:xfrm>
            <a:off x="391884" y="824299"/>
            <a:ext cx="8360229" cy="397031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None/>
            </a:pPr>
            <a:r>
              <a:rPr b="1" i="0" lang="en-IN" sz="1800" u="none" cap="none" strike="noStrike">
                <a:solidFill>
                  <a:schemeClr val="dk1"/>
                </a:solidFill>
                <a:latin typeface="Arial"/>
                <a:ea typeface="Arial"/>
                <a:cs typeface="Arial"/>
                <a:sym typeface="Arial"/>
              </a:rPr>
              <a:t>Future Scope:</a:t>
            </a:r>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Optimization for Edge Devices: Adapting the model for mobile and IoT devices for on-the-go deepfake detection.</a:t>
            </a:r>
            <a:endParaRPr/>
          </a:p>
          <a:p>
            <a:pPr indent="0" lvl="0" marL="0" marR="0" rtl="0" algn="l">
              <a:lnSpc>
                <a:spcPct val="100000"/>
              </a:lnSpc>
              <a:spcBef>
                <a:spcPts val="0"/>
              </a:spcBef>
              <a:spcAft>
                <a:spcPts val="0"/>
              </a:spcAft>
              <a:buClr>
                <a:schemeClr val="dk2"/>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Improved Robustness: Enhancing the model’s ability to detect adversarial deepfakes by fine-tuning feature extraction techniques.</a:t>
            </a:r>
            <a:endParaRPr/>
          </a:p>
          <a:p>
            <a:pPr indent="0" lvl="0" marL="0" marR="0" rtl="0" algn="l">
              <a:lnSpc>
                <a:spcPct val="100000"/>
              </a:lnSpc>
              <a:spcBef>
                <a:spcPts val="0"/>
              </a:spcBef>
              <a:spcAft>
                <a:spcPts val="0"/>
              </a:spcAft>
              <a:buClr>
                <a:schemeClr val="dk2"/>
              </a:buClr>
              <a:buSzPts val="1800"/>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Real-Time Detection: Further reducing inference time to enable real-time deepfake identification in videos and streaming content.</a:t>
            </a:r>
            <a:endParaRPr/>
          </a:p>
          <a:p>
            <a:pPr indent="0" lvl="0" marL="0" marR="0" rtl="0" algn="l">
              <a:lnSpc>
                <a:spcPct val="100000"/>
              </a:lnSpc>
              <a:spcBef>
                <a:spcPts val="0"/>
              </a:spcBef>
              <a:spcAft>
                <a:spcPts val="0"/>
              </a:spcAft>
              <a:buClr>
                <a:schemeClr val="dk2"/>
              </a:buClr>
              <a:buSzPts val="1800"/>
              <a:buNone/>
            </a:pPr>
            <a:r>
              <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Integration with Cybersecurity Frameworks: Deploying the model into content moderation tools and digital forensics systems.</a:t>
            </a:r>
            <a:endParaRPr/>
          </a:p>
          <a:p>
            <a:pPr indent="0" lvl="0" marL="0" marR="0" rtl="0" algn="l">
              <a:lnSpc>
                <a:spcPct val="100000"/>
              </a:lnSpc>
              <a:spcBef>
                <a:spcPts val="0"/>
              </a:spcBef>
              <a:spcAft>
                <a:spcPts val="0"/>
              </a:spcAft>
              <a:buClr>
                <a:schemeClr val="dk1"/>
              </a:buClr>
              <a:buSzPts val="1800"/>
              <a:buNone/>
            </a:pPr>
            <a:r>
              <a:rPr b="0" i="0" lang="en-IN" sz="1800" u="none" cap="none" strike="noStrike">
                <a:solidFill>
                  <a:schemeClr val="dk1"/>
                </a:solidFill>
                <a:latin typeface="Arial"/>
                <a:ea typeface="Arial"/>
                <a:cs typeface="Arial"/>
                <a:sym typeface="Arial"/>
              </a:rPr>
              <a:t>Expansion to Multimodal Deepfakes: Extending detection capabilities to video and audio-based deepfake manipulation.</a:t>
            </a:r>
            <a:endParaRPr/>
          </a:p>
        </p:txBody>
      </p:sp>
      <p:sp>
        <p:nvSpPr>
          <p:cNvPr id="319" name="Google Shape;319;p38"/>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Roles and Responsibility</a:t>
            </a:r>
            <a:endParaRPr>
              <a:latin typeface="Arial"/>
              <a:ea typeface="Arial"/>
              <a:cs typeface="Arial"/>
              <a:sym typeface="Arial"/>
            </a:endParaRPr>
          </a:p>
        </p:txBody>
      </p:sp>
      <p:sp>
        <p:nvSpPr>
          <p:cNvPr id="326" name="Google Shape;326;p39"/>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327" name="Google Shape;327;p39"/>
          <p:cNvGraphicFramePr/>
          <p:nvPr/>
        </p:nvGraphicFramePr>
        <p:xfrm>
          <a:off x="457200" y="792841"/>
          <a:ext cx="3000000" cy="3000000"/>
        </p:xfrm>
        <a:graphic>
          <a:graphicData uri="http://schemas.openxmlformats.org/drawingml/2006/table">
            <a:tbl>
              <a:tblPr bandRow="1" firstRow="1">
                <a:noFill/>
                <a:tableStyleId>{E7B985C1-AF58-4C46-BBF6-7FFE71CCAF29}</a:tableStyleId>
              </a:tblPr>
              <a:tblGrid>
                <a:gridCol w="3624950"/>
                <a:gridCol w="4604650"/>
              </a:tblGrid>
              <a:tr h="586925">
                <a:tc>
                  <a:txBody>
                    <a:bodyPr/>
                    <a:lstStyle/>
                    <a:p>
                      <a:pPr indent="0" lvl="0" marL="0" marR="0" rtl="0" algn="l">
                        <a:lnSpc>
                          <a:spcPct val="100000"/>
                        </a:lnSpc>
                        <a:spcBef>
                          <a:spcPts val="0"/>
                        </a:spcBef>
                        <a:spcAft>
                          <a:spcPts val="0"/>
                        </a:spcAft>
                        <a:buNone/>
                      </a:pPr>
                      <a:r>
                        <a:rPr lang="en-IN" sz="1400" u="none" cap="none" strike="noStrike"/>
                        <a:t>Team Member Details</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Roles and Responsibility</a:t>
                      </a:r>
                      <a:endParaRPr/>
                    </a:p>
                  </a:txBody>
                  <a:tcPr marT="45725" marB="45725" marR="91450" marL="91450"/>
                </a:tc>
              </a:tr>
              <a:tr h="755825">
                <a:tc>
                  <a:txBody>
                    <a:bodyPr/>
                    <a:lstStyle/>
                    <a:p>
                      <a:pPr indent="0" lvl="0" marL="0" marR="0" rtl="0" algn="l">
                        <a:lnSpc>
                          <a:spcPct val="100000"/>
                        </a:lnSpc>
                        <a:spcBef>
                          <a:spcPts val="0"/>
                        </a:spcBef>
                        <a:spcAft>
                          <a:spcPts val="0"/>
                        </a:spcAft>
                        <a:buNone/>
                      </a:pPr>
                      <a:r>
                        <a:rPr lang="en-IN" sz="1400" u="none" cap="none" strike="noStrike"/>
                        <a:t>(Team Captain) – Bhagyesh Nand</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Research Work and Implementation</a:t>
                      </a:r>
                      <a:endParaRPr/>
                    </a:p>
                  </a:txBody>
                  <a:tcPr marT="45725" marB="45725" marR="91450" marL="91450"/>
                </a:tc>
              </a:tr>
              <a:tr h="755825">
                <a:tc>
                  <a:txBody>
                    <a:bodyPr/>
                    <a:lstStyle/>
                    <a:p>
                      <a:pPr indent="0" lvl="0" marL="0" marR="0" rtl="0" algn="l">
                        <a:lnSpc>
                          <a:spcPct val="100000"/>
                        </a:lnSpc>
                        <a:spcBef>
                          <a:spcPts val="0"/>
                        </a:spcBef>
                        <a:spcAft>
                          <a:spcPts val="0"/>
                        </a:spcAft>
                        <a:buNone/>
                      </a:pPr>
                      <a:r>
                        <a:rPr lang="en-IN" sz="1400" u="none" cap="none" strike="noStrike"/>
                        <a:t>Sumedh Bhagat </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Research Work and Implementation</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755825">
                <a:tc>
                  <a:txBody>
                    <a:bodyPr/>
                    <a:lstStyle/>
                    <a:p>
                      <a:pPr indent="0" lvl="0" marL="0" marR="0" rtl="0" algn="l">
                        <a:lnSpc>
                          <a:spcPct val="100000"/>
                        </a:lnSpc>
                        <a:spcBef>
                          <a:spcPts val="0"/>
                        </a:spcBef>
                        <a:spcAft>
                          <a:spcPts val="0"/>
                        </a:spcAft>
                        <a:buNone/>
                      </a:pPr>
                      <a:r>
                        <a:rPr lang="en-IN" sz="1400" u="none" cap="none" strike="noStrike"/>
                        <a:t>Kartik Nagrale</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Research Work and Implementation</a:t>
                      </a:r>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755825">
                <a:tc>
                  <a:txBody>
                    <a:bodyPr/>
                    <a:lstStyle/>
                    <a:p>
                      <a:pPr indent="0" lvl="0" marL="0" marR="0" rtl="0" algn="l">
                        <a:lnSpc>
                          <a:spcPct val="100000"/>
                        </a:lnSpc>
                        <a:spcBef>
                          <a:spcPts val="0"/>
                        </a:spcBef>
                        <a:spcAft>
                          <a:spcPts val="0"/>
                        </a:spcAft>
                        <a:buNone/>
                      </a:pPr>
                      <a:r>
                        <a:rPr lang="en-IN" sz="1400" u="none" cap="none" strike="noStrike"/>
                        <a:t>Ashutosh Dekate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Research Work and Implementation</a:t>
                      </a:r>
                      <a:endParaRPr/>
                    </a:p>
                  </a:txBody>
                  <a:tcPr marT="45725" marB="45725" marR="91450" marL="91450"/>
                </a:tc>
              </a:tr>
            </a:tbl>
          </a:graphicData>
        </a:graphic>
      </p:graphicFrame>
      <p:sp>
        <p:nvSpPr>
          <p:cNvPr id="328" name="Google Shape;328;p39"/>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0"/>
          <p:cNvSpPr txBox="1"/>
          <p:nvPr>
            <p:ph idx="1" type="subTitle"/>
          </p:nvPr>
        </p:nvSpPr>
        <p:spPr>
          <a:xfrm>
            <a:off x="177800" y="857250"/>
            <a:ext cx="8763000" cy="3747407"/>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320"/>
              </a:spcBef>
              <a:spcAft>
                <a:spcPts val="0"/>
              </a:spcAft>
              <a:buClr>
                <a:schemeClr val="dk1"/>
              </a:buClr>
              <a:buSzPts val="1600"/>
              <a:buFont typeface="Calibri"/>
              <a:buAutoNum type="arabicParenR"/>
            </a:pPr>
            <a:r>
              <a:rPr i="0" lang="en-IN" sz="1600" u="none">
                <a:solidFill>
                  <a:schemeClr val="dk1"/>
                </a:solidFill>
                <a:latin typeface="Arial"/>
                <a:ea typeface="Arial"/>
                <a:cs typeface="Arial"/>
                <a:sym typeface="Arial"/>
              </a:rPr>
              <a:t>Zhiqing Guo, Gaobo Yang, Jiyou Chen, and Xingming Sun. 2023. Exposing Deepfake Face Forgeries With Guided Residuals. Trans. Multi. 25 (2023), 8458–8470. https://doi.org/10.1109/TMM.2023.3237169</a:t>
            </a:r>
            <a:endParaRPr/>
          </a:p>
          <a:p>
            <a:pPr indent="-342900" lvl="0" marL="342900" rtl="0" algn="just">
              <a:lnSpc>
                <a:spcPct val="100000"/>
              </a:lnSpc>
              <a:spcBef>
                <a:spcPts val="320"/>
              </a:spcBef>
              <a:spcAft>
                <a:spcPts val="0"/>
              </a:spcAft>
              <a:buClr>
                <a:schemeClr val="dk1"/>
              </a:buClr>
              <a:buSzPts val="1600"/>
              <a:buFont typeface="Calibri"/>
              <a:buAutoNum type="arabicParenR"/>
            </a:pPr>
            <a:r>
              <a:rPr i="0" lang="en-IN" sz="1600" u="none">
                <a:solidFill>
                  <a:schemeClr val="dk1"/>
                </a:solidFill>
                <a:latin typeface="Arial"/>
                <a:ea typeface="Arial"/>
                <a:cs typeface="Arial"/>
                <a:sym typeface="Arial"/>
              </a:rPr>
              <a:t>Xinye Zhou, Hu Han, Shiguang Shan, and Xilin Chen. 2024. Fine-Grained Open-Set Deepfake Detection via Unsupervised Domain Adaptation. Trans. Info. For. Sec. 19 (2024), 7536–7547. https://doi.org/10.1109/TIFS.2024.3435440</a:t>
            </a:r>
            <a:endParaRPr/>
          </a:p>
          <a:p>
            <a:pPr indent="-342900" lvl="0" marL="342900" rtl="0" algn="just">
              <a:lnSpc>
                <a:spcPct val="100000"/>
              </a:lnSpc>
              <a:spcBef>
                <a:spcPts val="320"/>
              </a:spcBef>
              <a:spcAft>
                <a:spcPts val="0"/>
              </a:spcAft>
              <a:buClr>
                <a:schemeClr val="dk1"/>
              </a:buClr>
              <a:buSzPts val="1600"/>
              <a:buFont typeface="Calibri"/>
              <a:buAutoNum type="arabicParenR"/>
            </a:pPr>
            <a:r>
              <a:rPr i="0" lang="en-IN" sz="1600" u="none">
                <a:solidFill>
                  <a:schemeClr val="dk1"/>
                </a:solidFill>
                <a:latin typeface="Arial"/>
                <a:ea typeface="Arial"/>
                <a:cs typeface="Arial"/>
                <a:sym typeface="Arial"/>
              </a:rPr>
              <a:t>Lv, Qingxuan &amp; Li, Yuezun &amp; Dong, Junyu &amp; Chen, Sheng &amp; Yu, Hui &amp; Zhou, Huiyu &amp; Shu, Zhang. (2024). DomainForensics: Exposing Face Forgery Across Domains via Bi-Directional Adaptation. IEEE Transactions on Information Forensics and Security. PP. 1-1. 10.1109/TIFS.2024.3426317.</a:t>
            </a:r>
            <a:endParaRPr/>
          </a:p>
          <a:p>
            <a:pPr indent="-342900" lvl="0" marL="342900" rtl="0" algn="just">
              <a:lnSpc>
                <a:spcPct val="100000"/>
              </a:lnSpc>
              <a:spcBef>
                <a:spcPts val="320"/>
              </a:spcBef>
              <a:spcAft>
                <a:spcPts val="0"/>
              </a:spcAft>
              <a:buClr>
                <a:schemeClr val="dk1"/>
              </a:buClr>
              <a:buSzPts val="1600"/>
              <a:buFont typeface="Calibri"/>
              <a:buAutoNum type="arabicParenR"/>
            </a:pPr>
            <a:r>
              <a:rPr i="0" lang="en-IN" sz="1600" u="none">
                <a:solidFill>
                  <a:schemeClr val="dk1"/>
                </a:solidFill>
                <a:latin typeface="Arial"/>
                <a:ea typeface="Arial"/>
                <a:cs typeface="Arial"/>
                <a:sym typeface="Arial"/>
              </a:rPr>
              <a:t>https://patents.google.com/patent/US20210142065A1/en</a:t>
            </a:r>
            <a:endParaRPr sz="1600">
              <a:solidFill>
                <a:schemeClr val="dk1"/>
              </a:solidFill>
              <a:latin typeface="Arial"/>
              <a:ea typeface="Arial"/>
              <a:cs typeface="Arial"/>
              <a:sym typeface="Arial"/>
            </a:endParaRPr>
          </a:p>
          <a:p>
            <a:pPr indent="-342900" lvl="0" marL="342900" rtl="0" algn="just">
              <a:lnSpc>
                <a:spcPct val="100000"/>
              </a:lnSpc>
              <a:spcBef>
                <a:spcPts val="320"/>
              </a:spcBef>
              <a:spcAft>
                <a:spcPts val="0"/>
              </a:spcAft>
              <a:buClr>
                <a:schemeClr val="dk1"/>
              </a:buClr>
              <a:buSzPts val="1600"/>
              <a:buFont typeface="Calibri"/>
              <a:buAutoNum type="arabicParenR"/>
            </a:pPr>
            <a:r>
              <a:rPr i="0" lang="en-IN" sz="1600" u="none">
                <a:solidFill>
                  <a:schemeClr val="dk1"/>
                </a:solidFill>
                <a:latin typeface="Arial"/>
                <a:ea typeface="Arial"/>
                <a:cs typeface="Arial"/>
                <a:sym typeface="Arial"/>
              </a:rPr>
              <a:t>https://patents.google.com/patent/US20220129664A1/en</a:t>
            </a:r>
            <a:endParaRPr/>
          </a:p>
          <a:p>
            <a:pPr indent="-342900" lvl="0" marL="342900" rtl="0" algn="just">
              <a:lnSpc>
                <a:spcPct val="100000"/>
              </a:lnSpc>
              <a:spcBef>
                <a:spcPts val="320"/>
              </a:spcBef>
              <a:spcAft>
                <a:spcPts val="0"/>
              </a:spcAft>
              <a:buClr>
                <a:schemeClr val="dk1"/>
              </a:buClr>
              <a:buSzPts val="1600"/>
              <a:buFont typeface="Calibri"/>
              <a:buAutoNum type="arabicParenR"/>
            </a:pPr>
            <a:r>
              <a:rPr i="0" lang="en-IN" sz="1600" u="none">
                <a:solidFill>
                  <a:schemeClr val="dk1"/>
                </a:solidFill>
                <a:latin typeface="Arial"/>
                <a:ea typeface="Arial"/>
                <a:cs typeface="Arial"/>
                <a:sym typeface="Arial"/>
              </a:rPr>
              <a:t>P, Dinesh &amp; Subudhi, Badri. (2024). Adaptive Meta-Learning for Robust Deepfake Detection: A Multi-Agent Framework to Data Drift and Model Generalization. 10.48550/arXiv.2411.08148. </a:t>
            </a:r>
            <a:endParaRPr/>
          </a:p>
          <a:p>
            <a:pPr indent="-241300" lvl="0" marL="342900" rtl="0" algn="just">
              <a:lnSpc>
                <a:spcPct val="100000"/>
              </a:lnSpc>
              <a:spcBef>
                <a:spcPts val="320"/>
              </a:spcBef>
              <a:spcAft>
                <a:spcPts val="0"/>
              </a:spcAft>
              <a:buClr>
                <a:schemeClr val="dk1"/>
              </a:buClr>
              <a:buSzPts val="1600"/>
              <a:buFont typeface="Calibri"/>
              <a:buNone/>
            </a:pPr>
            <a:r>
              <a:t/>
            </a:r>
            <a:endParaRPr i="0" sz="1600" u="none">
              <a:solidFill>
                <a:schemeClr val="dk1"/>
              </a:solidFill>
              <a:latin typeface="Arial"/>
              <a:ea typeface="Arial"/>
              <a:cs typeface="Arial"/>
              <a:sym typeface="Arial"/>
            </a:endParaRPr>
          </a:p>
        </p:txBody>
      </p:sp>
      <p:sp>
        <p:nvSpPr>
          <p:cNvPr id="335" name="Google Shape;335;p40"/>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References</a:t>
            </a:r>
            <a:endParaRPr>
              <a:latin typeface="Arial"/>
              <a:ea typeface="Arial"/>
              <a:cs typeface="Arial"/>
              <a:sym typeface="Arial"/>
            </a:endParaRPr>
          </a:p>
        </p:txBody>
      </p:sp>
      <p:sp>
        <p:nvSpPr>
          <p:cNvPr id="336" name="Google Shape;336;p40"/>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 name="Google Shape;337;p40"/>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idx="1" type="subTitle"/>
          </p:nvPr>
        </p:nvSpPr>
        <p:spPr>
          <a:xfrm>
            <a:off x="177800" y="857250"/>
            <a:ext cx="8763000" cy="40578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rgbClr val="888888"/>
              </a:buClr>
              <a:buSzPts val="4000"/>
              <a:buNone/>
            </a:pPr>
            <a:r>
              <a:t/>
            </a:r>
            <a:endParaRPr b="1" i="0" sz="4000" u="none">
              <a:solidFill>
                <a:schemeClr val="dk1"/>
              </a:solidFill>
              <a:latin typeface="Arial"/>
              <a:ea typeface="Arial"/>
              <a:cs typeface="Arial"/>
              <a:sym typeface="Arial"/>
            </a:endParaRPr>
          </a:p>
          <a:p>
            <a:pPr indent="-342900" lvl="0" marL="342900" rtl="0" algn="just">
              <a:lnSpc>
                <a:spcPct val="150000"/>
              </a:lnSpc>
              <a:spcBef>
                <a:spcPts val="800"/>
              </a:spcBef>
              <a:spcAft>
                <a:spcPts val="0"/>
              </a:spcAft>
              <a:buClr>
                <a:srgbClr val="888888"/>
              </a:buClr>
              <a:buSzPts val="4000"/>
              <a:buNone/>
            </a:pPr>
            <a:r>
              <a:t/>
            </a:r>
            <a:endParaRPr b="1" i="0" sz="4000" u="none">
              <a:solidFill>
                <a:schemeClr val="dk1"/>
              </a:solidFill>
              <a:latin typeface="Arial"/>
              <a:ea typeface="Arial"/>
              <a:cs typeface="Arial"/>
              <a:sym typeface="Arial"/>
            </a:endParaRPr>
          </a:p>
          <a:p>
            <a:pPr indent="-342900" lvl="0" marL="342900" rtl="0" algn="ctr">
              <a:lnSpc>
                <a:spcPct val="150000"/>
              </a:lnSpc>
              <a:spcBef>
                <a:spcPts val="800"/>
              </a:spcBef>
              <a:spcAft>
                <a:spcPts val="0"/>
              </a:spcAft>
              <a:buClr>
                <a:schemeClr val="dk1"/>
              </a:buClr>
              <a:buSzPts val="4000"/>
              <a:buNone/>
            </a:pPr>
            <a:r>
              <a:rPr b="1" i="0" lang="en-IN" sz="4000" u="none">
                <a:solidFill>
                  <a:schemeClr val="dk1"/>
                </a:solidFill>
                <a:latin typeface="Arial"/>
                <a:ea typeface="Arial"/>
                <a:cs typeface="Arial"/>
                <a:sym typeface="Arial"/>
              </a:rPr>
              <a:t>Thank You…….</a:t>
            </a:r>
            <a:endParaRPr>
              <a:latin typeface="Arial"/>
              <a:ea typeface="Arial"/>
              <a:cs typeface="Arial"/>
              <a:sym typeface="Arial"/>
            </a:endParaRPr>
          </a:p>
        </p:txBody>
      </p:sp>
      <p:sp>
        <p:nvSpPr>
          <p:cNvPr id="343" name="Google Shape;343;p41"/>
          <p:cNvSpPr txBox="1"/>
          <p:nvPr>
            <p:ph type="ctrTitle"/>
          </p:nvPr>
        </p:nvSpPr>
        <p:spPr>
          <a:xfrm>
            <a:off x="-5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5200"/>
              <a:buNone/>
            </a:pPr>
            <a:r>
              <a:rPr lang="en-IN" sz="4400">
                <a:latin typeface="Arial"/>
                <a:ea typeface="Arial"/>
                <a:cs typeface="Arial"/>
                <a:sym typeface="Arial"/>
              </a:rPr>
              <a:t>    </a:t>
            </a:r>
            <a:endParaRPr sz="4400">
              <a:solidFill>
                <a:schemeClr val="dk1"/>
              </a:solidFill>
              <a:latin typeface="Arial"/>
              <a:ea typeface="Arial"/>
              <a:cs typeface="Arial"/>
              <a:sym typeface="Arial"/>
            </a:endParaRPr>
          </a:p>
        </p:txBody>
      </p:sp>
      <p:sp>
        <p:nvSpPr>
          <p:cNvPr id="344" name="Google Shape;344;p41"/>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subTitle"/>
          </p:nvPr>
        </p:nvSpPr>
        <p:spPr>
          <a:xfrm>
            <a:off x="177800" y="731044"/>
            <a:ext cx="8763000" cy="4057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560"/>
              </a:spcBef>
              <a:spcAft>
                <a:spcPts val="0"/>
              </a:spcAft>
              <a:buClr>
                <a:schemeClr val="dk1"/>
              </a:buClr>
              <a:buSzPts val="2800"/>
              <a:buNone/>
            </a:pPr>
            <a:r>
              <a:rPr lang="en-IN" sz="2000">
                <a:solidFill>
                  <a:schemeClr val="dk1"/>
                </a:solidFill>
                <a:latin typeface="Arial"/>
                <a:ea typeface="Arial"/>
                <a:cs typeface="Arial"/>
                <a:sym typeface="Arial"/>
              </a:rPr>
              <a:t>Deepfake technology creates highly realistic but manipulated images, posing threats like misinformation and identity theft. </a:t>
            </a:r>
            <a:endParaRPr/>
          </a:p>
          <a:p>
            <a:pPr indent="0" lvl="0" marL="0" rtl="0" algn="just">
              <a:lnSpc>
                <a:spcPct val="100000"/>
              </a:lnSpc>
              <a:spcBef>
                <a:spcPts val="560"/>
              </a:spcBef>
              <a:spcAft>
                <a:spcPts val="0"/>
              </a:spcAft>
              <a:buClr>
                <a:schemeClr val="dk1"/>
              </a:buClr>
              <a:buSzPts val="2800"/>
              <a:buNone/>
            </a:pPr>
            <a:r>
              <a:rPr lang="en-IN" sz="2000">
                <a:solidFill>
                  <a:schemeClr val="dk1"/>
                </a:solidFill>
                <a:latin typeface="Arial"/>
                <a:ea typeface="Arial"/>
                <a:cs typeface="Arial"/>
                <a:sym typeface="Arial"/>
              </a:rPr>
              <a:t>This project develops a deepfake image detection system using machine learning, specifically convolutional neural networks (CNNs), to identify inconsistencies in features, lighting, and textures. A dataset of real and deepfake images is used for training and evaluation. </a:t>
            </a:r>
            <a:endParaRPr/>
          </a:p>
          <a:p>
            <a:pPr indent="0" lvl="0" marL="0" rtl="0" algn="just">
              <a:lnSpc>
                <a:spcPct val="100000"/>
              </a:lnSpc>
              <a:spcBef>
                <a:spcPts val="560"/>
              </a:spcBef>
              <a:spcAft>
                <a:spcPts val="0"/>
              </a:spcAft>
              <a:buClr>
                <a:schemeClr val="dk1"/>
              </a:buClr>
              <a:buSzPts val="2800"/>
              <a:buNone/>
            </a:pPr>
            <a:r>
              <a:rPr lang="en-IN" sz="2000">
                <a:solidFill>
                  <a:schemeClr val="dk1"/>
                </a:solidFill>
                <a:latin typeface="Arial"/>
                <a:ea typeface="Arial"/>
                <a:cs typeface="Arial"/>
                <a:sym typeface="Arial"/>
              </a:rPr>
              <a:t>The system will be optimized for accuracy that can be integrated into platforms to combat deepfake misuse, promoting trust in digital media. </a:t>
            </a:r>
            <a:endParaRPr>
              <a:solidFill>
                <a:schemeClr val="dk1"/>
              </a:solidFill>
              <a:latin typeface="Arial"/>
              <a:ea typeface="Arial"/>
              <a:cs typeface="Arial"/>
              <a:sym typeface="Arial"/>
            </a:endParaRPr>
          </a:p>
        </p:txBody>
      </p:sp>
      <p:sp>
        <p:nvSpPr>
          <p:cNvPr id="71" name="Google Shape;71;p15"/>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 Abstract</a:t>
            </a:r>
            <a:endParaRPr>
              <a:latin typeface="Arial"/>
              <a:ea typeface="Arial"/>
              <a:cs typeface="Arial"/>
              <a:sym typeface="Arial"/>
            </a:endParaRPr>
          </a:p>
        </p:txBody>
      </p:sp>
      <p:sp>
        <p:nvSpPr>
          <p:cNvPr id="72" name="Google Shape;72;p15"/>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 name="Google Shape;73;p15"/>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subTitle"/>
          </p:nvPr>
        </p:nvSpPr>
        <p:spPr>
          <a:xfrm>
            <a:off x="177800" y="731044"/>
            <a:ext cx="8763000" cy="4057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560"/>
              </a:spcBef>
              <a:spcAft>
                <a:spcPts val="0"/>
              </a:spcAft>
              <a:buClr>
                <a:schemeClr val="dk1"/>
              </a:buClr>
              <a:buSzPts val="2800"/>
              <a:buNone/>
            </a:pPr>
            <a:r>
              <a:rPr lang="en-IN" sz="2000">
                <a:solidFill>
                  <a:schemeClr val="dk1"/>
                </a:solidFill>
                <a:latin typeface="Arial"/>
                <a:ea typeface="Arial"/>
                <a:cs typeface="Arial"/>
                <a:sym typeface="Arial"/>
              </a:rPr>
              <a:t>Deepfake technology poses serious challenges, including the spread of misinformation, where manipulated media distorts facts and influences public opinion, leading to trust issues in news and digital communication. It also raises significant privacy concerns, as individuals' images can be misused without consent for identity theft or reputational harm. Furthermore, deepfakes undermine authenticity, making it increasingly difficult to distinguish real content from fake, eroding trust in digital media. These issues highlight the urgent need for advanced tools to preserve integrity and authenticity in the digital age.</a:t>
            </a:r>
            <a:endParaRPr sz="3000">
              <a:latin typeface="Arial"/>
              <a:ea typeface="Arial"/>
              <a:cs typeface="Arial"/>
              <a:sym typeface="Arial"/>
            </a:endParaRPr>
          </a:p>
        </p:txBody>
      </p:sp>
      <p:sp>
        <p:nvSpPr>
          <p:cNvPr id="79" name="Google Shape;79;p16"/>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 Introduction</a:t>
            </a:r>
            <a:endParaRPr>
              <a:latin typeface="Arial"/>
              <a:ea typeface="Arial"/>
              <a:cs typeface="Arial"/>
              <a:sym typeface="Arial"/>
            </a:endParaRPr>
          </a:p>
        </p:txBody>
      </p:sp>
      <p:sp>
        <p:nvSpPr>
          <p:cNvPr id="80" name="Google Shape;80;p16"/>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1" name="Google Shape;81;p16"/>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 Introduction</a:t>
            </a:r>
            <a:endParaRPr>
              <a:latin typeface="Arial"/>
              <a:ea typeface="Arial"/>
              <a:cs typeface="Arial"/>
              <a:sym typeface="Arial"/>
            </a:endParaRPr>
          </a:p>
        </p:txBody>
      </p:sp>
      <p:sp>
        <p:nvSpPr>
          <p:cNvPr id="87" name="Google Shape;87;p17"/>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88" name="Google Shape;88;p17"/>
          <p:cNvPicPr preferRelativeResize="0"/>
          <p:nvPr/>
        </p:nvPicPr>
        <p:blipFill rotWithShape="1">
          <a:blip r:embed="rId3">
            <a:alphaModFix/>
          </a:blip>
          <a:srcRect b="0" l="0" r="0" t="0"/>
          <a:stretch/>
        </p:blipFill>
        <p:spPr>
          <a:xfrm>
            <a:off x="157809" y="1512825"/>
            <a:ext cx="4183716" cy="3026518"/>
          </a:xfrm>
          <a:prstGeom prst="rect">
            <a:avLst/>
          </a:prstGeom>
          <a:noFill/>
          <a:ln>
            <a:noFill/>
          </a:ln>
        </p:spPr>
      </p:pic>
      <p:pic>
        <p:nvPicPr>
          <p:cNvPr id="89" name="Google Shape;89;p17"/>
          <p:cNvPicPr preferRelativeResize="0"/>
          <p:nvPr/>
        </p:nvPicPr>
        <p:blipFill rotWithShape="1">
          <a:blip r:embed="rId4">
            <a:alphaModFix/>
          </a:blip>
          <a:srcRect b="0" l="0" r="0" t="0"/>
          <a:stretch/>
        </p:blipFill>
        <p:spPr>
          <a:xfrm>
            <a:off x="3938403" y="913732"/>
            <a:ext cx="5047788" cy="2078823"/>
          </a:xfrm>
          <a:prstGeom prst="rect">
            <a:avLst/>
          </a:prstGeom>
          <a:noFill/>
          <a:ln>
            <a:noFill/>
          </a:ln>
        </p:spPr>
      </p:pic>
      <p:sp>
        <p:nvSpPr>
          <p:cNvPr id="90" name="Google Shape;90;p17"/>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subTitle"/>
          </p:nvPr>
        </p:nvSpPr>
        <p:spPr>
          <a:xfrm>
            <a:off x="177800" y="731044"/>
            <a:ext cx="8763000" cy="4057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560"/>
              </a:spcBef>
              <a:spcAft>
                <a:spcPts val="0"/>
              </a:spcAft>
              <a:buClr>
                <a:schemeClr val="dk1"/>
              </a:buClr>
              <a:buSzPts val="2800"/>
              <a:buNone/>
            </a:pPr>
            <a:r>
              <a:rPr lang="en-IN" sz="1800">
                <a:solidFill>
                  <a:schemeClr val="dk1"/>
                </a:solidFill>
                <a:latin typeface="Arial"/>
                <a:ea typeface="Arial"/>
                <a:cs typeface="Arial"/>
                <a:sym typeface="Arial"/>
              </a:rPr>
              <a:t>The rise of deepfake technology has led to the creation of highly realistic yet manipulated media that poses significant societal challenges. </a:t>
            </a:r>
            <a:endParaRPr/>
          </a:p>
          <a:p>
            <a:pPr indent="0" lvl="0" marL="0" rtl="0" algn="just">
              <a:lnSpc>
                <a:spcPct val="100000"/>
              </a:lnSpc>
              <a:spcBef>
                <a:spcPts val="560"/>
              </a:spcBef>
              <a:spcAft>
                <a:spcPts val="0"/>
              </a:spcAft>
              <a:buClr>
                <a:schemeClr val="dk1"/>
              </a:buClr>
              <a:buSzPts val="2800"/>
              <a:buNone/>
            </a:pPr>
            <a:r>
              <a:rPr lang="en-IN" sz="1800">
                <a:solidFill>
                  <a:schemeClr val="dk1"/>
                </a:solidFill>
                <a:latin typeface="Arial"/>
                <a:ea typeface="Arial"/>
                <a:cs typeface="Arial"/>
                <a:sym typeface="Arial"/>
              </a:rPr>
              <a:t>These include the spread of misinformation, breaches of privacy, and the erosion of trust in content authenticity. </a:t>
            </a:r>
            <a:endParaRPr/>
          </a:p>
          <a:p>
            <a:pPr indent="0" lvl="0" marL="0" rtl="0" algn="just">
              <a:lnSpc>
                <a:spcPct val="100000"/>
              </a:lnSpc>
              <a:spcBef>
                <a:spcPts val="560"/>
              </a:spcBef>
              <a:spcAft>
                <a:spcPts val="0"/>
              </a:spcAft>
              <a:buClr>
                <a:schemeClr val="dk1"/>
              </a:buClr>
              <a:buSzPts val="2800"/>
              <a:buNone/>
            </a:pPr>
            <a:r>
              <a:rPr lang="en-IN" sz="1800">
                <a:solidFill>
                  <a:schemeClr val="dk1"/>
                </a:solidFill>
                <a:latin typeface="Arial"/>
                <a:ea typeface="Arial"/>
                <a:cs typeface="Arial"/>
                <a:sym typeface="Arial"/>
              </a:rPr>
              <a:t>Existing detection systems often struggle to keep up with the rapidly evolving methods used to generate deepfakes, resulting in inadequate protection against their misuse.</a:t>
            </a:r>
            <a:endParaRPr b="1" sz="1900">
              <a:solidFill>
                <a:schemeClr val="dk1"/>
              </a:solidFill>
              <a:latin typeface="Arial"/>
              <a:ea typeface="Arial"/>
              <a:cs typeface="Arial"/>
              <a:sym typeface="Arial"/>
            </a:endParaRPr>
          </a:p>
        </p:txBody>
      </p:sp>
      <p:sp>
        <p:nvSpPr>
          <p:cNvPr id="96" name="Google Shape;96;p18"/>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Problem Definition</a:t>
            </a:r>
            <a:r>
              <a:rPr b="1" i="0" lang="en-IN" sz="2400" u="none">
                <a:solidFill>
                  <a:schemeClr val="dk1"/>
                </a:solidFill>
                <a:latin typeface="Arial"/>
                <a:ea typeface="Arial"/>
                <a:cs typeface="Arial"/>
                <a:sym typeface="Arial"/>
              </a:rPr>
              <a:t> </a:t>
            </a:r>
            <a:endParaRPr>
              <a:latin typeface="Arial"/>
              <a:ea typeface="Arial"/>
              <a:cs typeface="Arial"/>
              <a:sym typeface="Arial"/>
            </a:endParaRPr>
          </a:p>
        </p:txBody>
      </p:sp>
      <p:sp>
        <p:nvSpPr>
          <p:cNvPr id="97" name="Google Shape;97;p18"/>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8" name="Google Shape;98;p18"/>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 type="subTitle"/>
          </p:nvPr>
        </p:nvSpPr>
        <p:spPr>
          <a:xfrm>
            <a:off x="177800" y="731044"/>
            <a:ext cx="8763000" cy="4057800"/>
          </a:xfrm>
          <a:prstGeom prst="rect">
            <a:avLst/>
          </a:prstGeom>
          <a:noFill/>
          <a:ln>
            <a:noFill/>
          </a:ln>
        </p:spPr>
        <p:txBody>
          <a:bodyPr anchorCtr="0" anchor="t" bIns="45700" lIns="91425" spcFirstLastPara="1" rIns="91425" wrap="square" tIns="45700">
            <a:noAutofit/>
          </a:bodyPr>
          <a:lstStyle/>
          <a:p>
            <a:pPr indent="-355600" lvl="0" marL="457200" rtl="0" algn="just">
              <a:lnSpc>
                <a:spcPct val="100000"/>
              </a:lnSpc>
              <a:spcBef>
                <a:spcPts val="480"/>
              </a:spcBef>
              <a:spcAft>
                <a:spcPts val="0"/>
              </a:spcAft>
              <a:buClr>
                <a:schemeClr val="dk1"/>
              </a:buClr>
              <a:buSzPts val="2000"/>
              <a:buFont typeface="Calibri"/>
              <a:buAutoNum type="arabicPeriod"/>
            </a:pPr>
            <a:r>
              <a:rPr lang="en-IN" sz="2000">
                <a:solidFill>
                  <a:schemeClr val="dk1"/>
                </a:solidFill>
                <a:latin typeface="Arial"/>
                <a:ea typeface="Arial"/>
                <a:cs typeface="Arial"/>
                <a:sym typeface="Arial"/>
              </a:rPr>
              <a:t>To address these challenges, there is a critical need for a robust and adaptive detection model capable of identifying deepfakes with high accuracy. </a:t>
            </a:r>
            <a:endParaRPr/>
          </a:p>
          <a:p>
            <a:pPr indent="-355600" lvl="0" marL="457200" rtl="0" algn="just">
              <a:lnSpc>
                <a:spcPct val="100000"/>
              </a:lnSpc>
              <a:spcBef>
                <a:spcPts val="480"/>
              </a:spcBef>
              <a:spcAft>
                <a:spcPts val="0"/>
              </a:spcAft>
              <a:buClr>
                <a:schemeClr val="dk1"/>
              </a:buClr>
              <a:buSzPts val="2000"/>
              <a:buFont typeface="Calibri"/>
              <a:buAutoNum type="arabicPeriod"/>
            </a:pPr>
            <a:r>
              <a:rPr lang="en-IN" sz="2000">
                <a:solidFill>
                  <a:schemeClr val="dk1"/>
                </a:solidFill>
                <a:latin typeface="Arial"/>
                <a:ea typeface="Arial"/>
                <a:cs typeface="Arial"/>
                <a:sym typeface="Arial"/>
              </a:rPr>
              <a:t>The proposed model combines transfer learning approach, Convolutional Neural Networks (MobileNetV2), Meta-learning, to enhance detection capabilities. </a:t>
            </a:r>
            <a:endParaRPr/>
          </a:p>
          <a:p>
            <a:pPr indent="-355600" lvl="0" marL="457200" rtl="0" algn="just">
              <a:lnSpc>
                <a:spcPct val="100000"/>
              </a:lnSpc>
              <a:spcBef>
                <a:spcPts val="480"/>
              </a:spcBef>
              <a:spcAft>
                <a:spcPts val="0"/>
              </a:spcAft>
              <a:buClr>
                <a:schemeClr val="dk1"/>
              </a:buClr>
              <a:buSzPts val="2000"/>
              <a:buFont typeface="Calibri"/>
              <a:buAutoNum type="arabicPeriod"/>
            </a:pPr>
            <a:r>
              <a:rPr lang="en-IN" sz="2000">
                <a:solidFill>
                  <a:schemeClr val="dk1"/>
                </a:solidFill>
                <a:latin typeface="Arial"/>
                <a:ea typeface="Arial"/>
                <a:cs typeface="Arial"/>
                <a:sym typeface="Arial"/>
              </a:rPr>
              <a:t>By leveraging these advanced techniques, the system can adapt to evolving deepfake generation methods, reliably detect manipulated media, and uphold information integrity in digital platforms. </a:t>
            </a:r>
            <a:endParaRPr/>
          </a:p>
          <a:p>
            <a:pPr indent="-355600" lvl="0" marL="457200" rtl="0" algn="just">
              <a:lnSpc>
                <a:spcPct val="100000"/>
              </a:lnSpc>
              <a:spcBef>
                <a:spcPts val="480"/>
              </a:spcBef>
              <a:spcAft>
                <a:spcPts val="0"/>
              </a:spcAft>
              <a:buClr>
                <a:schemeClr val="dk1"/>
              </a:buClr>
              <a:buSzPts val="2000"/>
              <a:buFont typeface="Calibri"/>
              <a:buAutoNum type="arabicPeriod"/>
            </a:pPr>
            <a:r>
              <a:rPr lang="en-IN" sz="2000">
                <a:solidFill>
                  <a:schemeClr val="dk1"/>
                </a:solidFill>
                <a:latin typeface="Arial"/>
                <a:ea typeface="Arial"/>
                <a:cs typeface="Arial"/>
                <a:sym typeface="Arial"/>
              </a:rPr>
              <a:t>This solution is essential to mitigate the growing threats posed by deepfakes and ensure trust in digital communication.</a:t>
            </a:r>
            <a:endParaRPr sz="1800">
              <a:solidFill>
                <a:schemeClr val="dk1"/>
              </a:solidFill>
              <a:latin typeface="Arial"/>
              <a:ea typeface="Arial"/>
              <a:cs typeface="Arial"/>
              <a:sym typeface="Arial"/>
            </a:endParaRPr>
          </a:p>
        </p:txBody>
      </p:sp>
      <p:sp>
        <p:nvSpPr>
          <p:cNvPr id="104" name="Google Shape;104;p19"/>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Arial"/>
                <a:ea typeface="Arial"/>
                <a:cs typeface="Arial"/>
                <a:sym typeface="Arial"/>
              </a:rPr>
              <a:t>Aim and Objectives</a:t>
            </a:r>
            <a:endParaRPr>
              <a:latin typeface="Arial"/>
              <a:ea typeface="Arial"/>
              <a:cs typeface="Arial"/>
              <a:sym typeface="Arial"/>
            </a:endParaRPr>
          </a:p>
        </p:txBody>
      </p:sp>
      <p:sp>
        <p:nvSpPr>
          <p:cNvPr id="105" name="Google Shape;105;p19"/>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6" name="Google Shape;106;p19"/>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898989"/>
                </a:solidFill>
                <a:latin typeface="Arial"/>
                <a:ea typeface="Arial"/>
                <a:cs typeface="Arial"/>
                <a:sym typeface="Arial"/>
              </a:rPr>
              <a:t>Deepfake Image Detection with Meta Learning</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idx="1" type="subTitle"/>
          </p:nvPr>
        </p:nvSpPr>
        <p:spPr>
          <a:xfrm>
            <a:off x="228600" y="857250"/>
            <a:ext cx="8483700" cy="3828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800"/>
              <a:buNone/>
            </a:pPr>
            <a:r>
              <a:t/>
            </a:r>
            <a:endParaRPr b="1" i="0" sz="800" u="none">
              <a:solidFill>
                <a:schemeClr val="dk1"/>
              </a:solidFill>
              <a:latin typeface="Calibri"/>
              <a:ea typeface="Calibri"/>
              <a:cs typeface="Calibri"/>
              <a:sym typeface="Calibri"/>
            </a:endParaRPr>
          </a:p>
          <a:p>
            <a:pPr indent="0" lvl="0" marL="0" rtl="0" algn="just">
              <a:lnSpc>
                <a:spcPct val="100000"/>
              </a:lnSpc>
              <a:spcBef>
                <a:spcPts val="560"/>
              </a:spcBef>
              <a:spcAft>
                <a:spcPts val="0"/>
              </a:spcAft>
              <a:buClr>
                <a:srgbClr val="888888"/>
              </a:buClr>
              <a:buSzPts val="2800"/>
              <a:buNone/>
            </a:pPr>
            <a:r>
              <a:t/>
            </a:r>
            <a:endParaRPr b="1" i="0" sz="2800" u="none">
              <a:solidFill>
                <a:schemeClr val="dk1"/>
              </a:solidFill>
              <a:latin typeface="Calibri"/>
              <a:ea typeface="Calibri"/>
              <a:cs typeface="Calibri"/>
              <a:sym typeface="Calibri"/>
            </a:endParaRPr>
          </a:p>
          <a:p>
            <a:pPr indent="0" lvl="0" marL="0" rtl="0" algn="just">
              <a:lnSpc>
                <a:spcPct val="100000"/>
              </a:lnSpc>
              <a:spcBef>
                <a:spcPts val="560"/>
              </a:spcBef>
              <a:spcAft>
                <a:spcPts val="0"/>
              </a:spcAft>
              <a:buClr>
                <a:srgbClr val="888888"/>
              </a:buClr>
              <a:buSzPts val="2800"/>
              <a:buNone/>
            </a:pPr>
            <a:r>
              <a:t/>
            </a:r>
            <a:endParaRPr b="1" i="0" sz="2800" u="none">
              <a:solidFill>
                <a:schemeClr val="dk1"/>
              </a:solidFill>
              <a:latin typeface="Calibri"/>
              <a:ea typeface="Calibri"/>
              <a:cs typeface="Calibri"/>
              <a:sym typeface="Calibri"/>
            </a:endParaRPr>
          </a:p>
        </p:txBody>
      </p:sp>
      <p:sp>
        <p:nvSpPr>
          <p:cNvPr id="113" name="Google Shape;113;p20"/>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Calibri"/>
                <a:ea typeface="Calibri"/>
                <a:cs typeface="Calibri"/>
                <a:sym typeface="Calibri"/>
              </a:rPr>
              <a:t>Literature </a:t>
            </a:r>
            <a:r>
              <a:rPr lang="en-IN" sz="2400">
                <a:latin typeface="Calibri"/>
                <a:ea typeface="Calibri"/>
                <a:cs typeface="Calibri"/>
                <a:sym typeface="Calibri"/>
              </a:rPr>
              <a:t>S</a:t>
            </a:r>
            <a:r>
              <a:rPr b="0" i="0" lang="en-IN" sz="2400" u="none">
                <a:solidFill>
                  <a:schemeClr val="dk1"/>
                </a:solidFill>
                <a:latin typeface="Calibri"/>
                <a:ea typeface="Calibri"/>
                <a:cs typeface="Calibri"/>
                <a:sym typeface="Calibri"/>
              </a:rPr>
              <a:t>urvey</a:t>
            </a:r>
            <a:endParaRPr/>
          </a:p>
        </p:txBody>
      </p:sp>
      <p:sp>
        <p:nvSpPr>
          <p:cNvPr id="114" name="Google Shape;114;p20"/>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 name="Google Shape;115;p20"/>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IN"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graphicFrame>
        <p:nvGraphicFramePr>
          <p:cNvPr id="116" name="Google Shape;116;p20"/>
          <p:cNvGraphicFramePr/>
          <p:nvPr/>
        </p:nvGraphicFramePr>
        <p:xfrm>
          <a:off x="65314" y="685800"/>
          <a:ext cx="3000000" cy="3000000"/>
        </p:xfrm>
        <a:graphic>
          <a:graphicData uri="http://schemas.openxmlformats.org/drawingml/2006/table">
            <a:tbl>
              <a:tblPr bandRow="1" firstRow="1">
                <a:gradFill>
                  <a:gsLst>
                    <a:gs pos="0">
                      <a:srgbClr val="81AFFF"/>
                    </a:gs>
                    <a:gs pos="35000">
                      <a:srgbClr val="A6C5FF"/>
                    </a:gs>
                    <a:gs pos="100000">
                      <a:srgbClr val="DBE5FF"/>
                    </a:gs>
                  </a:gsLst>
                  <a:lin ang="16200000" scaled="0"/>
                </a:gradFill>
                <a:tableStyleId>{E7B985C1-AF58-4C46-BBF6-7FFE71CCAF29}</a:tableStyleId>
              </a:tblPr>
              <a:tblGrid>
                <a:gridCol w="599625"/>
                <a:gridCol w="1490425"/>
                <a:gridCol w="1175650"/>
                <a:gridCol w="1763475"/>
                <a:gridCol w="4023975"/>
              </a:tblGrid>
              <a:tr h="746400">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Times New Roman"/>
                          <a:ea typeface="Times New Roman"/>
                          <a:cs typeface="Times New Roman"/>
                          <a:sym typeface="Times New Roman"/>
                        </a:rPr>
                        <a:t>Sr. No.</a:t>
                      </a:r>
                      <a:endParaRPr b="1" i="0" sz="1200" u="none" cap="none" strike="noStrike">
                        <a:solidFill>
                          <a:srgbClr val="FFFFFF"/>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Times New Roman"/>
                          <a:ea typeface="Times New Roman"/>
                          <a:cs typeface="Times New Roman"/>
                          <a:sym typeface="Times New Roman"/>
                        </a:rPr>
                        <a:t>Title of the paper</a:t>
                      </a:r>
                      <a:endParaRPr b="1" i="0"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i="0" lang="en-IN" sz="1400" u="none" cap="none" strike="noStrike">
                          <a:solidFill>
                            <a:srgbClr val="FFFFFF"/>
                          </a:solidFill>
                          <a:latin typeface="Times New Roman"/>
                          <a:ea typeface="Times New Roman"/>
                          <a:cs typeface="Times New Roman"/>
                          <a:sym typeface="Times New Roman"/>
                        </a:rPr>
                        <a:t>Author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Calibri"/>
                          <a:ea typeface="Calibri"/>
                          <a:cs typeface="Calibri"/>
                          <a:sym typeface="Calibri"/>
                        </a:rPr>
                        <a:t>Year of Publication/ Publisher</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Times New Roman"/>
                          <a:ea typeface="Times New Roman"/>
                          <a:cs typeface="Times New Roman"/>
                          <a:sym typeface="Times New Roman"/>
                        </a:rPr>
                        <a:t>Major observations/findings</a:t>
                      </a:r>
                      <a:endParaRPr b="1" i="0"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1617175">
                <a:tc>
                  <a:txBody>
                    <a:bodyPr/>
                    <a:lstStyle/>
                    <a:p>
                      <a:pPr indent="0" lvl="0" marL="0" marR="0" rtl="0" algn="l">
                        <a:lnSpc>
                          <a:spcPct val="100000"/>
                        </a:lnSpc>
                        <a:spcBef>
                          <a:spcPts val="0"/>
                        </a:spcBef>
                        <a:spcAft>
                          <a:spcPts val="0"/>
                        </a:spcAft>
                        <a:buNone/>
                      </a:pPr>
                      <a:r>
                        <a:rPr lang="en-IN" sz="1400" u="none" cap="none" strike="noStrike"/>
                        <a:t>1</a:t>
                      </a:r>
                      <a:endParaRPr/>
                    </a:p>
                  </a:txBody>
                  <a:tcPr marT="45725" marB="45725" marR="91450" marL="91450"/>
                </a:tc>
                <a:tc>
                  <a:txBody>
                    <a:bodyPr/>
                    <a:lstStyle/>
                    <a:p>
                      <a:pPr indent="0" lvl="0" marL="0" marR="0" rtl="0" algn="l">
                        <a:lnSpc>
                          <a:spcPct val="100000"/>
                        </a:lnSpc>
                        <a:spcBef>
                          <a:spcPts val="0"/>
                        </a:spcBef>
                        <a:spcAft>
                          <a:spcPts val="0"/>
                        </a:spcAft>
                        <a:buNone/>
                      </a:pPr>
                      <a:r>
                        <a:rPr b="1" i="0" lang="en-IN" sz="1400" u="none" cap="none" strike="noStrike">
                          <a:solidFill>
                            <a:schemeClr val="dk1"/>
                          </a:solidFill>
                          <a:latin typeface="Arial"/>
                          <a:ea typeface="Arial"/>
                          <a:cs typeface="Arial"/>
                          <a:sym typeface="Arial"/>
                        </a:rPr>
                        <a:t>Fine-Grained Open-Set Deepfake Detection via Unsupervised Domain Adaptation</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Xinye Zhou, Hu Han, Shiguang Shan, Xilin Chen</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01 January 2024</a:t>
                      </a:r>
                      <a:endParaRPr/>
                    </a:p>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IEEE Transactions on Information Forensics and Security, Volume 19</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400" u="none" cap="none" strike="noStrike"/>
                        <a:t>This study proposes an unsupervised domain adaptation method for fine-grained open-set deepfake detection. The approach focuses on adapting the detection model to new, unseen deepfake types without requiring labeled data from those categories.</a:t>
                      </a:r>
                      <a:endParaRPr/>
                    </a:p>
                  </a:txBody>
                  <a:tcPr marT="45725" marB="45725" marR="91450" marL="91450"/>
                </a:tc>
              </a:tr>
              <a:tr h="1680800">
                <a:tc>
                  <a:txBody>
                    <a:bodyPr/>
                    <a:lstStyle/>
                    <a:p>
                      <a:pPr indent="0" lvl="0" marL="0" marR="0" rtl="0" algn="l">
                        <a:lnSpc>
                          <a:spcPct val="100000"/>
                        </a:lnSpc>
                        <a:spcBef>
                          <a:spcPts val="0"/>
                        </a:spcBef>
                        <a:spcAft>
                          <a:spcPts val="0"/>
                        </a:spcAft>
                        <a:buNone/>
                      </a:pPr>
                      <a:r>
                        <a:rPr lang="en-IN" sz="1400" u="none" cap="none" strike="noStrike"/>
                        <a:t>2</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b="1" lang="en-IN" sz="1400" u="none" cap="none" strike="noStrike"/>
                        <a:t>Exposing Deepfake Face Forgeries With Guided Residuals by Y. Zhang et al.</a:t>
                      </a:r>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Zhiqing Guo, Gaobo Yang, Jiyou Chen, Xingming Sun</a:t>
                      </a:r>
                      <a:endParaRPr/>
                    </a:p>
                  </a:txBody>
                  <a:tcPr marT="45725" marB="45725" marR="91450" marL="91450"/>
                </a:tc>
                <a:tc>
                  <a:txBody>
                    <a:bodyPr/>
                    <a:lstStyle/>
                    <a:p>
                      <a:pPr indent="0" lvl="0" marL="0" marR="0" rtl="0" algn="l">
                        <a:lnSpc>
                          <a:spcPct val="100000"/>
                        </a:lnSpc>
                        <a:spcBef>
                          <a:spcPts val="0"/>
                        </a:spcBef>
                        <a:spcAft>
                          <a:spcPts val="0"/>
                        </a:spcAft>
                        <a:buNone/>
                      </a:pPr>
                      <a:r>
                        <a:rPr b="0" i="1" lang="en-IN" sz="1400" u="none" cap="none" strike="noStrike">
                          <a:solidFill>
                            <a:schemeClr val="dk1"/>
                          </a:solidFill>
                          <a:latin typeface="Arial"/>
                          <a:ea typeface="Arial"/>
                          <a:cs typeface="Arial"/>
                          <a:sym typeface="Arial"/>
                        </a:rPr>
                        <a:t>2 May 2022</a:t>
                      </a:r>
                      <a:endParaRPr/>
                    </a:p>
                    <a:p>
                      <a:pPr indent="0" lvl="0" marL="0" marR="0" rtl="0" algn="l">
                        <a:lnSpc>
                          <a:spcPct val="100000"/>
                        </a:lnSpc>
                        <a:spcBef>
                          <a:spcPts val="0"/>
                        </a:spcBef>
                        <a:spcAft>
                          <a:spcPts val="0"/>
                        </a:spcAft>
                        <a:buNone/>
                      </a:pPr>
                      <a:r>
                        <a:t/>
                      </a:r>
                      <a:endParaRPr sz="1400" u="none" cap="none" strike="noStrike"/>
                    </a:p>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IEEE Transactions on multimedia, Volume 25</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IN" sz="1400" u="none" cap="none" strike="noStrike"/>
                        <a:t>This research introduces a method that utilizes residual-based features to preserve tampering traces while suppressing irrelevant image content. The guided residuals enhance the detection of subtle artifacts introduced during deepfake generation</a:t>
                      </a:r>
                      <a:endParaRPr/>
                    </a:p>
                  </a:txBody>
                  <a:tcPr marT="45725" marB="45725" marR="91450" marL="91450"/>
                </a:tc>
              </a:tr>
              <a:tr h="311000">
                <a:tc gridSpan="5">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hMerge="1"/>
                <a:tc hMerge="1"/>
                <a:tc hMerge="1"/>
                <a:tc hMerge="1"/>
              </a:tr>
            </a:tbl>
          </a:graphicData>
        </a:graphic>
      </p:graphicFrame>
      <p:sp>
        <p:nvSpPr>
          <p:cNvPr id="117" name="Google Shape;117;p20"/>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0C0C0C"/>
                </a:solidFill>
                <a:latin typeface="Calibri"/>
                <a:ea typeface="Calibri"/>
                <a:cs typeface="Calibri"/>
                <a:sym typeface="Calibri"/>
              </a:rPr>
              <a:t>Deepfake Image Detection with Meta Learning</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idx="1" type="subTitle"/>
          </p:nvPr>
        </p:nvSpPr>
        <p:spPr>
          <a:xfrm>
            <a:off x="228600" y="857250"/>
            <a:ext cx="8483700" cy="38289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888888"/>
              </a:buClr>
              <a:buSzPts val="800"/>
              <a:buNone/>
            </a:pPr>
            <a:r>
              <a:t/>
            </a:r>
            <a:endParaRPr b="1" i="0" sz="800" u="none">
              <a:solidFill>
                <a:schemeClr val="dk1"/>
              </a:solidFill>
              <a:latin typeface="Calibri"/>
              <a:ea typeface="Calibri"/>
              <a:cs typeface="Calibri"/>
              <a:sym typeface="Calibri"/>
            </a:endParaRPr>
          </a:p>
          <a:p>
            <a:pPr indent="0" lvl="0" marL="0" rtl="0" algn="just">
              <a:lnSpc>
                <a:spcPct val="100000"/>
              </a:lnSpc>
              <a:spcBef>
                <a:spcPts val="560"/>
              </a:spcBef>
              <a:spcAft>
                <a:spcPts val="0"/>
              </a:spcAft>
              <a:buClr>
                <a:srgbClr val="888888"/>
              </a:buClr>
              <a:buSzPts val="2800"/>
              <a:buNone/>
            </a:pPr>
            <a:r>
              <a:t/>
            </a:r>
            <a:endParaRPr b="1" i="0" sz="2800" u="none">
              <a:solidFill>
                <a:schemeClr val="dk1"/>
              </a:solidFill>
              <a:latin typeface="Calibri"/>
              <a:ea typeface="Calibri"/>
              <a:cs typeface="Calibri"/>
              <a:sym typeface="Calibri"/>
            </a:endParaRPr>
          </a:p>
          <a:p>
            <a:pPr indent="0" lvl="0" marL="0" rtl="0" algn="just">
              <a:lnSpc>
                <a:spcPct val="100000"/>
              </a:lnSpc>
              <a:spcBef>
                <a:spcPts val="560"/>
              </a:spcBef>
              <a:spcAft>
                <a:spcPts val="0"/>
              </a:spcAft>
              <a:buClr>
                <a:srgbClr val="888888"/>
              </a:buClr>
              <a:buSzPts val="2800"/>
              <a:buNone/>
            </a:pPr>
            <a:r>
              <a:t/>
            </a:r>
            <a:endParaRPr b="1" i="0" sz="2800" u="none">
              <a:solidFill>
                <a:schemeClr val="dk1"/>
              </a:solidFill>
              <a:latin typeface="Calibri"/>
              <a:ea typeface="Calibri"/>
              <a:cs typeface="Calibri"/>
              <a:sym typeface="Calibri"/>
            </a:endParaRPr>
          </a:p>
        </p:txBody>
      </p:sp>
      <p:sp>
        <p:nvSpPr>
          <p:cNvPr id="124" name="Google Shape;124;p21"/>
          <p:cNvSpPr txBox="1"/>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0" i="0" lang="en-IN" sz="2400" u="none">
                <a:solidFill>
                  <a:schemeClr val="dk1"/>
                </a:solidFill>
                <a:latin typeface="Calibri"/>
                <a:ea typeface="Calibri"/>
                <a:cs typeface="Calibri"/>
                <a:sym typeface="Calibri"/>
              </a:rPr>
              <a:t>Literature </a:t>
            </a:r>
            <a:r>
              <a:rPr lang="en-IN" sz="2400">
                <a:latin typeface="Calibri"/>
                <a:ea typeface="Calibri"/>
                <a:cs typeface="Calibri"/>
                <a:sym typeface="Calibri"/>
              </a:rPr>
              <a:t>S</a:t>
            </a:r>
            <a:r>
              <a:rPr b="0" i="0" lang="en-IN" sz="2400" u="none">
                <a:solidFill>
                  <a:schemeClr val="dk1"/>
                </a:solidFill>
                <a:latin typeface="Calibri"/>
                <a:ea typeface="Calibri"/>
                <a:cs typeface="Calibri"/>
                <a:sym typeface="Calibri"/>
              </a:rPr>
              <a:t>urvey</a:t>
            </a:r>
            <a:endParaRPr/>
          </a:p>
        </p:txBody>
      </p:sp>
      <p:sp>
        <p:nvSpPr>
          <p:cNvPr id="125" name="Google Shape;125;p21"/>
          <p:cNvSpPr txBox="1"/>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6" name="Google Shape;126;p21"/>
          <p:cNvSpPr txBox="1"/>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IN" sz="1200" u="none" cap="none" strike="noStrike">
                <a:solidFill>
                  <a:srgbClr val="898989"/>
                </a:solidFill>
                <a:latin typeface="Calibri"/>
                <a:ea typeface="Calibri"/>
                <a:cs typeface="Calibri"/>
                <a:sym typeface="Calibri"/>
              </a:rPr>
              <a:t>‹#›</a:t>
            </a:fld>
            <a:endParaRPr b="0" i="0" sz="1400" u="none" cap="none" strike="noStrike">
              <a:solidFill>
                <a:srgbClr val="000000"/>
              </a:solidFill>
              <a:latin typeface="Arial"/>
              <a:ea typeface="Arial"/>
              <a:cs typeface="Arial"/>
              <a:sym typeface="Arial"/>
            </a:endParaRPr>
          </a:p>
        </p:txBody>
      </p:sp>
      <p:graphicFrame>
        <p:nvGraphicFramePr>
          <p:cNvPr id="127" name="Google Shape;127;p21"/>
          <p:cNvGraphicFramePr/>
          <p:nvPr/>
        </p:nvGraphicFramePr>
        <p:xfrm>
          <a:off x="65314" y="685800"/>
          <a:ext cx="3000000" cy="3000000"/>
        </p:xfrm>
        <a:graphic>
          <a:graphicData uri="http://schemas.openxmlformats.org/drawingml/2006/table">
            <a:tbl>
              <a:tblPr bandRow="1" firstRow="1">
                <a:noFill/>
                <a:tableStyleId>{E7B985C1-AF58-4C46-BBF6-7FFE71CCAF29}</a:tableStyleId>
              </a:tblPr>
              <a:tblGrid>
                <a:gridCol w="539650"/>
                <a:gridCol w="2298225"/>
                <a:gridCol w="1428475"/>
                <a:gridCol w="1833225"/>
                <a:gridCol w="2832175"/>
              </a:tblGrid>
              <a:tr h="746400">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Times New Roman"/>
                          <a:ea typeface="Times New Roman"/>
                          <a:cs typeface="Times New Roman"/>
                          <a:sym typeface="Times New Roman"/>
                        </a:rPr>
                        <a:t>Sr. No.</a:t>
                      </a:r>
                      <a:endParaRPr b="1" i="0" sz="1200" u="none" cap="none" strike="noStrike">
                        <a:solidFill>
                          <a:srgbClr val="FFFFFF"/>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Times New Roman"/>
                          <a:ea typeface="Times New Roman"/>
                          <a:cs typeface="Times New Roman"/>
                          <a:sym typeface="Times New Roman"/>
                        </a:rPr>
                        <a:t>Title of the paper</a:t>
                      </a:r>
                      <a:endParaRPr b="1" i="0"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1" i="0" lang="en-IN" sz="1400" u="none" cap="none" strike="noStrike">
                          <a:solidFill>
                            <a:srgbClr val="FFFFFF"/>
                          </a:solidFill>
                          <a:latin typeface="Times New Roman"/>
                          <a:ea typeface="Times New Roman"/>
                          <a:cs typeface="Times New Roman"/>
                          <a:sym typeface="Times New Roman"/>
                        </a:rPr>
                        <a:t>Author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Calibri"/>
                          <a:ea typeface="Calibri"/>
                          <a:cs typeface="Calibri"/>
                          <a:sym typeface="Calibri"/>
                        </a:rPr>
                        <a:t>Year of Publication/ Publisher</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FFFFFF"/>
                          </a:solidFill>
                          <a:latin typeface="Times New Roman"/>
                          <a:ea typeface="Times New Roman"/>
                          <a:cs typeface="Times New Roman"/>
                          <a:sym typeface="Times New Roman"/>
                        </a:rPr>
                        <a:t>Major observations/findings</a:t>
                      </a:r>
                      <a:endParaRPr b="1" i="0" sz="12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u="none" cap="none" strike="noStrike"/>
                    </a:p>
                  </a:txBody>
                  <a:tcPr marT="45725" marB="45725" marR="91450" marL="91450"/>
                </a:tc>
              </a:tr>
              <a:tr h="1617175">
                <a:tc>
                  <a:txBody>
                    <a:bodyPr/>
                    <a:lstStyle/>
                    <a:p>
                      <a:pPr indent="0" lvl="0" marL="0" marR="0" rtl="0" algn="l">
                        <a:lnSpc>
                          <a:spcPct val="100000"/>
                        </a:lnSpc>
                        <a:spcBef>
                          <a:spcPts val="0"/>
                        </a:spcBef>
                        <a:spcAft>
                          <a:spcPts val="0"/>
                        </a:spcAft>
                        <a:buNone/>
                      </a:pPr>
                      <a:r>
                        <a:rPr lang="en-IN" sz="1400" u="none" cap="none" strike="noStrike"/>
                        <a:t>3</a:t>
                      </a:r>
                      <a:endParaRPr/>
                    </a:p>
                  </a:txBody>
                  <a:tcPr marT="45725" marB="45725" marR="91450" marL="91450"/>
                </a:tc>
                <a:tc>
                  <a:txBody>
                    <a:bodyPr/>
                    <a:lstStyle/>
                    <a:p>
                      <a:pPr indent="0" lvl="0" marL="0" marR="0" rtl="0" algn="l">
                        <a:lnSpc>
                          <a:spcPct val="100000"/>
                        </a:lnSpc>
                        <a:spcBef>
                          <a:spcPts val="0"/>
                        </a:spcBef>
                        <a:spcAft>
                          <a:spcPts val="0"/>
                        </a:spcAft>
                        <a:buNone/>
                      </a:pPr>
                      <a:r>
                        <a:rPr b="1" lang="en-IN" sz="1400" u="none" cap="none" strike="noStrike"/>
                        <a:t>Exposing Face Forgery Across Domains via Bi-Directional Adaptation by L. Wang et al</a:t>
                      </a:r>
                      <a:endParaRPr b="1"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t>Qingxuan Lv, Yuezun Li, Junyu Dong, Sheng Chen, Hui Yu, Huiyu Zhou, Shu Zhang</a:t>
                      </a:r>
                      <a:endParaRPr b="0" i="0" sz="1400" u="none" cap="none" strike="noStrike">
                        <a:solidFill>
                          <a:schemeClr val="dk1"/>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2024</a:t>
                      </a:r>
                      <a:endParaRPr/>
                    </a:p>
                    <a:p>
                      <a:pPr indent="0" lvl="0" marL="0" marR="0" rtl="0" algn="l">
                        <a:lnSpc>
                          <a:spcPct val="100000"/>
                        </a:lnSpc>
                        <a:spcBef>
                          <a:spcPts val="0"/>
                        </a:spcBef>
                        <a:spcAft>
                          <a:spcPts val="0"/>
                        </a:spcAft>
                        <a:buNone/>
                      </a:pPr>
                      <a:r>
                        <a:rPr lang="en-IN" sz="1400" u="none" cap="none" strike="noStrike"/>
                        <a:t>IEEE TRANSACTIONS ON INFORMATION FORENSICS AND SECURITY, VOL. 19,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Proposed a bi-directional domain adaptation framework for cross-domain robustness.</a:t>
                      </a:r>
                      <a:endParaRPr sz="1400" u="none" cap="none" strike="noStrike"/>
                    </a:p>
                  </a:txBody>
                  <a:tcPr marT="45725" marB="45725" marR="91450" marL="91450"/>
                </a:tc>
              </a:tr>
              <a:tr h="1680800">
                <a:tc>
                  <a:txBody>
                    <a:bodyPr/>
                    <a:lstStyle/>
                    <a:p>
                      <a:pPr indent="0" lvl="0" marL="0" marR="0" rtl="0" algn="l">
                        <a:lnSpc>
                          <a:spcPct val="100000"/>
                        </a:lnSpc>
                        <a:spcBef>
                          <a:spcPts val="0"/>
                        </a:spcBef>
                        <a:spcAft>
                          <a:spcPts val="0"/>
                        </a:spcAft>
                        <a:buNone/>
                      </a:pPr>
                      <a:r>
                        <a:rPr lang="en-IN" sz="1400" u="none" cap="none" strike="noStrike"/>
                        <a:t>4</a:t>
                      </a:r>
                      <a:endParaRPr/>
                    </a:p>
                  </a:txBody>
                  <a:tcPr marT="45725" marB="45725" marR="91450" marL="91450"/>
                </a:tc>
                <a:tc>
                  <a:txBody>
                    <a:bodyPr/>
                    <a:lstStyle/>
                    <a:p>
                      <a:pPr indent="0" lvl="0" marL="0" marR="0" rtl="0" algn="l">
                        <a:lnSpc>
                          <a:spcPct val="100000"/>
                        </a:lnSpc>
                        <a:spcBef>
                          <a:spcPts val="0"/>
                        </a:spcBef>
                        <a:spcAft>
                          <a:spcPts val="0"/>
                        </a:spcAft>
                        <a:buNone/>
                      </a:pPr>
                      <a:r>
                        <a:rPr b="1" i="0" lang="en-IN" sz="1400" u="none" cap="none" strike="noStrike">
                          <a:solidFill>
                            <a:schemeClr val="dk1"/>
                          </a:solidFill>
                          <a:latin typeface="Arial"/>
                          <a:ea typeface="Arial"/>
                          <a:cs typeface="Arial"/>
                          <a:sym typeface="Arial"/>
                        </a:rPr>
                        <a:t>Enhancing Deepfake Detection With Diversified Self-Blending Images and Residuals</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Ahmed Abul Hasanaath, Hamzah Luqman, Raed Katib, Saeed Anwar</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12 Jun 2024</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SDAIA-KFUPM Joint Research Center for Artificial Intelligence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IN" sz="1400" u="none" cap="none" strike="noStrike"/>
                        <a:t>Introduced a Fake Blender module to generate diverse synthetic images, improving training data diversity</a:t>
                      </a:r>
                      <a:endParaRPr sz="1400" u="none" cap="none" strike="noStrike"/>
                    </a:p>
                  </a:txBody>
                  <a:tcPr marT="45725" marB="45725" marR="91450" marL="91450"/>
                </a:tc>
              </a:tr>
              <a:tr h="311000">
                <a:tc gridSpan="5">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hMerge="1"/>
                <a:tc hMerge="1"/>
                <a:tc hMerge="1"/>
                <a:tc hMerge="1"/>
              </a:tr>
            </a:tbl>
          </a:graphicData>
        </a:graphic>
      </p:graphicFrame>
      <p:sp>
        <p:nvSpPr>
          <p:cNvPr id="128" name="Google Shape;128;p21"/>
          <p:cNvSpPr txBox="1"/>
          <p:nvPr/>
        </p:nvSpPr>
        <p:spPr>
          <a:xfrm>
            <a:off x="753975" y="4767275"/>
            <a:ext cx="71751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r>
              <a:rPr b="0" i="0" lang="en-IN" sz="1200" u="none" cap="none" strike="noStrike">
                <a:solidFill>
                  <a:srgbClr val="0C0C0C"/>
                </a:solidFill>
                <a:latin typeface="Calibri"/>
                <a:ea typeface="Calibri"/>
                <a:cs typeface="Calibri"/>
                <a:sym typeface="Calibri"/>
              </a:rPr>
              <a:t>Deepfake Image Detection with Meta Learning</a:t>
            </a:r>
            <a:endParaRPr b="0" i="0" sz="14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