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58" r:id="rId4"/>
    <p:sldId id="259" r:id="rId5"/>
    <p:sldId id="278" r:id="rId6"/>
    <p:sldId id="260" r:id="rId7"/>
    <p:sldId id="261" r:id="rId8"/>
    <p:sldId id="271" r:id="rId9"/>
    <p:sldId id="290" r:id="rId10"/>
    <p:sldId id="286" r:id="rId11"/>
    <p:sldId id="296" r:id="rId12"/>
    <p:sldId id="272" r:id="rId13"/>
    <p:sldId id="264" r:id="rId14"/>
    <p:sldId id="274" r:id="rId15"/>
    <p:sldId id="294" r:id="rId16"/>
    <p:sldId id="299" r:id="rId17"/>
    <p:sldId id="298" r:id="rId18"/>
    <p:sldId id="297" r:id="rId19"/>
    <p:sldId id="288" r:id="rId20"/>
    <p:sldId id="284" r:id="rId21"/>
    <p:sldId id="273" r:id="rId22"/>
    <p:sldId id="285" r:id="rId23"/>
    <p:sldId id="269"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904C36-17B8-4AEB-834A-8B75A71844E8}">
  <a:tblStyle styleId="{A6904C36-17B8-4AEB-834A-8B75A71844E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011" autoAdjust="0"/>
    <p:restoredTop sz="94660"/>
  </p:normalViewPr>
  <p:slideViewPr>
    <p:cSldViewPr snapToGrid="0">
      <p:cViewPr varScale="1">
        <p:scale>
          <a:sx n="78" d="100"/>
          <a:sy n="78" d="100"/>
        </p:scale>
        <p:origin x="504"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eea1f42d7b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2" name="Google Shape;52;g2eea1f42d7b_0_83: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53" name="Google Shape;53;g2eea1f42d7b_0_83: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a:t>
            </a:fld>
            <a:endParaRPr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eea1f42d7b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6" name="Google Shape;106;g2eea1f42d7b_0_593: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07" name="Google Shape;107;g2eea1f42d7b_0_593: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10</a:t>
            </a:fld>
            <a:endParaRPr sz="1300"/>
          </a:p>
        </p:txBody>
      </p:sp>
    </p:spTree>
    <p:extLst>
      <p:ext uri="{BB962C8B-B14F-4D97-AF65-F5344CB8AC3E}">
        <p14:creationId xmlns:p14="http://schemas.microsoft.com/office/powerpoint/2010/main" val="3841407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a:extLst>
            <a:ext uri="{FF2B5EF4-FFF2-40B4-BE49-F238E27FC236}">
              <a16:creationId xmlns:a16="http://schemas.microsoft.com/office/drawing/2014/main" id="{125B8761-0B9C-F7AD-E20A-4FADCF6079CD}"/>
            </a:ext>
          </a:extLst>
        </p:cNvPr>
        <p:cNvGrpSpPr/>
        <p:nvPr/>
      </p:nvGrpSpPr>
      <p:grpSpPr>
        <a:xfrm>
          <a:off x="0" y="0"/>
          <a:ext cx="0" cy="0"/>
          <a:chOff x="0" y="0"/>
          <a:chExt cx="0" cy="0"/>
        </a:xfrm>
      </p:grpSpPr>
      <p:sp>
        <p:nvSpPr>
          <p:cNvPr id="105" name="Google Shape;105;g2eea1f42d7b_0_593:notes">
            <a:extLst>
              <a:ext uri="{FF2B5EF4-FFF2-40B4-BE49-F238E27FC236}">
                <a16:creationId xmlns:a16="http://schemas.microsoft.com/office/drawing/2014/main" id="{4563A1AB-F556-870A-8B96-A85B868D1E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6" name="Google Shape;106;g2eea1f42d7b_0_593:notes">
            <a:extLst>
              <a:ext uri="{FF2B5EF4-FFF2-40B4-BE49-F238E27FC236}">
                <a16:creationId xmlns:a16="http://schemas.microsoft.com/office/drawing/2014/main" id="{F8956666-B4A4-C0FF-33D7-CB3BFC544996}"/>
              </a:ext>
            </a:extLst>
          </p:cNvPr>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07" name="Google Shape;107;g2eea1f42d7b_0_593:notes">
            <a:extLst>
              <a:ext uri="{FF2B5EF4-FFF2-40B4-BE49-F238E27FC236}">
                <a16:creationId xmlns:a16="http://schemas.microsoft.com/office/drawing/2014/main" id="{85E97DE3-C1DF-0A10-B487-5C9264DFD30F}"/>
              </a:ext>
            </a:extLst>
          </p:cNvPr>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11</a:t>
            </a:fld>
            <a:endParaRPr sz="1300"/>
          </a:p>
        </p:txBody>
      </p:sp>
    </p:spTree>
    <p:extLst>
      <p:ext uri="{BB962C8B-B14F-4D97-AF65-F5344CB8AC3E}">
        <p14:creationId xmlns:p14="http://schemas.microsoft.com/office/powerpoint/2010/main" val="3087192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eea1f42d7b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6" name="Google Shape;106;g2eea1f42d7b_0_593: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07" name="Google Shape;107;g2eea1f42d7b_0_593: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12</a:t>
            </a:fld>
            <a:endParaRPr sz="1300"/>
          </a:p>
        </p:txBody>
      </p:sp>
    </p:spTree>
    <p:extLst>
      <p:ext uri="{BB962C8B-B14F-4D97-AF65-F5344CB8AC3E}">
        <p14:creationId xmlns:p14="http://schemas.microsoft.com/office/powerpoint/2010/main" val="3684736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eea1f42d7b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28" name="Google Shape;128;g2eea1f42d7b_0_763: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29" name="Google Shape;129;g2eea1f42d7b_0_763: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13</a:t>
            </a:fld>
            <a:endParaRPr sz="13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eea1f42d7b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28" name="Google Shape;128;g2eea1f42d7b_0_763: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29" name="Google Shape;129;g2eea1f42d7b_0_763: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14</a:t>
            </a:fld>
            <a:endParaRPr sz="1300"/>
          </a:p>
        </p:txBody>
      </p:sp>
    </p:spTree>
    <p:extLst>
      <p:ext uri="{BB962C8B-B14F-4D97-AF65-F5344CB8AC3E}">
        <p14:creationId xmlns:p14="http://schemas.microsoft.com/office/powerpoint/2010/main" val="624080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eea1f42d7b_0_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38" name="Google Shape;138;g2eea1f42d7b_0_847: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39" name="Google Shape;139;g2eea1f42d7b_0_847: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15</a:t>
            </a:fld>
            <a:endParaRPr sz="1300"/>
          </a:p>
        </p:txBody>
      </p:sp>
    </p:spTree>
    <p:extLst>
      <p:ext uri="{BB962C8B-B14F-4D97-AF65-F5344CB8AC3E}">
        <p14:creationId xmlns:p14="http://schemas.microsoft.com/office/powerpoint/2010/main" val="3009496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a:extLst>
            <a:ext uri="{FF2B5EF4-FFF2-40B4-BE49-F238E27FC236}">
              <a16:creationId xmlns:a16="http://schemas.microsoft.com/office/drawing/2014/main" id="{F779548B-922F-7B3B-2E3A-7B0D4236E4EF}"/>
            </a:ext>
          </a:extLst>
        </p:cNvPr>
        <p:cNvGrpSpPr/>
        <p:nvPr/>
      </p:nvGrpSpPr>
      <p:grpSpPr>
        <a:xfrm>
          <a:off x="0" y="0"/>
          <a:ext cx="0" cy="0"/>
          <a:chOff x="0" y="0"/>
          <a:chExt cx="0" cy="0"/>
        </a:xfrm>
      </p:grpSpPr>
      <p:sp>
        <p:nvSpPr>
          <p:cNvPr id="137" name="Google Shape;137;g2eea1f42d7b_0_847:notes">
            <a:extLst>
              <a:ext uri="{FF2B5EF4-FFF2-40B4-BE49-F238E27FC236}">
                <a16:creationId xmlns:a16="http://schemas.microsoft.com/office/drawing/2014/main" id="{B1320E46-0A62-190A-9A33-9EF9CB2468D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38" name="Google Shape;138;g2eea1f42d7b_0_847:notes">
            <a:extLst>
              <a:ext uri="{FF2B5EF4-FFF2-40B4-BE49-F238E27FC236}">
                <a16:creationId xmlns:a16="http://schemas.microsoft.com/office/drawing/2014/main" id="{379CFB7A-7595-7E51-5944-88FD915943BB}"/>
              </a:ext>
            </a:extLst>
          </p:cNvPr>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39" name="Google Shape;139;g2eea1f42d7b_0_847:notes">
            <a:extLst>
              <a:ext uri="{FF2B5EF4-FFF2-40B4-BE49-F238E27FC236}">
                <a16:creationId xmlns:a16="http://schemas.microsoft.com/office/drawing/2014/main" id="{389E4621-322E-74F4-4604-CD4DE3469643}"/>
              </a:ext>
            </a:extLst>
          </p:cNvPr>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16</a:t>
            </a:fld>
            <a:endParaRPr sz="1300"/>
          </a:p>
        </p:txBody>
      </p:sp>
    </p:spTree>
    <p:extLst>
      <p:ext uri="{BB962C8B-B14F-4D97-AF65-F5344CB8AC3E}">
        <p14:creationId xmlns:p14="http://schemas.microsoft.com/office/powerpoint/2010/main" val="10292015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a:extLst>
            <a:ext uri="{FF2B5EF4-FFF2-40B4-BE49-F238E27FC236}">
              <a16:creationId xmlns:a16="http://schemas.microsoft.com/office/drawing/2014/main" id="{61539238-6D4F-CC76-5CB7-F72883D0DB60}"/>
            </a:ext>
          </a:extLst>
        </p:cNvPr>
        <p:cNvGrpSpPr/>
        <p:nvPr/>
      </p:nvGrpSpPr>
      <p:grpSpPr>
        <a:xfrm>
          <a:off x="0" y="0"/>
          <a:ext cx="0" cy="0"/>
          <a:chOff x="0" y="0"/>
          <a:chExt cx="0" cy="0"/>
        </a:xfrm>
      </p:grpSpPr>
      <p:sp>
        <p:nvSpPr>
          <p:cNvPr id="137" name="Google Shape;137;g2eea1f42d7b_0_847:notes">
            <a:extLst>
              <a:ext uri="{FF2B5EF4-FFF2-40B4-BE49-F238E27FC236}">
                <a16:creationId xmlns:a16="http://schemas.microsoft.com/office/drawing/2014/main" id="{D50EE2C9-492C-F894-DF8F-3ED835260A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38" name="Google Shape;138;g2eea1f42d7b_0_847:notes">
            <a:extLst>
              <a:ext uri="{FF2B5EF4-FFF2-40B4-BE49-F238E27FC236}">
                <a16:creationId xmlns:a16="http://schemas.microsoft.com/office/drawing/2014/main" id="{6298BBAC-3FED-D202-B439-9EAEDEBB44C5}"/>
              </a:ext>
            </a:extLst>
          </p:cNvPr>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39" name="Google Shape;139;g2eea1f42d7b_0_847:notes">
            <a:extLst>
              <a:ext uri="{FF2B5EF4-FFF2-40B4-BE49-F238E27FC236}">
                <a16:creationId xmlns:a16="http://schemas.microsoft.com/office/drawing/2014/main" id="{0C5D48E0-1609-0926-3800-A4587779E690}"/>
              </a:ext>
            </a:extLst>
          </p:cNvPr>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17</a:t>
            </a:fld>
            <a:endParaRPr sz="1300"/>
          </a:p>
        </p:txBody>
      </p:sp>
    </p:spTree>
    <p:extLst>
      <p:ext uri="{BB962C8B-B14F-4D97-AF65-F5344CB8AC3E}">
        <p14:creationId xmlns:p14="http://schemas.microsoft.com/office/powerpoint/2010/main" val="1870532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a:extLst>
            <a:ext uri="{FF2B5EF4-FFF2-40B4-BE49-F238E27FC236}">
              <a16:creationId xmlns:a16="http://schemas.microsoft.com/office/drawing/2014/main" id="{6DDD058F-B7EF-D899-4041-8986D9D59AA8}"/>
            </a:ext>
          </a:extLst>
        </p:cNvPr>
        <p:cNvGrpSpPr/>
        <p:nvPr/>
      </p:nvGrpSpPr>
      <p:grpSpPr>
        <a:xfrm>
          <a:off x="0" y="0"/>
          <a:ext cx="0" cy="0"/>
          <a:chOff x="0" y="0"/>
          <a:chExt cx="0" cy="0"/>
        </a:xfrm>
      </p:grpSpPr>
      <p:sp>
        <p:nvSpPr>
          <p:cNvPr id="137" name="Google Shape;137;g2eea1f42d7b_0_847:notes">
            <a:extLst>
              <a:ext uri="{FF2B5EF4-FFF2-40B4-BE49-F238E27FC236}">
                <a16:creationId xmlns:a16="http://schemas.microsoft.com/office/drawing/2014/main" id="{DF5EAD51-2B53-8F01-671C-EFBE739554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38" name="Google Shape;138;g2eea1f42d7b_0_847:notes">
            <a:extLst>
              <a:ext uri="{FF2B5EF4-FFF2-40B4-BE49-F238E27FC236}">
                <a16:creationId xmlns:a16="http://schemas.microsoft.com/office/drawing/2014/main" id="{BFB30E02-E853-20A8-EB32-D7AD093D3373}"/>
              </a:ext>
            </a:extLst>
          </p:cNvPr>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39" name="Google Shape;139;g2eea1f42d7b_0_847:notes">
            <a:extLst>
              <a:ext uri="{FF2B5EF4-FFF2-40B4-BE49-F238E27FC236}">
                <a16:creationId xmlns:a16="http://schemas.microsoft.com/office/drawing/2014/main" id="{88B69752-22B3-6EDD-8776-0BD3CABD49B9}"/>
              </a:ext>
            </a:extLst>
          </p:cNvPr>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18</a:t>
            </a:fld>
            <a:endParaRPr sz="1300"/>
          </a:p>
        </p:txBody>
      </p:sp>
    </p:spTree>
    <p:extLst>
      <p:ext uri="{BB962C8B-B14F-4D97-AF65-F5344CB8AC3E}">
        <p14:creationId xmlns:p14="http://schemas.microsoft.com/office/powerpoint/2010/main" val="1706009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eea1f42d7b_0_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38" name="Google Shape;138;g2eea1f42d7b_0_847: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39" name="Google Shape;139;g2eea1f42d7b_0_847: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19</a:t>
            </a:fld>
            <a:endParaRPr sz="1300"/>
          </a:p>
        </p:txBody>
      </p:sp>
    </p:spTree>
    <p:extLst>
      <p:ext uri="{BB962C8B-B14F-4D97-AF65-F5344CB8AC3E}">
        <p14:creationId xmlns:p14="http://schemas.microsoft.com/office/powerpoint/2010/main" val="2807070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eea1f42d7b_0_169:notes"/>
          <p:cNvSpPr txBox="1">
            <a:spLocks noGrp="1"/>
          </p:cNvSpPr>
          <p:nvPr>
            <p:ph type="body" idx="1"/>
          </p:nvPr>
        </p:nvSpPr>
        <p:spPr>
          <a:xfrm>
            <a:off x="686097" y="4343702"/>
            <a:ext cx="54858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g2eea1f42d7b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eea1f42d7b_0_1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69" name="Google Shape;169;g2eea1f42d7b_0_1026: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70" name="Google Shape;170;g2eea1f42d7b_0_1026: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20</a:t>
            </a:fld>
            <a:endParaRPr sz="1300"/>
          </a:p>
        </p:txBody>
      </p:sp>
    </p:spTree>
    <p:extLst>
      <p:ext uri="{BB962C8B-B14F-4D97-AF65-F5344CB8AC3E}">
        <p14:creationId xmlns:p14="http://schemas.microsoft.com/office/powerpoint/2010/main" val="1740364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eea1f42d7b_0_1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69" name="Google Shape;169;g2eea1f42d7b_0_1026: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70" name="Google Shape;170;g2eea1f42d7b_0_1026: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21</a:t>
            </a:fld>
            <a:endParaRPr sz="1300"/>
          </a:p>
        </p:txBody>
      </p:sp>
    </p:spTree>
    <p:extLst>
      <p:ext uri="{BB962C8B-B14F-4D97-AF65-F5344CB8AC3E}">
        <p14:creationId xmlns:p14="http://schemas.microsoft.com/office/powerpoint/2010/main" val="11873990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eea1f42d7b_0_1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69" name="Google Shape;169;g2eea1f42d7b_0_1026: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70" name="Google Shape;170;g2eea1f42d7b_0_1026: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22</a:t>
            </a:fld>
            <a:endParaRPr sz="1300"/>
          </a:p>
        </p:txBody>
      </p:sp>
    </p:spTree>
    <p:extLst>
      <p:ext uri="{BB962C8B-B14F-4D97-AF65-F5344CB8AC3E}">
        <p14:creationId xmlns:p14="http://schemas.microsoft.com/office/powerpoint/2010/main" val="4005196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eea1f42d7b_0_1110:notes"/>
          <p:cNvSpPr txBox="1">
            <a:spLocks noGrp="1"/>
          </p:cNvSpPr>
          <p:nvPr>
            <p:ph type="body" idx="1"/>
          </p:nvPr>
        </p:nvSpPr>
        <p:spPr>
          <a:xfrm>
            <a:off x="686097" y="4343702"/>
            <a:ext cx="54858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2eea1f42d7b_0_1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eea1f42d7b_0_0:notes"/>
          <p:cNvSpPr txBox="1">
            <a:spLocks noGrp="1"/>
          </p:cNvSpPr>
          <p:nvPr>
            <p:ph type="body" idx="1"/>
          </p:nvPr>
        </p:nvSpPr>
        <p:spPr>
          <a:xfrm>
            <a:off x="686097" y="4343702"/>
            <a:ext cx="54858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g2eea1f42d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eea1f42d7b_0_255:notes"/>
          <p:cNvSpPr txBox="1">
            <a:spLocks noGrp="1"/>
          </p:cNvSpPr>
          <p:nvPr>
            <p:ph type="body" idx="1"/>
          </p:nvPr>
        </p:nvSpPr>
        <p:spPr>
          <a:xfrm>
            <a:off x="686097" y="4343702"/>
            <a:ext cx="54858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2eea1f42d7b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eea1f42d7b_0_255:notes"/>
          <p:cNvSpPr txBox="1">
            <a:spLocks noGrp="1"/>
          </p:cNvSpPr>
          <p:nvPr>
            <p:ph type="body" idx="1"/>
          </p:nvPr>
        </p:nvSpPr>
        <p:spPr>
          <a:xfrm>
            <a:off x="686097" y="4343702"/>
            <a:ext cx="54858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2eea1f42d7b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7260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eea1f42d7b_0_339:notes"/>
          <p:cNvSpPr txBox="1">
            <a:spLocks noGrp="1"/>
          </p:cNvSpPr>
          <p:nvPr>
            <p:ph type="body" idx="1"/>
          </p:nvPr>
        </p:nvSpPr>
        <p:spPr>
          <a:xfrm>
            <a:off x="686097" y="4343702"/>
            <a:ext cx="54858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2eea1f42d7b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eea1f42d7b_0_507:notes"/>
          <p:cNvSpPr txBox="1">
            <a:spLocks noGrp="1"/>
          </p:cNvSpPr>
          <p:nvPr>
            <p:ph type="body" idx="1"/>
          </p:nvPr>
        </p:nvSpPr>
        <p:spPr>
          <a:xfrm>
            <a:off x="686097" y="4343702"/>
            <a:ext cx="54858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2eea1f42d7b_0_5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eea1f42d7b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6" name="Google Shape;106;g2eea1f42d7b_0_593: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07" name="Google Shape;107;g2eea1f42d7b_0_593: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8</a:t>
            </a:fld>
            <a:endParaRPr sz="1300"/>
          </a:p>
        </p:txBody>
      </p:sp>
    </p:spTree>
    <p:extLst>
      <p:ext uri="{BB962C8B-B14F-4D97-AF65-F5344CB8AC3E}">
        <p14:creationId xmlns:p14="http://schemas.microsoft.com/office/powerpoint/2010/main" val="1924344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eea1f42d7b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6" name="Google Shape;106;g2eea1f42d7b_0_593: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07" name="Google Shape;107;g2eea1f42d7b_0_593: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9</a:t>
            </a:fld>
            <a:endParaRPr sz="1300"/>
          </a:p>
        </p:txBody>
      </p:sp>
    </p:spTree>
    <p:extLst>
      <p:ext uri="{BB962C8B-B14F-4D97-AF65-F5344CB8AC3E}">
        <p14:creationId xmlns:p14="http://schemas.microsoft.com/office/powerpoint/2010/main" val="4143305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6" name="Google Shape;56;p13"/>
          <p:cNvSpPr txBox="1">
            <a:spLocks noGrp="1"/>
          </p:cNvSpPr>
          <p:nvPr>
            <p:ph type="subTitle" idx="1"/>
          </p:nvPr>
        </p:nvSpPr>
        <p:spPr>
          <a:xfrm>
            <a:off x="685800" y="1102526"/>
            <a:ext cx="7924800" cy="3938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0000"/>
              </a:buClr>
              <a:buSzPts val="1800"/>
              <a:buNone/>
            </a:pPr>
            <a:r>
              <a:rPr lang="en" sz="1800" b="0" i="0" u="none" dirty="0">
                <a:solidFill>
                  <a:srgbClr val="000000"/>
                </a:solidFill>
                <a:latin typeface="Times New Roman"/>
                <a:ea typeface="Times New Roman"/>
                <a:cs typeface="Times New Roman"/>
                <a:sym typeface="Times New Roman"/>
              </a:rPr>
              <a:t>Session 2025-25</a:t>
            </a:r>
            <a:endParaRPr sz="2800" b="1" i="0" u="none" dirty="0">
              <a:solidFill>
                <a:srgbClr val="953735"/>
              </a:solidFill>
              <a:latin typeface="Times New Roman"/>
              <a:ea typeface="Times New Roman"/>
              <a:cs typeface="Times New Roman"/>
              <a:sym typeface="Times New Roman"/>
            </a:endParaRPr>
          </a:p>
          <a:p>
            <a:pPr marL="0" lvl="0" indent="0" algn="ctr" rtl="0">
              <a:lnSpc>
                <a:spcPct val="90000"/>
              </a:lnSpc>
              <a:spcBef>
                <a:spcPts val="560"/>
              </a:spcBef>
              <a:spcAft>
                <a:spcPts val="0"/>
              </a:spcAft>
              <a:buClr>
                <a:srgbClr val="953735"/>
              </a:buClr>
              <a:buSzPts val="2800"/>
              <a:buNone/>
            </a:pPr>
            <a:r>
              <a:rPr lang="en-IN" b="1" dirty="0">
                <a:solidFill>
                  <a:srgbClr val="953735"/>
                </a:solidFill>
                <a:latin typeface="Times New Roman"/>
                <a:ea typeface="Times New Roman"/>
                <a:cs typeface="Times New Roman"/>
                <a:sym typeface="Times New Roman"/>
              </a:rPr>
              <a:t>Title selection seminar </a:t>
            </a:r>
            <a:r>
              <a:rPr lang="en" sz="2800" b="1" i="0" u="none" dirty="0">
                <a:solidFill>
                  <a:srgbClr val="953735"/>
                </a:solidFill>
                <a:latin typeface="Times New Roman"/>
                <a:ea typeface="Times New Roman"/>
                <a:cs typeface="Times New Roman"/>
                <a:sym typeface="Times New Roman"/>
              </a:rPr>
              <a:t>on</a:t>
            </a:r>
          </a:p>
          <a:p>
            <a:pPr marL="0" lvl="0" indent="0" algn="ctr" rtl="0">
              <a:lnSpc>
                <a:spcPct val="90000"/>
              </a:lnSpc>
              <a:spcBef>
                <a:spcPts val="560"/>
              </a:spcBef>
              <a:spcAft>
                <a:spcPts val="0"/>
              </a:spcAft>
              <a:buClr>
                <a:srgbClr val="953735"/>
              </a:buClr>
              <a:buSzPts val="2800"/>
              <a:buNone/>
            </a:pPr>
            <a:endParaRPr sz="1000" dirty="0"/>
          </a:p>
          <a:p>
            <a:pPr marL="0" lvl="0" indent="0" algn="ctr" rtl="0">
              <a:lnSpc>
                <a:spcPct val="90000"/>
              </a:lnSpc>
              <a:spcBef>
                <a:spcPts val="400"/>
              </a:spcBef>
              <a:spcAft>
                <a:spcPts val="0"/>
              </a:spcAft>
              <a:buClr>
                <a:srgbClr val="000000"/>
              </a:buClr>
              <a:buSzPts val="2000"/>
              <a:buNone/>
            </a:pPr>
            <a:r>
              <a:rPr lang="en-IN" sz="2200" b="1" i="0" u="sng" dirty="0">
                <a:solidFill>
                  <a:srgbClr val="000000"/>
                </a:solidFill>
                <a:latin typeface="Times New Roman"/>
                <a:ea typeface="Times New Roman"/>
                <a:cs typeface="Times New Roman"/>
                <a:sym typeface="Times New Roman"/>
              </a:rPr>
              <a:t>Deepfake Image Detection</a:t>
            </a:r>
            <a:endParaRPr sz="2000" b="1" i="0" u="sng" dirty="0">
              <a:solidFill>
                <a:srgbClr val="000000"/>
              </a:solidFill>
              <a:latin typeface="Times New Roman"/>
              <a:ea typeface="Times New Roman"/>
              <a:cs typeface="Times New Roman"/>
              <a:sym typeface="Times New Roman"/>
            </a:endParaRPr>
          </a:p>
          <a:p>
            <a:pPr marL="0" lvl="0" indent="0" algn="ctr" rtl="0">
              <a:lnSpc>
                <a:spcPct val="90000"/>
              </a:lnSpc>
              <a:spcBef>
                <a:spcPts val="360"/>
              </a:spcBef>
              <a:spcAft>
                <a:spcPts val="0"/>
              </a:spcAft>
              <a:buClr>
                <a:schemeClr val="dk1"/>
              </a:buClr>
              <a:buSzPts val="1800"/>
              <a:buNone/>
            </a:pPr>
            <a:endParaRPr lang="en" sz="1800" b="1" i="0" u="none" dirty="0">
              <a:solidFill>
                <a:schemeClr val="dk1"/>
              </a:solidFill>
              <a:latin typeface="Times New Roman"/>
              <a:ea typeface="Times New Roman"/>
              <a:cs typeface="Times New Roman"/>
              <a:sym typeface="Times New Roman"/>
            </a:endParaRPr>
          </a:p>
          <a:p>
            <a:pPr marL="0" lvl="0" indent="0" algn="ctr" rtl="0">
              <a:lnSpc>
                <a:spcPct val="90000"/>
              </a:lnSpc>
              <a:spcBef>
                <a:spcPts val="360"/>
              </a:spcBef>
              <a:spcAft>
                <a:spcPts val="0"/>
              </a:spcAft>
              <a:buClr>
                <a:schemeClr val="dk1"/>
              </a:buClr>
              <a:buSzPts val="1800"/>
              <a:buNone/>
            </a:pPr>
            <a:r>
              <a:rPr lang="en" sz="1800" b="1" i="0" u="none" dirty="0">
                <a:solidFill>
                  <a:schemeClr val="dk1"/>
                </a:solidFill>
                <a:latin typeface="Times New Roman"/>
                <a:ea typeface="Times New Roman"/>
                <a:cs typeface="Times New Roman"/>
                <a:sym typeface="Times New Roman"/>
              </a:rPr>
              <a:t>Presented B</a:t>
            </a:r>
            <a:r>
              <a:rPr lang="en" sz="1800" b="1" dirty="0">
                <a:solidFill>
                  <a:schemeClr val="dk1"/>
                </a:solidFill>
                <a:latin typeface="Times New Roman"/>
                <a:ea typeface="Times New Roman"/>
                <a:cs typeface="Times New Roman"/>
                <a:sym typeface="Times New Roman"/>
              </a:rPr>
              <a:t>y </a:t>
            </a:r>
            <a:r>
              <a:rPr lang="en" sz="1800" b="1" i="0" u="none" dirty="0">
                <a:solidFill>
                  <a:schemeClr val="dk1"/>
                </a:solidFill>
                <a:latin typeface="Times New Roman"/>
                <a:ea typeface="Times New Roman"/>
                <a:cs typeface="Times New Roman"/>
                <a:sym typeface="Times New Roman"/>
              </a:rPr>
              <a:t>Group No: </a:t>
            </a:r>
            <a:r>
              <a:rPr lang="en" sz="1800" b="1" dirty="0">
                <a:solidFill>
                  <a:schemeClr val="dk1"/>
                </a:solidFill>
                <a:latin typeface="Times New Roman"/>
                <a:ea typeface="Times New Roman"/>
                <a:cs typeface="Times New Roman"/>
                <a:sym typeface="Times New Roman"/>
              </a:rPr>
              <a:t>11</a:t>
            </a:r>
            <a:endParaRPr sz="1800" b="0" i="0" u="none" dirty="0">
              <a:solidFill>
                <a:schemeClr val="dk1"/>
              </a:solidFill>
              <a:latin typeface="Times New Roman"/>
              <a:ea typeface="Times New Roman"/>
              <a:cs typeface="Times New Roman"/>
              <a:sym typeface="Times New Roman"/>
            </a:endParaRPr>
          </a:p>
          <a:p>
            <a:pPr marL="0" indent="0">
              <a:lnSpc>
                <a:spcPct val="90000"/>
              </a:lnSpc>
              <a:spcBef>
                <a:spcPts val="360"/>
              </a:spcBef>
              <a:buClr>
                <a:srgbClr val="000000"/>
              </a:buClr>
              <a:buSzPts val="1800"/>
            </a:pPr>
            <a:r>
              <a:rPr lang="en-US" sz="1800" dirty="0">
                <a:solidFill>
                  <a:schemeClr val="dk1"/>
                </a:solidFill>
                <a:latin typeface="Times New Roman"/>
                <a:ea typeface="Times New Roman"/>
                <a:cs typeface="Times New Roman"/>
                <a:sym typeface="Times New Roman"/>
              </a:rPr>
              <a:t>Mr. Ashutosh </a:t>
            </a:r>
            <a:r>
              <a:rPr lang="en-US" sz="1800" dirty="0" err="1">
                <a:solidFill>
                  <a:schemeClr val="dk1"/>
                </a:solidFill>
                <a:latin typeface="Times New Roman"/>
                <a:ea typeface="Times New Roman"/>
                <a:cs typeface="Times New Roman"/>
                <a:sym typeface="Times New Roman"/>
              </a:rPr>
              <a:t>Dekate</a:t>
            </a:r>
            <a:r>
              <a:rPr lang="en-US" sz="1800" dirty="0">
                <a:solidFill>
                  <a:schemeClr val="dk1"/>
                </a:solidFill>
                <a:latin typeface="Times New Roman"/>
                <a:ea typeface="Times New Roman"/>
                <a:cs typeface="Times New Roman"/>
                <a:sym typeface="Times New Roman"/>
              </a:rPr>
              <a:t> (Roll no:141)</a:t>
            </a:r>
            <a:endParaRPr lang="en-US" sz="1800" b="0" i="0" u="none" dirty="0">
              <a:solidFill>
                <a:srgbClr val="000000"/>
              </a:solidFill>
              <a:latin typeface="Times New Roman"/>
              <a:ea typeface="Times New Roman"/>
              <a:cs typeface="Times New Roman"/>
              <a:sym typeface="Times New Roman"/>
            </a:endParaRPr>
          </a:p>
          <a:p>
            <a:pPr marL="0" lvl="0" indent="0" algn="ctr" rtl="0">
              <a:lnSpc>
                <a:spcPct val="90000"/>
              </a:lnSpc>
              <a:spcBef>
                <a:spcPts val="360"/>
              </a:spcBef>
              <a:spcAft>
                <a:spcPts val="0"/>
              </a:spcAft>
              <a:buClr>
                <a:srgbClr val="000000"/>
              </a:buClr>
              <a:buSzPts val="1800"/>
              <a:buNone/>
            </a:pPr>
            <a:r>
              <a:rPr lang="en" sz="1800" b="0" i="0" u="none" dirty="0">
                <a:solidFill>
                  <a:srgbClr val="000000"/>
                </a:solidFill>
                <a:latin typeface="Times New Roman"/>
                <a:ea typeface="Times New Roman"/>
                <a:cs typeface="Times New Roman"/>
                <a:sym typeface="Times New Roman"/>
              </a:rPr>
              <a:t>Mr.</a:t>
            </a:r>
            <a:r>
              <a:rPr lang="en" sz="1800" dirty="0">
                <a:solidFill>
                  <a:srgbClr val="000000"/>
                </a:solidFill>
                <a:latin typeface="Times New Roman"/>
                <a:ea typeface="Times New Roman"/>
                <a:cs typeface="Times New Roman"/>
                <a:sym typeface="Times New Roman"/>
              </a:rPr>
              <a:t>Bhagyesh Nand</a:t>
            </a:r>
            <a:r>
              <a:rPr lang="en" sz="1800" b="0" i="0" u="none" dirty="0">
                <a:solidFill>
                  <a:srgbClr val="000000"/>
                </a:solidFill>
                <a:latin typeface="Times New Roman"/>
                <a:ea typeface="Times New Roman"/>
                <a:cs typeface="Times New Roman"/>
                <a:sym typeface="Times New Roman"/>
              </a:rPr>
              <a:t> (Roll no:1</a:t>
            </a:r>
            <a:r>
              <a:rPr lang="en" sz="1800" dirty="0">
                <a:solidFill>
                  <a:srgbClr val="000000"/>
                </a:solidFill>
                <a:latin typeface="Times New Roman"/>
                <a:ea typeface="Times New Roman"/>
                <a:cs typeface="Times New Roman"/>
                <a:sym typeface="Times New Roman"/>
              </a:rPr>
              <a:t>44</a:t>
            </a:r>
            <a:r>
              <a:rPr lang="en" sz="1800" b="0" i="0" u="none" dirty="0">
                <a:solidFill>
                  <a:srgbClr val="000000"/>
                </a:solidFill>
                <a:latin typeface="Times New Roman"/>
                <a:ea typeface="Times New Roman"/>
                <a:cs typeface="Times New Roman"/>
                <a:sym typeface="Times New Roman"/>
              </a:rPr>
              <a:t>)</a:t>
            </a:r>
            <a:endParaRPr sz="1800" b="0" i="0" u="none" dirty="0">
              <a:solidFill>
                <a:srgbClr val="000000"/>
              </a:solidFill>
              <a:latin typeface="Times New Roman"/>
              <a:ea typeface="Times New Roman"/>
              <a:cs typeface="Times New Roman"/>
              <a:sym typeface="Times New Roman"/>
            </a:endParaRPr>
          </a:p>
          <a:p>
            <a:pPr marL="0" lvl="0" indent="0" algn="ctr" rtl="0">
              <a:lnSpc>
                <a:spcPct val="90000"/>
              </a:lnSpc>
              <a:spcBef>
                <a:spcPts val="360"/>
              </a:spcBef>
              <a:spcAft>
                <a:spcPts val="0"/>
              </a:spcAft>
              <a:buClr>
                <a:schemeClr val="dk1"/>
              </a:buClr>
              <a:buSzPts val="1800"/>
              <a:buNone/>
            </a:pPr>
            <a:r>
              <a:rPr lang="en" sz="1800" dirty="0">
                <a:solidFill>
                  <a:schemeClr val="dk1"/>
                </a:solidFill>
                <a:latin typeface="Times New Roman"/>
                <a:ea typeface="Times New Roman"/>
                <a:cs typeface="Times New Roman"/>
                <a:sym typeface="Times New Roman"/>
              </a:rPr>
              <a:t>Mr.Kartik Nagrale (Roll no:154)</a:t>
            </a:r>
            <a:endParaRPr sz="1800" dirty="0">
              <a:solidFill>
                <a:schemeClr val="dk1"/>
              </a:solidFill>
              <a:latin typeface="Times New Roman"/>
              <a:ea typeface="Times New Roman"/>
              <a:cs typeface="Times New Roman"/>
              <a:sym typeface="Times New Roman"/>
            </a:endParaRPr>
          </a:p>
          <a:p>
            <a:pPr marL="0" lvl="0" indent="0" algn="ctr" rtl="0">
              <a:lnSpc>
                <a:spcPct val="90000"/>
              </a:lnSpc>
              <a:spcBef>
                <a:spcPts val="360"/>
              </a:spcBef>
              <a:spcAft>
                <a:spcPts val="0"/>
              </a:spcAft>
              <a:buClr>
                <a:schemeClr val="dk1"/>
              </a:buClr>
              <a:buSzPts val="1800"/>
              <a:buNone/>
            </a:pPr>
            <a:r>
              <a:rPr lang="en" sz="1800" dirty="0">
                <a:solidFill>
                  <a:schemeClr val="dk1"/>
                </a:solidFill>
                <a:latin typeface="Times New Roman"/>
                <a:ea typeface="Times New Roman"/>
                <a:cs typeface="Times New Roman"/>
                <a:sym typeface="Times New Roman"/>
              </a:rPr>
              <a:t>Mr.Sumedh Bhagat (Roll no:167)</a:t>
            </a:r>
            <a:endParaRPr sz="1800" dirty="0">
              <a:solidFill>
                <a:schemeClr val="dk1"/>
              </a:solidFill>
              <a:latin typeface="Times New Roman"/>
              <a:ea typeface="Times New Roman"/>
              <a:cs typeface="Times New Roman"/>
              <a:sym typeface="Times New Roman"/>
            </a:endParaRPr>
          </a:p>
          <a:p>
            <a:pPr marL="0" lvl="0" indent="0" algn="ctr" rtl="0">
              <a:lnSpc>
                <a:spcPct val="90000"/>
              </a:lnSpc>
              <a:spcBef>
                <a:spcPts val="560"/>
              </a:spcBef>
              <a:spcAft>
                <a:spcPts val="0"/>
              </a:spcAft>
              <a:buClr>
                <a:schemeClr val="dk1"/>
              </a:buClr>
              <a:buSzPts val="1800"/>
              <a:buNone/>
            </a:pPr>
            <a:r>
              <a:rPr lang="en" sz="1800" b="1" i="0" u="none" dirty="0">
                <a:solidFill>
                  <a:schemeClr val="dk1"/>
                </a:solidFill>
                <a:latin typeface="Times New Roman"/>
                <a:ea typeface="Times New Roman"/>
                <a:cs typeface="Times New Roman"/>
                <a:sym typeface="Times New Roman"/>
              </a:rPr>
              <a:t>Guided</a:t>
            </a:r>
            <a:r>
              <a:rPr lang="en" sz="2800" b="1" i="0" u="none" dirty="0">
                <a:solidFill>
                  <a:srgbClr val="000000"/>
                </a:solidFill>
                <a:latin typeface="Times New Roman"/>
                <a:ea typeface="Times New Roman"/>
                <a:cs typeface="Times New Roman"/>
                <a:sym typeface="Times New Roman"/>
              </a:rPr>
              <a:t> </a:t>
            </a:r>
            <a:r>
              <a:rPr lang="en" sz="1800" b="1" i="0" u="none" dirty="0">
                <a:solidFill>
                  <a:schemeClr val="dk1"/>
                </a:solidFill>
                <a:latin typeface="Times New Roman"/>
                <a:ea typeface="Times New Roman"/>
                <a:cs typeface="Times New Roman"/>
                <a:sym typeface="Times New Roman"/>
              </a:rPr>
              <a:t>By </a:t>
            </a:r>
            <a:endParaRPr dirty="0"/>
          </a:p>
          <a:p>
            <a:pPr marL="0" lvl="0" indent="0" algn="ctr" rtl="0">
              <a:lnSpc>
                <a:spcPct val="90000"/>
              </a:lnSpc>
              <a:spcBef>
                <a:spcPts val="360"/>
              </a:spcBef>
              <a:spcAft>
                <a:spcPts val="0"/>
              </a:spcAft>
              <a:buClr>
                <a:schemeClr val="dk1"/>
              </a:buClr>
              <a:buSzPts val="1800"/>
              <a:buNone/>
            </a:pPr>
            <a:r>
              <a:rPr lang="en" sz="1800" dirty="0">
                <a:solidFill>
                  <a:schemeClr val="dk1"/>
                </a:solidFill>
                <a:latin typeface="Times New Roman"/>
                <a:ea typeface="Times New Roman"/>
                <a:cs typeface="Times New Roman"/>
                <a:sym typeface="Times New Roman"/>
              </a:rPr>
              <a:t>Dr.Nisha Wankhede</a:t>
            </a:r>
            <a:endParaRPr sz="3000" b="0" i="0" u="none" dirty="0">
              <a:solidFill>
                <a:schemeClr val="dk1"/>
              </a:solidFill>
              <a:latin typeface="Calibri"/>
              <a:ea typeface="Calibri"/>
              <a:cs typeface="Calibri"/>
              <a:sym typeface="Calibri"/>
            </a:endParaRPr>
          </a:p>
          <a:p>
            <a:pPr marL="0" lvl="0" indent="0" algn="ctr" rtl="0">
              <a:spcBef>
                <a:spcPts val="600"/>
              </a:spcBef>
              <a:spcAft>
                <a:spcPts val="0"/>
              </a:spcAft>
              <a:buClr>
                <a:srgbClr val="888888"/>
              </a:buClr>
              <a:buSzPts val="3000"/>
              <a:buNone/>
            </a:pPr>
            <a:endParaRPr sz="3000" b="0" i="0" u="none" dirty="0">
              <a:solidFill>
                <a:schemeClr val="dk1"/>
              </a:solidFill>
              <a:latin typeface="Calibri"/>
              <a:ea typeface="Calibri"/>
              <a:cs typeface="Calibri"/>
              <a:sym typeface="Calibri"/>
            </a:endParaRPr>
          </a:p>
        </p:txBody>
      </p:sp>
      <p:pic>
        <p:nvPicPr>
          <p:cNvPr id="57" name="Google Shape;57;p13" descr="YCClogo.jpg"/>
          <p:cNvPicPr preferRelativeResize="0"/>
          <p:nvPr/>
        </p:nvPicPr>
        <p:blipFill rotWithShape="1">
          <a:blip r:embed="rId3">
            <a:alphaModFix/>
          </a:blip>
          <a:srcRect/>
          <a:stretch/>
        </p:blipFill>
        <p:spPr>
          <a:xfrm>
            <a:off x="0" y="8190"/>
            <a:ext cx="9143999" cy="1102500"/>
          </a:xfrm>
          <a:prstGeom prst="rect">
            <a:avLst/>
          </a:prstGeom>
          <a:noFill/>
          <a:ln>
            <a:noFill/>
          </a:ln>
        </p:spPr>
      </p:pic>
      <p:sp>
        <p:nvSpPr>
          <p:cNvPr id="58" name="Google Shape;58;p13"/>
          <p:cNvSpPr/>
          <p:nvPr/>
        </p:nvSpPr>
        <p:spPr>
          <a:xfrm>
            <a:off x="938848" y="750955"/>
            <a:ext cx="7543800" cy="392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2F2F2"/>
              </a:buClr>
              <a:buSzPts val="2800"/>
              <a:buFont typeface="Times New Roman"/>
              <a:buNone/>
            </a:pPr>
            <a:r>
              <a:rPr lang="en" sz="1800" b="1" i="0" u="none" strike="noStrike" cap="none" dirty="0">
                <a:solidFill>
                  <a:srgbClr val="F2F2F2"/>
                </a:solidFill>
                <a:latin typeface="Times New Roman"/>
                <a:ea typeface="Times New Roman"/>
                <a:cs typeface="Times New Roman"/>
                <a:sym typeface="Times New Roman"/>
              </a:rPr>
              <a:t>Department of Information Technology</a:t>
            </a:r>
            <a:endParaRPr sz="1800" b="1" i="0" u="none" strike="noStrike" cap="none" dirty="0">
              <a:solidFill>
                <a:srgbClr val="F2F2F2"/>
              </a:solidFill>
              <a:latin typeface="Times New Roman"/>
              <a:ea typeface="Times New Roman"/>
              <a:cs typeface="Times New Roman"/>
              <a:sym typeface="Times New Roman"/>
            </a:endParaRPr>
          </a:p>
        </p:txBody>
      </p:sp>
      <p:sp>
        <p:nvSpPr>
          <p:cNvPr id="59" name="Google Shape;59;p13"/>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0" name="Google Shape;60;p13"/>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 sz="1200" b="0" i="0" u="none">
                <a:solidFill>
                  <a:srgbClr val="898989"/>
                </a:solidFill>
                <a:latin typeface="Calibri"/>
                <a:ea typeface="Calibri"/>
                <a:cs typeface="Calibri"/>
                <a:sym typeface="Calibri"/>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subTitle" idx="1"/>
          </p:nvPr>
        </p:nvSpPr>
        <p:spPr>
          <a:xfrm>
            <a:off x="228600" y="857250"/>
            <a:ext cx="8483700" cy="38289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rgbClr val="888888"/>
              </a:buClr>
              <a:buSzPts val="800"/>
              <a:buNone/>
            </a:pPr>
            <a:endParaRPr sz="800" b="1" i="0" u="none" dirty="0">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dirty="0">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dirty="0">
              <a:solidFill>
                <a:schemeClr val="dk1"/>
              </a:solidFill>
              <a:latin typeface="Calibri"/>
              <a:ea typeface="Calibri"/>
              <a:cs typeface="Calibri"/>
              <a:sym typeface="Calibri"/>
            </a:endParaRPr>
          </a:p>
        </p:txBody>
      </p:sp>
      <p:sp>
        <p:nvSpPr>
          <p:cNvPr id="110" name="Google Shape;110;p19"/>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Calibri"/>
                <a:ea typeface="Calibri"/>
                <a:cs typeface="Calibri"/>
                <a:sym typeface="Calibri"/>
              </a:rPr>
              <a:t>Literature </a:t>
            </a:r>
            <a:r>
              <a:rPr lang="en" sz="2400" dirty="0">
                <a:latin typeface="Calibri"/>
                <a:ea typeface="Calibri"/>
                <a:cs typeface="Calibri"/>
                <a:sym typeface="Calibri"/>
              </a:rPr>
              <a:t>S</a:t>
            </a:r>
            <a:r>
              <a:rPr lang="en" sz="2400" b="0" i="0" u="none" dirty="0">
                <a:solidFill>
                  <a:schemeClr val="dk1"/>
                </a:solidFill>
                <a:latin typeface="Calibri"/>
                <a:ea typeface="Calibri"/>
                <a:cs typeface="Calibri"/>
                <a:sym typeface="Calibri"/>
              </a:rPr>
              <a:t>urvey</a:t>
            </a:r>
            <a:endParaRPr dirty="0"/>
          </a:p>
        </p:txBody>
      </p:sp>
      <p:sp>
        <p:nvSpPr>
          <p:cNvPr id="112" name="Google Shape;112;p19"/>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3" name="Google Shape;113;p19"/>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 sz="1200" b="0" i="0" u="none">
                <a:solidFill>
                  <a:srgbClr val="898989"/>
                </a:solidFill>
                <a:latin typeface="Calibri"/>
                <a:ea typeface="Calibri"/>
                <a:cs typeface="Calibri"/>
                <a:sym typeface="Calibri"/>
              </a:rPr>
              <a:t>10</a:t>
            </a:fld>
            <a:endParaRPr/>
          </a:p>
        </p:txBody>
      </p:sp>
      <p:graphicFrame>
        <p:nvGraphicFramePr>
          <p:cNvPr id="2" name="Table 1">
            <a:extLst>
              <a:ext uri="{FF2B5EF4-FFF2-40B4-BE49-F238E27FC236}">
                <a16:creationId xmlns:a16="http://schemas.microsoft.com/office/drawing/2014/main" id="{F97190E4-51EF-BA2D-0957-AA5F06140845}"/>
              </a:ext>
            </a:extLst>
          </p:cNvPr>
          <p:cNvGraphicFramePr>
            <a:graphicFrameLocks noGrp="1"/>
          </p:cNvGraphicFramePr>
          <p:nvPr>
            <p:extLst>
              <p:ext uri="{D42A27DB-BD31-4B8C-83A1-F6EECF244321}">
                <p14:modId xmlns:p14="http://schemas.microsoft.com/office/powerpoint/2010/main" val="3379339171"/>
              </p:ext>
            </p:extLst>
          </p:nvPr>
        </p:nvGraphicFramePr>
        <p:xfrm>
          <a:off x="228600" y="766913"/>
          <a:ext cx="8686800" cy="3048000"/>
        </p:xfrm>
        <a:graphic>
          <a:graphicData uri="http://schemas.openxmlformats.org/drawingml/2006/table">
            <a:tbl>
              <a:tblPr firstRow="1" bandRow="1">
                <a:tableStyleId>{3C2FFA5D-87B4-456A-9821-1D502468CF0F}</a:tableStyleId>
              </a:tblPr>
              <a:tblGrid>
                <a:gridCol w="575361">
                  <a:extLst>
                    <a:ext uri="{9D8B030D-6E8A-4147-A177-3AD203B41FA5}">
                      <a16:colId xmlns:a16="http://schemas.microsoft.com/office/drawing/2014/main" val="1737086656"/>
                    </a:ext>
                  </a:extLst>
                </a:gridCol>
                <a:gridCol w="2231847">
                  <a:extLst>
                    <a:ext uri="{9D8B030D-6E8A-4147-A177-3AD203B41FA5}">
                      <a16:colId xmlns:a16="http://schemas.microsoft.com/office/drawing/2014/main" val="1934561086"/>
                    </a:ext>
                  </a:extLst>
                </a:gridCol>
                <a:gridCol w="1408176">
                  <a:extLst>
                    <a:ext uri="{9D8B030D-6E8A-4147-A177-3AD203B41FA5}">
                      <a16:colId xmlns:a16="http://schemas.microsoft.com/office/drawing/2014/main" val="1174653053"/>
                    </a:ext>
                  </a:extLst>
                </a:gridCol>
                <a:gridCol w="1237488">
                  <a:extLst>
                    <a:ext uri="{9D8B030D-6E8A-4147-A177-3AD203B41FA5}">
                      <a16:colId xmlns:a16="http://schemas.microsoft.com/office/drawing/2014/main" val="3333896230"/>
                    </a:ext>
                  </a:extLst>
                </a:gridCol>
                <a:gridCol w="3233928">
                  <a:extLst>
                    <a:ext uri="{9D8B030D-6E8A-4147-A177-3AD203B41FA5}">
                      <a16:colId xmlns:a16="http://schemas.microsoft.com/office/drawing/2014/main" val="1324337001"/>
                    </a:ext>
                  </a:extLst>
                </a:gridCol>
              </a:tblGrid>
              <a:tr h="63524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FFFFFF"/>
                          </a:solidFill>
                          <a:latin typeface="Times New Roman"/>
                          <a:ea typeface="Times New Roman"/>
                          <a:cs typeface="Times New Roman"/>
                          <a:sym typeface="Times New Roman"/>
                        </a:rPr>
                        <a:t>Sr. No.</a:t>
                      </a:r>
                      <a:endParaRPr lang="en-IN" sz="1200" b="1" i="0" u="none" strike="noStrike" cap="none" dirty="0">
                        <a:solidFill>
                          <a:srgbClr val="FFFFFF"/>
                        </a:solidFill>
                        <a:latin typeface="Times New Roman"/>
                        <a:ea typeface="Times New Roman"/>
                        <a:cs typeface="Times New Roman"/>
                        <a:sym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Times New Roman"/>
                          <a:ea typeface="Times New Roman"/>
                          <a:cs typeface="Times New Roman"/>
                          <a:sym typeface="Times New Roman"/>
                        </a:rPr>
                        <a:t>Title of the paper</a:t>
                      </a:r>
                      <a:endParaRPr lang="en-IN" sz="1200" b="1" i="0" u="none" dirty="0">
                        <a:solidFill>
                          <a:srgbClr val="FFFFFF"/>
                        </a:solidFill>
                        <a:latin typeface="Times New Roman"/>
                        <a:ea typeface="Times New Roman"/>
                        <a:cs typeface="Times New Roman"/>
                        <a:sym typeface="Times New Roman"/>
                      </a:endParaRPr>
                    </a:p>
                    <a:p>
                      <a:endParaRPr lang="en-IN" dirty="0"/>
                    </a:p>
                  </a:txBody>
                  <a:tcPr/>
                </a:tc>
                <a:tc>
                  <a:txBody>
                    <a:bodyPr/>
                    <a:lstStyle/>
                    <a:p>
                      <a:r>
                        <a:rPr lang="en" sz="1400" b="1" i="0" u="none" dirty="0">
                          <a:solidFill>
                            <a:srgbClr val="FFFFFF"/>
                          </a:solidFill>
                          <a:latin typeface="Times New Roman"/>
                          <a:ea typeface="Times New Roman"/>
                          <a:cs typeface="Times New Roman"/>
                          <a:sym typeface="Times New Roman"/>
                        </a:rPr>
                        <a:t>Author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Calibri"/>
                          <a:ea typeface="Calibri"/>
                          <a:cs typeface="Calibri"/>
                          <a:sym typeface="Calibri"/>
                        </a:rPr>
                        <a:t>Year of Publication/ Publisher</a:t>
                      </a:r>
                      <a:endParaRPr lang="en-IN" sz="11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Times New Roman"/>
                          <a:ea typeface="Times New Roman"/>
                          <a:cs typeface="Times New Roman"/>
                          <a:sym typeface="Times New Roman"/>
                        </a:rPr>
                        <a:t>Major observations/findings</a:t>
                      </a:r>
                      <a:endParaRPr lang="en-IN" sz="1200" b="1" i="0" u="none" dirty="0">
                        <a:solidFill>
                          <a:srgbClr val="FFFFFF"/>
                        </a:solidFill>
                        <a:latin typeface="Times New Roman"/>
                        <a:ea typeface="Times New Roman"/>
                        <a:cs typeface="Times New Roman"/>
                        <a:sym typeface="Times New Roman"/>
                      </a:endParaRPr>
                    </a:p>
                    <a:p>
                      <a:endParaRPr lang="en-IN" dirty="0"/>
                    </a:p>
                  </a:txBody>
                  <a:tcPr/>
                </a:tc>
                <a:extLst>
                  <a:ext uri="{0D108BD9-81ED-4DB2-BD59-A6C34878D82A}">
                    <a16:rowId xmlns:a16="http://schemas.microsoft.com/office/drawing/2014/main" val="2176807189"/>
                  </a:ext>
                </a:extLst>
              </a:tr>
              <a:tr h="1191082">
                <a:tc>
                  <a:txBody>
                    <a:bodyPr/>
                    <a:lstStyle/>
                    <a:p>
                      <a:r>
                        <a:rPr lang="en-IN" dirty="0"/>
                        <a:t>5</a:t>
                      </a:r>
                    </a:p>
                  </a:txBody>
                  <a:tcPr/>
                </a:tc>
                <a:tc>
                  <a:txBody>
                    <a:bodyPr/>
                    <a:lstStyle/>
                    <a:p>
                      <a:pPr rtl="0"/>
                      <a:r>
                        <a:rPr lang="en-US" sz="1400" b="1" i="0" u="none" strike="noStrike" cap="none" dirty="0">
                          <a:solidFill>
                            <a:schemeClr val="dk1"/>
                          </a:solidFill>
                          <a:effectLst/>
                          <a:latin typeface="+mn-lt"/>
                          <a:ea typeface="+mn-ea"/>
                          <a:cs typeface="+mn-cs"/>
                          <a:sym typeface="Arial"/>
                        </a:rPr>
                        <a:t>Using Graph Neural Networks to Improve Generalization Capability of the Models for Deepfake Detection</a:t>
                      </a:r>
                    </a:p>
                  </a:txBody>
                  <a:tcPr/>
                </a:tc>
                <a:tc>
                  <a:txBody>
                    <a:bodyPr/>
                    <a:lstStyle/>
                    <a:p>
                      <a:r>
                        <a:rPr lang="en-IN" sz="1400" b="0" i="0" u="none" strike="noStrike" cap="none" dirty="0">
                          <a:solidFill>
                            <a:schemeClr val="dk1"/>
                          </a:solidFill>
                          <a:effectLst/>
                          <a:latin typeface="+mn-lt"/>
                          <a:ea typeface="+mn-ea"/>
                          <a:cs typeface="+mn-cs"/>
                          <a:sym typeface="Arial"/>
                        </a:rPr>
                        <a:t>H She, Y Hu, B Liu, J Li, Chang-</a:t>
                      </a:r>
                      <a:r>
                        <a:rPr lang="en-IN" sz="1400" b="0" i="0" u="none" strike="noStrike" cap="none" dirty="0" err="1">
                          <a:solidFill>
                            <a:schemeClr val="dk1"/>
                          </a:solidFill>
                          <a:effectLst/>
                          <a:latin typeface="+mn-lt"/>
                          <a:ea typeface="+mn-ea"/>
                          <a:cs typeface="+mn-cs"/>
                          <a:sym typeface="Arial"/>
                        </a:rPr>
                        <a:t>Tsun</a:t>
                      </a:r>
                      <a:r>
                        <a:rPr lang="en-IN" sz="1400" b="0" i="0" u="none" strike="noStrike" cap="none" dirty="0">
                          <a:solidFill>
                            <a:schemeClr val="dk1"/>
                          </a:solidFill>
                          <a:effectLst/>
                          <a:latin typeface="+mn-lt"/>
                          <a:ea typeface="+mn-ea"/>
                          <a:cs typeface="+mn-cs"/>
                          <a:sym typeface="Arial"/>
                        </a:rPr>
                        <a:t> </a:t>
                      </a:r>
                      <a:r>
                        <a:rPr lang="en-IN" sz="1400" b="0" i="0" u="none" strike="noStrike" cap="none" dirty="0" err="1">
                          <a:solidFill>
                            <a:schemeClr val="dk1"/>
                          </a:solidFill>
                          <a:effectLst/>
                          <a:latin typeface="+mn-lt"/>
                          <a:ea typeface="+mn-ea"/>
                          <a:cs typeface="+mn-cs"/>
                          <a:sym typeface="Arial"/>
                        </a:rPr>
                        <a:t>LiChang-Tsun</a:t>
                      </a:r>
                      <a:r>
                        <a:rPr lang="en-IN" sz="1400" b="0" i="0" u="none" strike="noStrike" cap="none" dirty="0">
                          <a:solidFill>
                            <a:schemeClr val="dk1"/>
                          </a:solidFill>
                          <a:effectLst/>
                          <a:latin typeface="+mn-lt"/>
                          <a:ea typeface="+mn-ea"/>
                          <a:cs typeface="+mn-cs"/>
                          <a:sym typeface="Arial"/>
                        </a:rPr>
                        <a:t> Li</a:t>
                      </a:r>
                    </a:p>
                    <a:p>
                      <a:br>
                        <a:rPr lang="en-IN" dirty="0"/>
                      </a:br>
                      <a:endParaRPr lang="en-IN" dirty="0"/>
                    </a:p>
                  </a:txBody>
                  <a:tcPr/>
                </a:tc>
                <a:tc>
                  <a:txBody>
                    <a:bodyPr/>
                    <a:lstStyle/>
                    <a:p>
                      <a:r>
                        <a:rPr lang="en-IN" dirty="0"/>
                        <a:t>2024</a:t>
                      </a:r>
                    </a:p>
                    <a:p>
                      <a:endParaRPr lang="en-IN" dirty="0"/>
                    </a:p>
                    <a:p>
                      <a:r>
                        <a:rPr lang="en-US" sz="1400" b="0" i="0" u="none" strike="noStrike" cap="none" dirty="0">
                          <a:solidFill>
                            <a:schemeClr val="dk1"/>
                          </a:solidFill>
                          <a:effectLst/>
                          <a:latin typeface="+mn-lt"/>
                          <a:ea typeface="+mn-ea"/>
                          <a:cs typeface="+mn-cs"/>
                          <a:sym typeface="Arial"/>
                        </a:rPr>
                        <a:t>IEEE Transactions on Information Forensics and Security. Vol 19</a:t>
                      </a:r>
                      <a:endParaRPr lang="en-IN" dirty="0"/>
                    </a:p>
                  </a:txBody>
                  <a:tcPr/>
                </a:tc>
                <a:tc>
                  <a:txBody>
                    <a:bodyPr/>
                    <a:lstStyle/>
                    <a:p>
                      <a:r>
                        <a:rPr lang="en-US" sz="1400" dirty="0"/>
                        <a:t>Represented images as graphs and employed Graph Neural Networks (GNNs) to detect deepfake manipulations.</a:t>
                      </a:r>
                    </a:p>
                    <a:p>
                      <a:endParaRPr lang="en-IN" sz="1400" dirty="0"/>
                    </a:p>
                  </a:txBody>
                  <a:tcPr/>
                </a:tc>
                <a:extLst>
                  <a:ext uri="{0D108BD9-81ED-4DB2-BD59-A6C34878D82A}">
                    <a16:rowId xmlns:a16="http://schemas.microsoft.com/office/drawing/2014/main" val="1401599263"/>
                  </a:ext>
                </a:extLst>
              </a:tr>
              <a:tr h="0">
                <a:tc gridSpan="5">
                  <a:txBody>
                    <a:bodyPr/>
                    <a:lstStyle/>
                    <a:p>
                      <a:endParaRPr lang="en-IN" dirty="0"/>
                    </a:p>
                  </a:txBody>
                  <a:tcPr/>
                </a:tc>
                <a:tc hMerge="1">
                  <a:txBody>
                    <a:bodyPr/>
                    <a:lstStyle/>
                    <a:p>
                      <a:endParaRPr lang="en-IN" dirty="0"/>
                    </a:p>
                  </a:txBody>
                  <a:tcPr/>
                </a:tc>
                <a:tc hMerge="1">
                  <a:txBody>
                    <a:bodyPr/>
                    <a:lstStyle/>
                    <a:p>
                      <a:endParaRPr lang="en-IN" dirty="0"/>
                    </a:p>
                  </a:txBody>
                  <a:tcPr>
                    <a:lnL w="12700" cap="flat" cmpd="sng" algn="ctr">
                      <a:solidFill>
                        <a:schemeClr val="tx1"/>
                      </a:solidFill>
                      <a:prstDash val="solid"/>
                      <a:round/>
                      <a:headEnd type="none" w="med" len="med"/>
                      <a:tailEnd type="none" w="med" len="med"/>
                    </a:lnL>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3348252041"/>
                  </a:ext>
                </a:extLst>
              </a:tr>
            </a:tbl>
          </a:graphicData>
        </a:graphic>
      </p:graphicFrame>
      <p:sp>
        <p:nvSpPr>
          <p:cNvPr id="114" name="Google Shape;114;p19"/>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chemeClr val="tx1">
                    <a:lumMod val="95000"/>
                    <a:lumOff val="5000"/>
                  </a:schemeClr>
                </a:solidFill>
                <a:latin typeface="Calibri"/>
                <a:ea typeface="Calibri"/>
                <a:cs typeface="Calibri"/>
                <a:sym typeface="Calibri"/>
              </a:rPr>
              <a:t>Deepfake Image Detection</a:t>
            </a:r>
            <a:endParaRPr dirty="0">
              <a:solidFill>
                <a:schemeClr val="tx1"/>
              </a:solidFill>
            </a:endParaRPr>
          </a:p>
        </p:txBody>
      </p:sp>
    </p:spTree>
    <p:extLst>
      <p:ext uri="{BB962C8B-B14F-4D97-AF65-F5344CB8AC3E}">
        <p14:creationId xmlns:p14="http://schemas.microsoft.com/office/powerpoint/2010/main" val="178766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a:extLst>
            <a:ext uri="{FF2B5EF4-FFF2-40B4-BE49-F238E27FC236}">
              <a16:creationId xmlns:a16="http://schemas.microsoft.com/office/drawing/2014/main" id="{EC0F4325-C7B6-ED46-D30D-EF4D7B42323C}"/>
            </a:ext>
          </a:extLst>
        </p:cNvPr>
        <p:cNvGrpSpPr/>
        <p:nvPr/>
      </p:nvGrpSpPr>
      <p:grpSpPr>
        <a:xfrm>
          <a:off x="0" y="0"/>
          <a:ext cx="0" cy="0"/>
          <a:chOff x="0" y="0"/>
          <a:chExt cx="0" cy="0"/>
        </a:xfrm>
      </p:grpSpPr>
      <p:sp>
        <p:nvSpPr>
          <p:cNvPr id="109" name="Google Shape;109;p19">
            <a:extLst>
              <a:ext uri="{FF2B5EF4-FFF2-40B4-BE49-F238E27FC236}">
                <a16:creationId xmlns:a16="http://schemas.microsoft.com/office/drawing/2014/main" id="{18766184-C282-DF1B-D6C1-078009AB1707}"/>
              </a:ext>
            </a:extLst>
          </p:cNvPr>
          <p:cNvSpPr txBox="1">
            <a:spLocks noGrp="1"/>
          </p:cNvSpPr>
          <p:nvPr>
            <p:ph type="subTitle" idx="1"/>
          </p:nvPr>
        </p:nvSpPr>
        <p:spPr>
          <a:xfrm>
            <a:off x="228600" y="857250"/>
            <a:ext cx="8483700" cy="38289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rgbClr val="888888"/>
              </a:buClr>
              <a:buSzPts val="800"/>
              <a:buNone/>
            </a:pPr>
            <a:endParaRPr sz="800" b="1" i="0" u="none" dirty="0">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dirty="0">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dirty="0">
              <a:solidFill>
                <a:schemeClr val="dk1"/>
              </a:solidFill>
              <a:latin typeface="Calibri"/>
              <a:ea typeface="Calibri"/>
              <a:cs typeface="Calibri"/>
              <a:sym typeface="Calibri"/>
            </a:endParaRPr>
          </a:p>
        </p:txBody>
      </p:sp>
      <p:sp>
        <p:nvSpPr>
          <p:cNvPr id="110" name="Google Shape;110;p19">
            <a:extLst>
              <a:ext uri="{FF2B5EF4-FFF2-40B4-BE49-F238E27FC236}">
                <a16:creationId xmlns:a16="http://schemas.microsoft.com/office/drawing/2014/main" id="{D9C9E908-9247-AAAE-0125-44E012AF2367}"/>
              </a:ext>
            </a:extLst>
          </p:cNvPr>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Calibri"/>
                <a:ea typeface="Calibri"/>
                <a:cs typeface="Calibri"/>
                <a:sym typeface="Calibri"/>
              </a:rPr>
              <a:t>Patent Search</a:t>
            </a:r>
            <a:endParaRPr dirty="0"/>
          </a:p>
        </p:txBody>
      </p:sp>
      <p:sp>
        <p:nvSpPr>
          <p:cNvPr id="112" name="Google Shape;112;p19">
            <a:extLst>
              <a:ext uri="{FF2B5EF4-FFF2-40B4-BE49-F238E27FC236}">
                <a16:creationId xmlns:a16="http://schemas.microsoft.com/office/drawing/2014/main" id="{196E29E8-1B16-DE36-69A9-1AB9E68624DD}"/>
              </a:ext>
            </a:extLst>
          </p:cNvPr>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3" name="Google Shape;113;p19">
            <a:extLst>
              <a:ext uri="{FF2B5EF4-FFF2-40B4-BE49-F238E27FC236}">
                <a16:creationId xmlns:a16="http://schemas.microsoft.com/office/drawing/2014/main" id="{CD26EDB0-C000-ADAB-3868-7B982EE3AD0C}"/>
              </a:ext>
            </a:extLst>
          </p:cNvPr>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 sz="1200" b="0" i="0" u="none">
                <a:solidFill>
                  <a:srgbClr val="898989"/>
                </a:solidFill>
                <a:latin typeface="Calibri"/>
                <a:ea typeface="Calibri"/>
                <a:cs typeface="Calibri"/>
                <a:sym typeface="Calibri"/>
              </a:rPr>
              <a:t>11</a:t>
            </a:fld>
            <a:endParaRPr/>
          </a:p>
        </p:txBody>
      </p:sp>
      <p:graphicFrame>
        <p:nvGraphicFramePr>
          <p:cNvPr id="2" name="Table 1">
            <a:extLst>
              <a:ext uri="{FF2B5EF4-FFF2-40B4-BE49-F238E27FC236}">
                <a16:creationId xmlns:a16="http://schemas.microsoft.com/office/drawing/2014/main" id="{E3709899-74F1-87F0-4114-95A43F7EFCC4}"/>
              </a:ext>
            </a:extLst>
          </p:cNvPr>
          <p:cNvGraphicFramePr>
            <a:graphicFrameLocks noGrp="1"/>
          </p:cNvGraphicFramePr>
          <p:nvPr>
            <p:extLst>
              <p:ext uri="{D42A27DB-BD31-4B8C-83A1-F6EECF244321}">
                <p14:modId xmlns:p14="http://schemas.microsoft.com/office/powerpoint/2010/main" val="2226122629"/>
              </p:ext>
            </p:extLst>
          </p:nvPr>
        </p:nvGraphicFramePr>
        <p:xfrm>
          <a:off x="228600" y="685950"/>
          <a:ext cx="8686800" cy="4392978"/>
        </p:xfrm>
        <a:graphic>
          <a:graphicData uri="http://schemas.openxmlformats.org/drawingml/2006/table">
            <a:tbl>
              <a:tblPr firstRow="1" bandRow="1">
                <a:tableStyleId>{3C2FFA5D-87B4-456A-9821-1D502468CF0F}</a:tableStyleId>
              </a:tblPr>
              <a:tblGrid>
                <a:gridCol w="575361">
                  <a:extLst>
                    <a:ext uri="{9D8B030D-6E8A-4147-A177-3AD203B41FA5}">
                      <a16:colId xmlns:a16="http://schemas.microsoft.com/office/drawing/2014/main" val="1737086656"/>
                    </a:ext>
                  </a:extLst>
                </a:gridCol>
                <a:gridCol w="1152855">
                  <a:extLst>
                    <a:ext uri="{9D8B030D-6E8A-4147-A177-3AD203B41FA5}">
                      <a16:colId xmlns:a16="http://schemas.microsoft.com/office/drawing/2014/main" val="1934561086"/>
                    </a:ext>
                  </a:extLst>
                </a:gridCol>
                <a:gridCol w="1737360">
                  <a:extLst>
                    <a:ext uri="{9D8B030D-6E8A-4147-A177-3AD203B41FA5}">
                      <a16:colId xmlns:a16="http://schemas.microsoft.com/office/drawing/2014/main" val="1174653053"/>
                    </a:ext>
                  </a:extLst>
                </a:gridCol>
                <a:gridCol w="1274064">
                  <a:extLst>
                    <a:ext uri="{9D8B030D-6E8A-4147-A177-3AD203B41FA5}">
                      <a16:colId xmlns:a16="http://schemas.microsoft.com/office/drawing/2014/main" val="3333896230"/>
                    </a:ext>
                  </a:extLst>
                </a:gridCol>
                <a:gridCol w="3947160">
                  <a:extLst>
                    <a:ext uri="{9D8B030D-6E8A-4147-A177-3AD203B41FA5}">
                      <a16:colId xmlns:a16="http://schemas.microsoft.com/office/drawing/2014/main" val="1324337001"/>
                    </a:ext>
                  </a:extLst>
                </a:gridCol>
              </a:tblGrid>
              <a:tr h="74636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FFFFFF"/>
                          </a:solidFill>
                          <a:latin typeface="Times New Roman"/>
                          <a:ea typeface="Times New Roman"/>
                          <a:cs typeface="Times New Roman"/>
                          <a:sym typeface="Times New Roman"/>
                        </a:rPr>
                        <a:t>Sr. No.</a:t>
                      </a:r>
                      <a:endParaRPr lang="en-IN" sz="1200" b="1" i="0" u="none" strike="noStrike" cap="none" dirty="0">
                        <a:solidFill>
                          <a:srgbClr val="FFFFFF"/>
                        </a:solidFill>
                        <a:latin typeface="Times New Roman"/>
                        <a:ea typeface="Times New Roman"/>
                        <a:cs typeface="Times New Roman"/>
                        <a:sym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Times New Roman"/>
                          <a:ea typeface="Times New Roman"/>
                          <a:cs typeface="Times New Roman"/>
                          <a:sym typeface="Times New Roman"/>
                        </a:rPr>
                        <a:t>Title of the paper</a:t>
                      </a:r>
                      <a:endParaRPr lang="en-IN" sz="1200" b="1" i="0" u="none" dirty="0">
                        <a:solidFill>
                          <a:srgbClr val="FFFFFF"/>
                        </a:solidFill>
                        <a:latin typeface="Times New Roman"/>
                        <a:ea typeface="Times New Roman"/>
                        <a:cs typeface="Times New Roman"/>
                        <a:sym typeface="Times New Roman"/>
                      </a:endParaRPr>
                    </a:p>
                    <a:p>
                      <a:endParaRPr lang="en-IN" dirty="0"/>
                    </a:p>
                  </a:txBody>
                  <a:tcPr/>
                </a:tc>
                <a:tc>
                  <a:txBody>
                    <a:bodyPr/>
                    <a:lstStyle/>
                    <a:p>
                      <a:r>
                        <a:rPr lang="en" sz="1400" b="1" i="0" u="none" dirty="0">
                          <a:solidFill>
                            <a:srgbClr val="FFFFFF"/>
                          </a:solidFill>
                          <a:latin typeface="Times New Roman"/>
                          <a:ea typeface="Times New Roman"/>
                          <a:cs typeface="Times New Roman"/>
                          <a:sym typeface="Times New Roman"/>
                        </a:rPr>
                        <a:t>Author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Calibri"/>
                          <a:ea typeface="Calibri"/>
                          <a:cs typeface="Calibri"/>
                          <a:sym typeface="Calibri"/>
                        </a:rPr>
                        <a:t>Year of Publication/ Publisher</a:t>
                      </a:r>
                      <a:endParaRPr lang="en-IN" sz="11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Times New Roman"/>
                          <a:ea typeface="Times New Roman"/>
                          <a:cs typeface="Times New Roman"/>
                          <a:sym typeface="Times New Roman"/>
                        </a:rPr>
                        <a:t>Major observations/findings</a:t>
                      </a:r>
                      <a:endParaRPr lang="en-IN" sz="1200" b="1" i="0" u="none" dirty="0">
                        <a:solidFill>
                          <a:srgbClr val="FFFFFF"/>
                        </a:solidFill>
                        <a:latin typeface="Times New Roman"/>
                        <a:ea typeface="Times New Roman"/>
                        <a:cs typeface="Times New Roman"/>
                        <a:sym typeface="Times New Roman"/>
                      </a:endParaRPr>
                    </a:p>
                    <a:p>
                      <a:endParaRPr lang="en-IN" dirty="0"/>
                    </a:p>
                  </a:txBody>
                  <a:tcPr/>
                </a:tc>
                <a:extLst>
                  <a:ext uri="{0D108BD9-81ED-4DB2-BD59-A6C34878D82A}">
                    <a16:rowId xmlns:a16="http://schemas.microsoft.com/office/drawing/2014/main" val="2176807189"/>
                  </a:ext>
                </a:extLst>
              </a:tr>
              <a:tr h="1617120">
                <a:tc>
                  <a:txBody>
                    <a:bodyPr/>
                    <a:lstStyle/>
                    <a:p>
                      <a:r>
                        <a:rPr lang="en-IN"/>
                        <a:t>1</a:t>
                      </a:r>
                      <a:endParaRPr lang="en-IN" dirty="0"/>
                    </a:p>
                  </a:txBody>
                  <a:tcPr/>
                </a:tc>
                <a:tc>
                  <a:txBody>
                    <a:bodyPr/>
                    <a:lstStyle/>
                    <a:p>
                      <a:r>
                        <a:rPr lang="en-US" sz="1400" b="0" i="0" u="none" strike="noStrike" cap="none" dirty="0">
                          <a:solidFill>
                            <a:schemeClr val="dk1"/>
                          </a:solidFill>
                          <a:effectLst/>
                          <a:latin typeface="+mn-lt"/>
                          <a:ea typeface="+mn-ea"/>
                          <a:cs typeface="+mn-cs"/>
                          <a:sym typeface="Arial"/>
                        </a:rPr>
                        <a:t>Deepfake video detection system and method</a:t>
                      </a:r>
                    </a:p>
                  </a:txBody>
                  <a:tcPr/>
                </a:tc>
                <a:tc>
                  <a:txBody>
                    <a:bodyPr/>
                    <a:lstStyle/>
                    <a:p>
                      <a:r>
                        <a:rPr lang="en-IN" sz="1400" b="0" i="0" u="none" strike="noStrike" cap="none" dirty="0">
                          <a:solidFill>
                            <a:schemeClr val="dk1"/>
                          </a:solidFill>
                          <a:effectLst/>
                          <a:latin typeface="+mn-lt"/>
                          <a:ea typeface="+mn-ea"/>
                          <a:cs typeface="+mn-cs"/>
                          <a:sym typeface="Arial"/>
                        </a:rPr>
                        <a:t>Jung-</a:t>
                      </a:r>
                      <a:r>
                        <a:rPr lang="en-IN" sz="1400" b="0" i="0" u="none" strike="noStrike" cap="none" dirty="0" err="1">
                          <a:solidFill>
                            <a:schemeClr val="dk1"/>
                          </a:solidFill>
                          <a:effectLst/>
                          <a:latin typeface="+mn-lt"/>
                          <a:ea typeface="+mn-ea"/>
                          <a:cs typeface="+mn-cs"/>
                          <a:sym typeface="Arial"/>
                        </a:rPr>
                        <a:t>Shian</a:t>
                      </a:r>
                      <a:r>
                        <a:rPr lang="en-IN" sz="1400" b="0" i="0" u="none" strike="noStrike" cap="none" dirty="0">
                          <a:solidFill>
                            <a:schemeClr val="dk1"/>
                          </a:solidFill>
                          <a:effectLst/>
                          <a:latin typeface="+mn-lt"/>
                          <a:ea typeface="+mn-ea"/>
                          <a:cs typeface="+mn-cs"/>
                          <a:sym typeface="Arial"/>
                        </a:rPr>
                        <a:t> LII-Hsien </a:t>
                      </a:r>
                      <a:r>
                        <a:rPr lang="en-IN" sz="1400" b="0" i="0" u="none" strike="noStrike" cap="none" dirty="0" err="1">
                          <a:solidFill>
                            <a:schemeClr val="dk1"/>
                          </a:solidFill>
                          <a:effectLst/>
                          <a:latin typeface="+mn-lt"/>
                          <a:ea typeface="+mn-ea"/>
                          <a:cs typeface="+mn-cs"/>
                          <a:sym typeface="Arial"/>
                        </a:rPr>
                        <a:t>LiuChuan</a:t>
                      </a:r>
                      <a:r>
                        <a:rPr lang="en-IN" sz="1400" b="0" i="0" u="none" strike="noStrike" cap="none" dirty="0">
                          <a:solidFill>
                            <a:schemeClr val="dk1"/>
                          </a:solidFill>
                          <a:effectLst/>
                          <a:latin typeface="+mn-lt"/>
                          <a:ea typeface="+mn-ea"/>
                          <a:cs typeface="+mn-cs"/>
                          <a:sym typeface="Arial"/>
                        </a:rPr>
                        <a:t>-Kang </a:t>
                      </a:r>
                      <a:r>
                        <a:rPr lang="en-IN" sz="1400" b="0" i="0" u="none" strike="noStrike" cap="none" dirty="0" err="1">
                          <a:solidFill>
                            <a:schemeClr val="dk1"/>
                          </a:solidFill>
                          <a:effectLst/>
                          <a:latin typeface="+mn-lt"/>
                          <a:ea typeface="+mn-ea"/>
                          <a:cs typeface="+mn-cs"/>
                          <a:sym typeface="Arial"/>
                        </a:rPr>
                        <a:t>LiuPo</a:t>
                      </a:r>
                      <a:r>
                        <a:rPr lang="en-IN" sz="1400" b="0" i="0" u="none" strike="noStrike" cap="none" dirty="0">
                          <a:solidFill>
                            <a:schemeClr val="dk1"/>
                          </a:solidFill>
                          <a:effectLst/>
                          <a:latin typeface="+mn-lt"/>
                          <a:ea typeface="+mn-ea"/>
                          <a:cs typeface="+mn-cs"/>
                          <a:sym typeface="Arial"/>
                        </a:rPr>
                        <a:t>-Yi </a:t>
                      </a:r>
                      <a:r>
                        <a:rPr lang="en-IN" sz="1400" b="0" i="0" u="none" strike="noStrike" cap="none" dirty="0" err="1">
                          <a:solidFill>
                            <a:schemeClr val="dk1"/>
                          </a:solidFill>
                          <a:effectLst/>
                          <a:latin typeface="+mn-lt"/>
                          <a:ea typeface="+mn-ea"/>
                          <a:cs typeface="+mn-cs"/>
                          <a:sym typeface="Arial"/>
                        </a:rPr>
                        <a:t>WuYen</a:t>
                      </a:r>
                      <a:r>
                        <a:rPr lang="en-IN" sz="1400" b="0" i="0" u="none" strike="noStrike" cap="none" dirty="0">
                          <a:solidFill>
                            <a:schemeClr val="dk1"/>
                          </a:solidFill>
                          <a:effectLst/>
                          <a:latin typeface="+mn-lt"/>
                          <a:ea typeface="+mn-ea"/>
                          <a:cs typeface="+mn-cs"/>
                          <a:sym typeface="Arial"/>
                        </a:rPr>
                        <a:t>-Chu Peng</a:t>
                      </a:r>
                      <a:endParaRPr lang="en-IN" dirty="0"/>
                    </a:p>
                  </a:txBody>
                  <a:tcPr/>
                </a:tc>
                <a:tc>
                  <a:txBody>
                    <a:bodyPr/>
                    <a:lstStyle/>
                    <a:p>
                      <a:r>
                        <a:rPr lang="en-IN" sz="1400" b="0" i="0" u="none" strike="noStrike" cap="none" dirty="0">
                          <a:solidFill>
                            <a:schemeClr val="dk1"/>
                          </a:solidFill>
                          <a:effectLst/>
                          <a:latin typeface="+mn-lt"/>
                          <a:ea typeface="+mn-ea"/>
                          <a:cs typeface="+mn-cs"/>
                          <a:sym typeface="Arial"/>
                        </a:rPr>
                        <a:t>2022-11-29</a:t>
                      </a:r>
                      <a:endParaRPr lang="en-IN" dirty="0"/>
                    </a:p>
                    <a:p>
                      <a:r>
                        <a:rPr lang="en-IN" sz="1400" b="0" i="0" u="none" strike="noStrike" cap="none" dirty="0">
                          <a:solidFill>
                            <a:schemeClr val="dk1"/>
                          </a:solidFill>
                          <a:effectLst/>
                          <a:latin typeface="+mn-lt"/>
                          <a:ea typeface="+mn-ea"/>
                          <a:cs typeface="+mn-cs"/>
                          <a:sym typeface="Arial"/>
                        </a:rPr>
                        <a:t>United States </a:t>
                      </a:r>
                      <a:r>
                        <a:rPr lang="en-IN" dirty="0"/>
                        <a:t>Patent</a:t>
                      </a:r>
                    </a:p>
                  </a:txBody>
                  <a:tcPr/>
                </a:tc>
                <a:tc>
                  <a:txBody>
                    <a:bodyPr/>
                    <a:lstStyle/>
                    <a:p>
                      <a:r>
                        <a:rPr lang="en-US" sz="1400" b="0" i="0" u="none" strike="noStrike" cap="none" dirty="0">
                          <a:solidFill>
                            <a:schemeClr val="dk1"/>
                          </a:solidFill>
                          <a:effectLst/>
                          <a:latin typeface="+mn-lt"/>
                          <a:ea typeface="+mn-ea"/>
                          <a:cs typeface="+mn-cs"/>
                          <a:sym typeface="Arial"/>
                        </a:rPr>
                        <a:t>The present disclosure relates to facial recognition, and in particular to a system and method of detecting changes in the state of human eyes in a video, quantifying the behavior of the eye features based on time using deep learning, and then integrating statistical models to determine whether the video has been faked or altered.</a:t>
                      </a:r>
                    </a:p>
                  </a:txBody>
                  <a:tcPr/>
                </a:tc>
                <a:extLst>
                  <a:ext uri="{0D108BD9-81ED-4DB2-BD59-A6C34878D82A}">
                    <a16:rowId xmlns:a16="http://schemas.microsoft.com/office/drawing/2014/main" val="1401599263"/>
                  </a:ext>
                </a:extLst>
              </a:tr>
              <a:tr h="1537310">
                <a:tc>
                  <a:txBody>
                    <a:bodyPr/>
                    <a:lstStyle/>
                    <a:p>
                      <a:r>
                        <a:rPr lang="en-IN" dirty="0"/>
                        <a:t>2</a:t>
                      </a:r>
                    </a:p>
                  </a:txBody>
                  <a:tcPr/>
                </a:tc>
                <a:tc>
                  <a:txBody>
                    <a:bodyPr/>
                    <a:lstStyle/>
                    <a:p>
                      <a:r>
                        <a:rPr lang="en-US" sz="1400" b="0" i="0" u="none" strike="noStrike" cap="none" dirty="0">
                          <a:solidFill>
                            <a:schemeClr val="dk1"/>
                          </a:solidFill>
                          <a:effectLst/>
                          <a:latin typeface="+mn-lt"/>
                          <a:ea typeface="+mn-ea"/>
                          <a:cs typeface="+mn-cs"/>
                          <a:sym typeface="Arial"/>
                        </a:rPr>
                        <a:t>Adaptive Meta-Learning for Robust Deepfake Detection:</a:t>
                      </a:r>
                    </a:p>
                  </a:txBody>
                  <a:tcPr/>
                </a:tc>
                <a:tc>
                  <a:txBody>
                    <a:bodyPr/>
                    <a:lstStyle/>
                    <a:p>
                      <a:r>
                        <a:rPr lang="nn-NO" sz="1400" b="0" i="0" u="none" strike="noStrike" cap="none" dirty="0">
                          <a:solidFill>
                            <a:schemeClr val="dk1"/>
                          </a:solidFill>
                          <a:effectLst/>
                          <a:latin typeface="+mn-lt"/>
                          <a:ea typeface="+mn-ea"/>
                          <a:cs typeface="+mn-cs"/>
                          <a:sym typeface="Arial"/>
                        </a:rPr>
                        <a:t>Dinesh Srivasthav P, Badri Narayan Subudhi</a:t>
                      </a:r>
                      <a:endParaRPr lang="en-IN" dirty="0"/>
                    </a:p>
                  </a:txBody>
                  <a:tcPr/>
                </a:tc>
                <a:tc>
                  <a:txBody>
                    <a:bodyPr/>
                    <a:lstStyle/>
                    <a:p>
                      <a:r>
                        <a:rPr lang="en-IN" sz="1400" b="0" i="0" u="none" strike="noStrike" cap="none" dirty="0">
                          <a:solidFill>
                            <a:schemeClr val="dk1"/>
                          </a:solidFill>
                          <a:effectLst/>
                          <a:latin typeface="+mn-lt"/>
                          <a:ea typeface="+mn-ea"/>
                          <a:cs typeface="+mn-cs"/>
                          <a:sym typeface="Arial"/>
                        </a:rPr>
                        <a:t>2022</a:t>
                      </a:r>
                    </a:p>
                    <a:p>
                      <a:br>
                        <a:rPr lang="en-IN" dirty="0"/>
                      </a:br>
                      <a:r>
                        <a:rPr lang="en-IN" sz="1400" b="0" i="0" u="none" strike="noStrike" cap="none" dirty="0">
                          <a:solidFill>
                            <a:schemeClr val="dk1"/>
                          </a:solidFill>
                          <a:effectLst/>
                          <a:latin typeface="+mn-lt"/>
                          <a:ea typeface="+mn-ea"/>
                          <a:cs typeface="+mn-cs"/>
                          <a:sym typeface="Arial"/>
                        </a:rPr>
                        <a:t>India Patent</a:t>
                      </a:r>
                      <a:endParaRPr lang="en-IN" dirty="0"/>
                    </a:p>
                  </a:txBody>
                  <a:tcPr/>
                </a:tc>
                <a:tc>
                  <a:txBody>
                    <a:bodyPr/>
                    <a:lstStyle/>
                    <a:p>
                      <a:endParaRPr lang="en-US"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cap="none" dirty="0"/>
                        <a:t>This paper addresses the challenges of deepfake detection, by proposing meta-learning algorithm that enhances model performance.</a:t>
                      </a:r>
                    </a:p>
                  </a:txBody>
                  <a:tcPr/>
                </a:tc>
                <a:extLst>
                  <a:ext uri="{0D108BD9-81ED-4DB2-BD59-A6C34878D82A}">
                    <a16:rowId xmlns:a16="http://schemas.microsoft.com/office/drawing/2014/main" val="454217317"/>
                  </a:ext>
                </a:extLst>
              </a:tr>
              <a:tr h="310985">
                <a:tc gridSpan="5">
                  <a:txBody>
                    <a:bodyPr/>
                    <a:lstStyle/>
                    <a:p>
                      <a:endParaRPr lang="en-IN" dirty="0"/>
                    </a:p>
                  </a:txBody>
                  <a:tcPr/>
                </a:tc>
                <a:tc hMerge="1">
                  <a:txBody>
                    <a:bodyPr/>
                    <a:lstStyle/>
                    <a:p>
                      <a:endParaRPr lang="en-IN" dirty="0"/>
                    </a:p>
                  </a:txBody>
                  <a:tcPr/>
                </a:tc>
                <a:tc hMerge="1">
                  <a:txBody>
                    <a:bodyPr/>
                    <a:lstStyle/>
                    <a:p>
                      <a:endParaRPr lang="en-IN" dirty="0"/>
                    </a:p>
                  </a:txBody>
                  <a:tcPr>
                    <a:lnL w="12700" cap="flat" cmpd="sng" algn="ctr">
                      <a:solidFill>
                        <a:schemeClr val="tx1"/>
                      </a:solidFill>
                      <a:prstDash val="solid"/>
                      <a:round/>
                      <a:headEnd type="none" w="med" len="med"/>
                      <a:tailEnd type="none" w="med" len="med"/>
                    </a:lnL>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3348252041"/>
                  </a:ext>
                </a:extLst>
              </a:tr>
            </a:tbl>
          </a:graphicData>
        </a:graphic>
      </p:graphicFrame>
      <p:sp>
        <p:nvSpPr>
          <p:cNvPr id="114" name="Google Shape;114;p19">
            <a:extLst>
              <a:ext uri="{FF2B5EF4-FFF2-40B4-BE49-F238E27FC236}">
                <a16:creationId xmlns:a16="http://schemas.microsoft.com/office/drawing/2014/main" id="{75B90F14-F8C3-2AA1-C126-2F0D70E2E385}"/>
              </a:ext>
            </a:extLst>
          </p:cNvPr>
          <p:cNvSpPr txBox="1"/>
          <p:nvPr/>
        </p:nvSpPr>
        <p:spPr>
          <a:xfrm>
            <a:off x="745811" y="4837689"/>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chemeClr val="tx1">
                    <a:lumMod val="95000"/>
                    <a:lumOff val="5000"/>
                  </a:schemeClr>
                </a:solidFill>
                <a:latin typeface="Calibri"/>
                <a:ea typeface="Calibri"/>
                <a:cs typeface="Calibri"/>
                <a:sym typeface="Calibri"/>
              </a:rPr>
              <a:t>Deepfake Image Detection</a:t>
            </a:r>
            <a:endParaRPr dirty="0">
              <a:solidFill>
                <a:schemeClr val="tx1"/>
              </a:solidFill>
            </a:endParaRPr>
          </a:p>
        </p:txBody>
      </p:sp>
    </p:spTree>
    <p:extLst>
      <p:ext uri="{BB962C8B-B14F-4D97-AF65-F5344CB8AC3E}">
        <p14:creationId xmlns:p14="http://schemas.microsoft.com/office/powerpoint/2010/main" val="1072760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subTitle" idx="1"/>
          </p:nvPr>
        </p:nvSpPr>
        <p:spPr>
          <a:xfrm>
            <a:off x="228600" y="857250"/>
            <a:ext cx="8483700" cy="38289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rgbClr val="888888"/>
              </a:buClr>
              <a:buSzPts val="800"/>
              <a:buNone/>
            </a:pPr>
            <a:endParaRPr sz="800" b="1" i="0" u="none" dirty="0">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dirty="0">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dirty="0">
              <a:solidFill>
                <a:schemeClr val="dk1"/>
              </a:solidFill>
              <a:latin typeface="Calibri"/>
              <a:ea typeface="Calibri"/>
              <a:cs typeface="Calibri"/>
              <a:sym typeface="Calibri"/>
            </a:endParaRPr>
          </a:p>
        </p:txBody>
      </p:sp>
      <p:sp>
        <p:nvSpPr>
          <p:cNvPr id="110" name="Google Shape;110;p19"/>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Calibri"/>
                <a:ea typeface="Calibri"/>
                <a:cs typeface="Calibri"/>
                <a:sym typeface="Calibri"/>
              </a:rPr>
              <a:t>Patent Search</a:t>
            </a:r>
            <a:endParaRPr dirty="0"/>
          </a:p>
        </p:txBody>
      </p:sp>
      <p:sp>
        <p:nvSpPr>
          <p:cNvPr id="112" name="Google Shape;112;p19"/>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3" name="Google Shape;113;p19"/>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 sz="1200" b="0" i="0" u="none">
                <a:solidFill>
                  <a:srgbClr val="898989"/>
                </a:solidFill>
                <a:latin typeface="Calibri"/>
                <a:ea typeface="Calibri"/>
                <a:cs typeface="Calibri"/>
                <a:sym typeface="Calibri"/>
              </a:rPr>
              <a:t>12</a:t>
            </a:fld>
            <a:endParaRPr/>
          </a:p>
        </p:txBody>
      </p:sp>
      <p:graphicFrame>
        <p:nvGraphicFramePr>
          <p:cNvPr id="2" name="Table 1">
            <a:extLst>
              <a:ext uri="{FF2B5EF4-FFF2-40B4-BE49-F238E27FC236}">
                <a16:creationId xmlns:a16="http://schemas.microsoft.com/office/drawing/2014/main" id="{F97190E4-51EF-BA2D-0957-AA5F06140845}"/>
              </a:ext>
            </a:extLst>
          </p:cNvPr>
          <p:cNvGraphicFramePr>
            <a:graphicFrameLocks noGrp="1"/>
          </p:cNvGraphicFramePr>
          <p:nvPr>
            <p:extLst>
              <p:ext uri="{D42A27DB-BD31-4B8C-83A1-F6EECF244321}">
                <p14:modId xmlns:p14="http://schemas.microsoft.com/office/powerpoint/2010/main" val="362457630"/>
              </p:ext>
            </p:extLst>
          </p:nvPr>
        </p:nvGraphicFramePr>
        <p:xfrm>
          <a:off x="228600" y="685950"/>
          <a:ext cx="8686800" cy="3709108"/>
        </p:xfrm>
        <a:graphic>
          <a:graphicData uri="http://schemas.openxmlformats.org/drawingml/2006/table">
            <a:tbl>
              <a:tblPr firstRow="1" bandRow="1">
                <a:tableStyleId>{3C2FFA5D-87B4-456A-9821-1D502468CF0F}</a:tableStyleId>
              </a:tblPr>
              <a:tblGrid>
                <a:gridCol w="575361">
                  <a:extLst>
                    <a:ext uri="{9D8B030D-6E8A-4147-A177-3AD203B41FA5}">
                      <a16:colId xmlns:a16="http://schemas.microsoft.com/office/drawing/2014/main" val="1737086656"/>
                    </a:ext>
                  </a:extLst>
                </a:gridCol>
                <a:gridCol w="1152855">
                  <a:extLst>
                    <a:ext uri="{9D8B030D-6E8A-4147-A177-3AD203B41FA5}">
                      <a16:colId xmlns:a16="http://schemas.microsoft.com/office/drawing/2014/main" val="1934561086"/>
                    </a:ext>
                  </a:extLst>
                </a:gridCol>
                <a:gridCol w="1737360">
                  <a:extLst>
                    <a:ext uri="{9D8B030D-6E8A-4147-A177-3AD203B41FA5}">
                      <a16:colId xmlns:a16="http://schemas.microsoft.com/office/drawing/2014/main" val="1174653053"/>
                    </a:ext>
                  </a:extLst>
                </a:gridCol>
                <a:gridCol w="1274064">
                  <a:extLst>
                    <a:ext uri="{9D8B030D-6E8A-4147-A177-3AD203B41FA5}">
                      <a16:colId xmlns:a16="http://schemas.microsoft.com/office/drawing/2014/main" val="3333896230"/>
                    </a:ext>
                  </a:extLst>
                </a:gridCol>
                <a:gridCol w="3947160">
                  <a:extLst>
                    <a:ext uri="{9D8B030D-6E8A-4147-A177-3AD203B41FA5}">
                      <a16:colId xmlns:a16="http://schemas.microsoft.com/office/drawing/2014/main" val="1324337001"/>
                    </a:ext>
                  </a:extLst>
                </a:gridCol>
              </a:tblGrid>
              <a:tr h="74636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FFFFFF"/>
                          </a:solidFill>
                          <a:latin typeface="Times New Roman"/>
                          <a:ea typeface="Times New Roman"/>
                          <a:cs typeface="Times New Roman"/>
                          <a:sym typeface="Times New Roman"/>
                        </a:rPr>
                        <a:t>Sr. No.</a:t>
                      </a:r>
                      <a:endParaRPr lang="en-IN" sz="1200" b="1" i="0" u="none" strike="noStrike" cap="none" dirty="0">
                        <a:solidFill>
                          <a:srgbClr val="FFFFFF"/>
                        </a:solidFill>
                        <a:latin typeface="Times New Roman"/>
                        <a:ea typeface="Times New Roman"/>
                        <a:cs typeface="Times New Roman"/>
                        <a:sym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Times New Roman"/>
                          <a:ea typeface="Times New Roman"/>
                          <a:cs typeface="Times New Roman"/>
                          <a:sym typeface="Times New Roman"/>
                        </a:rPr>
                        <a:t>Title of the paper</a:t>
                      </a:r>
                      <a:endParaRPr lang="en-IN" sz="1200" b="1" i="0" u="none" dirty="0">
                        <a:solidFill>
                          <a:srgbClr val="FFFFFF"/>
                        </a:solidFill>
                        <a:latin typeface="Times New Roman"/>
                        <a:ea typeface="Times New Roman"/>
                        <a:cs typeface="Times New Roman"/>
                        <a:sym typeface="Times New Roman"/>
                      </a:endParaRPr>
                    </a:p>
                    <a:p>
                      <a:endParaRPr lang="en-IN" dirty="0"/>
                    </a:p>
                  </a:txBody>
                  <a:tcPr/>
                </a:tc>
                <a:tc>
                  <a:txBody>
                    <a:bodyPr/>
                    <a:lstStyle/>
                    <a:p>
                      <a:r>
                        <a:rPr lang="en" sz="1400" b="1" i="0" u="none" dirty="0">
                          <a:solidFill>
                            <a:srgbClr val="FFFFFF"/>
                          </a:solidFill>
                          <a:latin typeface="Times New Roman"/>
                          <a:ea typeface="Times New Roman"/>
                          <a:cs typeface="Times New Roman"/>
                          <a:sym typeface="Times New Roman"/>
                        </a:rPr>
                        <a:t>Author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Calibri"/>
                          <a:ea typeface="Calibri"/>
                          <a:cs typeface="Calibri"/>
                          <a:sym typeface="Calibri"/>
                        </a:rPr>
                        <a:t>Year of Publication/ Publisher</a:t>
                      </a:r>
                      <a:endParaRPr lang="en-IN" sz="11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Times New Roman"/>
                          <a:ea typeface="Times New Roman"/>
                          <a:cs typeface="Times New Roman"/>
                          <a:sym typeface="Times New Roman"/>
                        </a:rPr>
                        <a:t>Major observations/findings</a:t>
                      </a:r>
                      <a:endParaRPr lang="en-IN" sz="1200" b="1" i="0" u="none" dirty="0">
                        <a:solidFill>
                          <a:srgbClr val="FFFFFF"/>
                        </a:solidFill>
                        <a:latin typeface="Times New Roman"/>
                        <a:ea typeface="Times New Roman"/>
                        <a:cs typeface="Times New Roman"/>
                        <a:sym typeface="Times New Roman"/>
                      </a:endParaRPr>
                    </a:p>
                    <a:p>
                      <a:endParaRPr lang="en-IN" dirty="0"/>
                    </a:p>
                  </a:txBody>
                  <a:tcPr/>
                </a:tc>
                <a:extLst>
                  <a:ext uri="{0D108BD9-81ED-4DB2-BD59-A6C34878D82A}">
                    <a16:rowId xmlns:a16="http://schemas.microsoft.com/office/drawing/2014/main" val="2176807189"/>
                  </a:ext>
                </a:extLst>
              </a:tr>
              <a:tr h="1680746">
                <a:tc>
                  <a:txBody>
                    <a:bodyPr/>
                    <a:lstStyle/>
                    <a:p>
                      <a:r>
                        <a:rPr lang="en-IN" dirty="0"/>
                        <a:t>3</a:t>
                      </a:r>
                    </a:p>
                  </a:txBody>
                  <a:tcPr/>
                </a:tc>
                <a:tc>
                  <a:txBody>
                    <a:bodyPr/>
                    <a:lstStyle/>
                    <a:p>
                      <a:r>
                        <a:rPr lang="en-US" sz="1400" b="0" i="0" u="none" strike="noStrike" cap="none" dirty="0">
                          <a:solidFill>
                            <a:schemeClr val="dk1"/>
                          </a:solidFill>
                          <a:effectLst/>
                          <a:latin typeface="+mn-lt"/>
                          <a:ea typeface="+mn-ea"/>
                          <a:cs typeface="+mn-cs"/>
                          <a:sym typeface="Arial"/>
                        </a:rPr>
                        <a:t>Methods and systems for detecting deepfakes</a:t>
                      </a:r>
                    </a:p>
                  </a:txBody>
                  <a:tcPr/>
                </a:tc>
                <a:tc>
                  <a:txBody>
                    <a:bodyPr/>
                    <a:lstStyle/>
                    <a:p>
                      <a:r>
                        <a:rPr lang="en-US" sz="1400" b="0" i="0" u="none" strike="noStrike" cap="none" dirty="0">
                          <a:solidFill>
                            <a:schemeClr val="dk1"/>
                          </a:solidFill>
                          <a:effectLst/>
                          <a:latin typeface="+mn-lt"/>
                          <a:ea typeface="+mn-ea"/>
                          <a:cs typeface="+mn-cs"/>
                          <a:sym typeface="Arial"/>
                        </a:rPr>
                        <a:t>Michael Morgan </a:t>
                      </a:r>
                      <a:r>
                        <a:rPr lang="en-US" sz="1400" b="0" i="0" u="none" strike="noStrike" cap="none" dirty="0" err="1">
                          <a:solidFill>
                            <a:schemeClr val="dk1"/>
                          </a:solidFill>
                          <a:effectLst/>
                          <a:latin typeface="+mn-lt"/>
                          <a:ea typeface="+mn-ea"/>
                          <a:cs typeface="+mn-cs"/>
                          <a:sym typeface="Arial"/>
                        </a:rPr>
                        <a:t>PriceMatthew</a:t>
                      </a:r>
                      <a:r>
                        <a:rPr lang="en-US" sz="1400" b="0" i="0" u="none" strike="noStrike" cap="none" dirty="0">
                          <a:solidFill>
                            <a:schemeClr val="dk1"/>
                          </a:solidFill>
                          <a:effectLst/>
                          <a:latin typeface="+mn-lt"/>
                          <a:ea typeface="+mn-ea"/>
                          <a:cs typeface="+mn-cs"/>
                          <a:sym typeface="Arial"/>
                        </a:rPr>
                        <a:t> Alan Price</a:t>
                      </a:r>
                      <a:r>
                        <a:rPr lang="en-IN" dirty="0"/>
                        <a:t> </a:t>
                      </a:r>
                    </a:p>
                  </a:txBody>
                  <a:tcPr/>
                </a:tc>
                <a:tc>
                  <a:txBody>
                    <a:bodyPr/>
                    <a:lstStyle/>
                    <a:p>
                      <a:r>
                        <a:rPr lang="en-IN" sz="1400" b="0" i="0" u="none" strike="noStrike" cap="none" dirty="0">
                          <a:solidFill>
                            <a:schemeClr val="dk1"/>
                          </a:solidFill>
                          <a:effectLst/>
                          <a:latin typeface="+mn-lt"/>
                          <a:ea typeface="+mn-ea"/>
                          <a:cs typeface="+mn-cs"/>
                          <a:sym typeface="Arial"/>
                        </a:rPr>
                        <a:t>2024-04-16</a:t>
                      </a:r>
                    </a:p>
                    <a:p>
                      <a:br>
                        <a:rPr lang="en-IN" dirty="0"/>
                      </a:br>
                      <a:r>
                        <a:rPr lang="en-IN" sz="1400" b="0" i="0" u="none" strike="noStrike" cap="none" dirty="0">
                          <a:solidFill>
                            <a:schemeClr val="dk1"/>
                          </a:solidFill>
                          <a:effectLst/>
                          <a:latin typeface="+mn-lt"/>
                          <a:ea typeface="+mn-ea"/>
                          <a:cs typeface="+mn-cs"/>
                          <a:sym typeface="Arial"/>
                        </a:rPr>
                        <a:t>United States Patent</a:t>
                      </a:r>
                      <a:endParaRPr lang="en-IN" dirty="0"/>
                    </a:p>
                  </a:txBody>
                  <a:tcPr/>
                </a:tc>
                <a:tc>
                  <a:txBody>
                    <a:bodyPr/>
                    <a:lstStyle/>
                    <a:p>
                      <a:endParaRPr lang="en-US" dirty="0"/>
                    </a:p>
                    <a:p>
                      <a:r>
                        <a:rPr lang="en-US" dirty="0"/>
                        <a:t>A system for detecting synthetic videos includes a server, multiple weak classifiers, and a strong classifier. Weak classifiers are trained on real and synthetic videos to analyze distinct characteristics, detect irregularities, and generate predictions on whether a video is synthetic. The server collects these predictions and sends them to the strong classifier. The strong classifier, trained to analyze the weak classifiers' predictions, determines if the video is synthetic based on the aggregated results.</a:t>
                      </a:r>
                    </a:p>
                  </a:txBody>
                  <a:tcPr/>
                </a:tc>
                <a:extLst>
                  <a:ext uri="{0D108BD9-81ED-4DB2-BD59-A6C34878D82A}">
                    <a16:rowId xmlns:a16="http://schemas.microsoft.com/office/drawing/2014/main" val="454217317"/>
                  </a:ext>
                </a:extLst>
              </a:tr>
              <a:tr h="310985">
                <a:tc gridSpan="5">
                  <a:txBody>
                    <a:bodyPr/>
                    <a:lstStyle/>
                    <a:p>
                      <a:endParaRPr lang="en-IN" dirty="0"/>
                    </a:p>
                  </a:txBody>
                  <a:tcPr/>
                </a:tc>
                <a:tc hMerge="1">
                  <a:txBody>
                    <a:bodyPr/>
                    <a:lstStyle/>
                    <a:p>
                      <a:endParaRPr lang="en-IN" dirty="0"/>
                    </a:p>
                  </a:txBody>
                  <a:tcPr/>
                </a:tc>
                <a:tc hMerge="1">
                  <a:txBody>
                    <a:bodyPr/>
                    <a:lstStyle/>
                    <a:p>
                      <a:endParaRPr lang="en-IN" dirty="0"/>
                    </a:p>
                  </a:txBody>
                  <a:tcPr>
                    <a:lnL w="12700" cap="flat" cmpd="sng" algn="ctr">
                      <a:solidFill>
                        <a:schemeClr val="tx1"/>
                      </a:solidFill>
                      <a:prstDash val="solid"/>
                      <a:round/>
                      <a:headEnd type="none" w="med" len="med"/>
                      <a:tailEnd type="none" w="med" len="med"/>
                    </a:lnL>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3348252041"/>
                  </a:ext>
                </a:extLst>
              </a:tr>
            </a:tbl>
          </a:graphicData>
        </a:graphic>
      </p:graphicFrame>
      <p:sp>
        <p:nvSpPr>
          <p:cNvPr id="114" name="Google Shape;114;p19"/>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chemeClr val="tx1">
                    <a:lumMod val="95000"/>
                    <a:lumOff val="5000"/>
                  </a:schemeClr>
                </a:solidFill>
                <a:latin typeface="Calibri"/>
                <a:ea typeface="Calibri"/>
                <a:cs typeface="Calibri"/>
                <a:sym typeface="Calibri"/>
              </a:rPr>
              <a:t>Deepfake Image Detection</a:t>
            </a:r>
            <a:endParaRPr dirty="0">
              <a:solidFill>
                <a:schemeClr val="tx1"/>
              </a:solidFill>
            </a:endParaRPr>
          </a:p>
        </p:txBody>
      </p:sp>
    </p:spTree>
    <p:extLst>
      <p:ext uri="{BB962C8B-B14F-4D97-AF65-F5344CB8AC3E}">
        <p14:creationId xmlns:p14="http://schemas.microsoft.com/office/powerpoint/2010/main" val="4042882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subTitle" idx="1"/>
          </p:nvPr>
        </p:nvSpPr>
        <p:spPr>
          <a:xfrm>
            <a:off x="152400" y="685800"/>
            <a:ext cx="8788500" cy="39432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560"/>
              </a:spcBef>
              <a:spcAft>
                <a:spcPts val="0"/>
              </a:spcAft>
              <a:buClr>
                <a:srgbClr val="888888"/>
              </a:buClr>
              <a:buSzPts val="2800"/>
              <a:buNone/>
            </a:pPr>
            <a:r>
              <a:rPr lang="en-IN" sz="2600" b="1" i="0" u="none" dirty="0">
                <a:solidFill>
                  <a:schemeClr val="dk1"/>
                </a:solidFill>
                <a:latin typeface="Calibri"/>
                <a:ea typeface="Calibri"/>
                <a:cs typeface="Calibri"/>
                <a:sym typeface="Calibri"/>
              </a:rPr>
              <a:t>Issues:</a:t>
            </a:r>
          </a:p>
          <a:p>
            <a:pPr marL="342900" lvl="0" algn="just" rtl="0">
              <a:lnSpc>
                <a:spcPct val="100000"/>
              </a:lnSpc>
              <a:spcBef>
                <a:spcPts val="560"/>
              </a:spcBef>
              <a:spcAft>
                <a:spcPts val="0"/>
              </a:spcAft>
              <a:buClr>
                <a:srgbClr val="888888"/>
              </a:buClr>
              <a:buSzPts val="2800"/>
              <a:buFont typeface="Arial" panose="020B0604020202020204" pitchFamily="34" charset="0"/>
              <a:buChar char="•"/>
            </a:pPr>
            <a:r>
              <a:rPr lang="en-US" sz="1600" b="1" dirty="0">
                <a:solidFill>
                  <a:schemeClr val="tx1"/>
                </a:solidFill>
              </a:rPr>
              <a:t>Imbalance Between Real and Fake Samples: </a:t>
            </a:r>
            <a:r>
              <a:rPr lang="en-US" sz="1600" dirty="0">
                <a:solidFill>
                  <a:schemeClr val="tx1"/>
                </a:solidFill>
              </a:rPr>
              <a:t>Existing datasets often have an imbalance between the number of real and deepfake samples. This imbalance can skew the performance of detection algorithms, making them less effective in real-world scenarios where deepfakes may be less prevalent. </a:t>
            </a:r>
          </a:p>
          <a:p>
            <a:pPr marL="342900" lvl="0" algn="just" rtl="0">
              <a:lnSpc>
                <a:spcPct val="100000"/>
              </a:lnSpc>
              <a:spcBef>
                <a:spcPts val="560"/>
              </a:spcBef>
              <a:spcAft>
                <a:spcPts val="0"/>
              </a:spcAft>
              <a:buClr>
                <a:srgbClr val="888888"/>
              </a:buClr>
              <a:buSzPts val="2800"/>
              <a:buFont typeface="Arial" panose="020B0604020202020204" pitchFamily="34" charset="0"/>
              <a:buChar char="•"/>
            </a:pPr>
            <a:r>
              <a:rPr lang="en-US" sz="1600" b="1" dirty="0">
                <a:solidFill>
                  <a:schemeClr val="tx1"/>
                </a:solidFill>
              </a:rPr>
              <a:t>Adaptation to Evolving Deepfake Techniques: </a:t>
            </a:r>
            <a:r>
              <a:rPr lang="en-US" sz="1600" dirty="0">
                <a:solidFill>
                  <a:schemeClr val="tx1"/>
                </a:solidFill>
              </a:rPr>
              <a:t>As deepfake generation methods continue to evolve, many existing detection algorithms struggle to adapt. There is a need for research that focuses on creating adaptive models capable of identifying new and sophisticated deepfake techniques. </a:t>
            </a:r>
          </a:p>
          <a:p>
            <a:pPr marL="342900" lvl="0" algn="just" rtl="0">
              <a:lnSpc>
                <a:spcPct val="100000"/>
              </a:lnSpc>
              <a:spcBef>
                <a:spcPts val="560"/>
              </a:spcBef>
              <a:spcAft>
                <a:spcPts val="0"/>
              </a:spcAft>
              <a:buClr>
                <a:srgbClr val="888888"/>
              </a:buClr>
              <a:buSzPts val="2800"/>
              <a:buFont typeface="Arial" panose="020B0604020202020204" pitchFamily="34" charset="0"/>
              <a:buChar char="•"/>
            </a:pPr>
            <a:r>
              <a:rPr lang="en-US" sz="1600" b="1" dirty="0">
                <a:solidFill>
                  <a:schemeClr val="tx1"/>
                </a:solidFill>
              </a:rPr>
              <a:t>Need for Robust Models: </a:t>
            </a:r>
            <a:r>
              <a:rPr lang="en-US" sz="1600" dirty="0">
                <a:solidFill>
                  <a:schemeClr val="tx1"/>
                </a:solidFill>
              </a:rPr>
              <a:t>Current models often struggle with overfitting, particularly when trained on limited data. There is a pressing need for more robust architectures that can maintain high accuracy while being less prone to overfitting</a:t>
            </a:r>
            <a:r>
              <a:rPr lang="en-US" sz="1600" b="1" dirty="0">
                <a:solidFill>
                  <a:schemeClr val="tx1"/>
                </a:solidFill>
              </a:rPr>
              <a:t>. </a:t>
            </a:r>
          </a:p>
          <a:p>
            <a:pPr marL="342900" lvl="0" algn="just" rtl="0">
              <a:lnSpc>
                <a:spcPct val="100000"/>
              </a:lnSpc>
              <a:spcBef>
                <a:spcPts val="560"/>
              </a:spcBef>
              <a:spcAft>
                <a:spcPts val="0"/>
              </a:spcAft>
              <a:buClr>
                <a:srgbClr val="888888"/>
              </a:buClr>
              <a:buSzPts val="2800"/>
              <a:buFont typeface="Arial" panose="020B0604020202020204" pitchFamily="34" charset="0"/>
              <a:buChar char="•"/>
            </a:pPr>
            <a:r>
              <a:rPr lang="en-US" sz="1600" b="1" dirty="0">
                <a:solidFill>
                  <a:schemeClr val="tx1"/>
                </a:solidFill>
              </a:rPr>
              <a:t>Generalization to Unseen Data: </a:t>
            </a:r>
            <a:r>
              <a:rPr lang="en-US" sz="1600" dirty="0">
                <a:solidFill>
                  <a:schemeClr val="tx1"/>
                </a:solidFill>
              </a:rPr>
              <a:t>Many models are trained on specific datasets and fail to generalize across various deepfake generation techniques.</a:t>
            </a:r>
            <a:endParaRPr lang="en-IN" sz="1600" i="0" u="none" dirty="0">
              <a:solidFill>
                <a:schemeClr val="tx1"/>
              </a:solidFill>
              <a:latin typeface="Calibri"/>
              <a:ea typeface="Calibri"/>
              <a:cs typeface="Calibri"/>
              <a:sym typeface="Calibri"/>
            </a:endParaRPr>
          </a:p>
        </p:txBody>
      </p:sp>
      <p:sp>
        <p:nvSpPr>
          <p:cNvPr id="132" name="Google Shape;132;p21"/>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a:solidFill>
                  <a:schemeClr val="dk1"/>
                </a:solidFill>
                <a:latin typeface="Calibri"/>
                <a:ea typeface="Calibri"/>
                <a:cs typeface="Calibri"/>
                <a:sym typeface="Calibri"/>
              </a:rPr>
              <a:t>Research Gap</a:t>
            </a:r>
            <a:endParaRPr/>
          </a:p>
        </p:txBody>
      </p:sp>
      <p:sp>
        <p:nvSpPr>
          <p:cNvPr id="133" name="Google Shape;133;p21"/>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4" name="Google Shape;134;p21"/>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IN" dirty="0">
                <a:solidFill>
                  <a:schemeClr val="bg2">
                    <a:lumMod val="60000"/>
                    <a:lumOff val="40000"/>
                  </a:schemeClr>
                </a:solidFill>
              </a:rPr>
              <a:t>13</a:t>
            </a:r>
            <a:endParaRPr dirty="0">
              <a:solidFill>
                <a:schemeClr val="bg2">
                  <a:lumMod val="60000"/>
                  <a:lumOff val="40000"/>
                </a:schemeClr>
              </a:solidFill>
            </a:endParaRPr>
          </a:p>
        </p:txBody>
      </p:sp>
      <p:sp>
        <p:nvSpPr>
          <p:cNvPr id="135" name="Google Shape;135;p21"/>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Calibri"/>
                <a:ea typeface="Calibri"/>
                <a:cs typeface="Calibri"/>
                <a:sym typeface="Calibri"/>
              </a:rPr>
              <a:t>Deepfake Image Detection</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subTitle" idx="1"/>
          </p:nvPr>
        </p:nvSpPr>
        <p:spPr>
          <a:xfrm>
            <a:off x="152400" y="685800"/>
            <a:ext cx="8788500" cy="39432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560"/>
              </a:spcBef>
              <a:spcAft>
                <a:spcPts val="0"/>
              </a:spcAft>
              <a:buClr>
                <a:srgbClr val="888888"/>
              </a:buClr>
              <a:buSzPts val="2800"/>
              <a:buNone/>
            </a:pPr>
            <a:r>
              <a:rPr lang="en-IN" sz="2600" b="1" i="0" u="none" dirty="0">
                <a:solidFill>
                  <a:schemeClr val="dk1"/>
                </a:solidFill>
                <a:latin typeface="Calibri"/>
                <a:ea typeface="Calibri"/>
                <a:cs typeface="Calibri"/>
                <a:sym typeface="Calibri"/>
              </a:rPr>
              <a:t>Solution:</a:t>
            </a:r>
          </a:p>
          <a:p>
            <a:pPr marL="342900" lvl="0" algn="just" rtl="0">
              <a:lnSpc>
                <a:spcPct val="100000"/>
              </a:lnSpc>
              <a:spcBef>
                <a:spcPts val="560"/>
              </a:spcBef>
              <a:spcAft>
                <a:spcPts val="0"/>
              </a:spcAft>
              <a:buClr>
                <a:srgbClr val="888888"/>
              </a:buClr>
              <a:buSzPts val="2800"/>
              <a:buFont typeface="Arial" panose="020B0604020202020204" pitchFamily="34" charset="0"/>
              <a:buChar char="•"/>
            </a:pPr>
            <a:r>
              <a:rPr lang="en-US" sz="1600" b="1" dirty="0">
                <a:solidFill>
                  <a:schemeClr val="tx1"/>
                </a:solidFill>
              </a:rPr>
              <a:t>Deepfake Detection using CNN </a:t>
            </a:r>
            <a:r>
              <a:rPr lang="en-US" sz="1600" dirty="0">
                <a:solidFill>
                  <a:schemeClr val="tx1"/>
                </a:solidFill>
              </a:rPr>
              <a:t>: Studies have used convolutional neural networks (CNNs) to detect deepfakes, achieving high accuracy rates </a:t>
            </a:r>
          </a:p>
          <a:p>
            <a:pPr marL="342900" lvl="0" algn="just" rtl="0">
              <a:lnSpc>
                <a:spcPct val="100000"/>
              </a:lnSpc>
              <a:spcBef>
                <a:spcPts val="560"/>
              </a:spcBef>
              <a:spcAft>
                <a:spcPts val="0"/>
              </a:spcAft>
              <a:buClr>
                <a:srgbClr val="888888"/>
              </a:buClr>
              <a:buSzPts val="2800"/>
              <a:buFont typeface="Arial" panose="020B0604020202020204" pitchFamily="34" charset="0"/>
              <a:buChar char="•"/>
            </a:pPr>
            <a:r>
              <a:rPr lang="en-US" sz="1600" b="1" dirty="0" err="1">
                <a:solidFill>
                  <a:schemeClr val="tx1"/>
                </a:solidFill>
              </a:rPr>
              <a:t>MesoNet</a:t>
            </a:r>
            <a:r>
              <a:rPr lang="en-US" sz="1600" b="1" dirty="0">
                <a:solidFill>
                  <a:schemeClr val="tx1"/>
                </a:solidFill>
              </a:rPr>
              <a:t> for Deepfake Detection </a:t>
            </a:r>
            <a:r>
              <a:rPr lang="en-US" sz="1600" dirty="0">
                <a:solidFill>
                  <a:schemeClr val="tx1"/>
                </a:solidFill>
              </a:rPr>
              <a:t>: The study proposes a deep-learning method called </a:t>
            </a:r>
            <a:r>
              <a:rPr lang="en-US" sz="1600" dirty="0" err="1">
                <a:solidFill>
                  <a:schemeClr val="tx1"/>
                </a:solidFill>
              </a:rPr>
              <a:t>MesoNet</a:t>
            </a:r>
            <a:r>
              <a:rPr lang="en-US" sz="1600" dirty="0">
                <a:solidFill>
                  <a:schemeClr val="tx1"/>
                </a:solidFill>
              </a:rPr>
              <a:t>, which utilizes compact convolutional neural networks to detect manipulated facial expressions with high accuracy</a:t>
            </a:r>
          </a:p>
          <a:p>
            <a:pPr marL="342900" lvl="0" algn="just" rtl="0">
              <a:lnSpc>
                <a:spcPct val="100000"/>
              </a:lnSpc>
              <a:spcBef>
                <a:spcPts val="560"/>
              </a:spcBef>
              <a:spcAft>
                <a:spcPts val="0"/>
              </a:spcAft>
              <a:buClr>
                <a:srgbClr val="888888"/>
              </a:buClr>
              <a:buSzPts val="2800"/>
              <a:buFont typeface="Arial" panose="020B0604020202020204" pitchFamily="34" charset="0"/>
              <a:buChar char="•"/>
            </a:pPr>
            <a:r>
              <a:rPr lang="en-US" sz="1600" b="1" dirty="0">
                <a:solidFill>
                  <a:schemeClr val="tx1"/>
                </a:solidFill>
              </a:rPr>
              <a:t>Face Forensics: </a:t>
            </a:r>
            <a:r>
              <a:rPr lang="en-US" sz="1600" dirty="0">
                <a:solidFill>
                  <a:schemeClr val="tx1"/>
                </a:solidFill>
              </a:rPr>
              <a:t>Researchers have proposed face forensics methods to detect deepfakes, including            analyzing facial expressions, eye movements, and skin texture </a:t>
            </a:r>
          </a:p>
          <a:p>
            <a:pPr marL="342900" lvl="0" algn="just" rtl="0">
              <a:lnSpc>
                <a:spcPct val="100000"/>
              </a:lnSpc>
              <a:spcBef>
                <a:spcPts val="560"/>
              </a:spcBef>
              <a:spcAft>
                <a:spcPts val="0"/>
              </a:spcAft>
              <a:buClr>
                <a:srgbClr val="888888"/>
              </a:buClr>
              <a:buSzPts val="2800"/>
              <a:buFont typeface="Arial" panose="020B0604020202020204" pitchFamily="34" charset="0"/>
              <a:buChar char="•"/>
            </a:pPr>
            <a:r>
              <a:rPr lang="en-US" sz="1600" b="1" dirty="0">
                <a:solidFill>
                  <a:schemeClr val="tx1"/>
                </a:solidFill>
              </a:rPr>
              <a:t>Deep Learning-based Detection: </a:t>
            </a:r>
            <a:r>
              <a:rPr lang="en-US" sz="1600" dirty="0">
                <a:solidFill>
                  <a:schemeClr val="tx1"/>
                </a:solidFill>
              </a:rPr>
              <a:t>Deep learning-based methods, such as recurrent neural networks (RNNs) and long short-term memory (LSTM) networks, have been used to detect deepfakes</a:t>
            </a:r>
          </a:p>
        </p:txBody>
      </p:sp>
      <p:sp>
        <p:nvSpPr>
          <p:cNvPr id="132" name="Google Shape;132;p21"/>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Calibri"/>
                <a:ea typeface="Calibri"/>
                <a:cs typeface="Calibri"/>
                <a:sym typeface="Calibri"/>
              </a:rPr>
              <a:t>Research Gap</a:t>
            </a:r>
            <a:endParaRPr dirty="0"/>
          </a:p>
        </p:txBody>
      </p:sp>
      <p:sp>
        <p:nvSpPr>
          <p:cNvPr id="133" name="Google Shape;133;p21"/>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4" name="Google Shape;134;p21"/>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 dirty="0">
                <a:solidFill>
                  <a:srgbClr val="898989"/>
                </a:solidFill>
                <a:latin typeface="Calibri"/>
                <a:ea typeface="Calibri"/>
                <a:cs typeface="Calibri"/>
                <a:sym typeface="Calibri"/>
              </a:rPr>
              <a:t>14</a:t>
            </a:r>
            <a:endParaRPr dirty="0"/>
          </a:p>
        </p:txBody>
      </p:sp>
      <p:sp>
        <p:nvSpPr>
          <p:cNvPr id="135" name="Google Shape;135;p21"/>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Calibri"/>
                <a:ea typeface="Calibri"/>
                <a:cs typeface="Calibri"/>
                <a:sym typeface="Calibri"/>
              </a:rPr>
              <a:t>Deepfake Image Detection</a:t>
            </a:r>
            <a:endParaRPr dirty="0"/>
          </a:p>
        </p:txBody>
      </p:sp>
    </p:spTree>
    <p:extLst>
      <p:ext uri="{BB962C8B-B14F-4D97-AF65-F5344CB8AC3E}">
        <p14:creationId xmlns:p14="http://schemas.microsoft.com/office/powerpoint/2010/main" val="3842911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2"/>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IN" sz="2400" b="0" i="0" u="none" dirty="0">
                <a:solidFill>
                  <a:schemeClr val="dk1"/>
                </a:solidFill>
                <a:latin typeface="Calibri"/>
                <a:ea typeface="Calibri"/>
                <a:cs typeface="Calibri"/>
                <a:sym typeface="Calibri"/>
              </a:rPr>
              <a:t>Proposed Methodology</a:t>
            </a:r>
            <a:endParaRPr lang="en-IN" dirty="0"/>
          </a:p>
        </p:txBody>
      </p:sp>
      <p:sp>
        <p:nvSpPr>
          <p:cNvPr id="143" name="Google Shape;143;p22"/>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4" name="Google Shape;144;p22"/>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 sz="1400" dirty="0">
                <a:solidFill>
                  <a:srgbClr val="898989"/>
                </a:solidFill>
                <a:latin typeface="Calibri"/>
                <a:ea typeface="Calibri"/>
                <a:cs typeface="Calibri"/>
                <a:sym typeface="Calibri"/>
              </a:rPr>
              <a:t>15</a:t>
            </a:r>
            <a:endParaRPr dirty="0"/>
          </a:p>
        </p:txBody>
      </p:sp>
      <p:sp>
        <p:nvSpPr>
          <p:cNvPr id="145" name="Google Shape;145;p22"/>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Calibri"/>
                <a:ea typeface="Calibri"/>
                <a:cs typeface="Calibri"/>
                <a:sym typeface="Calibri"/>
              </a:rPr>
              <a:t>Deepfake Image Detection</a:t>
            </a:r>
            <a:endParaRPr dirty="0"/>
          </a:p>
        </p:txBody>
      </p:sp>
      <p:sp>
        <p:nvSpPr>
          <p:cNvPr id="7" name="Rectangle 2">
            <a:extLst>
              <a:ext uri="{FF2B5EF4-FFF2-40B4-BE49-F238E27FC236}">
                <a16:creationId xmlns:a16="http://schemas.microsoft.com/office/drawing/2014/main" id="{7D765637-BFAE-A3B0-107E-C060A5D4EA24}"/>
              </a:ext>
            </a:extLst>
          </p:cNvPr>
          <p:cNvSpPr>
            <a:spLocks noChangeArrowheads="1"/>
          </p:cNvSpPr>
          <p:nvPr/>
        </p:nvSpPr>
        <p:spPr bwMode="auto">
          <a:xfrm>
            <a:off x="470668" y="910812"/>
            <a:ext cx="7919357" cy="389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Data Collection and Preprocessing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Collect a large dataset of real face images or videos from various sources, such as:</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300" b="0" i="0" u="none" strike="noStrike" cap="none" normalizeH="0" baseline="0" dirty="0">
                <a:ln>
                  <a:noFill/>
                </a:ln>
                <a:solidFill>
                  <a:schemeClr val="tx1"/>
                </a:solidFill>
                <a:effectLst/>
                <a:latin typeface="Arial" panose="020B0604020202020204" pitchFamily="34" charset="0"/>
              </a:rPr>
              <a:t>Publicly available datasets (e.g., </a:t>
            </a:r>
            <a:r>
              <a:rPr kumimoji="0" lang="en-US" altLang="en-US" sz="1300" b="0" i="0" u="none" strike="noStrike" cap="none" normalizeH="0" baseline="0" dirty="0" err="1">
                <a:ln>
                  <a:noFill/>
                </a:ln>
                <a:solidFill>
                  <a:schemeClr val="tx1"/>
                </a:solidFill>
                <a:effectLst/>
                <a:latin typeface="Arial" panose="020B0604020202020204" pitchFamily="34" charset="0"/>
              </a:rPr>
              <a:t>FaceForensics</a:t>
            </a:r>
            <a:r>
              <a:rPr kumimoji="0" lang="en-US" altLang="en-US" sz="1300" b="0" i="0" u="none" strike="noStrike" cap="none" normalizeH="0" baseline="0" dirty="0">
                <a:ln>
                  <a:noFill/>
                </a:ln>
                <a:solidFill>
                  <a:schemeClr val="tx1"/>
                </a:solidFill>
                <a:effectLst/>
                <a:latin typeface="Arial" panose="020B0604020202020204" pitchFamily="34" charset="0"/>
              </a:rPr>
              <a:t>++, Deepfake Detection Dataset)</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300" b="0" i="0" u="none" strike="noStrike" cap="none" normalizeH="0" baseline="0" dirty="0">
                <a:ln>
                  <a:noFill/>
                </a:ln>
                <a:solidFill>
                  <a:schemeClr val="tx1"/>
                </a:solidFill>
                <a:effectLst/>
                <a:latin typeface="Arial" panose="020B0604020202020204" pitchFamily="34" charset="0"/>
              </a:rPr>
              <a:t>Web scraping</a:t>
            </a:r>
          </a:p>
          <a:p>
            <a:pPr marL="457200" marR="0" lvl="1"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300" b="0" i="0" u="none" strike="noStrike" cap="none" normalizeH="0" baseline="0" dirty="0">
                <a:ln>
                  <a:noFill/>
                </a:ln>
                <a:solidFill>
                  <a:schemeClr val="tx1"/>
                </a:solidFill>
                <a:effectLst/>
                <a:latin typeface="Arial" panose="020B0604020202020204" pitchFamily="34" charset="0"/>
              </a:rPr>
              <a:t>Crowdsourcing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err="1">
                <a:ln>
                  <a:noFill/>
                </a:ln>
                <a:solidFill>
                  <a:schemeClr val="tx1"/>
                </a:solidFill>
                <a:effectLst/>
                <a:latin typeface="Arial" panose="020B0604020202020204" pitchFamily="34" charset="0"/>
              </a:rPr>
              <a:t>ViT</a:t>
            </a:r>
            <a:r>
              <a:rPr kumimoji="0" lang="en-US" altLang="en-US" sz="1300" b="1" i="0" u="none" strike="noStrike" cap="none" normalizeH="0" baseline="0" dirty="0">
                <a:ln>
                  <a:noFill/>
                </a:ln>
                <a:solidFill>
                  <a:schemeClr val="tx1"/>
                </a:solidFill>
                <a:effectLst/>
                <a:latin typeface="Arial" panose="020B0604020202020204" pitchFamily="34" charset="0"/>
              </a:rPr>
              <a:t> Model Development</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300" b="0" i="0" u="none" strike="noStrike" cap="none" normalizeH="0" baseline="0" dirty="0">
                <a:ln>
                  <a:noFill/>
                </a:ln>
                <a:solidFill>
                  <a:schemeClr val="tx1"/>
                </a:solidFill>
                <a:effectLst/>
                <a:latin typeface="Arial" panose="020B0604020202020204" pitchFamily="34" charset="0"/>
              </a:rPr>
              <a:t>Implement a Vision Transformer (</a:t>
            </a:r>
            <a:r>
              <a:rPr kumimoji="0" lang="en-US" altLang="en-US" sz="1300" b="0" i="0" u="none" strike="noStrike" cap="none" normalizeH="0" baseline="0" dirty="0" err="1">
                <a:ln>
                  <a:noFill/>
                </a:ln>
                <a:solidFill>
                  <a:schemeClr val="tx1"/>
                </a:solidFill>
                <a:effectLst/>
                <a:latin typeface="Arial" panose="020B0604020202020204" pitchFamily="34" charset="0"/>
              </a:rPr>
              <a:t>ViT</a:t>
            </a:r>
            <a:r>
              <a:rPr kumimoji="0" lang="en-US" altLang="en-US" sz="1300" b="0" i="0" u="none" strike="noStrike" cap="none" normalizeH="0" baseline="0" dirty="0">
                <a:ln>
                  <a:noFill/>
                </a:ln>
                <a:solidFill>
                  <a:schemeClr val="tx1"/>
                </a:solidFill>
                <a:effectLst/>
                <a:latin typeface="Arial" panose="020B0604020202020204" pitchFamily="34" charset="0"/>
              </a:rPr>
              <a:t>) model using </a:t>
            </a:r>
            <a:r>
              <a:rPr kumimoji="0" lang="en-US" altLang="en-US" sz="1300" b="0" i="0" u="none" strike="noStrike" cap="none" normalizeH="0" baseline="0" dirty="0" err="1">
                <a:ln>
                  <a:noFill/>
                </a:ln>
                <a:solidFill>
                  <a:schemeClr val="tx1"/>
                </a:solidFill>
                <a:effectLst/>
                <a:latin typeface="Arial" panose="020B0604020202020204" pitchFamily="34" charset="0"/>
              </a:rPr>
              <a:t>PyTorch</a:t>
            </a:r>
            <a:r>
              <a:rPr kumimoji="0" lang="en-US" altLang="en-US" sz="1300" b="0" i="0" u="none" strike="noStrike" cap="none" normalizeH="0" baseline="0" dirty="0">
                <a:ln>
                  <a:noFill/>
                </a:ln>
                <a:solidFill>
                  <a:schemeClr val="tx1"/>
                </a:solidFill>
                <a:effectLst/>
                <a:latin typeface="Arial" panose="020B0604020202020204" pitchFamily="34" charset="0"/>
              </a:rPr>
              <a:t> or TensorFlow.</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300" b="0" i="0" u="none" strike="noStrike" cap="none" normalizeH="0" baseline="0" dirty="0">
                <a:ln>
                  <a:noFill/>
                </a:ln>
                <a:solidFill>
                  <a:schemeClr val="tx1"/>
                </a:solidFill>
                <a:effectLst/>
                <a:latin typeface="Arial" panose="020B0604020202020204" pitchFamily="34" charset="0"/>
              </a:rPr>
              <a:t>Train the </a:t>
            </a:r>
            <a:r>
              <a:rPr kumimoji="0" lang="en-US" altLang="en-US" sz="1300" b="0" i="0" u="none" strike="noStrike" cap="none" normalizeH="0" baseline="0" dirty="0" err="1">
                <a:ln>
                  <a:noFill/>
                </a:ln>
                <a:solidFill>
                  <a:schemeClr val="tx1"/>
                </a:solidFill>
                <a:effectLst/>
                <a:latin typeface="Arial" panose="020B0604020202020204" pitchFamily="34" charset="0"/>
              </a:rPr>
              <a:t>ViT</a:t>
            </a:r>
            <a:r>
              <a:rPr kumimoji="0" lang="en-US" altLang="en-US" sz="1300" b="0" i="0" u="none" strike="noStrike" cap="none" normalizeH="0" baseline="0" dirty="0">
                <a:ln>
                  <a:noFill/>
                </a:ln>
                <a:solidFill>
                  <a:schemeClr val="tx1"/>
                </a:solidFill>
                <a:effectLst/>
                <a:latin typeface="Arial" panose="020B0604020202020204" pitchFamily="34" charset="0"/>
              </a:rPr>
              <a:t> model on the real face images or videos.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300" b="0" i="0" u="none" strike="noStrike" cap="none" normalizeH="0" baseline="0" dirty="0">
                <a:ln>
                  <a:noFill/>
                </a:ln>
                <a:solidFill>
                  <a:schemeClr val="tx1"/>
                </a:solidFill>
                <a:effectLst/>
                <a:latin typeface="Arial" panose="020B0604020202020204" pitchFamily="34" charset="0"/>
              </a:rPr>
              <a:t>Evaluate the </a:t>
            </a:r>
            <a:r>
              <a:rPr kumimoji="0" lang="en-US" altLang="en-US" sz="1300" b="0" i="0" u="none" strike="noStrike" cap="none" normalizeH="0" baseline="0" dirty="0" err="1">
                <a:ln>
                  <a:noFill/>
                </a:ln>
                <a:solidFill>
                  <a:schemeClr val="tx1"/>
                </a:solidFill>
                <a:effectLst/>
                <a:latin typeface="Arial" panose="020B0604020202020204" pitchFamily="34" charset="0"/>
              </a:rPr>
              <a:t>ViT</a:t>
            </a:r>
            <a:r>
              <a:rPr kumimoji="0" lang="en-US" altLang="en-US" sz="1300" b="0" i="0" u="none" strike="noStrike" cap="none" normalizeH="0" baseline="0" dirty="0">
                <a:ln>
                  <a:noFill/>
                </a:ln>
                <a:solidFill>
                  <a:schemeClr val="tx1"/>
                </a:solidFill>
                <a:effectLst/>
                <a:latin typeface="Arial" panose="020B0604020202020204" pitchFamily="34" charset="0"/>
              </a:rPr>
              <a:t> model on the validation 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ML Libraries: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err="1">
                <a:ln>
                  <a:noFill/>
                </a:ln>
                <a:solidFill>
                  <a:schemeClr val="tx1"/>
                </a:solidFill>
                <a:effectLst/>
                <a:latin typeface="Arial" panose="020B0604020202020204" pitchFamily="34" charset="0"/>
              </a:rPr>
              <a:t>PyTorch</a:t>
            </a:r>
            <a:r>
              <a:rPr kumimoji="0" lang="en-US" altLang="en-US" sz="1300" b="0" i="0" u="none" strike="noStrike" cap="none" normalizeH="0" baseline="0" dirty="0">
                <a:ln>
                  <a:noFill/>
                </a:ln>
                <a:solidFill>
                  <a:schemeClr val="tx1"/>
                </a:solidFill>
                <a:effectLst/>
                <a:latin typeface="Arial" panose="020B0604020202020204" pitchFamily="34" charset="0"/>
              </a:rPr>
              <a:t> or TensorFlow for building and training the </a:t>
            </a:r>
            <a:r>
              <a:rPr kumimoji="0" lang="en-US" altLang="en-US" sz="1300" b="0" i="0" u="none" strike="noStrike" cap="none" normalizeH="0" baseline="0" dirty="0" err="1">
                <a:ln>
                  <a:noFill/>
                </a:ln>
                <a:solidFill>
                  <a:schemeClr val="tx1"/>
                </a:solidFill>
                <a:effectLst/>
                <a:latin typeface="Arial" panose="020B0604020202020204" pitchFamily="34" charset="0"/>
              </a:rPr>
              <a:t>ViT</a:t>
            </a:r>
            <a:r>
              <a:rPr kumimoji="0" lang="en-US" altLang="en-US" sz="1300" b="0" i="0" u="none" strike="noStrike" cap="none" normalizeH="0" baseline="0" dirty="0">
                <a:ln>
                  <a:noFill/>
                </a:ln>
                <a:solidFill>
                  <a:schemeClr val="tx1"/>
                </a:solidFill>
                <a:effectLst/>
                <a:latin typeface="Arial" panose="020B0604020202020204" pitchFamily="34" charset="0"/>
              </a:rPr>
              <a:t>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Unicode MS"/>
              </a:rPr>
              <a:t>transformers</a:t>
            </a:r>
            <a:r>
              <a:rPr kumimoji="0" lang="en-US" altLang="en-US" sz="1300" b="0" i="0" u="none" strike="noStrike" cap="none" normalizeH="0" baseline="0" dirty="0">
                <a:ln>
                  <a:noFill/>
                </a:ln>
                <a:solidFill>
                  <a:schemeClr val="tx1"/>
                </a:solidFill>
                <a:effectLst/>
              </a:rPr>
              <a:t> library for pre-trained </a:t>
            </a:r>
            <a:r>
              <a:rPr kumimoji="0" lang="en-US" altLang="en-US" sz="1300" b="0" i="0" u="none" strike="noStrike" cap="none" normalizeH="0" baseline="0" dirty="0" err="1">
                <a:ln>
                  <a:noFill/>
                </a:ln>
                <a:solidFill>
                  <a:schemeClr val="tx1"/>
                </a:solidFill>
                <a:effectLst/>
              </a:rPr>
              <a:t>ViT</a:t>
            </a:r>
            <a:r>
              <a:rPr kumimoji="0" lang="en-US" altLang="en-US" sz="1300" b="0" i="0" u="none" strike="noStrike" cap="none" normalizeH="0" baseline="0" dirty="0">
                <a:ln>
                  <a:noFill/>
                </a:ln>
                <a:solidFill>
                  <a:schemeClr val="tx1"/>
                </a:solidFill>
                <a:effectLst/>
              </a:rPr>
              <a:t> models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GAN-Based Deepfake Detection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300" b="0" i="0" u="none" strike="noStrike" cap="none" normalizeH="0" baseline="0" dirty="0">
                <a:ln>
                  <a:noFill/>
                </a:ln>
                <a:solidFill>
                  <a:schemeClr val="tx1"/>
                </a:solidFill>
                <a:effectLst/>
                <a:latin typeface="Arial" panose="020B0604020202020204" pitchFamily="34" charset="0"/>
              </a:rPr>
              <a:t>Implement a GAN-based deepfake detection model using </a:t>
            </a:r>
            <a:r>
              <a:rPr kumimoji="0" lang="en-US" altLang="en-US" sz="1300" b="0" i="0" u="none" strike="noStrike" cap="none" normalizeH="0" baseline="0" dirty="0" err="1">
                <a:ln>
                  <a:noFill/>
                </a:ln>
                <a:solidFill>
                  <a:schemeClr val="tx1"/>
                </a:solidFill>
                <a:effectLst/>
                <a:latin typeface="Arial" panose="020B0604020202020204" pitchFamily="34" charset="0"/>
              </a:rPr>
              <a:t>PyTorch</a:t>
            </a:r>
            <a:r>
              <a:rPr kumimoji="0" lang="en-US" altLang="en-US" sz="1300" b="0" i="0" u="none" strike="noStrike" cap="none" normalizeH="0" baseline="0" dirty="0">
                <a:ln>
                  <a:noFill/>
                </a:ln>
                <a:solidFill>
                  <a:schemeClr val="tx1"/>
                </a:solidFill>
                <a:effectLst/>
                <a:latin typeface="Arial" panose="020B0604020202020204" pitchFamily="34" charset="0"/>
              </a:rPr>
              <a:t> or TensorFlow.</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300" b="0" i="0" u="none" strike="noStrike" cap="none" normalizeH="0" baseline="0" dirty="0">
                <a:ln>
                  <a:noFill/>
                </a:ln>
                <a:solidFill>
                  <a:schemeClr val="tx1"/>
                </a:solidFill>
                <a:effectLst/>
                <a:latin typeface="Arial" panose="020B0604020202020204" pitchFamily="34" charset="0"/>
              </a:rPr>
              <a:t>Train the GAN-based model on the deepfake face images or videos.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300" b="0" i="0" u="none" strike="noStrike" cap="none" normalizeH="0" baseline="0" dirty="0">
                <a:ln>
                  <a:noFill/>
                </a:ln>
                <a:solidFill>
                  <a:schemeClr val="tx1"/>
                </a:solidFill>
                <a:effectLst/>
                <a:latin typeface="Arial" panose="020B0604020202020204" pitchFamily="34" charset="0"/>
              </a:rPr>
              <a:t>Evaluate the GAN-based model on the validation 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ML Libraries: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err="1">
                <a:ln>
                  <a:noFill/>
                </a:ln>
                <a:solidFill>
                  <a:schemeClr val="tx1"/>
                </a:solidFill>
                <a:effectLst/>
                <a:latin typeface="Arial" panose="020B0604020202020204" pitchFamily="34" charset="0"/>
              </a:rPr>
              <a:t>PyTorch</a:t>
            </a:r>
            <a:r>
              <a:rPr kumimoji="0" lang="en-US" altLang="en-US" sz="1300" b="0" i="0" u="none" strike="noStrike" cap="none" normalizeH="0" baseline="0" dirty="0">
                <a:ln>
                  <a:noFill/>
                </a:ln>
                <a:solidFill>
                  <a:schemeClr val="tx1"/>
                </a:solidFill>
                <a:effectLst/>
                <a:latin typeface="Arial" panose="020B0604020202020204" pitchFamily="34" charset="0"/>
              </a:rPr>
              <a:t> or TensorFlow for building and training the GAN-based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err="1">
                <a:ln>
                  <a:noFill/>
                </a:ln>
                <a:solidFill>
                  <a:schemeClr val="tx1"/>
                </a:solidFill>
                <a:effectLst/>
                <a:latin typeface="Arial Unicode MS"/>
              </a:rPr>
              <a:t>gan</a:t>
            </a:r>
            <a:r>
              <a:rPr kumimoji="0" lang="en-US" altLang="en-US" sz="1300" b="0" i="0" u="none" strike="noStrike" cap="none" normalizeH="0" baseline="0" dirty="0">
                <a:ln>
                  <a:noFill/>
                </a:ln>
                <a:solidFill>
                  <a:schemeClr val="tx1"/>
                </a:solidFill>
                <a:effectLst/>
                <a:latin typeface="Arial Unicode MS"/>
              </a:rPr>
              <a:t>-lib</a:t>
            </a:r>
            <a:r>
              <a:rPr kumimoji="0" lang="en-US" altLang="en-US" sz="1300" b="0" i="0" u="none" strike="noStrike" cap="none" normalizeH="0" baseline="0" dirty="0">
                <a:ln>
                  <a:noFill/>
                </a:ln>
                <a:solidFill>
                  <a:schemeClr val="tx1"/>
                </a:solidFill>
                <a:effectLst/>
              </a:rPr>
              <a:t> library for GAN-related utilities</a:t>
            </a:r>
            <a:endParaRPr kumimoji="0" lang="en-US" altLang="en-US" sz="13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5395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a:extLst>
            <a:ext uri="{FF2B5EF4-FFF2-40B4-BE49-F238E27FC236}">
              <a16:creationId xmlns:a16="http://schemas.microsoft.com/office/drawing/2014/main" id="{5A43E5D4-B03D-1769-0E1B-F913150B6824}"/>
            </a:ext>
          </a:extLst>
        </p:cNvPr>
        <p:cNvGrpSpPr/>
        <p:nvPr/>
      </p:nvGrpSpPr>
      <p:grpSpPr>
        <a:xfrm>
          <a:off x="0" y="0"/>
          <a:ext cx="0" cy="0"/>
          <a:chOff x="0" y="0"/>
          <a:chExt cx="0" cy="0"/>
        </a:xfrm>
      </p:grpSpPr>
      <p:sp>
        <p:nvSpPr>
          <p:cNvPr id="142" name="Google Shape;142;p22">
            <a:extLst>
              <a:ext uri="{FF2B5EF4-FFF2-40B4-BE49-F238E27FC236}">
                <a16:creationId xmlns:a16="http://schemas.microsoft.com/office/drawing/2014/main" id="{26397187-A620-E7A3-F8BB-2FFF47BD1E0E}"/>
              </a:ext>
            </a:extLst>
          </p:cNvPr>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IN" sz="2400" b="0" i="0" u="none" dirty="0">
                <a:solidFill>
                  <a:schemeClr val="dk1"/>
                </a:solidFill>
                <a:latin typeface="Calibri"/>
                <a:ea typeface="Calibri"/>
                <a:cs typeface="Calibri"/>
                <a:sym typeface="Calibri"/>
              </a:rPr>
              <a:t>Proposed Methodology</a:t>
            </a:r>
            <a:endParaRPr lang="en-IN" dirty="0"/>
          </a:p>
        </p:txBody>
      </p:sp>
      <p:sp>
        <p:nvSpPr>
          <p:cNvPr id="143" name="Google Shape;143;p22">
            <a:extLst>
              <a:ext uri="{FF2B5EF4-FFF2-40B4-BE49-F238E27FC236}">
                <a16:creationId xmlns:a16="http://schemas.microsoft.com/office/drawing/2014/main" id="{466ABCF2-FAB9-A6D4-D4CF-0A59CE928E31}"/>
              </a:ext>
            </a:extLst>
          </p:cNvPr>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4" name="Google Shape;144;p22">
            <a:extLst>
              <a:ext uri="{FF2B5EF4-FFF2-40B4-BE49-F238E27FC236}">
                <a16:creationId xmlns:a16="http://schemas.microsoft.com/office/drawing/2014/main" id="{FAFAA01E-21A6-CDB1-4743-57BBD47B8A57}"/>
              </a:ext>
            </a:extLst>
          </p:cNvPr>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 sz="1400" dirty="0">
                <a:solidFill>
                  <a:srgbClr val="898989"/>
                </a:solidFill>
                <a:latin typeface="Calibri"/>
                <a:ea typeface="Calibri"/>
                <a:cs typeface="Calibri"/>
                <a:sym typeface="Calibri"/>
              </a:rPr>
              <a:t>16</a:t>
            </a:r>
            <a:endParaRPr dirty="0"/>
          </a:p>
        </p:txBody>
      </p:sp>
      <p:sp>
        <p:nvSpPr>
          <p:cNvPr id="145" name="Google Shape;145;p22">
            <a:extLst>
              <a:ext uri="{FF2B5EF4-FFF2-40B4-BE49-F238E27FC236}">
                <a16:creationId xmlns:a16="http://schemas.microsoft.com/office/drawing/2014/main" id="{509F9937-C8B9-621C-DC65-3EA91CEEAE51}"/>
              </a:ext>
            </a:extLst>
          </p:cNvPr>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Calibri"/>
                <a:ea typeface="Calibri"/>
                <a:cs typeface="Calibri"/>
                <a:sym typeface="Calibri"/>
              </a:rPr>
              <a:t>Deepfake Image Detection</a:t>
            </a:r>
            <a:endParaRPr dirty="0"/>
          </a:p>
        </p:txBody>
      </p:sp>
      <p:sp>
        <p:nvSpPr>
          <p:cNvPr id="4" name="TextBox 3">
            <a:extLst>
              <a:ext uri="{FF2B5EF4-FFF2-40B4-BE49-F238E27FC236}">
                <a16:creationId xmlns:a16="http://schemas.microsoft.com/office/drawing/2014/main" id="{67B51795-47FB-1561-7938-32177EEB5527}"/>
              </a:ext>
            </a:extLst>
          </p:cNvPr>
          <p:cNvSpPr txBox="1"/>
          <p:nvPr/>
        </p:nvSpPr>
        <p:spPr>
          <a:xfrm>
            <a:off x="683662" y="855402"/>
            <a:ext cx="5937573" cy="3323987"/>
          </a:xfrm>
          <a:prstGeom prst="rect">
            <a:avLst/>
          </a:prstGeom>
          <a:noFill/>
        </p:spPr>
        <p:txBody>
          <a:bodyPr wrap="square">
            <a:spAutoFit/>
          </a:bodyPr>
          <a:lstStyle/>
          <a:p>
            <a:r>
              <a:rPr lang="en-IN" b="1" dirty="0"/>
              <a:t>Meta-Learning</a:t>
            </a:r>
          </a:p>
          <a:p>
            <a:r>
              <a:rPr lang="en-IN" dirty="0"/>
              <a:t>1. Implement a meta-learning algorithm (e.g., Model-Agnostic Meta-</a:t>
            </a:r>
          </a:p>
          <a:p>
            <a:r>
              <a:rPr lang="en-IN" dirty="0"/>
              <a:t>Learning (MAML)) using </a:t>
            </a:r>
            <a:r>
              <a:rPr lang="en-IN" dirty="0" err="1"/>
              <a:t>pytorch</a:t>
            </a:r>
            <a:r>
              <a:rPr lang="en-IN" dirty="0"/>
              <a:t> or </a:t>
            </a:r>
            <a:r>
              <a:rPr lang="en-IN" dirty="0" err="1"/>
              <a:t>tensorflow</a:t>
            </a:r>
            <a:r>
              <a:rPr lang="en-IN" dirty="0"/>
              <a:t>.</a:t>
            </a:r>
          </a:p>
          <a:p>
            <a:r>
              <a:rPr lang="en-IN" dirty="0"/>
              <a:t>2. Train the meta-learning model on the deepfake face images or videos.</a:t>
            </a:r>
          </a:p>
          <a:p>
            <a:r>
              <a:rPr lang="en-IN" dirty="0"/>
              <a:t>3. Evaluate the meta-learning model on the validation set.</a:t>
            </a:r>
          </a:p>
          <a:p>
            <a:endParaRPr lang="en-IN" dirty="0"/>
          </a:p>
          <a:p>
            <a:r>
              <a:rPr lang="en-IN" b="1" dirty="0"/>
              <a:t>ML Libraries:</a:t>
            </a:r>
          </a:p>
          <a:p>
            <a:r>
              <a:rPr lang="en-IN" dirty="0"/>
              <a:t>- </a:t>
            </a:r>
            <a:r>
              <a:rPr lang="en-IN" dirty="0" err="1"/>
              <a:t>pytorch</a:t>
            </a:r>
            <a:r>
              <a:rPr lang="en-IN" dirty="0"/>
              <a:t> or </a:t>
            </a:r>
            <a:r>
              <a:rPr lang="en-IN" dirty="0" err="1"/>
              <a:t>tensorflow</a:t>
            </a:r>
            <a:r>
              <a:rPr lang="en-IN" dirty="0"/>
              <a:t> for building and training the meta-learning model</a:t>
            </a:r>
          </a:p>
          <a:p>
            <a:r>
              <a:rPr lang="en-IN" dirty="0"/>
              <a:t>- learn2learn library for meta-learning algorithms</a:t>
            </a:r>
          </a:p>
          <a:p>
            <a:endParaRPr lang="en-IN" dirty="0"/>
          </a:p>
          <a:p>
            <a:r>
              <a:rPr lang="en-IN" b="1" dirty="0"/>
              <a:t>Hyperparameter Tuning and Model Deployment</a:t>
            </a:r>
          </a:p>
          <a:p>
            <a:r>
              <a:rPr lang="en-IN" dirty="0"/>
              <a:t>1. Perform hyperparameter tuning for the ensemble model using </a:t>
            </a:r>
            <a:r>
              <a:rPr lang="en-IN" dirty="0" err="1"/>
              <a:t>optuna</a:t>
            </a:r>
            <a:r>
              <a:rPr lang="en-IN" dirty="0"/>
              <a:t> or </a:t>
            </a:r>
            <a:r>
              <a:rPr lang="en-IN" dirty="0" err="1"/>
              <a:t>hyperopt</a:t>
            </a:r>
            <a:r>
              <a:rPr lang="en-IN" dirty="0"/>
              <a:t>.</a:t>
            </a:r>
          </a:p>
          <a:p>
            <a:r>
              <a:rPr lang="en-IN" dirty="0"/>
              <a:t>2. Deploy the ensemble model using </a:t>
            </a:r>
            <a:r>
              <a:rPr lang="en-IN" dirty="0" err="1"/>
              <a:t>tensorflow</a:t>
            </a:r>
            <a:r>
              <a:rPr lang="en-IN" dirty="0"/>
              <a:t>-serving or </a:t>
            </a:r>
            <a:r>
              <a:rPr lang="en-IN" dirty="0" err="1"/>
              <a:t>pytorch</a:t>
            </a:r>
            <a:r>
              <a:rPr lang="en-IN" dirty="0"/>
              <a:t>-serving.</a:t>
            </a:r>
          </a:p>
        </p:txBody>
      </p:sp>
    </p:spTree>
    <p:extLst>
      <p:ext uri="{BB962C8B-B14F-4D97-AF65-F5344CB8AC3E}">
        <p14:creationId xmlns:p14="http://schemas.microsoft.com/office/powerpoint/2010/main" val="2631523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0">
          <a:extLst>
            <a:ext uri="{FF2B5EF4-FFF2-40B4-BE49-F238E27FC236}">
              <a16:creationId xmlns:a16="http://schemas.microsoft.com/office/drawing/2014/main" id="{8098DF13-4D88-CC59-4CF0-2F4EDEA63C47}"/>
            </a:ext>
          </a:extLst>
        </p:cNvPr>
        <p:cNvGrpSpPr/>
        <p:nvPr/>
      </p:nvGrpSpPr>
      <p:grpSpPr>
        <a:xfrm>
          <a:off x="0" y="0"/>
          <a:ext cx="0" cy="0"/>
          <a:chOff x="0" y="0"/>
          <a:chExt cx="0" cy="0"/>
        </a:xfrm>
      </p:grpSpPr>
      <p:sp>
        <p:nvSpPr>
          <p:cNvPr id="142" name="Google Shape;142;p22">
            <a:extLst>
              <a:ext uri="{FF2B5EF4-FFF2-40B4-BE49-F238E27FC236}">
                <a16:creationId xmlns:a16="http://schemas.microsoft.com/office/drawing/2014/main" id="{63293EA5-6C0A-B2DD-C0F5-138923275DA6}"/>
              </a:ext>
            </a:extLst>
          </p:cNvPr>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IN" sz="2400" b="0" i="0" u="none" dirty="0">
                <a:solidFill>
                  <a:schemeClr val="dk1"/>
                </a:solidFill>
                <a:latin typeface="Calibri"/>
                <a:ea typeface="Calibri"/>
                <a:cs typeface="Calibri"/>
                <a:sym typeface="Calibri"/>
              </a:rPr>
              <a:t>Proposed Methodology</a:t>
            </a:r>
            <a:endParaRPr lang="en-IN" dirty="0"/>
          </a:p>
        </p:txBody>
      </p:sp>
      <p:sp>
        <p:nvSpPr>
          <p:cNvPr id="143" name="Google Shape;143;p22">
            <a:extLst>
              <a:ext uri="{FF2B5EF4-FFF2-40B4-BE49-F238E27FC236}">
                <a16:creationId xmlns:a16="http://schemas.microsoft.com/office/drawing/2014/main" id="{5DACE8A5-1B3E-E3B9-7A0E-96B337511800}"/>
              </a:ext>
            </a:extLst>
          </p:cNvPr>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4" name="Google Shape;144;p22">
            <a:extLst>
              <a:ext uri="{FF2B5EF4-FFF2-40B4-BE49-F238E27FC236}">
                <a16:creationId xmlns:a16="http://schemas.microsoft.com/office/drawing/2014/main" id="{3B373F35-A634-BEBD-A729-EE642521B58A}"/>
              </a:ext>
            </a:extLst>
          </p:cNvPr>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 sz="1400" dirty="0">
                <a:solidFill>
                  <a:srgbClr val="898989"/>
                </a:solidFill>
                <a:latin typeface="Calibri"/>
                <a:ea typeface="Calibri"/>
                <a:cs typeface="Calibri"/>
                <a:sym typeface="Calibri"/>
              </a:rPr>
              <a:t>17</a:t>
            </a:r>
            <a:endParaRPr dirty="0"/>
          </a:p>
        </p:txBody>
      </p:sp>
      <p:sp>
        <p:nvSpPr>
          <p:cNvPr id="145" name="Google Shape;145;p22">
            <a:extLst>
              <a:ext uri="{FF2B5EF4-FFF2-40B4-BE49-F238E27FC236}">
                <a16:creationId xmlns:a16="http://schemas.microsoft.com/office/drawing/2014/main" id="{8AE0AA80-77F6-4156-F3DC-FE1C811EE156}"/>
              </a:ext>
            </a:extLst>
          </p:cNvPr>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Calibri"/>
                <a:ea typeface="Calibri"/>
                <a:cs typeface="Calibri"/>
                <a:sym typeface="Calibri"/>
              </a:rPr>
              <a:t>Deepfake Image Detection</a:t>
            </a:r>
            <a:endParaRPr dirty="0"/>
          </a:p>
        </p:txBody>
      </p:sp>
      <p:sp>
        <p:nvSpPr>
          <p:cNvPr id="4" name="Text Box 2">
            <a:extLst>
              <a:ext uri="{FF2B5EF4-FFF2-40B4-BE49-F238E27FC236}">
                <a16:creationId xmlns:a16="http://schemas.microsoft.com/office/drawing/2014/main" id="{251B64E2-B092-8C19-5D87-0AF11B6E724A}"/>
              </a:ext>
            </a:extLst>
          </p:cNvPr>
          <p:cNvSpPr txBox="1">
            <a:spLocks noChangeArrowheads="1"/>
          </p:cNvSpPr>
          <p:nvPr/>
        </p:nvSpPr>
        <p:spPr bwMode="auto">
          <a:xfrm>
            <a:off x="1321127" y="958621"/>
            <a:ext cx="2426280" cy="68580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ordia New" panose="020B0304020202020204" pitchFamily="34" charset="-34"/>
              </a:rPr>
              <a:t>Data Collection and Preprocessing</a:t>
            </a:r>
            <a:endParaRPr kumimoji="0" lang="th-TH" altLang="en-US" sz="3600" b="0" i="0" u="none" strike="noStrike" cap="none" normalizeH="0" baseline="0" dirty="0">
              <a:ln>
                <a:noFill/>
              </a:ln>
              <a:solidFill>
                <a:schemeClr val="tx1"/>
              </a:solidFill>
              <a:effectLst/>
              <a:latin typeface="Arial" panose="020B0604020202020204" pitchFamily="34" charset="0"/>
            </a:endParaRPr>
          </a:p>
        </p:txBody>
      </p:sp>
      <p:sp>
        <p:nvSpPr>
          <p:cNvPr id="5" name="Text Box 10">
            <a:extLst>
              <a:ext uri="{FF2B5EF4-FFF2-40B4-BE49-F238E27FC236}">
                <a16:creationId xmlns:a16="http://schemas.microsoft.com/office/drawing/2014/main" id="{7130F410-44A4-C4A7-1413-A8240F0BF094}"/>
              </a:ext>
            </a:extLst>
          </p:cNvPr>
          <p:cNvSpPr txBox="1">
            <a:spLocks noChangeArrowheads="1"/>
          </p:cNvSpPr>
          <p:nvPr/>
        </p:nvSpPr>
        <p:spPr bwMode="auto">
          <a:xfrm>
            <a:off x="1321127" y="1979902"/>
            <a:ext cx="2426280" cy="589472"/>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683895"/>
            <a:r>
              <a:rPr lang="en-IN" sz="1800" kern="100" dirty="0" err="1">
                <a:effectLst/>
                <a:latin typeface="Calibri" panose="020F0502020204030204" pitchFamily="34" charset="0"/>
                <a:ea typeface="Calibri" panose="020F0502020204030204" pitchFamily="34" charset="0"/>
                <a:cs typeface="Cordia New" panose="020B0304020202020204" pitchFamily="34" charset="-34"/>
              </a:rPr>
              <a:t>ViT</a:t>
            </a:r>
            <a:r>
              <a:rPr lang="en-IN" sz="1800" kern="100" dirty="0">
                <a:effectLst/>
                <a:latin typeface="Calibri" panose="020F0502020204030204" pitchFamily="34" charset="0"/>
                <a:ea typeface="Calibri" panose="020F0502020204030204" pitchFamily="34" charset="0"/>
                <a:cs typeface="Cordia New" panose="020B0304020202020204" pitchFamily="34" charset="-34"/>
              </a:rPr>
              <a:t> Model Development</a:t>
            </a:r>
          </a:p>
        </p:txBody>
      </p:sp>
      <p:sp>
        <p:nvSpPr>
          <p:cNvPr id="6" name="Text Box 9">
            <a:extLst>
              <a:ext uri="{FF2B5EF4-FFF2-40B4-BE49-F238E27FC236}">
                <a16:creationId xmlns:a16="http://schemas.microsoft.com/office/drawing/2014/main" id="{95024D07-4CD7-CA6F-9192-CB4FC921B2D8}"/>
              </a:ext>
            </a:extLst>
          </p:cNvPr>
          <p:cNvSpPr txBox="1">
            <a:spLocks noChangeArrowheads="1"/>
          </p:cNvSpPr>
          <p:nvPr/>
        </p:nvSpPr>
        <p:spPr bwMode="auto">
          <a:xfrm>
            <a:off x="4864425" y="1441560"/>
            <a:ext cx="3308024" cy="967393"/>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683895"/>
            <a:r>
              <a:rPr lang="en-IN" sz="1800" kern="100" dirty="0">
                <a:effectLst/>
                <a:latin typeface="Calibri" panose="020F0502020204030204" pitchFamily="34" charset="0"/>
                <a:ea typeface="Calibri" panose="020F0502020204030204" pitchFamily="34" charset="0"/>
                <a:cs typeface="Cordia New" panose="020B0304020202020204" pitchFamily="34" charset="-34"/>
              </a:rPr>
              <a:t>GAN-Based Deepfake Detection</a:t>
            </a:r>
          </a:p>
        </p:txBody>
      </p:sp>
      <p:sp>
        <p:nvSpPr>
          <p:cNvPr id="8" name="Text Box 8">
            <a:extLst>
              <a:ext uri="{FF2B5EF4-FFF2-40B4-BE49-F238E27FC236}">
                <a16:creationId xmlns:a16="http://schemas.microsoft.com/office/drawing/2014/main" id="{161D0612-9333-6FA8-7830-3BF466C83EE8}"/>
              </a:ext>
            </a:extLst>
          </p:cNvPr>
          <p:cNvSpPr txBox="1">
            <a:spLocks noChangeArrowheads="1"/>
          </p:cNvSpPr>
          <p:nvPr/>
        </p:nvSpPr>
        <p:spPr bwMode="auto">
          <a:xfrm>
            <a:off x="4986113" y="2788400"/>
            <a:ext cx="3064647" cy="41673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683895"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ordia New" panose="020B0304020202020204" pitchFamily="34" charset="-34"/>
                <a:sym typeface="Arial"/>
              </a:rPr>
              <a:t>Meta-Learning</a:t>
            </a:r>
          </a:p>
        </p:txBody>
      </p:sp>
      <p:sp>
        <p:nvSpPr>
          <p:cNvPr id="9" name="Text Box 7">
            <a:extLst>
              <a:ext uri="{FF2B5EF4-FFF2-40B4-BE49-F238E27FC236}">
                <a16:creationId xmlns:a16="http://schemas.microsoft.com/office/drawing/2014/main" id="{755A344A-10D1-4208-4B34-9821CFDF21B1}"/>
              </a:ext>
            </a:extLst>
          </p:cNvPr>
          <p:cNvSpPr txBox="1">
            <a:spLocks noChangeArrowheads="1"/>
          </p:cNvSpPr>
          <p:nvPr/>
        </p:nvSpPr>
        <p:spPr bwMode="auto">
          <a:xfrm>
            <a:off x="4986113" y="3502494"/>
            <a:ext cx="3064649" cy="967394"/>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683895"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1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ordia New" panose="020B0304020202020204" pitchFamily="34" charset="-34"/>
                <a:sym typeface="Arial"/>
              </a:rPr>
              <a:t>Hyperparameter Tuning and Model Deployment</a:t>
            </a:r>
          </a:p>
        </p:txBody>
      </p:sp>
      <p:cxnSp>
        <p:nvCxnSpPr>
          <p:cNvPr id="10" name="Straight Arrow Connector 9">
            <a:extLst>
              <a:ext uri="{FF2B5EF4-FFF2-40B4-BE49-F238E27FC236}">
                <a16:creationId xmlns:a16="http://schemas.microsoft.com/office/drawing/2014/main" id="{4FFB6300-7696-DF4E-FA99-C2C07490374D}"/>
              </a:ext>
            </a:extLst>
          </p:cNvPr>
          <p:cNvCxnSpPr>
            <a:cxnSpLocks/>
            <a:stCxn id="8" idx="2"/>
            <a:endCxn id="9" idx="0"/>
          </p:cNvCxnSpPr>
          <p:nvPr/>
        </p:nvCxnSpPr>
        <p:spPr>
          <a:xfrm>
            <a:off x="6518437" y="3205130"/>
            <a:ext cx="1" cy="297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6AF3D69-01EF-3D86-B04F-07C0CFFA92D8}"/>
              </a:ext>
            </a:extLst>
          </p:cNvPr>
          <p:cNvCxnSpPr>
            <a:cxnSpLocks/>
            <a:stCxn id="4" idx="2"/>
            <a:endCxn id="5" idx="0"/>
          </p:cNvCxnSpPr>
          <p:nvPr/>
        </p:nvCxnSpPr>
        <p:spPr>
          <a:xfrm>
            <a:off x="2534267" y="1644421"/>
            <a:ext cx="0" cy="335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BC89F88-0670-47E3-766C-88A3175541EB}"/>
              </a:ext>
            </a:extLst>
          </p:cNvPr>
          <p:cNvCxnSpPr>
            <a:cxnSpLocks/>
            <a:stCxn id="5" idx="3"/>
            <a:endCxn id="6" idx="1"/>
          </p:cNvCxnSpPr>
          <p:nvPr/>
        </p:nvCxnSpPr>
        <p:spPr>
          <a:xfrm flipV="1">
            <a:off x="3747407" y="1925257"/>
            <a:ext cx="1117018" cy="349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10C4B51-521D-83C5-FC65-59D5297E5C4A}"/>
              </a:ext>
            </a:extLst>
          </p:cNvPr>
          <p:cNvCxnSpPr>
            <a:cxnSpLocks/>
            <a:stCxn id="6" idx="2"/>
            <a:endCxn id="8" idx="0"/>
          </p:cNvCxnSpPr>
          <p:nvPr/>
        </p:nvCxnSpPr>
        <p:spPr>
          <a:xfrm>
            <a:off x="6518437" y="2408953"/>
            <a:ext cx="0" cy="379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116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0">
          <a:extLst>
            <a:ext uri="{FF2B5EF4-FFF2-40B4-BE49-F238E27FC236}">
              <a16:creationId xmlns:a16="http://schemas.microsoft.com/office/drawing/2014/main" id="{44F2201D-D8F6-B285-0128-EB6A416C7385}"/>
            </a:ext>
          </a:extLst>
        </p:cNvPr>
        <p:cNvGrpSpPr/>
        <p:nvPr/>
      </p:nvGrpSpPr>
      <p:grpSpPr>
        <a:xfrm>
          <a:off x="0" y="0"/>
          <a:ext cx="0" cy="0"/>
          <a:chOff x="0" y="0"/>
          <a:chExt cx="0" cy="0"/>
        </a:xfrm>
      </p:grpSpPr>
      <p:sp>
        <p:nvSpPr>
          <p:cNvPr id="142" name="Google Shape;142;p22">
            <a:extLst>
              <a:ext uri="{FF2B5EF4-FFF2-40B4-BE49-F238E27FC236}">
                <a16:creationId xmlns:a16="http://schemas.microsoft.com/office/drawing/2014/main" id="{3C8C1AF0-4CAA-40DD-CABD-131DFDE0AE9D}"/>
              </a:ext>
            </a:extLst>
          </p:cNvPr>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IN" sz="2400" b="0" i="0" u="none" dirty="0">
                <a:solidFill>
                  <a:schemeClr val="dk1"/>
                </a:solidFill>
                <a:latin typeface="Calibri"/>
                <a:ea typeface="Calibri"/>
                <a:cs typeface="Calibri"/>
                <a:sym typeface="Calibri"/>
              </a:rPr>
              <a:t>Proposed Methodology</a:t>
            </a:r>
            <a:endParaRPr lang="en-IN" dirty="0"/>
          </a:p>
        </p:txBody>
      </p:sp>
      <p:sp>
        <p:nvSpPr>
          <p:cNvPr id="143" name="Google Shape;143;p22">
            <a:extLst>
              <a:ext uri="{FF2B5EF4-FFF2-40B4-BE49-F238E27FC236}">
                <a16:creationId xmlns:a16="http://schemas.microsoft.com/office/drawing/2014/main" id="{D3FF11D5-F06B-17B7-B4B6-19401A286A05}"/>
              </a:ext>
            </a:extLst>
          </p:cNvPr>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4" name="Google Shape;144;p22">
            <a:extLst>
              <a:ext uri="{FF2B5EF4-FFF2-40B4-BE49-F238E27FC236}">
                <a16:creationId xmlns:a16="http://schemas.microsoft.com/office/drawing/2014/main" id="{57E1AEE9-742C-68F1-BEF6-AE571C5756AF}"/>
              </a:ext>
            </a:extLst>
          </p:cNvPr>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 dirty="0">
                <a:solidFill>
                  <a:srgbClr val="898989"/>
                </a:solidFill>
                <a:latin typeface="Calibri"/>
                <a:ea typeface="Calibri"/>
                <a:cs typeface="Calibri"/>
                <a:sym typeface="Calibri"/>
              </a:rPr>
              <a:t>18</a:t>
            </a:r>
            <a:endParaRPr dirty="0"/>
          </a:p>
        </p:txBody>
      </p:sp>
      <p:sp>
        <p:nvSpPr>
          <p:cNvPr id="145" name="Google Shape;145;p22">
            <a:extLst>
              <a:ext uri="{FF2B5EF4-FFF2-40B4-BE49-F238E27FC236}">
                <a16:creationId xmlns:a16="http://schemas.microsoft.com/office/drawing/2014/main" id="{7F0E38E2-0BD3-CB3D-611D-B9DE9826561C}"/>
              </a:ext>
            </a:extLst>
          </p:cNvPr>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Calibri"/>
                <a:ea typeface="Calibri"/>
                <a:cs typeface="Calibri"/>
                <a:sym typeface="Calibri"/>
              </a:rPr>
              <a:t>Deepfake Image Detection</a:t>
            </a:r>
            <a:endParaRPr dirty="0"/>
          </a:p>
        </p:txBody>
      </p:sp>
      <p:sp>
        <p:nvSpPr>
          <p:cNvPr id="3" name="TextBox 2">
            <a:extLst>
              <a:ext uri="{FF2B5EF4-FFF2-40B4-BE49-F238E27FC236}">
                <a16:creationId xmlns:a16="http://schemas.microsoft.com/office/drawing/2014/main" id="{1428FE81-29F7-C057-CD09-A9BFEAD364CC}"/>
              </a:ext>
            </a:extLst>
          </p:cNvPr>
          <p:cNvSpPr txBox="1"/>
          <p:nvPr/>
        </p:nvSpPr>
        <p:spPr>
          <a:xfrm>
            <a:off x="563335" y="929257"/>
            <a:ext cx="7175100" cy="2800767"/>
          </a:xfrm>
          <a:prstGeom prst="rect">
            <a:avLst/>
          </a:prstGeom>
          <a:noFill/>
        </p:spPr>
        <p:txBody>
          <a:bodyPr wrap="square">
            <a:spAutoFit/>
          </a:bodyPr>
          <a:lstStyle/>
          <a:p>
            <a:pPr marL="285750" lvl="0" indent="-285750">
              <a:buFont typeface="Arial" panose="020B0604020202020204" pitchFamily="34" charset="0"/>
              <a:buChar char="•"/>
            </a:pPr>
            <a:r>
              <a:rPr lang="en-US" sz="1600" b="1" kern="100" dirty="0">
                <a:effectLst/>
                <a:latin typeface="Calibri" panose="020F0502020204030204" pitchFamily="34" charset="0"/>
                <a:ea typeface="Calibri" panose="020F0502020204030204" pitchFamily="34" charset="0"/>
                <a:cs typeface="Cordia New" panose="020B0304020202020204" pitchFamily="34" charset="-34"/>
              </a:rPr>
              <a:t>GAN-Generated Deepfakes: </a:t>
            </a:r>
            <a:r>
              <a:rPr lang="en-US" sz="1600" kern="100" dirty="0">
                <a:effectLst/>
                <a:latin typeface="Calibri" panose="020F0502020204030204" pitchFamily="34" charset="0"/>
                <a:ea typeface="Calibri" panose="020F0502020204030204" pitchFamily="34" charset="0"/>
                <a:cs typeface="Cordia New" panose="020B0304020202020204" pitchFamily="34" charset="-34"/>
              </a:rPr>
              <a:t>Addressing challenges posed by diverse datasets and ensuring reliable detection of previously unseen synthetic data. </a:t>
            </a:r>
          </a:p>
          <a:p>
            <a:pPr marL="285750" lvl="0" indent="-285750">
              <a:buFont typeface="Arial" panose="020B0604020202020204" pitchFamily="34" charset="0"/>
              <a:buChar char="•"/>
            </a:pPr>
            <a:r>
              <a:rPr lang="en-US" sz="1600" b="1" kern="100" dirty="0">
                <a:effectLst/>
                <a:latin typeface="Calibri" panose="020F0502020204030204" pitchFamily="34" charset="0"/>
                <a:ea typeface="Calibri" panose="020F0502020204030204" pitchFamily="34" charset="0"/>
                <a:cs typeface="Cordia New" panose="020B0304020202020204" pitchFamily="34" charset="-34"/>
              </a:rPr>
              <a:t>Transformer-Based Architectures: </a:t>
            </a:r>
            <a:r>
              <a:rPr lang="en-US" sz="1600" kern="100" dirty="0">
                <a:effectLst/>
                <a:latin typeface="Calibri" panose="020F0502020204030204" pitchFamily="34" charset="0"/>
                <a:ea typeface="Calibri" panose="020F0502020204030204" pitchFamily="34" charset="0"/>
                <a:cs typeface="Cordia New" panose="020B0304020202020204" pitchFamily="34" charset="-34"/>
              </a:rPr>
              <a:t>Leveraging transformer models to maintain high accuracy across varied and complex datasets, ensuring consistency in detection. </a:t>
            </a:r>
          </a:p>
          <a:p>
            <a:pPr marL="285750" lvl="0" indent="-285750">
              <a:buFont typeface="Arial" panose="020B0604020202020204" pitchFamily="34" charset="0"/>
              <a:buChar char="•"/>
            </a:pPr>
            <a:r>
              <a:rPr lang="en-US" sz="1600" b="1" kern="100" dirty="0">
                <a:effectLst/>
                <a:latin typeface="Calibri" panose="020F0502020204030204" pitchFamily="34" charset="0"/>
                <a:ea typeface="Calibri" panose="020F0502020204030204" pitchFamily="34" charset="0"/>
                <a:cs typeface="Cordia New" panose="020B0304020202020204" pitchFamily="34" charset="-34"/>
              </a:rPr>
              <a:t>Strategies to Enhance Generalization: </a:t>
            </a:r>
            <a:r>
              <a:rPr lang="en-US" sz="1600" kern="100" dirty="0">
                <a:effectLst/>
                <a:latin typeface="Calibri" panose="020F0502020204030204" pitchFamily="34" charset="0"/>
                <a:ea typeface="Calibri" panose="020F0502020204030204" pitchFamily="34" charset="0"/>
                <a:cs typeface="Cordia New" panose="020B0304020202020204" pitchFamily="34" charset="-34"/>
              </a:rPr>
              <a:t>Employing techniques like domain adaptation and transfer learning to improve model adaptability and performance across different domains. </a:t>
            </a:r>
          </a:p>
          <a:p>
            <a:pPr marL="285750" lvl="0" indent="-285750">
              <a:buFont typeface="Arial" panose="020B0604020202020204" pitchFamily="34" charset="0"/>
              <a:buChar char="•"/>
            </a:pPr>
            <a:r>
              <a:rPr lang="en-US" sz="1600" b="1" kern="100" dirty="0">
                <a:effectLst/>
                <a:latin typeface="Calibri" panose="020F0502020204030204" pitchFamily="34" charset="0"/>
                <a:ea typeface="Calibri" panose="020F0502020204030204" pitchFamily="34" charset="0"/>
                <a:cs typeface="Cordia New" panose="020B0304020202020204" pitchFamily="34" charset="-34"/>
              </a:rPr>
              <a:t>Evaluating Robustness Against Emerging Threats: </a:t>
            </a:r>
            <a:r>
              <a:rPr lang="en-US" sz="1600" kern="100" dirty="0">
                <a:effectLst/>
                <a:latin typeface="Calibri" panose="020F0502020204030204" pitchFamily="34" charset="0"/>
                <a:ea typeface="Calibri" panose="020F0502020204030204" pitchFamily="34" charset="0"/>
                <a:cs typeface="Cordia New" panose="020B0304020202020204" pitchFamily="34" charset="-34"/>
              </a:rPr>
              <a:t>Ensuring the system's adaptivity to counter evolving deepfake generation techniques and emerging threats effectively.</a:t>
            </a:r>
          </a:p>
        </p:txBody>
      </p:sp>
    </p:spTree>
    <p:extLst>
      <p:ext uri="{BB962C8B-B14F-4D97-AF65-F5344CB8AC3E}">
        <p14:creationId xmlns:p14="http://schemas.microsoft.com/office/powerpoint/2010/main" val="3503504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subTitle" idx="1"/>
          </p:nvPr>
        </p:nvSpPr>
        <p:spPr>
          <a:xfrm>
            <a:off x="152400" y="800100"/>
            <a:ext cx="8788500" cy="3828900"/>
          </a:xfrm>
          <a:prstGeom prst="rect">
            <a:avLst/>
          </a:prstGeom>
          <a:noFill/>
          <a:ln>
            <a:noFill/>
          </a:ln>
        </p:spPr>
        <p:txBody>
          <a:bodyPr spcFirstLastPara="1" wrap="square" lIns="91425" tIns="45700" rIns="91425" bIns="45700" anchor="t" anchorCtr="0">
            <a:noAutofit/>
          </a:bodyPr>
          <a:lstStyle/>
          <a:p>
            <a:pPr algn="just"/>
            <a:r>
              <a:rPr lang="en-US" altLang="en-US" sz="1600" u="sng" dirty="0">
                <a:solidFill>
                  <a:schemeClr val="tx1"/>
                </a:solidFill>
                <a:latin typeface="Calibri" panose="020F0502020204030204" pitchFamily="34" charset="0"/>
                <a:ea typeface="Calibri" panose="020F0502020204030204" pitchFamily="34" charset="0"/>
                <a:cs typeface="Calibri" panose="020F0502020204030204" pitchFamily="34" charset="0"/>
              </a:rPr>
              <a:t>Hardware Details </a:t>
            </a:r>
            <a:r>
              <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For a software, an effective hardware components are required in a computer. </a:t>
            </a:r>
          </a:p>
          <a:p>
            <a:pPr algn="just"/>
            <a:r>
              <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Operating System: Windows 10 or newer, macOS, or Linux. </a:t>
            </a:r>
          </a:p>
          <a:p>
            <a:pPr algn="just"/>
            <a:r>
              <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Memory: At least 2 GB of RAM is recommended for smooth operations.</a:t>
            </a:r>
          </a:p>
          <a:p>
            <a:pPr algn="just"/>
            <a:r>
              <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Disk Space: Minimum 2 GB of free disk space for installing and functioning </a:t>
            </a:r>
            <a:r>
              <a:rPr lang="en-US" altLang="en-US" sz="1600" dirty="0" err="1">
                <a:solidFill>
                  <a:schemeClr val="tx1"/>
                </a:solidFill>
                <a:latin typeface="Calibri" panose="020F0502020204030204" pitchFamily="34" charset="0"/>
                <a:ea typeface="Calibri" panose="020F0502020204030204" pitchFamily="34" charset="0"/>
                <a:cs typeface="Calibri" panose="020F0502020204030204" pitchFamily="34" charset="0"/>
              </a:rPr>
              <a:t>Jupyter</a:t>
            </a:r>
            <a:r>
              <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Notebook and its dependencies.</a:t>
            </a:r>
          </a:p>
          <a:p>
            <a:pPr algn="just"/>
            <a:r>
              <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Processor : Pentium IV 2.6GHZ or above</a:t>
            </a:r>
          </a:p>
          <a:p>
            <a:pPr algn="just"/>
            <a:r>
              <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Hard disk Space: 512 GB</a:t>
            </a:r>
          </a:p>
          <a:p>
            <a:pPr algn="just"/>
            <a:endPar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r>
              <a:rPr lang="en-US" altLang="en-US" sz="1600" u="sng" dirty="0">
                <a:solidFill>
                  <a:schemeClr val="tx1"/>
                </a:solidFill>
                <a:latin typeface="Calibri" panose="020F0502020204030204" pitchFamily="34" charset="0"/>
                <a:ea typeface="Calibri" panose="020F0502020204030204" pitchFamily="34" charset="0"/>
                <a:cs typeface="Calibri" panose="020F0502020204030204" pitchFamily="34" charset="0"/>
              </a:rPr>
              <a:t>Software Details </a:t>
            </a:r>
            <a:r>
              <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:To run a system efficiently, software must be installed.</a:t>
            </a:r>
          </a:p>
          <a:p>
            <a:pPr algn="just"/>
            <a:r>
              <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Operating System: Windows 10 or above</a:t>
            </a:r>
          </a:p>
          <a:p>
            <a:pPr algn="just"/>
            <a:r>
              <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Languages used: Python, </a:t>
            </a:r>
            <a:r>
              <a:rPr lang="en-US" altLang="en-US" sz="1600" dirty="0" err="1">
                <a:solidFill>
                  <a:schemeClr val="tx1"/>
                </a:solidFill>
                <a:latin typeface="Calibri" panose="020F0502020204030204" pitchFamily="34" charset="0"/>
                <a:ea typeface="Calibri" panose="020F0502020204030204" pitchFamily="34" charset="0"/>
                <a:cs typeface="Calibri" panose="020F0502020204030204" pitchFamily="34" charset="0"/>
              </a:rPr>
              <a:t>Py</a:t>
            </a:r>
            <a:r>
              <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-Libraries</a:t>
            </a:r>
          </a:p>
          <a:p>
            <a:pPr algn="just"/>
            <a:r>
              <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Software used:  </a:t>
            </a:r>
            <a:r>
              <a:rPr lang="en-US" altLang="en-US" sz="1600" dirty="0" err="1">
                <a:solidFill>
                  <a:schemeClr val="tx1"/>
                </a:solidFill>
                <a:latin typeface="Calibri" panose="020F0502020204030204" pitchFamily="34" charset="0"/>
                <a:ea typeface="Calibri" panose="020F0502020204030204" pitchFamily="34" charset="0"/>
                <a:cs typeface="Calibri" panose="020F0502020204030204" pitchFamily="34" charset="0"/>
              </a:rPr>
              <a:t>Jupyter</a:t>
            </a:r>
            <a:r>
              <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Notebook and Visual Studio code</a:t>
            </a:r>
          </a:p>
          <a:p>
            <a:pPr algn="just"/>
            <a:r>
              <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And more</a:t>
            </a:r>
          </a:p>
        </p:txBody>
      </p:sp>
      <p:sp>
        <p:nvSpPr>
          <p:cNvPr id="142" name="Google Shape;142;p22"/>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a:solidFill>
                  <a:schemeClr val="dk1"/>
                </a:solidFill>
                <a:latin typeface="Calibri"/>
                <a:ea typeface="Calibri"/>
                <a:cs typeface="Calibri"/>
                <a:sym typeface="Calibri"/>
              </a:rPr>
              <a:t>Hardware/Software Requirement</a:t>
            </a:r>
            <a:endParaRPr/>
          </a:p>
        </p:txBody>
      </p:sp>
      <p:sp>
        <p:nvSpPr>
          <p:cNvPr id="143" name="Google Shape;143;p22"/>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4" name="Google Shape;144;p22"/>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 dirty="0">
                <a:solidFill>
                  <a:srgbClr val="898989"/>
                </a:solidFill>
                <a:latin typeface="Calibri"/>
                <a:ea typeface="Calibri"/>
                <a:cs typeface="Calibri"/>
                <a:sym typeface="Calibri"/>
              </a:rPr>
              <a:t>19</a:t>
            </a:r>
            <a:endParaRPr dirty="0"/>
          </a:p>
        </p:txBody>
      </p:sp>
      <p:sp>
        <p:nvSpPr>
          <p:cNvPr id="145" name="Google Shape;145;p22"/>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Calibri"/>
                <a:ea typeface="Calibri"/>
                <a:cs typeface="Calibri"/>
                <a:sym typeface="Calibri"/>
              </a:rPr>
              <a:t>Deepfake Image Detection</a:t>
            </a:r>
            <a:endParaRPr dirty="0"/>
          </a:p>
        </p:txBody>
      </p:sp>
    </p:spTree>
    <p:extLst>
      <p:ext uri="{BB962C8B-B14F-4D97-AF65-F5344CB8AC3E}">
        <p14:creationId xmlns:p14="http://schemas.microsoft.com/office/powerpoint/2010/main" val="3401218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subTitle" idx="1"/>
          </p:nvPr>
        </p:nvSpPr>
        <p:spPr>
          <a:xfrm>
            <a:off x="603700" y="767440"/>
            <a:ext cx="6789300" cy="4273723"/>
          </a:xfrm>
          <a:prstGeom prst="rect">
            <a:avLst/>
          </a:prstGeom>
          <a:noFill/>
          <a:ln>
            <a:noFill/>
          </a:ln>
        </p:spPr>
        <p:txBody>
          <a:bodyPr spcFirstLastPara="1" wrap="square" lIns="91425" tIns="45700" rIns="91425" bIns="45700" anchor="t" anchorCtr="0">
            <a:noAutofit/>
          </a:bodyPr>
          <a:lstStyle/>
          <a:p>
            <a:pPr marL="342900" lvl="0" algn="just" rtl="0">
              <a:lnSpc>
                <a:spcPct val="100000"/>
              </a:lnSpc>
              <a:spcBef>
                <a:spcPts val="0"/>
              </a:spcBef>
              <a:spcAft>
                <a:spcPts val="0"/>
              </a:spcAft>
              <a:buClr>
                <a:schemeClr val="tx1"/>
              </a:buClr>
              <a:buSzPts val="1800"/>
              <a:buFont typeface="+mj-lt"/>
              <a:buAutoNum type="arabicPeriod"/>
            </a:pPr>
            <a:r>
              <a:rPr lang="en-US" sz="1800" b="0" i="0" u="none" dirty="0">
                <a:solidFill>
                  <a:schemeClr val="tx1"/>
                </a:solidFill>
                <a:latin typeface="Calibri"/>
                <a:ea typeface="Calibri"/>
                <a:cs typeface="Calibri"/>
                <a:sym typeface="Calibri"/>
              </a:rPr>
              <a:t>Abstract</a:t>
            </a:r>
          </a:p>
          <a:p>
            <a:pPr marL="342900" lvl="0" algn="just" rtl="0">
              <a:lnSpc>
                <a:spcPct val="100000"/>
              </a:lnSpc>
              <a:spcBef>
                <a:spcPts val="0"/>
              </a:spcBef>
              <a:spcAft>
                <a:spcPts val="0"/>
              </a:spcAft>
              <a:buClr>
                <a:schemeClr val="tx1"/>
              </a:buClr>
              <a:buSzPts val="1800"/>
              <a:buFont typeface="+mj-lt"/>
              <a:buAutoNum type="arabicPeriod"/>
            </a:pPr>
            <a:r>
              <a:rPr lang="en-US" sz="1800" b="0" i="0" u="none" dirty="0">
                <a:solidFill>
                  <a:schemeClr val="tx1"/>
                </a:solidFill>
                <a:latin typeface="Calibri"/>
                <a:ea typeface="Calibri"/>
                <a:cs typeface="Calibri"/>
                <a:sym typeface="Calibri"/>
              </a:rPr>
              <a:t>Introduction</a:t>
            </a:r>
          </a:p>
          <a:p>
            <a:pPr marL="342900" lvl="0" algn="just" rtl="0">
              <a:lnSpc>
                <a:spcPct val="100000"/>
              </a:lnSpc>
              <a:spcBef>
                <a:spcPts val="0"/>
              </a:spcBef>
              <a:spcAft>
                <a:spcPts val="0"/>
              </a:spcAft>
              <a:buClr>
                <a:schemeClr val="tx1"/>
              </a:buClr>
              <a:buSzPts val="1800"/>
              <a:buFont typeface="+mj-lt"/>
              <a:buAutoNum type="arabicPeriod"/>
            </a:pPr>
            <a:r>
              <a:rPr lang="en-US" sz="1800" b="0" i="0" u="none" dirty="0">
                <a:solidFill>
                  <a:schemeClr val="tx1"/>
                </a:solidFill>
                <a:latin typeface="Calibri"/>
                <a:ea typeface="Calibri"/>
                <a:cs typeface="Calibri"/>
                <a:sym typeface="Calibri"/>
              </a:rPr>
              <a:t>Problem Definition</a:t>
            </a:r>
          </a:p>
          <a:p>
            <a:pPr marL="342900" lvl="0" algn="just" rtl="0">
              <a:lnSpc>
                <a:spcPct val="100000"/>
              </a:lnSpc>
              <a:spcBef>
                <a:spcPts val="0"/>
              </a:spcBef>
              <a:spcAft>
                <a:spcPts val="0"/>
              </a:spcAft>
              <a:buClr>
                <a:schemeClr val="tx1"/>
              </a:buClr>
              <a:buSzPts val="1800"/>
              <a:buFont typeface="+mj-lt"/>
              <a:buAutoNum type="arabicPeriod"/>
            </a:pPr>
            <a:r>
              <a:rPr lang="en-US" sz="1800" b="0" i="0" u="none" dirty="0">
                <a:solidFill>
                  <a:schemeClr val="tx1"/>
                </a:solidFill>
                <a:latin typeface="Calibri"/>
                <a:ea typeface="Calibri"/>
                <a:cs typeface="Calibri"/>
                <a:sym typeface="Calibri"/>
              </a:rPr>
              <a:t>Aim &amp; Objectives</a:t>
            </a:r>
          </a:p>
          <a:p>
            <a:pPr marL="342900" lvl="0" algn="just" rtl="0">
              <a:lnSpc>
                <a:spcPct val="100000"/>
              </a:lnSpc>
              <a:spcBef>
                <a:spcPts val="0"/>
              </a:spcBef>
              <a:spcAft>
                <a:spcPts val="0"/>
              </a:spcAft>
              <a:buClr>
                <a:schemeClr val="tx1"/>
              </a:buClr>
              <a:buSzPts val="1800"/>
              <a:buFont typeface="+mj-lt"/>
              <a:buAutoNum type="arabicPeriod"/>
            </a:pPr>
            <a:r>
              <a:rPr lang="en-US" sz="1800" b="0" i="0" u="none" dirty="0">
                <a:solidFill>
                  <a:schemeClr val="tx1"/>
                </a:solidFill>
                <a:latin typeface="Calibri"/>
                <a:ea typeface="Calibri"/>
                <a:cs typeface="Calibri"/>
                <a:sym typeface="Calibri"/>
              </a:rPr>
              <a:t>Literature Survey</a:t>
            </a:r>
          </a:p>
          <a:p>
            <a:pPr marL="342900" lvl="0" algn="just" rtl="0">
              <a:lnSpc>
                <a:spcPct val="100000"/>
              </a:lnSpc>
              <a:spcBef>
                <a:spcPts val="0"/>
              </a:spcBef>
              <a:spcAft>
                <a:spcPts val="0"/>
              </a:spcAft>
              <a:buClr>
                <a:schemeClr val="tx1"/>
              </a:buClr>
              <a:buSzPts val="1800"/>
              <a:buFont typeface="+mj-lt"/>
              <a:buAutoNum type="arabicPeriod"/>
            </a:pPr>
            <a:r>
              <a:rPr lang="en-US" sz="1800" b="0" i="0" u="none" dirty="0">
                <a:solidFill>
                  <a:schemeClr val="tx1"/>
                </a:solidFill>
                <a:latin typeface="Calibri"/>
                <a:ea typeface="Calibri"/>
                <a:cs typeface="Calibri"/>
                <a:sym typeface="Calibri"/>
              </a:rPr>
              <a:t>Patent Search</a:t>
            </a:r>
          </a:p>
          <a:p>
            <a:pPr marL="342900" lvl="0" algn="just" rtl="0">
              <a:lnSpc>
                <a:spcPct val="100000"/>
              </a:lnSpc>
              <a:spcBef>
                <a:spcPts val="0"/>
              </a:spcBef>
              <a:spcAft>
                <a:spcPts val="0"/>
              </a:spcAft>
              <a:buClr>
                <a:schemeClr val="tx1"/>
              </a:buClr>
              <a:buSzPts val="1800"/>
              <a:buFont typeface="+mj-lt"/>
              <a:buAutoNum type="arabicPeriod"/>
            </a:pPr>
            <a:r>
              <a:rPr lang="en-US" sz="1800" b="0" i="0" u="none" dirty="0">
                <a:solidFill>
                  <a:schemeClr val="tx1"/>
                </a:solidFill>
                <a:latin typeface="Calibri"/>
                <a:ea typeface="Calibri"/>
                <a:cs typeface="Calibri"/>
                <a:sym typeface="Calibri"/>
              </a:rPr>
              <a:t>Research Gap</a:t>
            </a:r>
          </a:p>
          <a:p>
            <a:pPr marL="342900" lvl="0" algn="just" rtl="0">
              <a:lnSpc>
                <a:spcPct val="100000"/>
              </a:lnSpc>
              <a:spcBef>
                <a:spcPts val="0"/>
              </a:spcBef>
              <a:spcAft>
                <a:spcPts val="0"/>
              </a:spcAft>
              <a:buClr>
                <a:schemeClr val="tx1"/>
              </a:buClr>
              <a:buSzPts val="1800"/>
              <a:buFont typeface="+mj-lt"/>
              <a:buAutoNum type="arabicPeriod"/>
            </a:pPr>
            <a:r>
              <a:rPr lang="en-US" sz="1800" b="0" i="0" u="none" dirty="0">
                <a:solidFill>
                  <a:schemeClr val="tx1"/>
                </a:solidFill>
                <a:latin typeface="Calibri"/>
                <a:ea typeface="Calibri"/>
                <a:cs typeface="Calibri"/>
                <a:sym typeface="Calibri"/>
              </a:rPr>
              <a:t>Proposed Methodology</a:t>
            </a:r>
          </a:p>
          <a:p>
            <a:pPr marL="342900" lvl="0" algn="just" rtl="0">
              <a:lnSpc>
                <a:spcPct val="100000"/>
              </a:lnSpc>
              <a:spcBef>
                <a:spcPts val="0"/>
              </a:spcBef>
              <a:spcAft>
                <a:spcPts val="0"/>
              </a:spcAft>
              <a:buClr>
                <a:schemeClr val="tx1"/>
              </a:buClr>
              <a:buSzPts val="1800"/>
              <a:buFont typeface="+mj-lt"/>
              <a:buAutoNum type="arabicPeriod"/>
            </a:pPr>
            <a:r>
              <a:rPr lang="en-US" sz="1800" b="0" i="0" u="none" dirty="0">
                <a:solidFill>
                  <a:schemeClr val="tx1"/>
                </a:solidFill>
                <a:latin typeface="Calibri"/>
                <a:ea typeface="Calibri"/>
                <a:cs typeface="Calibri"/>
                <a:sym typeface="Calibri"/>
              </a:rPr>
              <a:t>Hardware Software Requirement</a:t>
            </a:r>
          </a:p>
          <a:p>
            <a:pPr marL="342900" lvl="0" algn="just" rtl="0">
              <a:lnSpc>
                <a:spcPct val="100000"/>
              </a:lnSpc>
              <a:spcBef>
                <a:spcPts val="0"/>
              </a:spcBef>
              <a:spcAft>
                <a:spcPts val="0"/>
              </a:spcAft>
              <a:buClr>
                <a:schemeClr val="tx1"/>
              </a:buClr>
              <a:buSzPts val="1800"/>
              <a:buFont typeface="+mj-lt"/>
              <a:buAutoNum type="arabicPeriod"/>
            </a:pPr>
            <a:r>
              <a:rPr lang="en-US" sz="1800" dirty="0">
                <a:solidFill>
                  <a:schemeClr val="tx1"/>
                </a:solidFill>
                <a:latin typeface="Calibri"/>
                <a:ea typeface="Calibri"/>
                <a:cs typeface="Calibri"/>
                <a:sym typeface="Calibri"/>
              </a:rPr>
              <a:t>How it is useful for society</a:t>
            </a:r>
            <a:endParaRPr lang="en-US" sz="1800" b="0" i="0" u="none" dirty="0">
              <a:solidFill>
                <a:schemeClr val="tx1"/>
              </a:solidFill>
              <a:latin typeface="Calibri"/>
              <a:ea typeface="Calibri"/>
              <a:cs typeface="Calibri"/>
              <a:sym typeface="Calibri"/>
            </a:endParaRPr>
          </a:p>
          <a:p>
            <a:pPr marL="342900" lvl="0" algn="just" rtl="0">
              <a:lnSpc>
                <a:spcPct val="100000"/>
              </a:lnSpc>
              <a:spcBef>
                <a:spcPts val="0"/>
              </a:spcBef>
              <a:spcAft>
                <a:spcPts val="0"/>
              </a:spcAft>
              <a:buClr>
                <a:schemeClr val="tx1"/>
              </a:buClr>
              <a:buSzPts val="1800"/>
              <a:buFont typeface="+mj-lt"/>
              <a:buAutoNum type="arabicPeriod"/>
            </a:pPr>
            <a:r>
              <a:rPr lang="en-US" sz="1800" b="0" i="0" u="none" dirty="0">
                <a:solidFill>
                  <a:schemeClr val="tx1"/>
                </a:solidFill>
                <a:latin typeface="Calibri"/>
                <a:ea typeface="Calibri"/>
                <a:cs typeface="Calibri"/>
                <a:sym typeface="Calibri"/>
              </a:rPr>
              <a:t>References</a:t>
            </a:r>
          </a:p>
        </p:txBody>
      </p:sp>
      <p:sp>
        <p:nvSpPr>
          <p:cNvPr id="66" name="Google Shape;66;p14"/>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Calibri"/>
                <a:ea typeface="Calibri"/>
                <a:cs typeface="Calibri"/>
                <a:sym typeface="Calibri"/>
              </a:rPr>
              <a:t>Contents</a:t>
            </a:r>
            <a:endParaRPr dirty="0"/>
          </a:p>
        </p:txBody>
      </p:sp>
      <p:sp>
        <p:nvSpPr>
          <p:cNvPr id="67" name="Google Shape;67;p14"/>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Google Shape;173;p25"/>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Calibri"/>
                <a:ea typeface="Calibri"/>
                <a:cs typeface="Calibri"/>
                <a:sym typeface="Calibri"/>
              </a:rPr>
              <a:t>How it is useful for Society</a:t>
            </a:r>
            <a:endParaRPr dirty="0"/>
          </a:p>
        </p:txBody>
      </p:sp>
      <p:sp>
        <p:nvSpPr>
          <p:cNvPr id="174" name="Google Shape;174;p25"/>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5" name="Google Shape;175;p25"/>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 sz="1200" dirty="0">
                <a:solidFill>
                  <a:srgbClr val="898989"/>
                </a:solidFill>
                <a:latin typeface="Calibri"/>
                <a:ea typeface="Calibri"/>
                <a:cs typeface="Calibri"/>
                <a:sym typeface="Calibri"/>
              </a:rPr>
              <a:t>20</a:t>
            </a:r>
            <a:endParaRPr dirty="0"/>
          </a:p>
        </p:txBody>
      </p:sp>
      <p:sp>
        <p:nvSpPr>
          <p:cNvPr id="176" name="Google Shape;176;p25"/>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Calibri"/>
                <a:ea typeface="Calibri"/>
                <a:cs typeface="Calibri"/>
                <a:sym typeface="Calibri"/>
              </a:rPr>
              <a:t>Deepfake Image Detection</a:t>
            </a:r>
            <a:endParaRPr dirty="0"/>
          </a:p>
        </p:txBody>
      </p:sp>
      <p:sp>
        <p:nvSpPr>
          <p:cNvPr id="2" name="Subtitle 1">
            <a:extLst>
              <a:ext uri="{FF2B5EF4-FFF2-40B4-BE49-F238E27FC236}">
                <a16:creationId xmlns:a16="http://schemas.microsoft.com/office/drawing/2014/main" id="{FCF93392-1F60-D9EF-15E8-2D5C2354CD6F}"/>
              </a:ext>
            </a:extLst>
          </p:cNvPr>
          <p:cNvSpPr>
            <a:spLocks noGrp="1" noChangeArrowheads="1"/>
          </p:cNvSpPr>
          <p:nvPr>
            <p:ph type="subTitle" idx="1"/>
          </p:nvPr>
        </p:nvSpPr>
        <p:spPr bwMode="auto">
          <a:xfrm>
            <a:off x="457200" y="1038354"/>
            <a:ext cx="82296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Prevents Misinformation</a:t>
            </a:r>
            <a:r>
              <a:rPr kumimoji="0" lang="en-US" altLang="en-US" sz="1800" b="0" i="0" u="none" strike="noStrike" cap="none" normalizeH="0" baseline="0" dirty="0">
                <a:ln>
                  <a:noFill/>
                </a:ln>
                <a:solidFill>
                  <a:schemeClr val="tx1"/>
                </a:solidFill>
                <a:effectLst/>
                <a:latin typeface="Arial" panose="020B0604020202020204" pitchFamily="34" charset="0"/>
              </a:rPr>
              <a:t>: Stops the spread of fake news and disinformation.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Protects Individuals: </a:t>
            </a:r>
            <a:r>
              <a:rPr kumimoji="0" lang="en-US" altLang="en-US" sz="1800" b="0" i="0" u="none" strike="noStrike" cap="none" normalizeH="0" baseline="0" dirty="0">
                <a:ln>
                  <a:noFill/>
                </a:ln>
                <a:solidFill>
                  <a:schemeClr val="tx1"/>
                </a:solidFill>
                <a:effectLst/>
                <a:latin typeface="Arial" panose="020B0604020202020204" pitchFamily="34" charset="0"/>
              </a:rPr>
              <a:t>Shields people from identity theft, reputation damage, and fraud.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Safeguards Political Integrity</a:t>
            </a:r>
            <a:r>
              <a:rPr kumimoji="0" lang="en-US" altLang="en-US" sz="1800" b="0" i="0" u="none" strike="noStrike" cap="none" normalizeH="0" baseline="0" dirty="0">
                <a:ln>
                  <a:noFill/>
                </a:ln>
                <a:solidFill>
                  <a:schemeClr val="tx1"/>
                </a:solidFill>
                <a:effectLst/>
                <a:latin typeface="Arial" panose="020B0604020202020204" pitchFamily="34" charset="0"/>
              </a:rPr>
              <a:t>: Prevents the use of deepfakes to manipulate elections or political narratives.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Supports Law Enforcement</a:t>
            </a:r>
            <a:r>
              <a:rPr kumimoji="0" lang="en-US" altLang="en-US" sz="1800" b="0" i="0" u="none" strike="noStrike" cap="none" normalizeH="0" baseline="0" dirty="0">
                <a:ln>
                  <a:noFill/>
                </a:ln>
                <a:solidFill>
                  <a:schemeClr val="tx1"/>
                </a:solidFill>
                <a:effectLst/>
                <a:latin typeface="Arial" panose="020B0604020202020204" pitchFamily="34" charset="0"/>
              </a:rPr>
              <a:t>: Helps in identifying fake evidence in legal or criminal investigations.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Enhances Media Trust</a:t>
            </a:r>
            <a:r>
              <a:rPr kumimoji="0" lang="en-US" altLang="en-US" sz="1800" b="0" i="0" u="none" strike="noStrike" cap="none" normalizeH="0" baseline="0" dirty="0">
                <a:ln>
                  <a:noFill/>
                </a:ln>
                <a:solidFill>
                  <a:schemeClr val="tx1"/>
                </a:solidFill>
                <a:effectLst/>
                <a:latin typeface="Arial" panose="020B0604020202020204" pitchFamily="34" charset="0"/>
              </a:rPr>
              <a:t>: Assures the authenticity of news and media content, maintaining public trust.</a:t>
            </a:r>
          </a:p>
        </p:txBody>
      </p:sp>
    </p:spTree>
    <p:extLst>
      <p:ext uri="{BB962C8B-B14F-4D97-AF65-F5344CB8AC3E}">
        <p14:creationId xmlns:p14="http://schemas.microsoft.com/office/powerpoint/2010/main" val="1993060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5"/>
          <p:cNvSpPr txBox="1">
            <a:spLocks noGrp="1"/>
          </p:cNvSpPr>
          <p:nvPr>
            <p:ph type="subTitle" idx="1"/>
          </p:nvPr>
        </p:nvSpPr>
        <p:spPr>
          <a:xfrm>
            <a:off x="177800" y="857250"/>
            <a:ext cx="8763000" cy="3747407"/>
          </a:xfrm>
          <a:prstGeom prst="rect">
            <a:avLst/>
          </a:prstGeom>
          <a:noFill/>
          <a:ln>
            <a:noFill/>
          </a:ln>
        </p:spPr>
        <p:txBody>
          <a:bodyPr spcFirstLastPara="1" wrap="square" lIns="91425" tIns="45700" rIns="91425" bIns="45700" anchor="t" anchorCtr="0">
            <a:noAutofit/>
          </a:bodyPr>
          <a:lstStyle/>
          <a:p>
            <a:pPr marL="342900" lvl="0" indent="-241300" algn="just" rtl="0">
              <a:lnSpc>
                <a:spcPct val="100000"/>
              </a:lnSpc>
              <a:spcBef>
                <a:spcPts val="0"/>
              </a:spcBef>
              <a:spcAft>
                <a:spcPts val="0"/>
              </a:spcAft>
              <a:buClr>
                <a:srgbClr val="888888"/>
              </a:buClr>
              <a:buSzPts val="1600"/>
              <a:buFont typeface="Calibri"/>
              <a:buNone/>
            </a:pPr>
            <a:endParaRPr lang="en-IN" sz="1600" b="1" i="0" u="none" dirty="0">
              <a:solidFill>
                <a:schemeClr val="dk1"/>
              </a:solidFill>
              <a:latin typeface="Calibri"/>
              <a:ea typeface="Calibri"/>
              <a:cs typeface="Calibri"/>
              <a:sym typeface="Calibri"/>
            </a:endParaRPr>
          </a:p>
          <a:p>
            <a:pPr marL="342900" lvl="0" indent="-342900" algn="just" rtl="0">
              <a:lnSpc>
                <a:spcPct val="100000"/>
              </a:lnSpc>
              <a:spcBef>
                <a:spcPts val="320"/>
              </a:spcBef>
              <a:spcAft>
                <a:spcPts val="0"/>
              </a:spcAft>
              <a:buClr>
                <a:schemeClr val="dk1"/>
              </a:buClr>
              <a:buSzPts val="1600"/>
              <a:buFont typeface="Calibri"/>
              <a:buAutoNum type="arabicParenR"/>
            </a:pPr>
            <a:r>
              <a:rPr lang="en-IN" sz="1600" i="0" u="none" dirty="0" err="1">
                <a:solidFill>
                  <a:schemeClr val="dk1"/>
                </a:solidFill>
                <a:latin typeface="Calibri"/>
                <a:ea typeface="Calibri"/>
                <a:cs typeface="Calibri"/>
                <a:sym typeface="Calibri"/>
              </a:rPr>
              <a:t>Zhiqing</a:t>
            </a:r>
            <a:r>
              <a:rPr lang="en-IN" sz="1600" i="0" u="none" dirty="0">
                <a:solidFill>
                  <a:schemeClr val="dk1"/>
                </a:solidFill>
                <a:latin typeface="Calibri"/>
                <a:ea typeface="Calibri"/>
                <a:cs typeface="Calibri"/>
                <a:sym typeface="Calibri"/>
              </a:rPr>
              <a:t> Guo, </a:t>
            </a:r>
            <a:r>
              <a:rPr lang="en-IN" sz="1600" i="0" u="none" dirty="0" err="1">
                <a:solidFill>
                  <a:schemeClr val="dk1"/>
                </a:solidFill>
                <a:latin typeface="Calibri"/>
                <a:ea typeface="Calibri"/>
                <a:cs typeface="Calibri"/>
                <a:sym typeface="Calibri"/>
              </a:rPr>
              <a:t>Gaobo</a:t>
            </a:r>
            <a:r>
              <a:rPr lang="en-IN" sz="1600" i="0" u="none" dirty="0">
                <a:solidFill>
                  <a:schemeClr val="dk1"/>
                </a:solidFill>
                <a:latin typeface="Calibri"/>
                <a:ea typeface="Calibri"/>
                <a:cs typeface="Calibri"/>
                <a:sym typeface="Calibri"/>
              </a:rPr>
              <a:t> Yang, </a:t>
            </a:r>
            <a:r>
              <a:rPr lang="en-IN" sz="1600" i="0" u="none" dirty="0" err="1">
                <a:solidFill>
                  <a:schemeClr val="dk1"/>
                </a:solidFill>
                <a:latin typeface="Calibri"/>
                <a:ea typeface="Calibri"/>
                <a:cs typeface="Calibri"/>
                <a:sym typeface="Calibri"/>
              </a:rPr>
              <a:t>Jiyou</a:t>
            </a:r>
            <a:r>
              <a:rPr lang="en-IN" sz="1600" i="0" u="none" dirty="0">
                <a:solidFill>
                  <a:schemeClr val="dk1"/>
                </a:solidFill>
                <a:latin typeface="Calibri"/>
                <a:ea typeface="Calibri"/>
                <a:cs typeface="Calibri"/>
                <a:sym typeface="Calibri"/>
              </a:rPr>
              <a:t> Chen, and </a:t>
            </a:r>
            <a:r>
              <a:rPr lang="en-IN" sz="1600" i="0" u="none" dirty="0" err="1">
                <a:solidFill>
                  <a:schemeClr val="dk1"/>
                </a:solidFill>
                <a:latin typeface="Calibri"/>
                <a:ea typeface="Calibri"/>
                <a:cs typeface="Calibri"/>
                <a:sym typeface="Calibri"/>
              </a:rPr>
              <a:t>Xingming</a:t>
            </a:r>
            <a:r>
              <a:rPr lang="en-IN" sz="1600" i="0" u="none" dirty="0">
                <a:solidFill>
                  <a:schemeClr val="dk1"/>
                </a:solidFill>
                <a:latin typeface="Calibri"/>
                <a:ea typeface="Calibri"/>
                <a:cs typeface="Calibri"/>
                <a:sym typeface="Calibri"/>
              </a:rPr>
              <a:t> Sun. 2023. Exposing Deepfake Face Forgeries With Guided Residuals. Trans. Multi. 25 (2023), 8458–8470. https://doi.org/10.1109/TMM.2023.3237169</a:t>
            </a:r>
          </a:p>
          <a:p>
            <a:pPr marL="342900" lvl="0" indent="-342900" algn="just" rtl="0">
              <a:lnSpc>
                <a:spcPct val="100000"/>
              </a:lnSpc>
              <a:spcBef>
                <a:spcPts val="320"/>
              </a:spcBef>
              <a:spcAft>
                <a:spcPts val="0"/>
              </a:spcAft>
              <a:buClr>
                <a:schemeClr val="dk1"/>
              </a:buClr>
              <a:buSzPts val="1600"/>
              <a:buFont typeface="Calibri"/>
              <a:buAutoNum type="arabicParenR"/>
            </a:pPr>
            <a:r>
              <a:rPr lang="en-IN" sz="1600" i="0" u="none" dirty="0">
                <a:solidFill>
                  <a:schemeClr val="dk1"/>
                </a:solidFill>
                <a:latin typeface="Calibri"/>
                <a:ea typeface="Calibri"/>
                <a:cs typeface="Calibri"/>
                <a:sym typeface="Calibri"/>
              </a:rPr>
              <a:t>Xinye Zhou, Hu Han, </a:t>
            </a:r>
            <a:r>
              <a:rPr lang="en-IN" sz="1600" i="0" u="none" dirty="0" err="1">
                <a:solidFill>
                  <a:schemeClr val="dk1"/>
                </a:solidFill>
                <a:latin typeface="Calibri"/>
                <a:ea typeface="Calibri"/>
                <a:cs typeface="Calibri"/>
                <a:sym typeface="Calibri"/>
              </a:rPr>
              <a:t>Shiguang</a:t>
            </a:r>
            <a:r>
              <a:rPr lang="en-IN" sz="1600" i="0" u="none" dirty="0">
                <a:solidFill>
                  <a:schemeClr val="dk1"/>
                </a:solidFill>
                <a:latin typeface="Calibri"/>
                <a:ea typeface="Calibri"/>
                <a:cs typeface="Calibri"/>
                <a:sym typeface="Calibri"/>
              </a:rPr>
              <a:t> Shan, and </a:t>
            </a:r>
            <a:r>
              <a:rPr lang="en-IN" sz="1600" i="0" u="none" dirty="0" err="1">
                <a:solidFill>
                  <a:schemeClr val="dk1"/>
                </a:solidFill>
                <a:latin typeface="Calibri"/>
                <a:ea typeface="Calibri"/>
                <a:cs typeface="Calibri"/>
                <a:sym typeface="Calibri"/>
              </a:rPr>
              <a:t>Xilin</a:t>
            </a:r>
            <a:r>
              <a:rPr lang="en-IN" sz="1600" i="0" u="none" dirty="0">
                <a:solidFill>
                  <a:schemeClr val="dk1"/>
                </a:solidFill>
                <a:latin typeface="Calibri"/>
                <a:ea typeface="Calibri"/>
                <a:cs typeface="Calibri"/>
                <a:sym typeface="Calibri"/>
              </a:rPr>
              <a:t> Chen. 2024. Fine-Grained Open-Set Deepfake Detection via Unsupervised Domain Adaptation. Trans. Info. For. Sec. 19 (2024), 7536–7547. https://doi.org/10.1109/TIFS.2024.3435440</a:t>
            </a:r>
          </a:p>
          <a:p>
            <a:pPr marL="342900" lvl="0" indent="-342900" algn="just" rtl="0">
              <a:lnSpc>
                <a:spcPct val="100000"/>
              </a:lnSpc>
              <a:spcBef>
                <a:spcPts val="320"/>
              </a:spcBef>
              <a:spcAft>
                <a:spcPts val="0"/>
              </a:spcAft>
              <a:buClr>
                <a:schemeClr val="dk1"/>
              </a:buClr>
              <a:buSzPts val="1600"/>
              <a:buFont typeface="Calibri"/>
              <a:buAutoNum type="arabicParenR"/>
            </a:pPr>
            <a:r>
              <a:rPr lang="en-IN" sz="1600" i="0" u="none" dirty="0" err="1">
                <a:solidFill>
                  <a:schemeClr val="dk1"/>
                </a:solidFill>
                <a:latin typeface="Calibri"/>
                <a:ea typeface="Calibri"/>
                <a:cs typeface="Calibri"/>
                <a:sym typeface="Calibri"/>
              </a:rPr>
              <a:t>Lv</a:t>
            </a:r>
            <a:r>
              <a:rPr lang="en-IN" sz="1600" i="0" u="none" dirty="0">
                <a:solidFill>
                  <a:schemeClr val="dk1"/>
                </a:solidFill>
                <a:latin typeface="Calibri"/>
                <a:ea typeface="Calibri"/>
                <a:cs typeface="Calibri"/>
                <a:sym typeface="Calibri"/>
              </a:rPr>
              <a:t>, </a:t>
            </a:r>
            <a:r>
              <a:rPr lang="en-IN" sz="1600" i="0" u="none" dirty="0" err="1">
                <a:solidFill>
                  <a:schemeClr val="dk1"/>
                </a:solidFill>
                <a:latin typeface="Calibri"/>
                <a:ea typeface="Calibri"/>
                <a:cs typeface="Calibri"/>
                <a:sym typeface="Calibri"/>
              </a:rPr>
              <a:t>Qingxuan</a:t>
            </a:r>
            <a:r>
              <a:rPr lang="en-IN" sz="1600" i="0" u="none" dirty="0">
                <a:solidFill>
                  <a:schemeClr val="dk1"/>
                </a:solidFill>
                <a:latin typeface="Calibri"/>
                <a:ea typeface="Calibri"/>
                <a:cs typeface="Calibri"/>
                <a:sym typeface="Calibri"/>
              </a:rPr>
              <a:t> &amp; Li, </a:t>
            </a:r>
            <a:r>
              <a:rPr lang="en-IN" sz="1600" i="0" u="none" dirty="0" err="1">
                <a:solidFill>
                  <a:schemeClr val="dk1"/>
                </a:solidFill>
                <a:latin typeface="Calibri"/>
                <a:ea typeface="Calibri"/>
                <a:cs typeface="Calibri"/>
                <a:sym typeface="Calibri"/>
              </a:rPr>
              <a:t>Yuezun</a:t>
            </a:r>
            <a:r>
              <a:rPr lang="en-IN" sz="1600" i="0" u="none" dirty="0">
                <a:solidFill>
                  <a:schemeClr val="dk1"/>
                </a:solidFill>
                <a:latin typeface="Calibri"/>
                <a:ea typeface="Calibri"/>
                <a:cs typeface="Calibri"/>
                <a:sym typeface="Calibri"/>
              </a:rPr>
              <a:t> &amp; Dong, </a:t>
            </a:r>
            <a:r>
              <a:rPr lang="en-IN" sz="1600" i="0" u="none" dirty="0" err="1">
                <a:solidFill>
                  <a:schemeClr val="dk1"/>
                </a:solidFill>
                <a:latin typeface="Calibri"/>
                <a:ea typeface="Calibri"/>
                <a:cs typeface="Calibri"/>
                <a:sym typeface="Calibri"/>
              </a:rPr>
              <a:t>Junyu</a:t>
            </a:r>
            <a:r>
              <a:rPr lang="en-IN" sz="1600" i="0" u="none" dirty="0">
                <a:solidFill>
                  <a:schemeClr val="dk1"/>
                </a:solidFill>
                <a:latin typeface="Calibri"/>
                <a:ea typeface="Calibri"/>
                <a:cs typeface="Calibri"/>
                <a:sym typeface="Calibri"/>
              </a:rPr>
              <a:t> &amp; Chen, Sheng &amp; Yu, Hui &amp; Zhou, </a:t>
            </a:r>
            <a:r>
              <a:rPr lang="en-IN" sz="1600" i="0" u="none" dirty="0" err="1">
                <a:solidFill>
                  <a:schemeClr val="dk1"/>
                </a:solidFill>
                <a:latin typeface="Calibri"/>
                <a:ea typeface="Calibri"/>
                <a:cs typeface="Calibri"/>
                <a:sym typeface="Calibri"/>
              </a:rPr>
              <a:t>Huiyu</a:t>
            </a:r>
            <a:r>
              <a:rPr lang="en-IN" sz="1600" i="0" u="none" dirty="0">
                <a:solidFill>
                  <a:schemeClr val="dk1"/>
                </a:solidFill>
                <a:latin typeface="Calibri"/>
                <a:ea typeface="Calibri"/>
                <a:cs typeface="Calibri"/>
                <a:sym typeface="Calibri"/>
              </a:rPr>
              <a:t> &amp; Shu, Zhang. (2024). </a:t>
            </a:r>
            <a:r>
              <a:rPr lang="en-IN" sz="1600" i="0" u="none" dirty="0" err="1">
                <a:solidFill>
                  <a:schemeClr val="dk1"/>
                </a:solidFill>
                <a:latin typeface="Calibri"/>
                <a:ea typeface="Calibri"/>
                <a:cs typeface="Calibri"/>
                <a:sym typeface="Calibri"/>
              </a:rPr>
              <a:t>DomainForensics</a:t>
            </a:r>
            <a:r>
              <a:rPr lang="en-IN" sz="1600" i="0" u="none" dirty="0">
                <a:solidFill>
                  <a:schemeClr val="dk1"/>
                </a:solidFill>
                <a:latin typeface="Calibri"/>
                <a:ea typeface="Calibri"/>
                <a:cs typeface="Calibri"/>
                <a:sym typeface="Calibri"/>
              </a:rPr>
              <a:t>: Exposing Face Forgery Across Domains via Bi-Directional Adaptation. IEEE Transactions on Information Forensics and Security. PP. 1-1. 10.1109/TIFS.2024.3426317.</a:t>
            </a:r>
          </a:p>
          <a:p>
            <a:pPr marL="342900" lvl="0" indent="-342900" algn="just" rtl="0">
              <a:lnSpc>
                <a:spcPct val="100000"/>
              </a:lnSpc>
              <a:spcBef>
                <a:spcPts val="320"/>
              </a:spcBef>
              <a:spcAft>
                <a:spcPts val="0"/>
              </a:spcAft>
              <a:buClr>
                <a:schemeClr val="dk1"/>
              </a:buClr>
              <a:buSzPts val="1600"/>
              <a:buFont typeface="Calibri"/>
              <a:buAutoNum type="arabicParenR"/>
            </a:pPr>
            <a:r>
              <a:rPr lang="en-IN" sz="1600" i="0" u="none" dirty="0">
                <a:solidFill>
                  <a:schemeClr val="dk1"/>
                </a:solidFill>
                <a:latin typeface="Calibri"/>
                <a:ea typeface="Calibri"/>
                <a:cs typeface="Calibri"/>
                <a:sym typeface="Calibri"/>
              </a:rPr>
              <a:t>https://patents.google.com/patent/US20210142065A1/en</a:t>
            </a:r>
            <a:endParaRPr lang="en-IN" sz="1600" dirty="0">
              <a:solidFill>
                <a:schemeClr val="dk1"/>
              </a:solidFill>
              <a:latin typeface="Calibri"/>
              <a:ea typeface="Calibri"/>
              <a:cs typeface="Calibri"/>
              <a:sym typeface="Calibri"/>
            </a:endParaRPr>
          </a:p>
          <a:p>
            <a:pPr marL="342900" lvl="0" indent="-342900" algn="just" rtl="0">
              <a:lnSpc>
                <a:spcPct val="100000"/>
              </a:lnSpc>
              <a:spcBef>
                <a:spcPts val="320"/>
              </a:spcBef>
              <a:spcAft>
                <a:spcPts val="0"/>
              </a:spcAft>
              <a:buClr>
                <a:schemeClr val="dk1"/>
              </a:buClr>
              <a:buSzPts val="1600"/>
              <a:buFont typeface="Calibri"/>
              <a:buAutoNum type="arabicParenR"/>
            </a:pPr>
            <a:r>
              <a:rPr lang="en-IN" sz="1600" i="0" u="none" dirty="0">
                <a:solidFill>
                  <a:schemeClr val="dk1"/>
                </a:solidFill>
                <a:latin typeface="Calibri"/>
                <a:ea typeface="Calibri"/>
                <a:cs typeface="Calibri"/>
                <a:sym typeface="Calibri"/>
              </a:rPr>
              <a:t>https://patents.google.com/patent/US20220129664A1/en</a:t>
            </a:r>
          </a:p>
          <a:p>
            <a:pPr marL="342900" lvl="0" indent="-342900" algn="just" rtl="0">
              <a:lnSpc>
                <a:spcPct val="100000"/>
              </a:lnSpc>
              <a:spcBef>
                <a:spcPts val="320"/>
              </a:spcBef>
              <a:spcAft>
                <a:spcPts val="0"/>
              </a:spcAft>
              <a:buClr>
                <a:schemeClr val="dk1"/>
              </a:buClr>
              <a:buSzPts val="1600"/>
              <a:buFont typeface="Calibri"/>
              <a:buAutoNum type="arabicParenR"/>
            </a:pPr>
            <a:r>
              <a:rPr lang="en-IN" sz="1600" i="0" u="none" dirty="0">
                <a:solidFill>
                  <a:schemeClr val="dk1"/>
                </a:solidFill>
                <a:latin typeface="Calibri"/>
                <a:ea typeface="Calibri"/>
                <a:cs typeface="Calibri"/>
                <a:sym typeface="Calibri"/>
              </a:rPr>
              <a:t>P, Dinesh &amp; </a:t>
            </a:r>
            <a:r>
              <a:rPr lang="en-IN" sz="1600" i="0" u="none" dirty="0" err="1">
                <a:solidFill>
                  <a:schemeClr val="dk1"/>
                </a:solidFill>
                <a:latin typeface="Calibri"/>
                <a:ea typeface="Calibri"/>
                <a:cs typeface="Calibri"/>
                <a:sym typeface="Calibri"/>
              </a:rPr>
              <a:t>Subudhi</a:t>
            </a:r>
            <a:r>
              <a:rPr lang="en-IN" sz="1600" i="0" u="none" dirty="0">
                <a:solidFill>
                  <a:schemeClr val="dk1"/>
                </a:solidFill>
                <a:latin typeface="Calibri"/>
                <a:ea typeface="Calibri"/>
                <a:cs typeface="Calibri"/>
                <a:sym typeface="Calibri"/>
              </a:rPr>
              <a:t>, Badri. (2024). Adaptive Meta-Learning for Robust Deepfake Detection: A Multi-Agent Framework to Data Drift and Model Generalization. 10.48550/arXiv.2411.08148. </a:t>
            </a:r>
          </a:p>
          <a:p>
            <a:pPr marL="342900" lvl="0" indent="-342900" algn="just" rtl="0">
              <a:lnSpc>
                <a:spcPct val="100000"/>
              </a:lnSpc>
              <a:spcBef>
                <a:spcPts val="320"/>
              </a:spcBef>
              <a:spcAft>
                <a:spcPts val="0"/>
              </a:spcAft>
              <a:buClr>
                <a:schemeClr val="dk1"/>
              </a:buClr>
              <a:buSzPts val="1600"/>
              <a:buFont typeface="Calibri"/>
              <a:buAutoNum type="arabicParenR"/>
            </a:pPr>
            <a:endParaRPr lang="en-IN" sz="1600" i="0" u="none" dirty="0">
              <a:solidFill>
                <a:schemeClr val="dk1"/>
              </a:solidFill>
              <a:latin typeface="Calibri"/>
              <a:ea typeface="Calibri"/>
              <a:cs typeface="Calibri"/>
              <a:sym typeface="Calibri"/>
            </a:endParaRPr>
          </a:p>
        </p:txBody>
      </p:sp>
      <p:sp>
        <p:nvSpPr>
          <p:cNvPr id="173" name="Google Shape;173;p25"/>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a:solidFill>
                  <a:schemeClr val="dk1"/>
                </a:solidFill>
                <a:latin typeface="Calibri"/>
                <a:ea typeface="Calibri"/>
                <a:cs typeface="Calibri"/>
                <a:sym typeface="Calibri"/>
              </a:rPr>
              <a:t>References</a:t>
            </a:r>
            <a:endParaRPr/>
          </a:p>
        </p:txBody>
      </p:sp>
      <p:sp>
        <p:nvSpPr>
          <p:cNvPr id="174" name="Google Shape;174;p25"/>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5" name="Google Shape;175;p25"/>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 sz="1200" dirty="0">
                <a:solidFill>
                  <a:srgbClr val="898989"/>
                </a:solidFill>
                <a:latin typeface="Calibri"/>
                <a:ea typeface="Calibri"/>
                <a:cs typeface="Calibri"/>
                <a:sym typeface="Calibri"/>
              </a:rPr>
              <a:t>21</a:t>
            </a:r>
            <a:endParaRPr dirty="0"/>
          </a:p>
        </p:txBody>
      </p:sp>
      <p:sp>
        <p:nvSpPr>
          <p:cNvPr id="176" name="Google Shape;176;p25"/>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dirty="0">
                <a:solidFill>
                  <a:srgbClr val="898989"/>
                </a:solidFill>
                <a:latin typeface="Calibri"/>
                <a:ea typeface="Calibri"/>
                <a:cs typeface="Calibri"/>
                <a:sym typeface="Calibri"/>
              </a:rPr>
              <a:t>Deepfake Image Detection</a:t>
            </a:r>
            <a:endParaRPr lang="en-US" dirty="0"/>
          </a:p>
        </p:txBody>
      </p:sp>
    </p:spTree>
    <p:extLst>
      <p:ext uri="{BB962C8B-B14F-4D97-AF65-F5344CB8AC3E}">
        <p14:creationId xmlns:p14="http://schemas.microsoft.com/office/powerpoint/2010/main" val="4129271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Google Shape;173;p25"/>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Calibri"/>
                <a:ea typeface="Calibri"/>
                <a:cs typeface="Calibri"/>
                <a:sym typeface="Calibri"/>
              </a:rPr>
              <a:t>Roles and Responsibility</a:t>
            </a:r>
            <a:endParaRPr dirty="0"/>
          </a:p>
        </p:txBody>
      </p:sp>
      <p:sp>
        <p:nvSpPr>
          <p:cNvPr id="174" name="Google Shape;174;p25"/>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5" name="Google Shape;175;p25"/>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 sz="1200" dirty="0">
                <a:solidFill>
                  <a:srgbClr val="898989"/>
                </a:solidFill>
                <a:latin typeface="Calibri"/>
                <a:ea typeface="Calibri"/>
                <a:cs typeface="Calibri"/>
                <a:sym typeface="Calibri"/>
              </a:rPr>
              <a:t>22</a:t>
            </a:r>
            <a:endParaRPr dirty="0"/>
          </a:p>
        </p:txBody>
      </p:sp>
      <p:sp>
        <p:nvSpPr>
          <p:cNvPr id="176" name="Google Shape;176;p25"/>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Calibri"/>
                <a:ea typeface="Calibri"/>
                <a:cs typeface="Calibri"/>
                <a:sym typeface="Calibri"/>
              </a:rPr>
              <a:t>Deepfake Image Detection</a:t>
            </a:r>
            <a:endParaRPr dirty="0"/>
          </a:p>
        </p:txBody>
      </p:sp>
      <p:graphicFrame>
        <p:nvGraphicFramePr>
          <p:cNvPr id="2" name="Table 1">
            <a:extLst>
              <a:ext uri="{FF2B5EF4-FFF2-40B4-BE49-F238E27FC236}">
                <a16:creationId xmlns:a16="http://schemas.microsoft.com/office/drawing/2014/main" id="{88E14C47-9F38-CF11-F6F0-4DB501567C2D}"/>
              </a:ext>
            </a:extLst>
          </p:cNvPr>
          <p:cNvGraphicFramePr>
            <a:graphicFrameLocks noGrp="1"/>
          </p:cNvGraphicFramePr>
          <p:nvPr>
            <p:extLst>
              <p:ext uri="{D42A27DB-BD31-4B8C-83A1-F6EECF244321}">
                <p14:modId xmlns:p14="http://schemas.microsoft.com/office/powerpoint/2010/main" val="3734237640"/>
              </p:ext>
            </p:extLst>
          </p:nvPr>
        </p:nvGraphicFramePr>
        <p:xfrm>
          <a:off x="457200" y="792841"/>
          <a:ext cx="8229600" cy="3610251"/>
        </p:xfrm>
        <a:graphic>
          <a:graphicData uri="http://schemas.openxmlformats.org/drawingml/2006/table">
            <a:tbl>
              <a:tblPr firstRow="1" bandRow="1">
                <a:tableStyleId>{3C2FFA5D-87B4-456A-9821-1D502468CF0F}</a:tableStyleId>
              </a:tblPr>
              <a:tblGrid>
                <a:gridCol w="3624943">
                  <a:extLst>
                    <a:ext uri="{9D8B030D-6E8A-4147-A177-3AD203B41FA5}">
                      <a16:colId xmlns:a16="http://schemas.microsoft.com/office/drawing/2014/main" val="907530122"/>
                    </a:ext>
                  </a:extLst>
                </a:gridCol>
                <a:gridCol w="4604657">
                  <a:extLst>
                    <a:ext uri="{9D8B030D-6E8A-4147-A177-3AD203B41FA5}">
                      <a16:colId xmlns:a16="http://schemas.microsoft.com/office/drawing/2014/main" val="3249766375"/>
                    </a:ext>
                  </a:extLst>
                </a:gridCol>
              </a:tblGrid>
              <a:tr h="586923">
                <a:tc>
                  <a:txBody>
                    <a:bodyPr/>
                    <a:lstStyle/>
                    <a:p>
                      <a:r>
                        <a:rPr lang="en-IN" dirty="0"/>
                        <a:t>Team Member Details</a:t>
                      </a:r>
                    </a:p>
                  </a:txBody>
                  <a:tcPr/>
                </a:tc>
                <a:tc>
                  <a:txBody>
                    <a:bodyPr/>
                    <a:lstStyle/>
                    <a:p>
                      <a:r>
                        <a:rPr lang="en-IN" dirty="0"/>
                        <a:t>Roles and Responsibility</a:t>
                      </a:r>
                    </a:p>
                  </a:txBody>
                  <a:tcPr/>
                </a:tc>
                <a:extLst>
                  <a:ext uri="{0D108BD9-81ED-4DB2-BD59-A6C34878D82A}">
                    <a16:rowId xmlns:a16="http://schemas.microsoft.com/office/drawing/2014/main" val="3249321217"/>
                  </a:ext>
                </a:extLst>
              </a:tr>
              <a:tr h="755832">
                <a:tc>
                  <a:txBody>
                    <a:bodyPr/>
                    <a:lstStyle/>
                    <a:p>
                      <a:r>
                        <a:rPr lang="en-IN" dirty="0"/>
                        <a:t>(Team Captain) – </a:t>
                      </a:r>
                      <a:r>
                        <a:rPr lang="en-IN" dirty="0" err="1"/>
                        <a:t>Bhagyesh</a:t>
                      </a:r>
                      <a:r>
                        <a:rPr lang="en-IN" dirty="0"/>
                        <a:t> Nand</a:t>
                      </a:r>
                    </a:p>
                  </a:txBody>
                  <a:tcPr/>
                </a:tc>
                <a:tc>
                  <a:txBody>
                    <a:bodyPr/>
                    <a:lstStyle/>
                    <a:p>
                      <a:r>
                        <a:rPr lang="en-IN" dirty="0"/>
                        <a:t>Research Work</a:t>
                      </a:r>
                    </a:p>
                  </a:txBody>
                  <a:tcPr/>
                </a:tc>
                <a:extLst>
                  <a:ext uri="{0D108BD9-81ED-4DB2-BD59-A6C34878D82A}">
                    <a16:rowId xmlns:a16="http://schemas.microsoft.com/office/drawing/2014/main" val="2932890438"/>
                  </a:ext>
                </a:extLst>
              </a:tr>
              <a:tr h="755832">
                <a:tc>
                  <a:txBody>
                    <a:bodyPr/>
                    <a:lstStyle/>
                    <a:p>
                      <a:r>
                        <a:rPr lang="en-IN" dirty="0" err="1"/>
                        <a:t>Sumedh</a:t>
                      </a:r>
                      <a:r>
                        <a:rPr lang="en-IN" dirty="0"/>
                        <a:t> Bhagat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Research Work</a:t>
                      </a:r>
                    </a:p>
                    <a:p>
                      <a:endParaRPr lang="en-IN" dirty="0"/>
                    </a:p>
                  </a:txBody>
                  <a:tcPr/>
                </a:tc>
                <a:extLst>
                  <a:ext uri="{0D108BD9-81ED-4DB2-BD59-A6C34878D82A}">
                    <a16:rowId xmlns:a16="http://schemas.microsoft.com/office/drawing/2014/main" val="2085465925"/>
                  </a:ext>
                </a:extLst>
              </a:tr>
              <a:tr h="755832">
                <a:tc>
                  <a:txBody>
                    <a:bodyPr/>
                    <a:lstStyle/>
                    <a:p>
                      <a:r>
                        <a:rPr lang="en-IN" dirty="0"/>
                        <a:t>Kartik Nagrale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Research Work</a:t>
                      </a:r>
                    </a:p>
                    <a:p>
                      <a:endParaRPr lang="en-IN" dirty="0"/>
                    </a:p>
                  </a:txBody>
                  <a:tcPr/>
                </a:tc>
                <a:extLst>
                  <a:ext uri="{0D108BD9-81ED-4DB2-BD59-A6C34878D82A}">
                    <a16:rowId xmlns:a16="http://schemas.microsoft.com/office/drawing/2014/main" val="732354485"/>
                  </a:ext>
                </a:extLst>
              </a:tr>
              <a:tr h="755832">
                <a:tc>
                  <a:txBody>
                    <a:bodyPr/>
                    <a:lstStyle/>
                    <a:p>
                      <a:r>
                        <a:rPr lang="en-IN" dirty="0"/>
                        <a:t>Ashutosh </a:t>
                      </a:r>
                      <a:r>
                        <a:rPr lang="en-IN" dirty="0" err="1"/>
                        <a:t>Dekate</a:t>
                      </a:r>
                      <a:endParaRPr lang="en-IN" dirty="0"/>
                    </a:p>
                  </a:txBody>
                  <a:tcPr/>
                </a:tc>
                <a:tc>
                  <a:txBody>
                    <a:bodyPr/>
                    <a:lstStyle/>
                    <a:p>
                      <a:endParaRPr lang="en-IN" dirty="0"/>
                    </a:p>
                  </a:txBody>
                  <a:tcPr/>
                </a:tc>
                <a:extLst>
                  <a:ext uri="{0D108BD9-81ED-4DB2-BD59-A6C34878D82A}">
                    <a16:rowId xmlns:a16="http://schemas.microsoft.com/office/drawing/2014/main" val="3884183499"/>
                  </a:ext>
                </a:extLst>
              </a:tr>
            </a:tbl>
          </a:graphicData>
        </a:graphic>
      </p:graphicFrame>
    </p:spTree>
    <p:extLst>
      <p:ext uri="{BB962C8B-B14F-4D97-AF65-F5344CB8AC3E}">
        <p14:creationId xmlns:p14="http://schemas.microsoft.com/office/powerpoint/2010/main" val="3659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6"/>
          <p:cNvSpPr txBox="1">
            <a:spLocks noGrp="1"/>
          </p:cNvSpPr>
          <p:nvPr>
            <p:ph type="subTitle" idx="1"/>
          </p:nvPr>
        </p:nvSpPr>
        <p:spPr>
          <a:xfrm>
            <a:off x="177800" y="857250"/>
            <a:ext cx="8763000" cy="4057800"/>
          </a:xfrm>
          <a:prstGeom prst="rect">
            <a:avLst/>
          </a:prstGeom>
          <a:noFill/>
          <a:ln>
            <a:noFill/>
          </a:ln>
        </p:spPr>
        <p:txBody>
          <a:bodyPr spcFirstLastPara="1" wrap="square" lIns="91425" tIns="45700" rIns="91425" bIns="45700" anchor="t" anchorCtr="0">
            <a:noAutofit/>
          </a:bodyPr>
          <a:lstStyle/>
          <a:p>
            <a:pPr marL="342900" lvl="0" indent="-342900" algn="just" rtl="0">
              <a:lnSpc>
                <a:spcPct val="150000"/>
              </a:lnSpc>
              <a:spcBef>
                <a:spcPts val="0"/>
              </a:spcBef>
              <a:spcAft>
                <a:spcPts val="0"/>
              </a:spcAft>
              <a:buClr>
                <a:srgbClr val="888888"/>
              </a:buClr>
              <a:buSzPts val="4000"/>
              <a:buNone/>
            </a:pPr>
            <a:endParaRPr sz="4000" b="1" i="0" u="none" dirty="0">
              <a:solidFill>
                <a:schemeClr val="dk1"/>
              </a:solidFill>
              <a:latin typeface="Calibri"/>
              <a:ea typeface="Calibri"/>
              <a:cs typeface="Calibri"/>
              <a:sym typeface="Calibri"/>
            </a:endParaRPr>
          </a:p>
          <a:p>
            <a:pPr marL="342900" lvl="0" indent="-342900" algn="just" rtl="0">
              <a:lnSpc>
                <a:spcPct val="150000"/>
              </a:lnSpc>
              <a:spcBef>
                <a:spcPts val="800"/>
              </a:spcBef>
              <a:spcAft>
                <a:spcPts val="0"/>
              </a:spcAft>
              <a:buClr>
                <a:srgbClr val="888888"/>
              </a:buClr>
              <a:buSzPts val="4000"/>
              <a:buNone/>
            </a:pPr>
            <a:endParaRPr sz="4000" b="1" i="0" u="none" dirty="0">
              <a:solidFill>
                <a:schemeClr val="dk1"/>
              </a:solidFill>
              <a:latin typeface="Calibri"/>
              <a:ea typeface="Calibri"/>
              <a:cs typeface="Calibri"/>
              <a:sym typeface="Calibri"/>
            </a:endParaRPr>
          </a:p>
          <a:p>
            <a:pPr marL="342900" lvl="0" indent="-342900" algn="ctr" rtl="0">
              <a:lnSpc>
                <a:spcPct val="150000"/>
              </a:lnSpc>
              <a:spcBef>
                <a:spcPts val="800"/>
              </a:spcBef>
              <a:spcAft>
                <a:spcPts val="0"/>
              </a:spcAft>
              <a:buClr>
                <a:schemeClr val="dk1"/>
              </a:buClr>
              <a:buSzPts val="4000"/>
              <a:buNone/>
            </a:pPr>
            <a:r>
              <a:rPr lang="en" sz="4000" b="1" i="0" u="none" dirty="0">
                <a:solidFill>
                  <a:schemeClr val="dk1"/>
                </a:solidFill>
                <a:latin typeface="Calibri"/>
                <a:ea typeface="Calibri"/>
                <a:cs typeface="Calibri"/>
                <a:sym typeface="Calibri"/>
              </a:rPr>
              <a:t>Thank You…….</a:t>
            </a:r>
            <a:endParaRPr dirty="0"/>
          </a:p>
        </p:txBody>
      </p:sp>
      <p:sp>
        <p:nvSpPr>
          <p:cNvPr id="182" name="Google Shape;182;p26"/>
          <p:cNvSpPr txBox="1">
            <a:spLocks noGrp="1"/>
          </p:cNvSpPr>
          <p:nvPr>
            <p:ph type="ctrTitle"/>
          </p:nvPr>
        </p:nvSpPr>
        <p:spPr>
          <a:xfrm>
            <a:off x="-5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 sz="4400">
                <a:latin typeface="Calibri"/>
                <a:ea typeface="Calibri"/>
                <a:cs typeface="Calibri"/>
                <a:sym typeface="Calibri"/>
              </a:rPr>
              <a:t>    </a:t>
            </a:r>
            <a:endParaRPr sz="4400">
              <a:solidFill>
                <a:schemeClr val="dk1"/>
              </a:solidFill>
              <a:latin typeface="Calibri"/>
              <a:ea typeface="Calibri"/>
              <a:cs typeface="Calibri"/>
              <a:sym typeface="Calibri"/>
            </a:endParaRPr>
          </a:p>
        </p:txBody>
      </p:sp>
      <p:sp>
        <p:nvSpPr>
          <p:cNvPr id="183" name="Google Shape;183;p26"/>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84" name="Google Shape;184;p26"/>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 sz="1200" dirty="0">
                <a:solidFill>
                  <a:srgbClr val="898989"/>
                </a:solidFill>
                <a:latin typeface="Calibri"/>
                <a:ea typeface="Calibri"/>
                <a:cs typeface="Calibri"/>
                <a:sym typeface="Calibri"/>
              </a:rPr>
              <a:t>23</a:t>
            </a:r>
            <a:endParaRPr dirty="0"/>
          </a:p>
        </p:txBody>
      </p:sp>
      <p:sp>
        <p:nvSpPr>
          <p:cNvPr id="185" name="Google Shape;185;p26"/>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Calibri"/>
                <a:ea typeface="Calibri"/>
                <a:cs typeface="Calibri"/>
                <a:sym typeface="Calibri"/>
              </a:rPr>
              <a:t>Deepfake Image Detection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subTitle" idx="1"/>
          </p:nvPr>
        </p:nvSpPr>
        <p:spPr>
          <a:xfrm>
            <a:off x="177800" y="731044"/>
            <a:ext cx="8763000" cy="40578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560"/>
              </a:spcBef>
              <a:spcAft>
                <a:spcPts val="0"/>
              </a:spcAft>
              <a:buClr>
                <a:schemeClr val="dk1"/>
              </a:buClr>
              <a:buSzPts val="2800"/>
            </a:pPr>
            <a:r>
              <a:rPr lang="en-US" sz="2000" dirty="0">
                <a:solidFill>
                  <a:schemeClr val="dk1"/>
                </a:solidFill>
                <a:latin typeface="Calibri"/>
                <a:ea typeface="Calibri"/>
                <a:cs typeface="Calibri"/>
                <a:sym typeface="Calibri"/>
              </a:rPr>
              <a:t>Deepfake technology creates highly realistic but manipulated images, posing threats like misinformation and identity theft. </a:t>
            </a:r>
          </a:p>
          <a:p>
            <a:pPr marL="0" lvl="0" indent="0" algn="just" rtl="0">
              <a:lnSpc>
                <a:spcPct val="100000"/>
              </a:lnSpc>
              <a:spcBef>
                <a:spcPts val="560"/>
              </a:spcBef>
              <a:spcAft>
                <a:spcPts val="0"/>
              </a:spcAft>
              <a:buClr>
                <a:schemeClr val="dk1"/>
              </a:buClr>
              <a:buSzPts val="2800"/>
            </a:pPr>
            <a:r>
              <a:rPr lang="en-US" sz="2000" dirty="0">
                <a:solidFill>
                  <a:schemeClr val="dk1"/>
                </a:solidFill>
                <a:latin typeface="Calibri"/>
                <a:ea typeface="Calibri"/>
                <a:cs typeface="Calibri"/>
                <a:sym typeface="Calibri"/>
              </a:rPr>
              <a:t>This project develops a deepfake image detection system using machine learning, specifically convolutional neural networks (CNNs), to identify inconsistencies in features, lighting, and textures. A dataset of real and deepfake images is used for training and evaluation. </a:t>
            </a:r>
          </a:p>
          <a:p>
            <a:pPr marL="0" lvl="0" indent="0" algn="just" rtl="0">
              <a:lnSpc>
                <a:spcPct val="100000"/>
              </a:lnSpc>
              <a:spcBef>
                <a:spcPts val="560"/>
              </a:spcBef>
              <a:spcAft>
                <a:spcPts val="0"/>
              </a:spcAft>
              <a:buClr>
                <a:schemeClr val="dk1"/>
              </a:buClr>
              <a:buSzPts val="2800"/>
            </a:pPr>
            <a:r>
              <a:rPr lang="en-US" sz="2000" dirty="0">
                <a:solidFill>
                  <a:schemeClr val="dk1"/>
                </a:solidFill>
                <a:latin typeface="Calibri"/>
                <a:ea typeface="Calibri"/>
                <a:cs typeface="Calibri"/>
                <a:sym typeface="Calibri"/>
              </a:rPr>
              <a:t>The system will be optimized for accuracy that can be integrated into platforms to combat deepfake misuse, promoting trust in digital media</a:t>
            </a:r>
            <a:r>
              <a:rPr lang="en" sz="2000" dirty="0">
                <a:solidFill>
                  <a:schemeClr val="dk1"/>
                </a:solidFill>
                <a:latin typeface="Calibri"/>
                <a:ea typeface="Calibri"/>
                <a:cs typeface="Calibri"/>
                <a:sym typeface="Calibri"/>
              </a:rPr>
              <a:t>. </a:t>
            </a:r>
            <a:endParaRPr dirty="0">
              <a:solidFill>
                <a:schemeClr val="dk1"/>
              </a:solidFill>
              <a:latin typeface="Calibri"/>
              <a:ea typeface="Calibri"/>
              <a:cs typeface="Calibri"/>
              <a:sym typeface="Calibri"/>
            </a:endParaRPr>
          </a:p>
        </p:txBody>
      </p:sp>
      <p:sp>
        <p:nvSpPr>
          <p:cNvPr id="73" name="Google Shape;73;p15"/>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Calibri"/>
                <a:ea typeface="Calibri"/>
                <a:cs typeface="Calibri"/>
                <a:sym typeface="Calibri"/>
              </a:rPr>
              <a:t> Abstract</a:t>
            </a:r>
            <a:endParaRPr dirty="0"/>
          </a:p>
        </p:txBody>
      </p:sp>
      <p:sp>
        <p:nvSpPr>
          <p:cNvPr id="74" name="Google Shape;74;p15"/>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5" name="Google Shape;75;p15"/>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dirty="0">
                <a:solidFill>
                  <a:srgbClr val="898989"/>
                </a:solidFill>
                <a:latin typeface="Calibri"/>
                <a:ea typeface="Calibri"/>
                <a:cs typeface="Calibri"/>
                <a:sym typeface="Calibri"/>
              </a:rPr>
              <a:t>Deepfake Image Detection</a:t>
            </a:r>
            <a:endParaRPr lang="en-US" dirty="0"/>
          </a:p>
        </p:txBody>
      </p:sp>
      <p:sp>
        <p:nvSpPr>
          <p:cNvPr id="76" name="Google Shape;76;p15"/>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 sz="1200" b="0" i="0" u="none">
                <a:solidFill>
                  <a:srgbClr val="898989"/>
                </a:solidFill>
                <a:latin typeface="Calibri"/>
                <a:ea typeface="Calibri"/>
                <a:cs typeface="Calibri"/>
                <a:sym typeface="Calibri"/>
              </a:r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subTitle" idx="1"/>
          </p:nvPr>
        </p:nvSpPr>
        <p:spPr>
          <a:xfrm>
            <a:off x="177800" y="731044"/>
            <a:ext cx="8763000" cy="40578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560"/>
              </a:spcBef>
              <a:spcAft>
                <a:spcPts val="0"/>
              </a:spcAft>
              <a:buClr>
                <a:schemeClr val="dk1"/>
              </a:buClr>
              <a:buSzPts val="2800"/>
            </a:pPr>
            <a:r>
              <a:rPr lang="en-US" sz="2000" dirty="0">
                <a:solidFill>
                  <a:schemeClr val="dk1"/>
                </a:solidFill>
                <a:latin typeface="Calibri"/>
                <a:ea typeface="Calibri"/>
                <a:cs typeface="Calibri"/>
                <a:sym typeface="Calibri"/>
              </a:rPr>
              <a:t>Deepfake technology poses serious challenges, including the spread of misinformation, where manipulated media distorts facts and influences public opinion, leading to trust issues in news and digital communication. It also raises significant privacy concerns, as individuals' images can be misused without consent for identity theft or reputational harm. Furthermore, deepfakes undermine authenticity, making it increasingly difficult to distinguish real content from fake, eroding trust in digital media. These issues highlight the urgent need for advanced tools to preserve integrity and authenticity in the digital age.</a:t>
            </a:r>
            <a:endParaRPr sz="3000" dirty="0"/>
          </a:p>
        </p:txBody>
      </p:sp>
      <p:sp>
        <p:nvSpPr>
          <p:cNvPr id="82" name="Google Shape;82;p16"/>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Calibri"/>
                <a:ea typeface="Calibri"/>
                <a:cs typeface="Calibri"/>
                <a:sym typeface="Calibri"/>
              </a:rPr>
              <a:t> Introduction</a:t>
            </a:r>
            <a:endParaRPr dirty="0"/>
          </a:p>
        </p:txBody>
      </p:sp>
      <p:sp>
        <p:nvSpPr>
          <p:cNvPr id="83" name="Google Shape;83;p16"/>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4" name="Google Shape;84;p16"/>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 sz="1200" b="0" i="0" u="none">
                <a:solidFill>
                  <a:srgbClr val="898989"/>
                </a:solidFill>
                <a:latin typeface="Calibri"/>
                <a:ea typeface="Calibri"/>
                <a:cs typeface="Calibri"/>
                <a:sym typeface="Calibri"/>
              </a:rPr>
              <a:t>4</a:t>
            </a:fld>
            <a:endParaRPr/>
          </a:p>
        </p:txBody>
      </p:sp>
      <p:sp>
        <p:nvSpPr>
          <p:cNvPr id="85" name="Google Shape;85;p16"/>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Calibri"/>
                <a:ea typeface="Calibri"/>
                <a:cs typeface="Calibri"/>
                <a:sym typeface="Calibri"/>
              </a:rPr>
              <a:t>Deepfake Image Detection</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Google Shape;82;p16"/>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Calibri"/>
                <a:ea typeface="Calibri"/>
                <a:cs typeface="Calibri"/>
                <a:sym typeface="Calibri"/>
              </a:rPr>
              <a:t> Introduction</a:t>
            </a:r>
            <a:endParaRPr dirty="0"/>
          </a:p>
        </p:txBody>
      </p:sp>
      <p:sp>
        <p:nvSpPr>
          <p:cNvPr id="83" name="Google Shape;83;p16"/>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4" name="Google Shape;84;p16"/>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 sz="1200" b="0" i="0" u="none">
                <a:solidFill>
                  <a:srgbClr val="898989"/>
                </a:solidFill>
                <a:latin typeface="Calibri"/>
                <a:ea typeface="Calibri"/>
                <a:cs typeface="Calibri"/>
                <a:sym typeface="Calibri"/>
              </a:rPr>
              <a:t>5</a:t>
            </a:fld>
            <a:endParaRPr/>
          </a:p>
        </p:txBody>
      </p:sp>
      <p:sp>
        <p:nvSpPr>
          <p:cNvPr id="85" name="Google Shape;85;p16"/>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Calibri"/>
                <a:ea typeface="Calibri"/>
                <a:cs typeface="Calibri"/>
                <a:sym typeface="Calibri"/>
              </a:rPr>
              <a:t>Deepfake Image Detection</a:t>
            </a:r>
            <a:endParaRPr dirty="0"/>
          </a:p>
        </p:txBody>
      </p:sp>
      <p:pic>
        <p:nvPicPr>
          <p:cNvPr id="8" name="Picture 7">
            <a:extLst>
              <a:ext uri="{FF2B5EF4-FFF2-40B4-BE49-F238E27FC236}">
                <a16:creationId xmlns:a16="http://schemas.microsoft.com/office/drawing/2014/main" id="{B4BFB740-665D-0C78-C451-486397FBAB98}"/>
              </a:ext>
            </a:extLst>
          </p:cNvPr>
          <p:cNvPicPr>
            <a:picLocks noChangeAspect="1"/>
          </p:cNvPicPr>
          <p:nvPr/>
        </p:nvPicPr>
        <p:blipFill>
          <a:blip r:embed="rId3"/>
          <a:stretch>
            <a:fillRect/>
          </a:stretch>
        </p:blipFill>
        <p:spPr>
          <a:xfrm>
            <a:off x="157809" y="1512825"/>
            <a:ext cx="4183716" cy="3026518"/>
          </a:xfrm>
          <a:prstGeom prst="rect">
            <a:avLst/>
          </a:prstGeom>
        </p:spPr>
      </p:pic>
      <p:pic>
        <p:nvPicPr>
          <p:cNvPr id="10" name="Picture 9">
            <a:extLst>
              <a:ext uri="{FF2B5EF4-FFF2-40B4-BE49-F238E27FC236}">
                <a16:creationId xmlns:a16="http://schemas.microsoft.com/office/drawing/2014/main" id="{CAFB6B8B-CCCD-E875-39F1-8424B0FDBA07}"/>
              </a:ext>
            </a:extLst>
          </p:cNvPr>
          <p:cNvPicPr>
            <a:picLocks noChangeAspect="1"/>
          </p:cNvPicPr>
          <p:nvPr/>
        </p:nvPicPr>
        <p:blipFill>
          <a:blip r:embed="rId4"/>
          <a:stretch>
            <a:fillRect/>
          </a:stretch>
        </p:blipFill>
        <p:spPr>
          <a:xfrm>
            <a:off x="3938403" y="913732"/>
            <a:ext cx="5047788" cy="2078823"/>
          </a:xfrm>
          <a:prstGeom prst="rect">
            <a:avLst/>
          </a:prstGeom>
        </p:spPr>
      </p:pic>
    </p:spTree>
    <p:extLst>
      <p:ext uri="{BB962C8B-B14F-4D97-AF65-F5344CB8AC3E}">
        <p14:creationId xmlns:p14="http://schemas.microsoft.com/office/powerpoint/2010/main" val="607331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subTitle" idx="1"/>
          </p:nvPr>
        </p:nvSpPr>
        <p:spPr>
          <a:xfrm>
            <a:off x="177800" y="731044"/>
            <a:ext cx="8763000" cy="4057800"/>
          </a:xfrm>
          <a:prstGeom prst="rect">
            <a:avLst/>
          </a:prstGeom>
          <a:noFill/>
          <a:ln>
            <a:noFill/>
          </a:ln>
        </p:spPr>
        <p:txBody>
          <a:bodyPr spcFirstLastPara="1" wrap="square" lIns="91425" tIns="45700" rIns="91425" bIns="45700" anchor="t" anchorCtr="0">
            <a:noAutofit/>
          </a:bodyPr>
          <a:lstStyle/>
          <a:p>
            <a:pPr marL="0" lvl="0" indent="0" algn="just" rtl="0">
              <a:spcBef>
                <a:spcPts val="560"/>
              </a:spcBef>
              <a:spcAft>
                <a:spcPts val="0"/>
              </a:spcAft>
              <a:buClr>
                <a:schemeClr val="dk1"/>
              </a:buClr>
              <a:buSzPts val="2800"/>
              <a:buNone/>
            </a:pPr>
            <a:r>
              <a:rPr lang="en-US" sz="1800" dirty="0">
                <a:solidFill>
                  <a:schemeClr val="dk1"/>
                </a:solidFill>
                <a:latin typeface="Calibri"/>
                <a:ea typeface="Calibri"/>
                <a:cs typeface="Calibri"/>
                <a:sym typeface="Calibri"/>
              </a:rPr>
              <a:t>The rise of deepfake technology has led to the creation of highly realistic yet manipulated media that poses significant societal challenges. </a:t>
            </a:r>
          </a:p>
          <a:p>
            <a:pPr marL="0" lvl="0" indent="0" algn="just" rtl="0">
              <a:spcBef>
                <a:spcPts val="560"/>
              </a:spcBef>
              <a:spcAft>
                <a:spcPts val="0"/>
              </a:spcAft>
              <a:buClr>
                <a:schemeClr val="dk1"/>
              </a:buClr>
              <a:buSzPts val="2800"/>
              <a:buNone/>
            </a:pPr>
            <a:r>
              <a:rPr lang="en-US" sz="1800" dirty="0">
                <a:solidFill>
                  <a:schemeClr val="dk1"/>
                </a:solidFill>
                <a:latin typeface="Calibri"/>
                <a:ea typeface="Calibri"/>
                <a:cs typeface="Calibri"/>
                <a:sym typeface="Calibri"/>
              </a:rPr>
              <a:t>These include the spread of misinformation, breaches of privacy, and the erosion of trust in content authenticity. </a:t>
            </a:r>
          </a:p>
          <a:p>
            <a:pPr marL="0" lvl="0" indent="0" algn="just" rtl="0">
              <a:spcBef>
                <a:spcPts val="560"/>
              </a:spcBef>
              <a:spcAft>
                <a:spcPts val="0"/>
              </a:spcAft>
              <a:buClr>
                <a:schemeClr val="dk1"/>
              </a:buClr>
              <a:buSzPts val="2800"/>
              <a:buNone/>
            </a:pPr>
            <a:r>
              <a:rPr lang="en-US" sz="1800" dirty="0">
                <a:solidFill>
                  <a:schemeClr val="dk1"/>
                </a:solidFill>
                <a:latin typeface="Calibri"/>
                <a:ea typeface="Calibri"/>
                <a:cs typeface="Calibri"/>
                <a:sym typeface="Calibri"/>
              </a:rPr>
              <a:t>Existing detection systems often struggle to keep up with the rapidly evolving methods used to generate deepfakes, resulting in inadequate protection against their misuse.</a:t>
            </a:r>
            <a:endParaRPr lang="en-US" sz="1900" b="1" dirty="0">
              <a:solidFill>
                <a:schemeClr val="dk1"/>
              </a:solidFill>
              <a:latin typeface="Calibri"/>
              <a:ea typeface="Calibri"/>
              <a:cs typeface="Calibri"/>
              <a:sym typeface="Calibri"/>
            </a:endParaRPr>
          </a:p>
        </p:txBody>
      </p:sp>
      <p:sp>
        <p:nvSpPr>
          <p:cNvPr id="91" name="Google Shape;91;p17"/>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Calibri"/>
                <a:ea typeface="Calibri"/>
                <a:cs typeface="Calibri"/>
                <a:sym typeface="Calibri"/>
              </a:rPr>
              <a:t>Problem Definition</a:t>
            </a:r>
            <a:r>
              <a:rPr lang="en" sz="2400" b="1" i="0" u="none" dirty="0">
                <a:solidFill>
                  <a:schemeClr val="dk1"/>
                </a:solidFill>
                <a:latin typeface="Calibri"/>
                <a:ea typeface="Calibri"/>
                <a:cs typeface="Calibri"/>
                <a:sym typeface="Calibri"/>
              </a:rPr>
              <a:t> </a:t>
            </a:r>
            <a:endParaRPr dirty="0"/>
          </a:p>
        </p:txBody>
      </p:sp>
      <p:sp>
        <p:nvSpPr>
          <p:cNvPr id="92" name="Google Shape;92;p17"/>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93" name="Google Shape;93;p17"/>
          <p:cNvSpPr txBox="1"/>
          <p:nvPr/>
        </p:nvSpPr>
        <p:spPr>
          <a:xfrm>
            <a:off x="1431150" y="4919675"/>
            <a:ext cx="6570000" cy="273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898989"/>
              </a:buClr>
              <a:buSzPts val="1200"/>
              <a:buFont typeface="Calibri"/>
              <a:buNone/>
            </a:pPr>
            <a:r>
              <a:rPr lang="en-US" sz="1200" dirty="0">
                <a:solidFill>
                  <a:srgbClr val="898989"/>
                </a:solidFill>
                <a:latin typeface="Calibri"/>
                <a:ea typeface="Calibri"/>
                <a:cs typeface="Calibri"/>
                <a:sym typeface="Calibri"/>
              </a:rPr>
              <a:t>Deepfake Image Detection</a:t>
            </a:r>
          </a:p>
        </p:txBody>
      </p:sp>
      <p:sp>
        <p:nvSpPr>
          <p:cNvPr id="94" name="Google Shape;94;p17"/>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 sz="1200" b="0" i="0" u="none">
                <a:solidFill>
                  <a:srgbClr val="898989"/>
                </a:solidFill>
                <a:latin typeface="Calibri"/>
                <a:ea typeface="Calibri"/>
                <a:cs typeface="Calibri"/>
                <a:sym typeface="Calibri"/>
              </a:r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subTitle" idx="1"/>
          </p:nvPr>
        </p:nvSpPr>
        <p:spPr>
          <a:xfrm>
            <a:off x="177800" y="731044"/>
            <a:ext cx="8763000" cy="4057800"/>
          </a:xfrm>
          <a:prstGeom prst="rect">
            <a:avLst/>
          </a:prstGeom>
          <a:noFill/>
          <a:ln>
            <a:noFill/>
          </a:ln>
        </p:spPr>
        <p:txBody>
          <a:bodyPr spcFirstLastPara="1" wrap="square" lIns="91425" tIns="45700" rIns="91425" bIns="45700" anchor="t" anchorCtr="0">
            <a:noAutofit/>
          </a:bodyPr>
          <a:lstStyle/>
          <a:p>
            <a:pPr marL="457200" lvl="0" indent="-355600" algn="just" rtl="0">
              <a:spcBef>
                <a:spcPts val="480"/>
              </a:spcBef>
              <a:spcAft>
                <a:spcPts val="0"/>
              </a:spcAft>
              <a:buClr>
                <a:schemeClr val="dk1"/>
              </a:buClr>
              <a:buSzPts val="2000"/>
              <a:buFont typeface="Calibri"/>
              <a:buAutoNum type="arabicPeriod"/>
            </a:pPr>
            <a:r>
              <a:rPr lang="en-US" sz="2000" dirty="0">
                <a:solidFill>
                  <a:schemeClr val="dk1"/>
                </a:solidFill>
                <a:latin typeface="Calibri"/>
                <a:ea typeface="Calibri"/>
                <a:cs typeface="Calibri"/>
                <a:sym typeface="Calibri"/>
              </a:rPr>
              <a:t>To address these challenges, there is a critical need for a robust and adaptive detection model capable of identifying deepfakes with high accuracy. </a:t>
            </a:r>
          </a:p>
          <a:p>
            <a:pPr marL="457200" lvl="0" indent="-355600" algn="just" rtl="0">
              <a:spcBef>
                <a:spcPts val="480"/>
              </a:spcBef>
              <a:spcAft>
                <a:spcPts val="0"/>
              </a:spcAft>
              <a:buClr>
                <a:schemeClr val="dk1"/>
              </a:buClr>
              <a:buSzPts val="2000"/>
              <a:buFont typeface="Calibri"/>
              <a:buAutoNum type="arabicPeriod"/>
            </a:pPr>
            <a:r>
              <a:rPr lang="en-US" sz="2000" dirty="0">
                <a:solidFill>
                  <a:schemeClr val="dk1"/>
                </a:solidFill>
                <a:latin typeface="Calibri"/>
                <a:ea typeface="Calibri"/>
                <a:cs typeface="Calibri"/>
                <a:sym typeface="Calibri"/>
              </a:rPr>
              <a:t>The proposed model combines Vision Transformers, Convolutional Neural Networks (CNNs), Meta-learning, Generative Adversarial Networks (GANs), and Graph Neural Networks (GNNs) to enhance detection capabilities. </a:t>
            </a:r>
          </a:p>
          <a:p>
            <a:pPr marL="457200" lvl="0" indent="-355600" algn="just" rtl="0">
              <a:spcBef>
                <a:spcPts val="480"/>
              </a:spcBef>
              <a:spcAft>
                <a:spcPts val="0"/>
              </a:spcAft>
              <a:buClr>
                <a:schemeClr val="dk1"/>
              </a:buClr>
              <a:buSzPts val="2000"/>
              <a:buFont typeface="Calibri"/>
              <a:buAutoNum type="arabicPeriod"/>
            </a:pPr>
            <a:r>
              <a:rPr lang="en-US" sz="2000" dirty="0">
                <a:solidFill>
                  <a:schemeClr val="dk1"/>
                </a:solidFill>
                <a:latin typeface="Calibri"/>
                <a:ea typeface="Calibri"/>
                <a:cs typeface="Calibri"/>
                <a:sym typeface="Calibri"/>
              </a:rPr>
              <a:t>By leveraging these advanced techniques, the system can adapt to evolving deepfake generation methods, reliably detect manipulated media, and uphold information integrity in digital platforms. </a:t>
            </a:r>
          </a:p>
          <a:p>
            <a:pPr marL="457200" lvl="0" indent="-355600" algn="just" rtl="0">
              <a:spcBef>
                <a:spcPts val="480"/>
              </a:spcBef>
              <a:spcAft>
                <a:spcPts val="0"/>
              </a:spcAft>
              <a:buClr>
                <a:schemeClr val="dk1"/>
              </a:buClr>
              <a:buSzPts val="2000"/>
              <a:buFont typeface="Calibri"/>
              <a:buAutoNum type="arabicPeriod"/>
            </a:pPr>
            <a:r>
              <a:rPr lang="en-US" sz="2000" dirty="0">
                <a:solidFill>
                  <a:schemeClr val="dk1"/>
                </a:solidFill>
                <a:latin typeface="Calibri"/>
                <a:ea typeface="Calibri"/>
                <a:cs typeface="Calibri"/>
                <a:sym typeface="Calibri"/>
              </a:rPr>
              <a:t>This solution is essential to mitigate the growing threats posed by deepfakes and ensure trust in digital communication.</a:t>
            </a:r>
            <a:endParaRPr sz="1800" dirty="0">
              <a:solidFill>
                <a:schemeClr val="dk1"/>
              </a:solidFill>
              <a:latin typeface="Calibri"/>
              <a:ea typeface="Calibri"/>
              <a:cs typeface="Calibri"/>
              <a:sym typeface="Calibri"/>
            </a:endParaRPr>
          </a:p>
        </p:txBody>
      </p:sp>
      <p:sp>
        <p:nvSpPr>
          <p:cNvPr id="100" name="Google Shape;100;p18"/>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Calibri"/>
                <a:ea typeface="Calibri"/>
                <a:cs typeface="Calibri"/>
                <a:sym typeface="Calibri"/>
              </a:rPr>
              <a:t>Aim and Objectives</a:t>
            </a:r>
            <a:endParaRPr dirty="0"/>
          </a:p>
        </p:txBody>
      </p:sp>
      <p:sp>
        <p:nvSpPr>
          <p:cNvPr id="101" name="Google Shape;101;p18"/>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02" name="Google Shape;102;p18"/>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 sz="1200" b="0" i="0" u="none">
                <a:solidFill>
                  <a:srgbClr val="898989"/>
                </a:solidFill>
                <a:latin typeface="Calibri"/>
                <a:ea typeface="Calibri"/>
                <a:cs typeface="Calibri"/>
                <a:sym typeface="Calibri"/>
              </a:rPr>
              <a:t>7</a:t>
            </a:fld>
            <a:endParaRPr/>
          </a:p>
        </p:txBody>
      </p:sp>
      <p:sp>
        <p:nvSpPr>
          <p:cNvPr id="103" name="Google Shape;103;p18"/>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Calibri"/>
                <a:ea typeface="Calibri"/>
                <a:cs typeface="Calibri"/>
                <a:sym typeface="Calibri"/>
              </a:rPr>
              <a:t>Deepfake Image Detection</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subTitle" idx="1"/>
          </p:nvPr>
        </p:nvSpPr>
        <p:spPr>
          <a:xfrm>
            <a:off x="228600" y="857250"/>
            <a:ext cx="8483700" cy="38289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rgbClr val="888888"/>
              </a:buClr>
              <a:buSzPts val="800"/>
              <a:buNone/>
            </a:pPr>
            <a:endParaRPr sz="800" b="1" i="0" u="none" dirty="0">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dirty="0">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dirty="0">
              <a:solidFill>
                <a:schemeClr val="dk1"/>
              </a:solidFill>
              <a:latin typeface="Calibri"/>
              <a:ea typeface="Calibri"/>
              <a:cs typeface="Calibri"/>
              <a:sym typeface="Calibri"/>
            </a:endParaRPr>
          </a:p>
        </p:txBody>
      </p:sp>
      <p:sp>
        <p:nvSpPr>
          <p:cNvPr id="110" name="Google Shape;110;p19"/>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Calibri"/>
                <a:ea typeface="Calibri"/>
                <a:cs typeface="Calibri"/>
                <a:sym typeface="Calibri"/>
              </a:rPr>
              <a:t>Literature </a:t>
            </a:r>
            <a:r>
              <a:rPr lang="en" sz="2400" dirty="0">
                <a:latin typeface="Calibri"/>
                <a:ea typeface="Calibri"/>
                <a:cs typeface="Calibri"/>
                <a:sym typeface="Calibri"/>
              </a:rPr>
              <a:t>S</a:t>
            </a:r>
            <a:r>
              <a:rPr lang="en" sz="2400" b="0" i="0" u="none" dirty="0">
                <a:solidFill>
                  <a:schemeClr val="dk1"/>
                </a:solidFill>
                <a:latin typeface="Calibri"/>
                <a:ea typeface="Calibri"/>
                <a:cs typeface="Calibri"/>
                <a:sym typeface="Calibri"/>
              </a:rPr>
              <a:t>urvey</a:t>
            </a:r>
            <a:endParaRPr dirty="0"/>
          </a:p>
        </p:txBody>
      </p:sp>
      <p:sp>
        <p:nvSpPr>
          <p:cNvPr id="112" name="Google Shape;112;p19"/>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3" name="Google Shape;113;p19"/>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 sz="1200" b="0" i="0" u="none">
                <a:solidFill>
                  <a:srgbClr val="898989"/>
                </a:solidFill>
                <a:latin typeface="Calibri"/>
                <a:ea typeface="Calibri"/>
                <a:cs typeface="Calibri"/>
                <a:sym typeface="Calibri"/>
              </a:rPr>
              <a:t>8</a:t>
            </a:fld>
            <a:endParaRPr/>
          </a:p>
        </p:txBody>
      </p:sp>
      <p:graphicFrame>
        <p:nvGraphicFramePr>
          <p:cNvPr id="2" name="Table 1">
            <a:extLst>
              <a:ext uri="{FF2B5EF4-FFF2-40B4-BE49-F238E27FC236}">
                <a16:creationId xmlns:a16="http://schemas.microsoft.com/office/drawing/2014/main" id="{F97190E4-51EF-BA2D-0957-AA5F06140845}"/>
              </a:ext>
            </a:extLst>
          </p:cNvPr>
          <p:cNvGraphicFramePr>
            <a:graphicFrameLocks noGrp="1"/>
          </p:cNvGraphicFramePr>
          <p:nvPr>
            <p:extLst>
              <p:ext uri="{D42A27DB-BD31-4B8C-83A1-F6EECF244321}">
                <p14:modId xmlns:p14="http://schemas.microsoft.com/office/powerpoint/2010/main" val="1363596334"/>
              </p:ext>
            </p:extLst>
          </p:nvPr>
        </p:nvGraphicFramePr>
        <p:xfrm>
          <a:off x="65314" y="685800"/>
          <a:ext cx="9053185" cy="4355363"/>
        </p:xfrm>
        <a:graphic>
          <a:graphicData uri="http://schemas.openxmlformats.org/drawingml/2006/table">
            <a:tbl>
              <a:tblPr firstRow="1" bandRow="1">
                <a:tableStyleId>{3C2FFA5D-87B4-456A-9821-1D502468CF0F}</a:tableStyleId>
              </a:tblPr>
              <a:tblGrid>
                <a:gridCol w="599628">
                  <a:extLst>
                    <a:ext uri="{9D8B030D-6E8A-4147-A177-3AD203B41FA5}">
                      <a16:colId xmlns:a16="http://schemas.microsoft.com/office/drawing/2014/main" val="1737086656"/>
                    </a:ext>
                  </a:extLst>
                </a:gridCol>
                <a:gridCol w="1490429">
                  <a:extLst>
                    <a:ext uri="{9D8B030D-6E8A-4147-A177-3AD203B41FA5}">
                      <a16:colId xmlns:a16="http://schemas.microsoft.com/office/drawing/2014/main" val="1934561086"/>
                    </a:ext>
                  </a:extLst>
                </a:gridCol>
                <a:gridCol w="1175658">
                  <a:extLst>
                    <a:ext uri="{9D8B030D-6E8A-4147-A177-3AD203B41FA5}">
                      <a16:colId xmlns:a16="http://schemas.microsoft.com/office/drawing/2014/main" val="1174653053"/>
                    </a:ext>
                  </a:extLst>
                </a:gridCol>
                <a:gridCol w="1763485">
                  <a:extLst>
                    <a:ext uri="{9D8B030D-6E8A-4147-A177-3AD203B41FA5}">
                      <a16:colId xmlns:a16="http://schemas.microsoft.com/office/drawing/2014/main" val="3333896230"/>
                    </a:ext>
                  </a:extLst>
                </a:gridCol>
                <a:gridCol w="4023985">
                  <a:extLst>
                    <a:ext uri="{9D8B030D-6E8A-4147-A177-3AD203B41FA5}">
                      <a16:colId xmlns:a16="http://schemas.microsoft.com/office/drawing/2014/main" val="1324337001"/>
                    </a:ext>
                  </a:extLst>
                </a:gridCol>
              </a:tblGrid>
              <a:tr h="74638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FFFFFF"/>
                          </a:solidFill>
                          <a:latin typeface="Times New Roman"/>
                          <a:ea typeface="Times New Roman"/>
                          <a:cs typeface="Times New Roman"/>
                          <a:sym typeface="Times New Roman"/>
                        </a:rPr>
                        <a:t>Sr. No.</a:t>
                      </a:r>
                      <a:endParaRPr lang="en-IN" sz="1200" b="1" i="0" u="none" strike="noStrike" cap="none" dirty="0">
                        <a:solidFill>
                          <a:srgbClr val="FFFFFF"/>
                        </a:solidFill>
                        <a:latin typeface="Times New Roman"/>
                        <a:ea typeface="Times New Roman"/>
                        <a:cs typeface="Times New Roman"/>
                        <a:sym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Times New Roman"/>
                          <a:ea typeface="Times New Roman"/>
                          <a:cs typeface="Times New Roman"/>
                          <a:sym typeface="Times New Roman"/>
                        </a:rPr>
                        <a:t>Title of the paper</a:t>
                      </a:r>
                      <a:endParaRPr lang="en-IN" sz="1200" b="1" i="0" u="none" dirty="0">
                        <a:solidFill>
                          <a:srgbClr val="FFFFFF"/>
                        </a:solidFill>
                        <a:latin typeface="Times New Roman"/>
                        <a:ea typeface="Times New Roman"/>
                        <a:cs typeface="Times New Roman"/>
                        <a:sym typeface="Times New Roman"/>
                      </a:endParaRPr>
                    </a:p>
                    <a:p>
                      <a:endParaRPr lang="en-IN" dirty="0"/>
                    </a:p>
                  </a:txBody>
                  <a:tcPr/>
                </a:tc>
                <a:tc>
                  <a:txBody>
                    <a:bodyPr/>
                    <a:lstStyle/>
                    <a:p>
                      <a:r>
                        <a:rPr lang="en" sz="1400" b="1" i="0" u="none" dirty="0">
                          <a:solidFill>
                            <a:srgbClr val="FFFFFF"/>
                          </a:solidFill>
                          <a:latin typeface="Times New Roman"/>
                          <a:ea typeface="Times New Roman"/>
                          <a:cs typeface="Times New Roman"/>
                          <a:sym typeface="Times New Roman"/>
                        </a:rPr>
                        <a:t>Author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Calibri"/>
                          <a:ea typeface="Calibri"/>
                          <a:cs typeface="Calibri"/>
                          <a:sym typeface="Calibri"/>
                        </a:rPr>
                        <a:t>Year of Publication/ Publisher</a:t>
                      </a:r>
                      <a:endParaRPr lang="en-IN" sz="11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Times New Roman"/>
                          <a:ea typeface="Times New Roman"/>
                          <a:cs typeface="Times New Roman"/>
                          <a:sym typeface="Times New Roman"/>
                        </a:rPr>
                        <a:t>Major observations/findings</a:t>
                      </a:r>
                      <a:endParaRPr lang="en-IN" sz="1200" b="1" i="0" u="none" dirty="0">
                        <a:solidFill>
                          <a:srgbClr val="FFFFFF"/>
                        </a:solidFill>
                        <a:latin typeface="Times New Roman"/>
                        <a:ea typeface="Times New Roman"/>
                        <a:cs typeface="Times New Roman"/>
                        <a:sym typeface="Times New Roman"/>
                      </a:endParaRPr>
                    </a:p>
                    <a:p>
                      <a:endParaRPr lang="en-IN" dirty="0"/>
                    </a:p>
                  </a:txBody>
                  <a:tcPr/>
                </a:tc>
                <a:extLst>
                  <a:ext uri="{0D108BD9-81ED-4DB2-BD59-A6C34878D82A}">
                    <a16:rowId xmlns:a16="http://schemas.microsoft.com/office/drawing/2014/main" val="2176807189"/>
                  </a:ext>
                </a:extLst>
              </a:tr>
              <a:tr h="1617175">
                <a:tc>
                  <a:txBody>
                    <a:bodyPr/>
                    <a:lstStyle/>
                    <a:p>
                      <a:r>
                        <a:rPr lang="en-IN" dirty="0"/>
                        <a:t>1</a:t>
                      </a:r>
                    </a:p>
                  </a:txBody>
                  <a:tcPr/>
                </a:tc>
                <a:tc>
                  <a:txBody>
                    <a:bodyPr/>
                    <a:lstStyle/>
                    <a:p>
                      <a:r>
                        <a:rPr lang="en-US" sz="1400" b="1" i="0" u="none" strike="noStrike" cap="none" dirty="0">
                          <a:solidFill>
                            <a:schemeClr val="dk1"/>
                          </a:solidFill>
                          <a:effectLst/>
                          <a:latin typeface="+mn-lt"/>
                          <a:ea typeface="+mn-ea"/>
                          <a:cs typeface="+mn-cs"/>
                          <a:sym typeface="Arial"/>
                        </a:rPr>
                        <a:t>Fine-Grained Open-Set Deepfake Detection via Unsupervised Domain Adaptation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chemeClr val="dk1"/>
                          </a:solidFill>
                          <a:effectLst/>
                          <a:latin typeface="+mn-lt"/>
                          <a:ea typeface="+mn-ea"/>
                          <a:cs typeface="+mn-cs"/>
                          <a:sym typeface="Arial"/>
                        </a:rPr>
                        <a:t>Xinye Zhou, Hu Han, </a:t>
                      </a:r>
                      <a:r>
                        <a:rPr lang="en-IN" sz="1400" b="0" i="0" u="none" strike="noStrike" cap="none" dirty="0" err="1">
                          <a:solidFill>
                            <a:schemeClr val="dk1"/>
                          </a:solidFill>
                          <a:effectLst/>
                          <a:latin typeface="+mn-lt"/>
                          <a:ea typeface="+mn-ea"/>
                          <a:cs typeface="+mn-cs"/>
                          <a:sym typeface="Arial"/>
                        </a:rPr>
                        <a:t>Shiguang</a:t>
                      </a:r>
                      <a:r>
                        <a:rPr lang="en-IN" sz="1400" b="0" i="0" u="none" strike="noStrike" cap="none" dirty="0">
                          <a:solidFill>
                            <a:schemeClr val="dk1"/>
                          </a:solidFill>
                          <a:effectLst/>
                          <a:latin typeface="+mn-lt"/>
                          <a:ea typeface="+mn-ea"/>
                          <a:cs typeface="+mn-cs"/>
                          <a:sym typeface="Arial"/>
                        </a:rPr>
                        <a:t> Shan, </a:t>
                      </a:r>
                      <a:r>
                        <a:rPr lang="en-IN" sz="1400" b="0" i="0" u="none" strike="noStrike" cap="none" dirty="0" err="1">
                          <a:solidFill>
                            <a:schemeClr val="dk1"/>
                          </a:solidFill>
                          <a:effectLst/>
                          <a:latin typeface="+mn-lt"/>
                          <a:ea typeface="+mn-ea"/>
                          <a:cs typeface="+mn-cs"/>
                          <a:sym typeface="Arial"/>
                        </a:rPr>
                        <a:t>Xilin</a:t>
                      </a:r>
                      <a:r>
                        <a:rPr lang="en-IN" sz="1400" b="0" i="0" u="none" strike="noStrike" cap="none" dirty="0">
                          <a:solidFill>
                            <a:schemeClr val="dk1"/>
                          </a:solidFill>
                          <a:effectLst/>
                          <a:latin typeface="+mn-lt"/>
                          <a:ea typeface="+mn-ea"/>
                          <a:cs typeface="+mn-cs"/>
                          <a:sym typeface="Arial"/>
                        </a:rPr>
                        <a:t> Chen</a:t>
                      </a:r>
                    </a:p>
                  </a:txBody>
                  <a:tcPr/>
                </a:tc>
                <a:tc>
                  <a:txBody>
                    <a:bodyPr/>
                    <a:lstStyle/>
                    <a:p>
                      <a:r>
                        <a:rPr lang="en-IN" sz="1400" b="0" i="0" u="none" strike="noStrike" cap="none" dirty="0">
                          <a:solidFill>
                            <a:schemeClr val="dk1"/>
                          </a:solidFill>
                          <a:effectLst/>
                          <a:latin typeface="+mn-lt"/>
                          <a:ea typeface="+mn-ea"/>
                          <a:cs typeface="+mn-cs"/>
                          <a:sym typeface="Arial"/>
                        </a:rPr>
                        <a:t>01 January 2024</a:t>
                      </a:r>
                    </a:p>
                    <a:p>
                      <a:endParaRPr lang="en-IN" dirty="0"/>
                    </a:p>
                    <a:p>
                      <a:r>
                        <a:rPr lang="en-US" sz="1400" b="0" i="0" u="none" strike="noStrike" cap="none" dirty="0">
                          <a:solidFill>
                            <a:schemeClr val="dk1"/>
                          </a:solidFill>
                          <a:effectLst/>
                          <a:latin typeface="+mn-lt"/>
                          <a:ea typeface="+mn-ea"/>
                          <a:cs typeface="+mn-cs"/>
                          <a:sym typeface="Arial"/>
                        </a:rPr>
                        <a:t>IEEE Transactions on Information Forensics and Security, Volume 19</a:t>
                      </a:r>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400" u="none" strike="noStrike" cap="none" dirty="0"/>
                        <a:t>This study proposes an unsupervised domain adaptation method for fine-grained open-set deepfake detection. The approach focuses on adapting the detection model to new, unseen deepfake types without requiring labeled data from those categories.</a:t>
                      </a:r>
                    </a:p>
                  </a:txBody>
                  <a:tcPr/>
                </a:tc>
                <a:extLst>
                  <a:ext uri="{0D108BD9-81ED-4DB2-BD59-A6C34878D82A}">
                    <a16:rowId xmlns:a16="http://schemas.microsoft.com/office/drawing/2014/main" val="1401599263"/>
                  </a:ext>
                </a:extLst>
              </a:tr>
              <a:tr h="1680804">
                <a:tc>
                  <a:txBody>
                    <a:bodyPr/>
                    <a:lstStyle/>
                    <a:p>
                      <a:r>
                        <a:rPr lang="en-IN" dirty="0"/>
                        <a:t>2</a:t>
                      </a:r>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400" b="1" u="none" strike="noStrike" cap="none" dirty="0"/>
                        <a:t>Exposing Deepfake Face Forgeries With Guided Residuals by Y. Zhang et al.</a:t>
                      </a:r>
                    </a:p>
                  </a:txBody>
                  <a:tcPr/>
                </a:tc>
                <a:tc>
                  <a:txBody>
                    <a:bodyPr/>
                    <a:lstStyle/>
                    <a:p>
                      <a:r>
                        <a:rPr lang="en-IN" dirty="0" err="1"/>
                        <a:t>Zhiqing</a:t>
                      </a:r>
                      <a:r>
                        <a:rPr lang="en-IN" dirty="0"/>
                        <a:t> Guo, </a:t>
                      </a:r>
                      <a:r>
                        <a:rPr lang="en-IN" dirty="0" err="1"/>
                        <a:t>Gaobo</a:t>
                      </a:r>
                      <a:r>
                        <a:rPr lang="en-IN" dirty="0"/>
                        <a:t> Yang, </a:t>
                      </a:r>
                      <a:r>
                        <a:rPr lang="en-IN" dirty="0" err="1"/>
                        <a:t>Jiyou</a:t>
                      </a:r>
                      <a:r>
                        <a:rPr lang="en-IN" dirty="0"/>
                        <a:t> Chen, </a:t>
                      </a:r>
                      <a:r>
                        <a:rPr lang="en-IN" dirty="0" err="1"/>
                        <a:t>Xingming</a:t>
                      </a:r>
                      <a:r>
                        <a:rPr lang="en-IN" dirty="0"/>
                        <a:t> Sun</a:t>
                      </a:r>
                    </a:p>
                  </a:txBody>
                  <a:tcPr/>
                </a:tc>
                <a:tc>
                  <a:txBody>
                    <a:bodyPr/>
                    <a:lstStyle/>
                    <a:p>
                      <a:r>
                        <a:rPr lang="en-IN" sz="1400" b="0" i="1" u="none" strike="noStrike" cap="none" dirty="0">
                          <a:solidFill>
                            <a:schemeClr val="dk1"/>
                          </a:solidFill>
                          <a:effectLst/>
                          <a:latin typeface="+mn-lt"/>
                          <a:ea typeface="+mn-ea"/>
                          <a:cs typeface="+mn-cs"/>
                          <a:sym typeface="Arial"/>
                        </a:rPr>
                        <a:t>2 May 2022</a:t>
                      </a:r>
                    </a:p>
                    <a:p>
                      <a:endParaRPr lang="en-IN" dirty="0"/>
                    </a:p>
                    <a:p>
                      <a:r>
                        <a:rPr lang="en-US" sz="1400" b="0" i="0" u="none" strike="noStrike" cap="none" dirty="0">
                          <a:solidFill>
                            <a:schemeClr val="dk1"/>
                          </a:solidFill>
                          <a:effectLst/>
                          <a:latin typeface="+mn-lt"/>
                          <a:ea typeface="+mn-ea"/>
                          <a:cs typeface="+mn-cs"/>
                          <a:sym typeface="Arial"/>
                        </a:rPr>
                        <a:t>IEEE Transactions on multimedia, Volume 25</a:t>
                      </a:r>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400" u="none" strike="noStrike" cap="none" dirty="0"/>
                        <a:t>This research introduces a method that utilizes residual-based features to preserve tampering traces while suppressing irrelevant image content. The guided residuals enhance the detection of subtle artifacts introduced during deepfake generation</a:t>
                      </a:r>
                    </a:p>
                  </a:txBody>
                  <a:tcPr/>
                </a:tc>
                <a:extLst>
                  <a:ext uri="{0D108BD9-81ED-4DB2-BD59-A6C34878D82A}">
                    <a16:rowId xmlns:a16="http://schemas.microsoft.com/office/drawing/2014/main" val="454217317"/>
                  </a:ext>
                </a:extLst>
              </a:tr>
              <a:tr h="310995">
                <a:tc gridSpan="5">
                  <a:txBody>
                    <a:bodyPr/>
                    <a:lstStyle/>
                    <a:p>
                      <a:endParaRPr lang="en-IN" dirty="0"/>
                    </a:p>
                  </a:txBody>
                  <a:tcPr/>
                </a:tc>
                <a:tc hMerge="1">
                  <a:txBody>
                    <a:bodyPr/>
                    <a:lstStyle/>
                    <a:p>
                      <a:endParaRPr lang="en-IN" dirty="0"/>
                    </a:p>
                  </a:txBody>
                  <a:tcPr/>
                </a:tc>
                <a:tc hMerge="1">
                  <a:txBody>
                    <a:bodyPr/>
                    <a:lstStyle/>
                    <a:p>
                      <a:endParaRPr lang="en-IN" dirty="0"/>
                    </a:p>
                  </a:txBody>
                  <a:tcPr>
                    <a:lnL w="12700" cap="flat" cmpd="sng" algn="ctr">
                      <a:solidFill>
                        <a:schemeClr val="tx1"/>
                      </a:solidFill>
                      <a:prstDash val="solid"/>
                      <a:round/>
                      <a:headEnd type="none" w="med" len="med"/>
                      <a:tailEnd type="none" w="med" len="med"/>
                    </a:lnL>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3348252041"/>
                  </a:ext>
                </a:extLst>
              </a:tr>
            </a:tbl>
          </a:graphicData>
        </a:graphic>
      </p:graphicFrame>
      <p:sp>
        <p:nvSpPr>
          <p:cNvPr id="114" name="Google Shape;114;p19"/>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chemeClr val="tx1">
                    <a:lumMod val="95000"/>
                    <a:lumOff val="5000"/>
                  </a:schemeClr>
                </a:solidFill>
                <a:latin typeface="Calibri"/>
                <a:ea typeface="Calibri"/>
                <a:cs typeface="Calibri"/>
                <a:sym typeface="Calibri"/>
              </a:rPr>
              <a:t>Deepfake Image Detection</a:t>
            </a:r>
            <a:endParaRPr dirty="0">
              <a:solidFill>
                <a:schemeClr val="tx1"/>
              </a:solidFill>
            </a:endParaRPr>
          </a:p>
        </p:txBody>
      </p:sp>
    </p:spTree>
    <p:extLst>
      <p:ext uri="{BB962C8B-B14F-4D97-AF65-F5344CB8AC3E}">
        <p14:creationId xmlns:p14="http://schemas.microsoft.com/office/powerpoint/2010/main" val="3409872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subTitle" idx="1"/>
          </p:nvPr>
        </p:nvSpPr>
        <p:spPr>
          <a:xfrm>
            <a:off x="228600" y="857250"/>
            <a:ext cx="8483700" cy="38289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rgbClr val="888888"/>
              </a:buClr>
              <a:buSzPts val="800"/>
              <a:buNone/>
            </a:pPr>
            <a:endParaRPr sz="800" b="1" i="0" u="none" dirty="0">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dirty="0">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dirty="0">
              <a:solidFill>
                <a:schemeClr val="dk1"/>
              </a:solidFill>
              <a:latin typeface="Calibri"/>
              <a:ea typeface="Calibri"/>
              <a:cs typeface="Calibri"/>
              <a:sym typeface="Calibri"/>
            </a:endParaRPr>
          </a:p>
        </p:txBody>
      </p:sp>
      <p:sp>
        <p:nvSpPr>
          <p:cNvPr id="110" name="Google Shape;110;p19"/>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Calibri"/>
                <a:ea typeface="Calibri"/>
                <a:cs typeface="Calibri"/>
                <a:sym typeface="Calibri"/>
              </a:rPr>
              <a:t>Literature </a:t>
            </a:r>
            <a:r>
              <a:rPr lang="en" sz="2400" dirty="0">
                <a:latin typeface="Calibri"/>
                <a:ea typeface="Calibri"/>
                <a:cs typeface="Calibri"/>
                <a:sym typeface="Calibri"/>
              </a:rPr>
              <a:t>S</a:t>
            </a:r>
            <a:r>
              <a:rPr lang="en" sz="2400" b="0" i="0" u="none" dirty="0">
                <a:solidFill>
                  <a:schemeClr val="dk1"/>
                </a:solidFill>
                <a:latin typeface="Calibri"/>
                <a:ea typeface="Calibri"/>
                <a:cs typeface="Calibri"/>
                <a:sym typeface="Calibri"/>
              </a:rPr>
              <a:t>urvey</a:t>
            </a:r>
            <a:endParaRPr dirty="0"/>
          </a:p>
        </p:txBody>
      </p:sp>
      <p:sp>
        <p:nvSpPr>
          <p:cNvPr id="112" name="Google Shape;112;p19"/>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3" name="Google Shape;113;p19"/>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 sz="1200" b="0" i="0" u="none">
                <a:solidFill>
                  <a:srgbClr val="898989"/>
                </a:solidFill>
                <a:latin typeface="Calibri"/>
                <a:ea typeface="Calibri"/>
                <a:cs typeface="Calibri"/>
                <a:sym typeface="Calibri"/>
              </a:rPr>
              <a:t>9</a:t>
            </a:fld>
            <a:endParaRPr/>
          </a:p>
        </p:txBody>
      </p:sp>
      <p:graphicFrame>
        <p:nvGraphicFramePr>
          <p:cNvPr id="2" name="Table 1">
            <a:extLst>
              <a:ext uri="{FF2B5EF4-FFF2-40B4-BE49-F238E27FC236}">
                <a16:creationId xmlns:a16="http://schemas.microsoft.com/office/drawing/2014/main" id="{F97190E4-51EF-BA2D-0957-AA5F06140845}"/>
              </a:ext>
            </a:extLst>
          </p:cNvPr>
          <p:cNvGraphicFramePr>
            <a:graphicFrameLocks noGrp="1"/>
          </p:cNvGraphicFramePr>
          <p:nvPr>
            <p:extLst>
              <p:ext uri="{D42A27DB-BD31-4B8C-83A1-F6EECF244321}">
                <p14:modId xmlns:p14="http://schemas.microsoft.com/office/powerpoint/2010/main" val="2169283075"/>
              </p:ext>
            </p:extLst>
          </p:nvPr>
        </p:nvGraphicFramePr>
        <p:xfrm>
          <a:off x="65314" y="685800"/>
          <a:ext cx="8931728" cy="4355363"/>
        </p:xfrm>
        <a:graphic>
          <a:graphicData uri="http://schemas.openxmlformats.org/drawingml/2006/table">
            <a:tbl>
              <a:tblPr firstRow="1" bandRow="1">
                <a:tableStyleId>{3C2FFA5D-87B4-456A-9821-1D502468CF0F}</a:tableStyleId>
              </a:tblPr>
              <a:tblGrid>
                <a:gridCol w="539648">
                  <a:extLst>
                    <a:ext uri="{9D8B030D-6E8A-4147-A177-3AD203B41FA5}">
                      <a16:colId xmlns:a16="http://schemas.microsoft.com/office/drawing/2014/main" val="1737086656"/>
                    </a:ext>
                  </a:extLst>
                </a:gridCol>
                <a:gridCol w="2298219">
                  <a:extLst>
                    <a:ext uri="{9D8B030D-6E8A-4147-A177-3AD203B41FA5}">
                      <a16:colId xmlns:a16="http://schemas.microsoft.com/office/drawing/2014/main" val="1934561086"/>
                    </a:ext>
                  </a:extLst>
                </a:gridCol>
                <a:gridCol w="1428478">
                  <a:extLst>
                    <a:ext uri="{9D8B030D-6E8A-4147-A177-3AD203B41FA5}">
                      <a16:colId xmlns:a16="http://schemas.microsoft.com/office/drawing/2014/main" val="1174653053"/>
                    </a:ext>
                  </a:extLst>
                </a:gridCol>
                <a:gridCol w="1833214">
                  <a:extLst>
                    <a:ext uri="{9D8B030D-6E8A-4147-A177-3AD203B41FA5}">
                      <a16:colId xmlns:a16="http://schemas.microsoft.com/office/drawing/2014/main" val="3333896230"/>
                    </a:ext>
                  </a:extLst>
                </a:gridCol>
                <a:gridCol w="2832169">
                  <a:extLst>
                    <a:ext uri="{9D8B030D-6E8A-4147-A177-3AD203B41FA5}">
                      <a16:colId xmlns:a16="http://schemas.microsoft.com/office/drawing/2014/main" val="1324337001"/>
                    </a:ext>
                  </a:extLst>
                </a:gridCol>
              </a:tblGrid>
              <a:tr h="74638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FFFFFF"/>
                          </a:solidFill>
                          <a:latin typeface="Times New Roman"/>
                          <a:ea typeface="Times New Roman"/>
                          <a:cs typeface="Times New Roman"/>
                          <a:sym typeface="Times New Roman"/>
                        </a:rPr>
                        <a:t>Sr. No.</a:t>
                      </a:r>
                      <a:endParaRPr lang="en-IN" sz="1200" b="1" i="0" u="none" strike="noStrike" cap="none" dirty="0">
                        <a:solidFill>
                          <a:srgbClr val="FFFFFF"/>
                        </a:solidFill>
                        <a:latin typeface="Times New Roman"/>
                        <a:ea typeface="Times New Roman"/>
                        <a:cs typeface="Times New Roman"/>
                        <a:sym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Times New Roman"/>
                          <a:ea typeface="Times New Roman"/>
                          <a:cs typeface="Times New Roman"/>
                          <a:sym typeface="Times New Roman"/>
                        </a:rPr>
                        <a:t>Title of the paper</a:t>
                      </a:r>
                      <a:endParaRPr lang="en-IN" sz="1200" b="1" i="0" u="none" dirty="0">
                        <a:solidFill>
                          <a:srgbClr val="FFFFFF"/>
                        </a:solidFill>
                        <a:latin typeface="Times New Roman"/>
                        <a:ea typeface="Times New Roman"/>
                        <a:cs typeface="Times New Roman"/>
                        <a:sym typeface="Times New Roman"/>
                      </a:endParaRPr>
                    </a:p>
                    <a:p>
                      <a:endParaRPr lang="en-IN" dirty="0"/>
                    </a:p>
                  </a:txBody>
                  <a:tcPr/>
                </a:tc>
                <a:tc>
                  <a:txBody>
                    <a:bodyPr/>
                    <a:lstStyle/>
                    <a:p>
                      <a:r>
                        <a:rPr lang="en" sz="1400" b="1" i="0" u="none" dirty="0">
                          <a:solidFill>
                            <a:srgbClr val="FFFFFF"/>
                          </a:solidFill>
                          <a:latin typeface="Times New Roman"/>
                          <a:ea typeface="Times New Roman"/>
                          <a:cs typeface="Times New Roman"/>
                          <a:sym typeface="Times New Roman"/>
                        </a:rPr>
                        <a:t>Author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Calibri"/>
                          <a:ea typeface="Calibri"/>
                          <a:cs typeface="Calibri"/>
                          <a:sym typeface="Calibri"/>
                        </a:rPr>
                        <a:t>Year of Publication/ Publisher</a:t>
                      </a:r>
                      <a:endParaRPr lang="en-IN" sz="11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Times New Roman"/>
                          <a:ea typeface="Times New Roman"/>
                          <a:cs typeface="Times New Roman"/>
                          <a:sym typeface="Times New Roman"/>
                        </a:rPr>
                        <a:t>Major observations/findings</a:t>
                      </a:r>
                      <a:endParaRPr lang="en-IN" sz="1200" b="1" i="0" u="none" dirty="0">
                        <a:solidFill>
                          <a:srgbClr val="FFFFFF"/>
                        </a:solidFill>
                        <a:latin typeface="Times New Roman"/>
                        <a:ea typeface="Times New Roman"/>
                        <a:cs typeface="Times New Roman"/>
                        <a:sym typeface="Times New Roman"/>
                      </a:endParaRPr>
                    </a:p>
                    <a:p>
                      <a:endParaRPr lang="en-IN" dirty="0"/>
                    </a:p>
                  </a:txBody>
                  <a:tcPr/>
                </a:tc>
                <a:extLst>
                  <a:ext uri="{0D108BD9-81ED-4DB2-BD59-A6C34878D82A}">
                    <a16:rowId xmlns:a16="http://schemas.microsoft.com/office/drawing/2014/main" val="2176807189"/>
                  </a:ext>
                </a:extLst>
              </a:tr>
              <a:tr h="1617175">
                <a:tc>
                  <a:txBody>
                    <a:bodyPr/>
                    <a:lstStyle/>
                    <a:p>
                      <a:r>
                        <a:rPr lang="en-IN" dirty="0"/>
                        <a:t>3</a:t>
                      </a:r>
                    </a:p>
                  </a:txBody>
                  <a:tcPr/>
                </a:tc>
                <a:tc>
                  <a:txBody>
                    <a:bodyPr/>
                    <a:lstStyle/>
                    <a:p>
                      <a:r>
                        <a:rPr lang="en-US" sz="1400" b="1" dirty="0"/>
                        <a:t>Exposing Face Forgery Across Domains via Bi-Directional Adaptation by L. Wang et al</a:t>
                      </a:r>
                      <a:endParaRPr lang="en-IN" sz="1400" b="1"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err="1"/>
                        <a:t>Qingxuan</a:t>
                      </a:r>
                      <a:r>
                        <a:rPr lang="en-IN" dirty="0"/>
                        <a:t> </a:t>
                      </a:r>
                      <a:r>
                        <a:rPr lang="en-IN" dirty="0" err="1"/>
                        <a:t>Lv</a:t>
                      </a:r>
                      <a:r>
                        <a:rPr lang="en-IN" dirty="0"/>
                        <a:t>, </a:t>
                      </a:r>
                      <a:r>
                        <a:rPr lang="en-IN" dirty="0" err="1"/>
                        <a:t>Yuezun</a:t>
                      </a:r>
                      <a:r>
                        <a:rPr lang="en-IN" dirty="0"/>
                        <a:t> Li, </a:t>
                      </a:r>
                      <a:r>
                        <a:rPr lang="en-IN" dirty="0" err="1"/>
                        <a:t>Junyu</a:t>
                      </a:r>
                      <a:r>
                        <a:rPr lang="en-IN" dirty="0"/>
                        <a:t> Dong, Sheng Chen, Hui Yu, </a:t>
                      </a:r>
                      <a:r>
                        <a:rPr lang="en-IN" dirty="0" err="1"/>
                        <a:t>Huiyu</a:t>
                      </a:r>
                      <a:r>
                        <a:rPr lang="en-IN" dirty="0"/>
                        <a:t> Zhou, Shu Zhang</a:t>
                      </a:r>
                      <a:endParaRPr lang="en-IN" sz="1400" b="0" i="0" u="none" strike="noStrike" cap="none" dirty="0">
                        <a:solidFill>
                          <a:schemeClr val="dk1"/>
                        </a:solidFill>
                        <a:effectLst/>
                        <a:latin typeface="+mn-lt"/>
                        <a:ea typeface="+mn-ea"/>
                        <a:cs typeface="+mn-cs"/>
                        <a:sym typeface="Arial"/>
                      </a:endParaRPr>
                    </a:p>
                  </a:txBody>
                  <a:tcPr/>
                </a:tc>
                <a:tc>
                  <a:txBody>
                    <a:bodyPr/>
                    <a:lstStyle/>
                    <a:p>
                      <a:r>
                        <a:rPr lang="en-US" dirty="0"/>
                        <a:t>2024</a:t>
                      </a:r>
                    </a:p>
                    <a:p>
                      <a:r>
                        <a:rPr lang="en-US" dirty="0"/>
                        <a:t>IEEE TRANSACTIONS ON INFORMATION FORENSICS AND SECURITY, VOL. 19, </a:t>
                      </a:r>
                      <a:endParaRPr lang="en-IN" dirty="0"/>
                    </a:p>
                  </a:txBody>
                  <a:tcPr/>
                </a:tc>
                <a:tc>
                  <a:txBody>
                    <a:bodyPr/>
                    <a:lstStyle/>
                    <a:p>
                      <a:r>
                        <a:rPr lang="en-US" sz="1400" dirty="0"/>
                        <a:t>Proposed a bi-directional domain adaptation framework for cross-domain robustness.</a:t>
                      </a:r>
                      <a:endParaRPr lang="en-IN" sz="1400" dirty="0"/>
                    </a:p>
                  </a:txBody>
                  <a:tcPr/>
                </a:tc>
                <a:extLst>
                  <a:ext uri="{0D108BD9-81ED-4DB2-BD59-A6C34878D82A}">
                    <a16:rowId xmlns:a16="http://schemas.microsoft.com/office/drawing/2014/main" val="1401599263"/>
                  </a:ext>
                </a:extLst>
              </a:tr>
              <a:tr h="1680804">
                <a:tc>
                  <a:txBody>
                    <a:bodyPr/>
                    <a:lstStyle/>
                    <a:p>
                      <a:r>
                        <a:rPr lang="en-IN" dirty="0"/>
                        <a:t>4</a:t>
                      </a:r>
                    </a:p>
                  </a:txBody>
                  <a:tcPr/>
                </a:tc>
                <a:tc>
                  <a:txBody>
                    <a:bodyPr/>
                    <a:lstStyle/>
                    <a:p>
                      <a:r>
                        <a:rPr lang="en-US" sz="1400" b="1" i="0" u="none" strike="noStrike" cap="none" dirty="0">
                          <a:solidFill>
                            <a:schemeClr val="dk1"/>
                          </a:solidFill>
                          <a:effectLst/>
                          <a:latin typeface="+mn-lt"/>
                          <a:ea typeface="+mn-ea"/>
                          <a:cs typeface="+mn-cs"/>
                          <a:sym typeface="Arial"/>
                        </a:rPr>
                        <a:t>Enhancing Deepfake Detection With Diversified Self-Blending Images and Residuals</a:t>
                      </a:r>
                    </a:p>
                  </a:txBody>
                  <a:tcPr/>
                </a:tc>
                <a:tc>
                  <a:txBody>
                    <a:bodyPr/>
                    <a:lstStyle/>
                    <a:p>
                      <a:r>
                        <a:rPr lang="en-IN" sz="1400" b="0" i="0" u="none" strike="noStrike" cap="none" dirty="0">
                          <a:solidFill>
                            <a:schemeClr val="dk1"/>
                          </a:solidFill>
                          <a:effectLst/>
                          <a:latin typeface="+mn-lt"/>
                          <a:ea typeface="+mn-ea"/>
                          <a:cs typeface="+mn-cs"/>
                          <a:sym typeface="Arial"/>
                        </a:rPr>
                        <a:t>Ahmed Abul </a:t>
                      </a:r>
                      <a:r>
                        <a:rPr lang="en-IN" sz="1400" b="0" i="0" u="none" strike="noStrike" cap="none" dirty="0" err="1">
                          <a:solidFill>
                            <a:schemeClr val="dk1"/>
                          </a:solidFill>
                          <a:effectLst/>
                          <a:latin typeface="+mn-lt"/>
                          <a:ea typeface="+mn-ea"/>
                          <a:cs typeface="+mn-cs"/>
                          <a:sym typeface="Arial"/>
                        </a:rPr>
                        <a:t>Hasanaath</a:t>
                      </a:r>
                      <a:r>
                        <a:rPr lang="en-IN" sz="1400" b="0" i="0" u="none" strike="noStrike" cap="none" dirty="0">
                          <a:solidFill>
                            <a:schemeClr val="dk1"/>
                          </a:solidFill>
                          <a:effectLst/>
                          <a:latin typeface="+mn-lt"/>
                          <a:ea typeface="+mn-ea"/>
                          <a:cs typeface="+mn-cs"/>
                          <a:sym typeface="Arial"/>
                        </a:rPr>
                        <a:t>, Hamzah Luqman, Raed </a:t>
                      </a:r>
                      <a:r>
                        <a:rPr lang="en-IN" sz="1400" b="0" i="0" u="none" strike="noStrike" cap="none" dirty="0" err="1">
                          <a:solidFill>
                            <a:schemeClr val="dk1"/>
                          </a:solidFill>
                          <a:effectLst/>
                          <a:latin typeface="+mn-lt"/>
                          <a:ea typeface="+mn-ea"/>
                          <a:cs typeface="+mn-cs"/>
                          <a:sym typeface="Arial"/>
                        </a:rPr>
                        <a:t>Katib</a:t>
                      </a:r>
                      <a:r>
                        <a:rPr lang="en-IN" sz="1400" b="0" i="0" u="none" strike="noStrike" cap="none" dirty="0">
                          <a:solidFill>
                            <a:schemeClr val="dk1"/>
                          </a:solidFill>
                          <a:effectLst/>
                          <a:latin typeface="+mn-lt"/>
                          <a:ea typeface="+mn-ea"/>
                          <a:cs typeface="+mn-cs"/>
                          <a:sym typeface="Arial"/>
                        </a:rPr>
                        <a:t>, Saeed Anwar</a:t>
                      </a:r>
                      <a:endParaRPr lang="en-IN" u="none" dirty="0"/>
                    </a:p>
                  </a:txBody>
                  <a:tcPr/>
                </a:tc>
                <a:tc>
                  <a:txBody>
                    <a:bodyPr/>
                    <a:lstStyle/>
                    <a:p>
                      <a:r>
                        <a:rPr lang="en-IN" sz="1400" b="0" i="0" u="none" strike="noStrike" cap="none" dirty="0">
                          <a:solidFill>
                            <a:schemeClr val="dk1"/>
                          </a:solidFill>
                          <a:effectLst/>
                          <a:latin typeface="+mn-lt"/>
                          <a:ea typeface="+mn-ea"/>
                          <a:cs typeface="+mn-cs"/>
                          <a:sym typeface="Arial"/>
                        </a:rPr>
                        <a:t>12 Jun 2024</a:t>
                      </a:r>
                    </a:p>
                    <a:p>
                      <a:endParaRPr lang="en-IN" sz="1400" b="0" i="0" u="none" strike="noStrike" cap="none" dirty="0">
                        <a:solidFill>
                          <a:schemeClr val="dk1"/>
                        </a:solidFill>
                        <a:effectLst/>
                        <a:latin typeface="+mn-lt"/>
                        <a:ea typeface="+mn-ea"/>
                        <a:cs typeface="+mn-cs"/>
                        <a:sym typeface="Arial"/>
                      </a:endParaRPr>
                    </a:p>
                    <a:p>
                      <a:r>
                        <a:rPr lang="en-US" sz="1400" b="0" i="0" u="none" strike="noStrike" cap="none" dirty="0">
                          <a:solidFill>
                            <a:schemeClr val="dk1"/>
                          </a:solidFill>
                          <a:effectLst/>
                          <a:latin typeface="+mn-lt"/>
                          <a:ea typeface="+mn-ea"/>
                          <a:cs typeface="+mn-cs"/>
                          <a:sym typeface="Arial"/>
                        </a:rPr>
                        <a:t>SDAIA-KFUPM Joint Research Center for Artificial Intelligence</a:t>
                      </a:r>
                      <a:endParaRPr lang="en-IN" dirty="0"/>
                    </a:p>
                  </a:txBody>
                  <a:tcPr/>
                </a:tc>
                <a:tc>
                  <a:txBody>
                    <a:bodyPr/>
                    <a:lstStyle/>
                    <a:p>
                      <a:r>
                        <a:rPr lang="en-US" sz="1400" dirty="0"/>
                        <a:t>Introduced a Fake Blender module to generate diverse synthetic images, improving training data diversity</a:t>
                      </a:r>
                      <a:endParaRPr lang="en-IN" sz="1400" dirty="0"/>
                    </a:p>
                  </a:txBody>
                  <a:tcPr/>
                </a:tc>
                <a:extLst>
                  <a:ext uri="{0D108BD9-81ED-4DB2-BD59-A6C34878D82A}">
                    <a16:rowId xmlns:a16="http://schemas.microsoft.com/office/drawing/2014/main" val="454217317"/>
                  </a:ext>
                </a:extLst>
              </a:tr>
              <a:tr h="310995">
                <a:tc gridSpan="5">
                  <a:txBody>
                    <a:bodyPr/>
                    <a:lstStyle/>
                    <a:p>
                      <a:endParaRPr lang="en-IN" dirty="0"/>
                    </a:p>
                  </a:txBody>
                  <a:tcPr/>
                </a:tc>
                <a:tc hMerge="1">
                  <a:txBody>
                    <a:bodyPr/>
                    <a:lstStyle/>
                    <a:p>
                      <a:endParaRPr lang="en-IN" dirty="0"/>
                    </a:p>
                  </a:txBody>
                  <a:tcPr/>
                </a:tc>
                <a:tc hMerge="1">
                  <a:txBody>
                    <a:bodyPr/>
                    <a:lstStyle/>
                    <a:p>
                      <a:endParaRPr lang="en-IN" dirty="0"/>
                    </a:p>
                  </a:txBody>
                  <a:tcPr>
                    <a:lnL w="12700" cap="flat" cmpd="sng" algn="ctr">
                      <a:solidFill>
                        <a:schemeClr val="tx1"/>
                      </a:solidFill>
                      <a:prstDash val="solid"/>
                      <a:round/>
                      <a:headEnd type="none" w="med" len="med"/>
                      <a:tailEnd type="none" w="med" len="med"/>
                    </a:lnL>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3348252041"/>
                  </a:ext>
                </a:extLst>
              </a:tr>
            </a:tbl>
          </a:graphicData>
        </a:graphic>
      </p:graphicFrame>
      <p:sp>
        <p:nvSpPr>
          <p:cNvPr id="114" name="Google Shape;114;p19"/>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chemeClr val="tx1">
                    <a:lumMod val="95000"/>
                    <a:lumOff val="5000"/>
                  </a:schemeClr>
                </a:solidFill>
                <a:latin typeface="Calibri"/>
                <a:ea typeface="Calibri"/>
                <a:cs typeface="Calibri"/>
                <a:sym typeface="Calibri"/>
              </a:rPr>
              <a:t>Deepfake Image Detection</a:t>
            </a:r>
            <a:endParaRPr dirty="0">
              <a:solidFill>
                <a:schemeClr val="tx1"/>
              </a:solidFill>
            </a:endParaRPr>
          </a:p>
        </p:txBody>
      </p:sp>
    </p:spTree>
    <p:extLst>
      <p:ext uri="{BB962C8B-B14F-4D97-AF65-F5344CB8AC3E}">
        <p14:creationId xmlns:p14="http://schemas.microsoft.com/office/powerpoint/2010/main" val="267697776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1361</TotalTime>
  <Words>2237</Words>
  <Application>Microsoft Office PowerPoint</Application>
  <PresentationFormat>On-screen Show (16:9)</PresentationFormat>
  <Paragraphs>288</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Arial Unicode MS</vt:lpstr>
      <vt:lpstr>Calibri</vt:lpstr>
      <vt:lpstr>Times New Roman</vt:lpstr>
      <vt:lpstr>Simple Light</vt:lpstr>
      <vt:lpstr>PowerPoint Presentation</vt:lpstr>
      <vt:lpstr>Contents</vt:lpstr>
      <vt:lpstr> Abstract</vt:lpstr>
      <vt:lpstr> Introduction</vt:lpstr>
      <vt:lpstr> Introduction</vt:lpstr>
      <vt:lpstr>Problem Definition </vt:lpstr>
      <vt:lpstr>Aim and Objectives</vt:lpstr>
      <vt:lpstr>Literature Survey</vt:lpstr>
      <vt:lpstr>Literature Survey</vt:lpstr>
      <vt:lpstr>Literature Survey</vt:lpstr>
      <vt:lpstr>Patent Search</vt:lpstr>
      <vt:lpstr>Patent Search</vt:lpstr>
      <vt:lpstr>Research Gap</vt:lpstr>
      <vt:lpstr>Research Gap</vt:lpstr>
      <vt:lpstr>Proposed Methodology</vt:lpstr>
      <vt:lpstr>Proposed Methodology</vt:lpstr>
      <vt:lpstr>Proposed Methodology</vt:lpstr>
      <vt:lpstr>Proposed Methodology</vt:lpstr>
      <vt:lpstr>Hardware/Software Requirement</vt:lpstr>
      <vt:lpstr>How it is useful for Society</vt:lpstr>
      <vt:lpstr>References</vt:lpstr>
      <vt:lpstr>Roles and Responsibility</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kartik nagrale</dc:creator>
  <cp:lastModifiedBy>kartik nagrale</cp:lastModifiedBy>
  <cp:revision>18</cp:revision>
  <dcterms:modified xsi:type="dcterms:W3CDTF">2025-01-25T05:10:14Z</dcterms:modified>
</cp:coreProperties>
</file>