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78" r:id="rId6"/>
    <p:sldId id="260" r:id="rId7"/>
    <p:sldId id="261" r:id="rId8"/>
    <p:sldId id="271" r:id="rId9"/>
    <p:sldId id="290" r:id="rId10"/>
    <p:sldId id="286" r:id="rId11"/>
    <p:sldId id="296" r:id="rId12"/>
    <p:sldId id="272" r:id="rId13"/>
    <p:sldId id="264" r:id="rId14"/>
    <p:sldId id="274" r:id="rId15"/>
    <p:sldId id="304" r:id="rId16"/>
    <p:sldId id="288" r:id="rId17"/>
    <p:sldId id="294" r:id="rId18"/>
    <p:sldId id="299" r:id="rId19"/>
    <p:sldId id="298" r:id="rId20"/>
    <p:sldId id="302" r:id="rId21"/>
    <p:sldId id="303" r:id="rId22"/>
    <p:sldId id="284" r:id="rId23"/>
    <p:sldId id="269" r:id="rId24"/>
    <p:sldId id="305" r:id="rId25"/>
    <p:sldId id="306" r:id="rId26"/>
    <p:sldId id="285" r:id="rId27"/>
    <p:sldId id="273" r:id="rId28"/>
    <p:sldId id="300"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D69B"/>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904C36-17B8-4AEB-834A-8B75A71844E8}">
  <a:tblStyle styleId="{A6904C36-17B8-4AEB-834A-8B75A71844E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11" autoAdjust="0"/>
    <p:restoredTop sz="94660"/>
  </p:normalViewPr>
  <p:slideViewPr>
    <p:cSldViewPr snapToGrid="0">
      <p:cViewPr varScale="1">
        <p:scale>
          <a:sx n="78" d="100"/>
          <a:sy n="78" d="100"/>
        </p:scale>
        <p:origin x="50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eea1f42d7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 name="Google Shape;52;g2eea1f42d7b_0_8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53" name="Google Shape;53;g2eea1f42d7b_0_8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a:t>
            </a:fld>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10</a:t>
            </a:fld>
            <a:endParaRPr sz="1300"/>
          </a:p>
        </p:txBody>
      </p:sp>
    </p:spTree>
    <p:extLst>
      <p:ext uri="{BB962C8B-B14F-4D97-AF65-F5344CB8AC3E}">
        <p14:creationId xmlns:p14="http://schemas.microsoft.com/office/powerpoint/2010/main" val="384140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125B8761-0B9C-F7AD-E20A-4FADCF6079CD}"/>
            </a:ext>
          </a:extLst>
        </p:cNvPr>
        <p:cNvGrpSpPr/>
        <p:nvPr/>
      </p:nvGrpSpPr>
      <p:grpSpPr>
        <a:xfrm>
          <a:off x="0" y="0"/>
          <a:ext cx="0" cy="0"/>
          <a:chOff x="0" y="0"/>
          <a:chExt cx="0" cy="0"/>
        </a:xfrm>
      </p:grpSpPr>
      <p:sp>
        <p:nvSpPr>
          <p:cNvPr id="105" name="Google Shape;105;g2eea1f42d7b_0_593:notes">
            <a:extLst>
              <a:ext uri="{FF2B5EF4-FFF2-40B4-BE49-F238E27FC236}">
                <a16:creationId xmlns:a16="http://schemas.microsoft.com/office/drawing/2014/main" id="{4563A1AB-F556-870A-8B96-A85B868D1E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a:extLst>
              <a:ext uri="{FF2B5EF4-FFF2-40B4-BE49-F238E27FC236}">
                <a16:creationId xmlns:a16="http://schemas.microsoft.com/office/drawing/2014/main" id="{F8956666-B4A4-C0FF-33D7-CB3BFC544996}"/>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a:extLst>
              <a:ext uri="{FF2B5EF4-FFF2-40B4-BE49-F238E27FC236}">
                <a16:creationId xmlns:a16="http://schemas.microsoft.com/office/drawing/2014/main" id="{85E97DE3-C1DF-0A10-B487-5C9264DFD30F}"/>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11</a:t>
            </a:fld>
            <a:endParaRPr sz="1300"/>
          </a:p>
        </p:txBody>
      </p:sp>
    </p:spTree>
    <p:extLst>
      <p:ext uri="{BB962C8B-B14F-4D97-AF65-F5344CB8AC3E}">
        <p14:creationId xmlns:p14="http://schemas.microsoft.com/office/powerpoint/2010/main" val="308719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12</a:t>
            </a:fld>
            <a:endParaRPr sz="1300"/>
          </a:p>
        </p:txBody>
      </p:sp>
    </p:spTree>
    <p:extLst>
      <p:ext uri="{BB962C8B-B14F-4D97-AF65-F5344CB8AC3E}">
        <p14:creationId xmlns:p14="http://schemas.microsoft.com/office/powerpoint/2010/main" val="3684736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ea1f42d7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8" name="Google Shape;128;g2eea1f42d7b_0_76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29" name="Google Shape;129;g2eea1f42d7b_0_76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13</a:t>
            </a:fld>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ea1f42d7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8" name="Google Shape;128;g2eea1f42d7b_0_76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29" name="Google Shape;129;g2eea1f42d7b_0_76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14</a:t>
            </a:fld>
            <a:endParaRPr sz="1300"/>
          </a:p>
        </p:txBody>
      </p:sp>
    </p:spTree>
    <p:extLst>
      <p:ext uri="{BB962C8B-B14F-4D97-AF65-F5344CB8AC3E}">
        <p14:creationId xmlns:p14="http://schemas.microsoft.com/office/powerpoint/2010/main" val="624080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B2D8B26D-33C6-D968-F901-E88EA85EDBFA}"/>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40581635-50EF-076B-9158-DE2F994423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78C2598B-6390-D8C2-4BF6-7D690A054619}"/>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4CA72B9C-28C4-19A8-D966-583FBDF28EB0}"/>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15</a:t>
            </a:fld>
            <a:endParaRPr sz="1300"/>
          </a:p>
        </p:txBody>
      </p:sp>
    </p:spTree>
    <p:extLst>
      <p:ext uri="{BB962C8B-B14F-4D97-AF65-F5344CB8AC3E}">
        <p14:creationId xmlns:p14="http://schemas.microsoft.com/office/powerpoint/2010/main" val="3862585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ea1f42d7b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16</a:t>
            </a:fld>
            <a:endParaRPr sz="1300"/>
          </a:p>
        </p:txBody>
      </p:sp>
    </p:spTree>
    <p:extLst>
      <p:ext uri="{BB962C8B-B14F-4D97-AF65-F5344CB8AC3E}">
        <p14:creationId xmlns:p14="http://schemas.microsoft.com/office/powerpoint/2010/main" val="280707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ea1f42d7b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17</a:t>
            </a:fld>
            <a:endParaRPr sz="1300"/>
          </a:p>
        </p:txBody>
      </p:sp>
    </p:spTree>
    <p:extLst>
      <p:ext uri="{BB962C8B-B14F-4D97-AF65-F5344CB8AC3E}">
        <p14:creationId xmlns:p14="http://schemas.microsoft.com/office/powerpoint/2010/main" val="3009496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F779548B-922F-7B3B-2E3A-7B0D4236E4EF}"/>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B1320E46-0A62-190A-9A33-9EF9CB2468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379CFB7A-7595-7E51-5944-88FD915943BB}"/>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389E4621-322E-74F4-4604-CD4DE3469643}"/>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18</a:t>
            </a:fld>
            <a:endParaRPr sz="1300"/>
          </a:p>
        </p:txBody>
      </p:sp>
    </p:spTree>
    <p:extLst>
      <p:ext uri="{BB962C8B-B14F-4D97-AF65-F5344CB8AC3E}">
        <p14:creationId xmlns:p14="http://schemas.microsoft.com/office/powerpoint/2010/main" val="1029201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61539238-6D4F-CC76-5CB7-F72883D0DB60}"/>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D50EE2C9-492C-F894-DF8F-3ED835260A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6298BBAC-3FED-D202-B439-9EAEDEBB44C5}"/>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0C5D48E0-1609-0926-3800-A4587779E690}"/>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19</a:t>
            </a:fld>
            <a:endParaRPr sz="1300"/>
          </a:p>
        </p:txBody>
      </p:sp>
    </p:spTree>
    <p:extLst>
      <p:ext uri="{BB962C8B-B14F-4D97-AF65-F5344CB8AC3E}">
        <p14:creationId xmlns:p14="http://schemas.microsoft.com/office/powerpoint/2010/main" val="187053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eea1f42d7b_0_169: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2eea1f42d7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3C6CD79F-93A4-42E2-E582-55913CB6BE5A}"/>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8143A90F-E4EB-1FF1-83D7-ED52CE6701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FE4A8F3C-DB1E-C84D-9DBA-53C6F11D0695}"/>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5A84173E-E7D0-96F6-B131-2DDFDF923026}"/>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20</a:t>
            </a:fld>
            <a:endParaRPr sz="1300"/>
          </a:p>
        </p:txBody>
      </p:sp>
    </p:spTree>
    <p:extLst>
      <p:ext uri="{BB962C8B-B14F-4D97-AF65-F5344CB8AC3E}">
        <p14:creationId xmlns:p14="http://schemas.microsoft.com/office/powerpoint/2010/main" val="2927087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CC46AC49-87F9-47FD-1536-2F1BF0E9C456}"/>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FAA90A7B-30FC-E92F-DD17-64DB134C1B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35D791F1-9459-999D-F9ED-1AB8F0AACA08}"/>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880EBCDD-563B-69DC-07A8-FA3D4CD68C40}"/>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21</a:t>
            </a:fld>
            <a:endParaRPr sz="1300"/>
          </a:p>
        </p:txBody>
      </p:sp>
    </p:spTree>
    <p:extLst>
      <p:ext uri="{BB962C8B-B14F-4D97-AF65-F5344CB8AC3E}">
        <p14:creationId xmlns:p14="http://schemas.microsoft.com/office/powerpoint/2010/main" val="927961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22</a:t>
            </a:fld>
            <a:endParaRPr sz="1300"/>
          </a:p>
        </p:txBody>
      </p:sp>
    </p:spTree>
    <p:extLst>
      <p:ext uri="{BB962C8B-B14F-4D97-AF65-F5344CB8AC3E}">
        <p14:creationId xmlns:p14="http://schemas.microsoft.com/office/powerpoint/2010/main" val="1740364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ea1f42d7b_0_1110: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eea1f42d7b_0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0315A7AF-ED80-4F4B-20C1-DBDB1F67F447}"/>
            </a:ext>
          </a:extLst>
        </p:cNvPr>
        <p:cNvGrpSpPr/>
        <p:nvPr/>
      </p:nvGrpSpPr>
      <p:grpSpPr>
        <a:xfrm>
          <a:off x="0" y="0"/>
          <a:ext cx="0" cy="0"/>
          <a:chOff x="0" y="0"/>
          <a:chExt cx="0" cy="0"/>
        </a:xfrm>
      </p:grpSpPr>
      <p:sp>
        <p:nvSpPr>
          <p:cNvPr id="168" name="Google Shape;168;g2eea1f42d7b_0_1026:notes">
            <a:extLst>
              <a:ext uri="{FF2B5EF4-FFF2-40B4-BE49-F238E27FC236}">
                <a16:creationId xmlns:a16="http://schemas.microsoft.com/office/drawing/2014/main" id="{83A85367-2CE1-BD67-D038-64450C90B8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a:extLst>
              <a:ext uri="{FF2B5EF4-FFF2-40B4-BE49-F238E27FC236}">
                <a16:creationId xmlns:a16="http://schemas.microsoft.com/office/drawing/2014/main" id="{1E12FD26-B90C-1A44-0636-23790623CB12}"/>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a:extLst>
              <a:ext uri="{FF2B5EF4-FFF2-40B4-BE49-F238E27FC236}">
                <a16:creationId xmlns:a16="http://schemas.microsoft.com/office/drawing/2014/main" id="{91545A90-C216-B669-BCB3-2703263CB170}"/>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24</a:t>
            </a:fld>
            <a:endParaRPr sz="1300"/>
          </a:p>
        </p:txBody>
      </p:sp>
    </p:spTree>
    <p:extLst>
      <p:ext uri="{BB962C8B-B14F-4D97-AF65-F5344CB8AC3E}">
        <p14:creationId xmlns:p14="http://schemas.microsoft.com/office/powerpoint/2010/main" val="1386135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157305E9-F092-787D-BAE9-1EC4F093774F}"/>
            </a:ext>
          </a:extLst>
        </p:cNvPr>
        <p:cNvGrpSpPr/>
        <p:nvPr/>
      </p:nvGrpSpPr>
      <p:grpSpPr>
        <a:xfrm>
          <a:off x="0" y="0"/>
          <a:ext cx="0" cy="0"/>
          <a:chOff x="0" y="0"/>
          <a:chExt cx="0" cy="0"/>
        </a:xfrm>
      </p:grpSpPr>
      <p:sp>
        <p:nvSpPr>
          <p:cNvPr id="168" name="Google Shape;168;g2eea1f42d7b_0_1026:notes">
            <a:extLst>
              <a:ext uri="{FF2B5EF4-FFF2-40B4-BE49-F238E27FC236}">
                <a16:creationId xmlns:a16="http://schemas.microsoft.com/office/drawing/2014/main" id="{C2527D0B-94BB-7457-9C17-E240FAB6AB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a:extLst>
              <a:ext uri="{FF2B5EF4-FFF2-40B4-BE49-F238E27FC236}">
                <a16:creationId xmlns:a16="http://schemas.microsoft.com/office/drawing/2014/main" id="{FF04D399-2208-C978-CC25-E2D484A292E9}"/>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a:extLst>
              <a:ext uri="{FF2B5EF4-FFF2-40B4-BE49-F238E27FC236}">
                <a16:creationId xmlns:a16="http://schemas.microsoft.com/office/drawing/2014/main" id="{C144203D-5E53-73F7-6E7C-CFA7F49F22F2}"/>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25</a:t>
            </a:fld>
            <a:endParaRPr sz="1300"/>
          </a:p>
        </p:txBody>
      </p:sp>
    </p:spTree>
    <p:extLst>
      <p:ext uri="{BB962C8B-B14F-4D97-AF65-F5344CB8AC3E}">
        <p14:creationId xmlns:p14="http://schemas.microsoft.com/office/powerpoint/2010/main" val="835959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26</a:t>
            </a:fld>
            <a:endParaRPr sz="1300"/>
          </a:p>
        </p:txBody>
      </p:sp>
    </p:spTree>
    <p:extLst>
      <p:ext uri="{BB962C8B-B14F-4D97-AF65-F5344CB8AC3E}">
        <p14:creationId xmlns:p14="http://schemas.microsoft.com/office/powerpoint/2010/main" val="400519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27</a:t>
            </a:fld>
            <a:endParaRPr sz="1300"/>
          </a:p>
        </p:txBody>
      </p:sp>
    </p:spTree>
    <p:extLst>
      <p:ext uri="{BB962C8B-B14F-4D97-AF65-F5344CB8AC3E}">
        <p14:creationId xmlns:p14="http://schemas.microsoft.com/office/powerpoint/2010/main" val="1187399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C00B484-F95A-1952-8403-AA652C8DDB88}"/>
            </a:ext>
          </a:extLst>
        </p:cNvPr>
        <p:cNvGrpSpPr/>
        <p:nvPr/>
      </p:nvGrpSpPr>
      <p:grpSpPr>
        <a:xfrm>
          <a:off x="0" y="0"/>
          <a:ext cx="0" cy="0"/>
          <a:chOff x="0" y="0"/>
          <a:chExt cx="0" cy="0"/>
        </a:xfrm>
      </p:grpSpPr>
      <p:sp>
        <p:nvSpPr>
          <p:cNvPr id="178" name="Google Shape;178;g2eea1f42d7b_0_1110:notes">
            <a:extLst>
              <a:ext uri="{FF2B5EF4-FFF2-40B4-BE49-F238E27FC236}">
                <a16:creationId xmlns:a16="http://schemas.microsoft.com/office/drawing/2014/main" id="{6C1FE822-57CF-1604-0D34-1F128DEEC429}"/>
              </a:ext>
            </a:extLst>
          </p:cNvPr>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eea1f42d7b_0_1110:notes">
            <a:extLst>
              <a:ext uri="{FF2B5EF4-FFF2-40B4-BE49-F238E27FC236}">
                <a16:creationId xmlns:a16="http://schemas.microsoft.com/office/drawing/2014/main" id="{72AED5F3-C692-EFD7-BDBF-3FB1814767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990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ea1f42d7b_0_0: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2eea1f42d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ea1f42d7b_0_255: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eea1f42d7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ea1f42d7b_0_255: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eea1f42d7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6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ea1f42d7b_0_339: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2eea1f42d7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ea1f42d7b_0_507: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eea1f42d7b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8</a:t>
            </a:fld>
            <a:endParaRPr sz="1300"/>
          </a:p>
        </p:txBody>
      </p:sp>
    </p:spTree>
    <p:extLst>
      <p:ext uri="{BB962C8B-B14F-4D97-AF65-F5344CB8AC3E}">
        <p14:creationId xmlns:p14="http://schemas.microsoft.com/office/powerpoint/2010/main" val="192434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9</a:t>
            </a:fld>
            <a:endParaRPr sz="1300"/>
          </a:p>
        </p:txBody>
      </p:sp>
    </p:spTree>
    <p:extLst>
      <p:ext uri="{BB962C8B-B14F-4D97-AF65-F5344CB8AC3E}">
        <p14:creationId xmlns:p14="http://schemas.microsoft.com/office/powerpoint/2010/main" val="414330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13"/>
          <p:cNvSpPr txBox="1">
            <a:spLocks noGrp="1"/>
          </p:cNvSpPr>
          <p:nvPr>
            <p:ph type="subTitle" idx="1"/>
          </p:nvPr>
        </p:nvSpPr>
        <p:spPr>
          <a:xfrm>
            <a:off x="685800" y="1102526"/>
            <a:ext cx="7924800" cy="3938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0000"/>
              </a:buClr>
              <a:buSzPts val="1800"/>
              <a:buNone/>
            </a:pPr>
            <a:r>
              <a:rPr lang="en" sz="1800" b="0" i="0" u="none" dirty="0">
                <a:solidFill>
                  <a:srgbClr val="000000"/>
                </a:solidFill>
                <a:latin typeface="+mj-lt"/>
                <a:ea typeface="Times New Roman"/>
                <a:cs typeface="Times New Roman"/>
                <a:sym typeface="Times New Roman"/>
              </a:rPr>
              <a:t>Session 2025-25</a:t>
            </a:r>
            <a:endParaRPr sz="2800" b="1" i="0" u="none" dirty="0">
              <a:solidFill>
                <a:srgbClr val="953735"/>
              </a:solidFill>
              <a:latin typeface="+mj-lt"/>
              <a:ea typeface="Times New Roman"/>
              <a:cs typeface="Times New Roman"/>
              <a:sym typeface="Times New Roman"/>
            </a:endParaRPr>
          </a:p>
          <a:p>
            <a:pPr marL="0" lvl="0" indent="0" algn="ctr" rtl="0">
              <a:lnSpc>
                <a:spcPct val="90000"/>
              </a:lnSpc>
              <a:spcBef>
                <a:spcPts val="560"/>
              </a:spcBef>
              <a:spcAft>
                <a:spcPts val="0"/>
              </a:spcAft>
              <a:buClr>
                <a:srgbClr val="953735"/>
              </a:buClr>
              <a:buSzPts val="2800"/>
              <a:buNone/>
            </a:pPr>
            <a:r>
              <a:rPr lang="en-IN" b="1" dirty="0">
                <a:solidFill>
                  <a:srgbClr val="953735"/>
                </a:solidFill>
                <a:latin typeface="+mj-lt"/>
                <a:ea typeface="Times New Roman"/>
                <a:cs typeface="Times New Roman"/>
                <a:sym typeface="Times New Roman"/>
              </a:rPr>
              <a:t>Major Project Progress Seminar-I </a:t>
            </a:r>
            <a:r>
              <a:rPr lang="en" b="1" dirty="0">
                <a:solidFill>
                  <a:srgbClr val="953735"/>
                </a:solidFill>
                <a:latin typeface="+mj-lt"/>
                <a:ea typeface="Times New Roman"/>
                <a:cs typeface="Times New Roman"/>
                <a:sym typeface="Times New Roman"/>
              </a:rPr>
              <a:t>O</a:t>
            </a:r>
            <a:r>
              <a:rPr lang="en" sz="2800" b="1" i="0" u="none" dirty="0">
                <a:solidFill>
                  <a:srgbClr val="953735"/>
                </a:solidFill>
                <a:latin typeface="+mj-lt"/>
                <a:ea typeface="Times New Roman"/>
                <a:cs typeface="Times New Roman"/>
                <a:sym typeface="Times New Roman"/>
              </a:rPr>
              <a:t>n</a:t>
            </a:r>
          </a:p>
          <a:p>
            <a:pPr marL="0" lvl="0" indent="0" algn="ctr" rtl="0">
              <a:lnSpc>
                <a:spcPct val="90000"/>
              </a:lnSpc>
              <a:spcBef>
                <a:spcPts val="560"/>
              </a:spcBef>
              <a:spcAft>
                <a:spcPts val="0"/>
              </a:spcAft>
              <a:buClr>
                <a:srgbClr val="953735"/>
              </a:buClr>
              <a:buSzPts val="2800"/>
              <a:buNone/>
            </a:pPr>
            <a:endParaRPr sz="1000" dirty="0">
              <a:latin typeface="+mj-lt"/>
            </a:endParaRPr>
          </a:p>
          <a:p>
            <a:pPr marL="0" lvl="0" indent="0" algn="ctr" rtl="0">
              <a:lnSpc>
                <a:spcPct val="90000"/>
              </a:lnSpc>
              <a:spcBef>
                <a:spcPts val="400"/>
              </a:spcBef>
              <a:spcAft>
                <a:spcPts val="0"/>
              </a:spcAft>
              <a:buClr>
                <a:srgbClr val="000000"/>
              </a:buClr>
              <a:buSzPts val="2000"/>
              <a:buNone/>
            </a:pPr>
            <a:r>
              <a:rPr lang="en-IN" sz="2200" b="1" i="0" u="sng" dirty="0">
                <a:solidFill>
                  <a:srgbClr val="000000"/>
                </a:solidFill>
                <a:latin typeface="+mj-lt"/>
                <a:ea typeface="Times New Roman"/>
                <a:cs typeface="Times New Roman"/>
                <a:sym typeface="Times New Roman"/>
              </a:rPr>
              <a:t>Deepfake Image Detection With </a:t>
            </a:r>
            <a:r>
              <a:rPr lang="en-IN" sz="2200" b="1" u="sng" dirty="0">
                <a:solidFill>
                  <a:srgbClr val="000000"/>
                </a:solidFill>
                <a:latin typeface="+mj-lt"/>
                <a:ea typeface="Times New Roman"/>
                <a:cs typeface="Times New Roman"/>
                <a:sym typeface="Times New Roman"/>
              </a:rPr>
              <a:t>Meta Learning</a:t>
            </a:r>
            <a:r>
              <a:rPr lang="en-IN" sz="2200" b="1" i="0" u="sng" dirty="0">
                <a:solidFill>
                  <a:srgbClr val="000000"/>
                </a:solidFill>
                <a:latin typeface="+mj-lt"/>
                <a:ea typeface="Times New Roman"/>
                <a:cs typeface="Times New Roman"/>
                <a:sym typeface="Times New Roman"/>
              </a:rPr>
              <a:t> </a:t>
            </a:r>
            <a:endParaRPr sz="2000" b="1" i="0" u="sng" dirty="0">
              <a:solidFill>
                <a:srgbClr val="000000"/>
              </a:solidFill>
              <a:latin typeface="+mj-lt"/>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endParaRPr lang="en" sz="1800" b="1" i="0" u="none" dirty="0">
              <a:solidFill>
                <a:schemeClr val="dk1"/>
              </a:solidFill>
              <a:latin typeface="+mj-lt"/>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b="1" i="0" u="none" dirty="0">
                <a:solidFill>
                  <a:schemeClr val="dk1"/>
                </a:solidFill>
                <a:latin typeface="+mj-lt"/>
                <a:ea typeface="Times New Roman"/>
                <a:cs typeface="Times New Roman"/>
                <a:sym typeface="Times New Roman"/>
              </a:rPr>
              <a:t>Presented B</a:t>
            </a:r>
            <a:r>
              <a:rPr lang="en" sz="1800" b="1" dirty="0">
                <a:solidFill>
                  <a:schemeClr val="dk1"/>
                </a:solidFill>
                <a:latin typeface="+mj-lt"/>
                <a:ea typeface="Times New Roman"/>
                <a:cs typeface="Times New Roman"/>
                <a:sym typeface="Times New Roman"/>
              </a:rPr>
              <a:t>y </a:t>
            </a:r>
            <a:r>
              <a:rPr lang="en" sz="1800" b="1" i="0" u="none" dirty="0">
                <a:solidFill>
                  <a:schemeClr val="dk1"/>
                </a:solidFill>
                <a:latin typeface="+mj-lt"/>
                <a:ea typeface="Times New Roman"/>
                <a:cs typeface="Times New Roman"/>
                <a:sym typeface="Times New Roman"/>
              </a:rPr>
              <a:t>Group No: </a:t>
            </a:r>
            <a:r>
              <a:rPr lang="en" sz="1800" b="1" dirty="0">
                <a:solidFill>
                  <a:schemeClr val="dk1"/>
                </a:solidFill>
                <a:latin typeface="+mj-lt"/>
                <a:ea typeface="Times New Roman"/>
                <a:cs typeface="Times New Roman"/>
                <a:sym typeface="Times New Roman"/>
              </a:rPr>
              <a:t>11</a:t>
            </a:r>
            <a:endParaRPr sz="1800" b="0" i="0" u="none" dirty="0">
              <a:solidFill>
                <a:schemeClr val="dk1"/>
              </a:solidFill>
              <a:latin typeface="+mj-lt"/>
              <a:ea typeface="Times New Roman"/>
              <a:cs typeface="Times New Roman"/>
              <a:sym typeface="Times New Roman"/>
            </a:endParaRPr>
          </a:p>
          <a:p>
            <a:pPr marL="0" indent="0">
              <a:lnSpc>
                <a:spcPct val="90000"/>
              </a:lnSpc>
              <a:spcBef>
                <a:spcPts val="360"/>
              </a:spcBef>
              <a:buClr>
                <a:srgbClr val="000000"/>
              </a:buClr>
              <a:buSzPts val="1800"/>
            </a:pPr>
            <a:r>
              <a:rPr lang="en-US" sz="1800" dirty="0">
                <a:solidFill>
                  <a:schemeClr val="dk1"/>
                </a:solidFill>
                <a:latin typeface="+mj-lt"/>
                <a:ea typeface="Times New Roman"/>
                <a:cs typeface="Times New Roman"/>
                <a:sym typeface="Times New Roman"/>
              </a:rPr>
              <a:t>Mr. Ashutosh </a:t>
            </a:r>
            <a:r>
              <a:rPr lang="en-US" sz="1800" dirty="0" err="1">
                <a:solidFill>
                  <a:schemeClr val="dk1"/>
                </a:solidFill>
                <a:latin typeface="+mj-lt"/>
                <a:ea typeface="Times New Roman"/>
                <a:cs typeface="Times New Roman"/>
                <a:sym typeface="Times New Roman"/>
              </a:rPr>
              <a:t>Dekate</a:t>
            </a:r>
            <a:r>
              <a:rPr lang="en-US" sz="1800" dirty="0">
                <a:solidFill>
                  <a:schemeClr val="dk1"/>
                </a:solidFill>
                <a:latin typeface="+mj-lt"/>
                <a:ea typeface="Times New Roman"/>
                <a:cs typeface="Times New Roman"/>
                <a:sym typeface="Times New Roman"/>
              </a:rPr>
              <a:t> (Roll no:141)</a:t>
            </a:r>
            <a:endParaRPr lang="en-US" sz="1800" b="0" i="0" u="none" dirty="0">
              <a:solidFill>
                <a:srgbClr val="000000"/>
              </a:solidFill>
              <a:latin typeface="+mj-lt"/>
              <a:ea typeface="Times New Roman"/>
              <a:cs typeface="Times New Roman"/>
              <a:sym typeface="Times New Roman"/>
            </a:endParaRPr>
          </a:p>
          <a:p>
            <a:pPr marL="0" lvl="0" indent="0" algn="ctr" rtl="0">
              <a:lnSpc>
                <a:spcPct val="90000"/>
              </a:lnSpc>
              <a:spcBef>
                <a:spcPts val="360"/>
              </a:spcBef>
              <a:spcAft>
                <a:spcPts val="0"/>
              </a:spcAft>
              <a:buClr>
                <a:srgbClr val="000000"/>
              </a:buClr>
              <a:buSzPts val="1800"/>
              <a:buNone/>
            </a:pPr>
            <a:r>
              <a:rPr lang="en" sz="1800" b="0" i="0" u="none" dirty="0">
                <a:solidFill>
                  <a:srgbClr val="000000"/>
                </a:solidFill>
                <a:latin typeface="+mj-lt"/>
                <a:ea typeface="Times New Roman"/>
                <a:cs typeface="Times New Roman"/>
                <a:sym typeface="Times New Roman"/>
              </a:rPr>
              <a:t>Mr.</a:t>
            </a:r>
            <a:r>
              <a:rPr lang="en" sz="1800" dirty="0">
                <a:solidFill>
                  <a:srgbClr val="000000"/>
                </a:solidFill>
                <a:latin typeface="+mj-lt"/>
                <a:ea typeface="Times New Roman"/>
                <a:cs typeface="Times New Roman"/>
                <a:sym typeface="Times New Roman"/>
              </a:rPr>
              <a:t>Bhagyesh Nand</a:t>
            </a:r>
            <a:r>
              <a:rPr lang="en" sz="1800" b="0" i="0" u="none" dirty="0">
                <a:solidFill>
                  <a:srgbClr val="000000"/>
                </a:solidFill>
                <a:latin typeface="+mj-lt"/>
                <a:ea typeface="Times New Roman"/>
                <a:cs typeface="Times New Roman"/>
                <a:sym typeface="Times New Roman"/>
              </a:rPr>
              <a:t> (Roll no:1</a:t>
            </a:r>
            <a:r>
              <a:rPr lang="en" sz="1800" dirty="0">
                <a:solidFill>
                  <a:srgbClr val="000000"/>
                </a:solidFill>
                <a:latin typeface="+mj-lt"/>
                <a:ea typeface="Times New Roman"/>
                <a:cs typeface="Times New Roman"/>
                <a:sym typeface="Times New Roman"/>
              </a:rPr>
              <a:t>44</a:t>
            </a:r>
            <a:r>
              <a:rPr lang="en" sz="1800" b="0" i="0" u="none" dirty="0">
                <a:solidFill>
                  <a:srgbClr val="000000"/>
                </a:solidFill>
                <a:latin typeface="+mj-lt"/>
                <a:ea typeface="Times New Roman"/>
                <a:cs typeface="Times New Roman"/>
                <a:sym typeface="Times New Roman"/>
              </a:rPr>
              <a:t>)</a:t>
            </a:r>
            <a:endParaRPr sz="1800" b="0" i="0" u="none" dirty="0">
              <a:solidFill>
                <a:srgbClr val="000000"/>
              </a:solidFill>
              <a:latin typeface="+mj-lt"/>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mj-lt"/>
                <a:ea typeface="Times New Roman"/>
                <a:cs typeface="Times New Roman"/>
                <a:sym typeface="Times New Roman"/>
              </a:rPr>
              <a:t>Mr.Kartik Nagrale (Roll no:154)</a:t>
            </a:r>
            <a:endParaRPr sz="1800" dirty="0">
              <a:solidFill>
                <a:schemeClr val="dk1"/>
              </a:solidFill>
              <a:latin typeface="+mj-lt"/>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mj-lt"/>
                <a:ea typeface="Times New Roman"/>
                <a:cs typeface="Times New Roman"/>
                <a:sym typeface="Times New Roman"/>
              </a:rPr>
              <a:t>Mr.Sumedh Bhagat (Roll no:167)</a:t>
            </a:r>
            <a:endParaRPr sz="1800" dirty="0">
              <a:solidFill>
                <a:schemeClr val="dk1"/>
              </a:solidFill>
              <a:latin typeface="+mj-lt"/>
              <a:ea typeface="Times New Roman"/>
              <a:cs typeface="Times New Roman"/>
              <a:sym typeface="Times New Roman"/>
            </a:endParaRPr>
          </a:p>
          <a:p>
            <a:pPr marL="0" lvl="0" indent="0" algn="ctr" rtl="0">
              <a:lnSpc>
                <a:spcPct val="90000"/>
              </a:lnSpc>
              <a:spcBef>
                <a:spcPts val="560"/>
              </a:spcBef>
              <a:spcAft>
                <a:spcPts val="0"/>
              </a:spcAft>
              <a:buClr>
                <a:schemeClr val="dk1"/>
              </a:buClr>
              <a:buSzPts val="1800"/>
              <a:buNone/>
            </a:pPr>
            <a:r>
              <a:rPr lang="en" sz="1800" b="1" i="0" u="none" dirty="0">
                <a:solidFill>
                  <a:schemeClr val="dk1"/>
                </a:solidFill>
                <a:latin typeface="+mj-lt"/>
                <a:ea typeface="Times New Roman"/>
                <a:cs typeface="Times New Roman"/>
                <a:sym typeface="Times New Roman"/>
              </a:rPr>
              <a:t>Guided</a:t>
            </a:r>
            <a:r>
              <a:rPr lang="en" sz="2800" b="1" i="0" u="none" dirty="0">
                <a:solidFill>
                  <a:srgbClr val="000000"/>
                </a:solidFill>
                <a:latin typeface="+mj-lt"/>
                <a:ea typeface="Times New Roman"/>
                <a:cs typeface="Times New Roman"/>
                <a:sym typeface="Times New Roman"/>
              </a:rPr>
              <a:t> </a:t>
            </a:r>
            <a:r>
              <a:rPr lang="en" sz="1800" b="1" i="0" u="none" dirty="0">
                <a:solidFill>
                  <a:schemeClr val="dk1"/>
                </a:solidFill>
                <a:latin typeface="+mj-lt"/>
                <a:ea typeface="Times New Roman"/>
                <a:cs typeface="Times New Roman"/>
                <a:sym typeface="Times New Roman"/>
              </a:rPr>
              <a:t>By </a:t>
            </a:r>
            <a:endParaRPr dirty="0">
              <a:latin typeface="+mj-lt"/>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mj-lt"/>
                <a:ea typeface="Times New Roman"/>
                <a:cs typeface="Times New Roman"/>
                <a:sym typeface="Times New Roman"/>
              </a:rPr>
              <a:t>Dr.Nisha Wankhade</a:t>
            </a:r>
            <a:endParaRPr sz="3000" b="0" i="0" u="none" dirty="0">
              <a:solidFill>
                <a:schemeClr val="dk1"/>
              </a:solidFill>
              <a:latin typeface="+mj-lt"/>
              <a:ea typeface="Calibri"/>
              <a:cs typeface="Calibri"/>
              <a:sym typeface="Calibri"/>
            </a:endParaRPr>
          </a:p>
          <a:p>
            <a:pPr marL="0" lvl="0" indent="0" algn="ctr" rtl="0">
              <a:spcBef>
                <a:spcPts val="600"/>
              </a:spcBef>
              <a:spcAft>
                <a:spcPts val="0"/>
              </a:spcAft>
              <a:buClr>
                <a:srgbClr val="888888"/>
              </a:buClr>
              <a:buSzPts val="3000"/>
              <a:buNone/>
            </a:pPr>
            <a:endParaRPr sz="3000" b="0" i="0" u="none" dirty="0">
              <a:solidFill>
                <a:schemeClr val="dk1"/>
              </a:solidFill>
              <a:latin typeface="+mj-lt"/>
              <a:ea typeface="Calibri"/>
              <a:cs typeface="Calibri"/>
              <a:sym typeface="Calibri"/>
            </a:endParaRPr>
          </a:p>
        </p:txBody>
      </p:sp>
      <p:pic>
        <p:nvPicPr>
          <p:cNvPr id="57" name="Google Shape;57;p13" descr="YCClogo.jpg"/>
          <p:cNvPicPr preferRelativeResize="0"/>
          <p:nvPr/>
        </p:nvPicPr>
        <p:blipFill rotWithShape="1">
          <a:blip r:embed="rId3">
            <a:alphaModFix/>
          </a:blip>
          <a:srcRect/>
          <a:stretch/>
        </p:blipFill>
        <p:spPr>
          <a:xfrm>
            <a:off x="0" y="8190"/>
            <a:ext cx="9143999" cy="1102500"/>
          </a:xfrm>
          <a:prstGeom prst="rect">
            <a:avLst/>
          </a:prstGeom>
          <a:noFill/>
          <a:ln>
            <a:noFill/>
          </a:ln>
        </p:spPr>
      </p:pic>
      <p:sp>
        <p:nvSpPr>
          <p:cNvPr id="58" name="Google Shape;58;p13"/>
          <p:cNvSpPr/>
          <p:nvPr/>
        </p:nvSpPr>
        <p:spPr>
          <a:xfrm>
            <a:off x="938848" y="750955"/>
            <a:ext cx="7543800" cy="392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2F2F2"/>
              </a:buClr>
              <a:buSzPts val="2800"/>
              <a:buFont typeface="Times New Roman"/>
              <a:buNone/>
            </a:pPr>
            <a:r>
              <a:rPr lang="en" sz="1800" b="1" i="0" u="none" strike="noStrike" cap="none" dirty="0">
                <a:solidFill>
                  <a:srgbClr val="F2F2F2"/>
                </a:solidFill>
                <a:latin typeface="+mj-lt"/>
                <a:ea typeface="Times New Roman"/>
                <a:cs typeface="Times New Roman"/>
                <a:sym typeface="Times New Roman"/>
              </a:rPr>
              <a:t>Department of Information Technology</a:t>
            </a:r>
            <a:endParaRPr sz="1800" b="1" i="0" u="none" strike="noStrike" cap="none" dirty="0">
              <a:solidFill>
                <a:srgbClr val="F2F2F2"/>
              </a:solidFill>
              <a:latin typeface="+mj-lt"/>
              <a:ea typeface="Times New Roman"/>
              <a:cs typeface="Times New Roman"/>
              <a:sym typeface="Times New Roman"/>
            </a:endParaRPr>
          </a:p>
        </p:txBody>
      </p:sp>
      <p:sp>
        <p:nvSpPr>
          <p:cNvPr id="59" name="Google Shape;59;p13"/>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2983938597"/>
              </p:ext>
            </p:extLst>
          </p:nvPr>
        </p:nvGraphicFramePr>
        <p:xfrm>
          <a:off x="228600" y="766913"/>
          <a:ext cx="8686800" cy="3992880"/>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2231847">
                  <a:extLst>
                    <a:ext uri="{9D8B030D-6E8A-4147-A177-3AD203B41FA5}">
                      <a16:colId xmlns:a16="http://schemas.microsoft.com/office/drawing/2014/main" val="1934561086"/>
                    </a:ext>
                  </a:extLst>
                </a:gridCol>
                <a:gridCol w="1408176">
                  <a:extLst>
                    <a:ext uri="{9D8B030D-6E8A-4147-A177-3AD203B41FA5}">
                      <a16:colId xmlns:a16="http://schemas.microsoft.com/office/drawing/2014/main" val="1174653053"/>
                    </a:ext>
                  </a:extLst>
                </a:gridCol>
                <a:gridCol w="1622080">
                  <a:extLst>
                    <a:ext uri="{9D8B030D-6E8A-4147-A177-3AD203B41FA5}">
                      <a16:colId xmlns:a16="http://schemas.microsoft.com/office/drawing/2014/main" val="3333896230"/>
                    </a:ext>
                  </a:extLst>
                </a:gridCol>
                <a:gridCol w="2849336">
                  <a:extLst>
                    <a:ext uri="{9D8B030D-6E8A-4147-A177-3AD203B41FA5}">
                      <a16:colId xmlns:a16="http://schemas.microsoft.com/office/drawing/2014/main" val="1324337001"/>
                    </a:ext>
                  </a:extLst>
                </a:gridCol>
              </a:tblGrid>
              <a:tr h="63524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191082">
                <a:tc>
                  <a:txBody>
                    <a:bodyPr/>
                    <a:lstStyle/>
                    <a:p>
                      <a:r>
                        <a:rPr lang="en-IN" dirty="0"/>
                        <a:t>5</a:t>
                      </a:r>
                    </a:p>
                  </a:txBody>
                  <a:tcPr/>
                </a:tc>
                <a:tc>
                  <a:txBody>
                    <a:bodyPr/>
                    <a:lstStyle/>
                    <a:p>
                      <a:pPr rtl="0"/>
                      <a:r>
                        <a:rPr lang="en-US" sz="1400" b="1" i="0" u="none" strike="noStrike" cap="none" dirty="0">
                          <a:solidFill>
                            <a:schemeClr val="dk1"/>
                          </a:solidFill>
                          <a:effectLst/>
                          <a:latin typeface="+mn-lt"/>
                          <a:ea typeface="+mn-ea"/>
                          <a:cs typeface="+mn-cs"/>
                          <a:sym typeface="Arial"/>
                        </a:rPr>
                        <a:t>Using Graph Neural Networks to Improve Generalization Capability of the Models for Deepfake Detection</a:t>
                      </a:r>
                    </a:p>
                  </a:txBody>
                  <a:tcPr/>
                </a:tc>
                <a:tc>
                  <a:txBody>
                    <a:bodyPr/>
                    <a:lstStyle/>
                    <a:p>
                      <a:r>
                        <a:rPr lang="en-IN" sz="1400" b="0" i="0" u="none" strike="noStrike" cap="none" dirty="0">
                          <a:solidFill>
                            <a:schemeClr val="dk1"/>
                          </a:solidFill>
                          <a:effectLst/>
                          <a:latin typeface="+mn-lt"/>
                          <a:ea typeface="+mn-ea"/>
                          <a:cs typeface="+mn-cs"/>
                          <a:sym typeface="Arial"/>
                        </a:rPr>
                        <a:t>H She, Y Hu, B Liu, J Li, Chang-</a:t>
                      </a:r>
                      <a:r>
                        <a:rPr lang="en-IN" sz="1400" b="0" i="0" u="none" strike="noStrike" cap="none" dirty="0" err="1">
                          <a:solidFill>
                            <a:schemeClr val="dk1"/>
                          </a:solidFill>
                          <a:effectLst/>
                          <a:latin typeface="+mn-lt"/>
                          <a:ea typeface="+mn-ea"/>
                          <a:cs typeface="+mn-cs"/>
                          <a:sym typeface="Arial"/>
                        </a:rPr>
                        <a:t>Tsun</a:t>
                      </a:r>
                      <a:r>
                        <a:rPr lang="en-IN" sz="1400" b="0" i="0" u="none" strike="noStrike" cap="none" dirty="0">
                          <a:solidFill>
                            <a:schemeClr val="dk1"/>
                          </a:solidFill>
                          <a:effectLst/>
                          <a:latin typeface="+mn-lt"/>
                          <a:ea typeface="+mn-ea"/>
                          <a:cs typeface="+mn-cs"/>
                          <a:sym typeface="Arial"/>
                        </a:rPr>
                        <a:t> </a:t>
                      </a:r>
                      <a:r>
                        <a:rPr lang="en-IN" sz="1400" b="0" i="0" u="none" strike="noStrike" cap="none" dirty="0" err="1">
                          <a:solidFill>
                            <a:schemeClr val="dk1"/>
                          </a:solidFill>
                          <a:effectLst/>
                          <a:latin typeface="+mn-lt"/>
                          <a:ea typeface="+mn-ea"/>
                          <a:cs typeface="+mn-cs"/>
                          <a:sym typeface="Arial"/>
                        </a:rPr>
                        <a:t>LiChang-Tsun</a:t>
                      </a:r>
                      <a:r>
                        <a:rPr lang="en-IN" sz="1400" b="0" i="0" u="none" strike="noStrike" cap="none" dirty="0">
                          <a:solidFill>
                            <a:schemeClr val="dk1"/>
                          </a:solidFill>
                          <a:effectLst/>
                          <a:latin typeface="+mn-lt"/>
                          <a:ea typeface="+mn-ea"/>
                          <a:cs typeface="+mn-cs"/>
                          <a:sym typeface="Arial"/>
                        </a:rPr>
                        <a:t> Li</a:t>
                      </a:r>
                    </a:p>
                    <a:p>
                      <a:br>
                        <a:rPr lang="en-IN" dirty="0"/>
                      </a:br>
                      <a:endParaRPr lang="en-IN" dirty="0"/>
                    </a:p>
                  </a:txBody>
                  <a:tcPr/>
                </a:tc>
                <a:tc>
                  <a:txBody>
                    <a:bodyPr/>
                    <a:lstStyle/>
                    <a:p>
                      <a:r>
                        <a:rPr lang="en-IN" dirty="0"/>
                        <a:t>2024</a:t>
                      </a:r>
                    </a:p>
                    <a:p>
                      <a:endParaRPr lang="en-IN" dirty="0"/>
                    </a:p>
                    <a:p>
                      <a:r>
                        <a:rPr lang="en-US" sz="1400" b="0" i="0" u="none" strike="noStrike" cap="none" dirty="0">
                          <a:solidFill>
                            <a:schemeClr val="dk1"/>
                          </a:solidFill>
                          <a:effectLst/>
                          <a:latin typeface="+mn-lt"/>
                          <a:ea typeface="+mn-ea"/>
                          <a:cs typeface="+mn-cs"/>
                          <a:sym typeface="Arial"/>
                        </a:rPr>
                        <a:t>IEEE Transactions on Information Forensics and Security. Vol 19</a:t>
                      </a:r>
                      <a:endParaRPr lang="en-IN" dirty="0"/>
                    </a:p>
                  </a:txBody>
                  <a:tcPr/>
                </a:tc>
                <a:tc>
                  <a:txBody>
                    <a:bodyPr/>
                    <a:lstStyle/>
                    <a:p>
                      <a:r>
                        <a:rPr lang="en-US" sz="1400" dirty="0"/>
                        <a:t>Represented images as graphs and employed Graph Neural Networks (GNNs) to detect deepfake manipulations.</a:t>
                      </a:r>
                    </a:p>
                    <a:p>
                      <a:endParaRPr lang="en-IN" sz="1400" dirty="0"/>
                    </a:p>
                  </a:txBody>
                  <a:tcPr/>
                </a:tc>
                <a:extLst>
                  <a:ext uri="{0D108BD9-81ED-4DB2-BD59-A6C34878D82A}">
                    <a16:rowId xmlns:a16="http://schemas.microsoft.com/office/drawing/2014/main" val="1401599263"/>
                  </a:ext>
                </a:extLst>
              </a:tr>
              <a:tr h="1191082">
                <a:tc>
                  <a:txBody>
                    <a:bodyPr/>
                    <a:lstStyle/>
                    <a:p>
                      <a:r>
                        <a:rPr lang="en-IN" dirty="0"/>
                        <a:t>6</a:t>
                      </a:r>
                    </a:p>
                  </a:txBody>
                  <a:tcPr/>
                </a:tc>
                <a:tc>
                  <a:txBody>
                    <a:bodyPr/>
                    <a:lstStyle/>
                    <a:p>
                      <a:pPr rtl="0"/>
                      <a:r>
                        <a:rPr lang="en-US" sz="1400" b="1" i="0" u="none" strike="noStrike" cap="none" dirty="0">
                          <a:solidFill>
                            <a:schemeClr val="dk1"/>
                          </a:solidFill>
                          <a:effectLst/>
                          <a:latin typeface="+mn-lt"/>
                          <a:ea typeface="+mn-ea"/>
                          <a:cs typeface="+mn-cs"/>
                          <a:sym typeface="Arial"/>
                        </a:rPr>
                        <a:t>Meta-Learning in Neural Networks: A Survey</a:t>
                      </a:r>
                    </a:p>
                  </a:txBody>
                  <a:tcPr/>
                </a:tc>
                <a:tc>
                  <a:txBody>
                    <a:bodyPr/>
                    <a:lstStyle/>
                    <a:p>
                      <a:r>
                        <a:rPr lang="en-IN" dirty="0"/>
                        <a:t>Timothy </a:t>
                      </a:r>
                      <a:r>
                        <a:rPr lang="en-IN" dirty="0" err="1"/>
                        <a:t>Hospedales</a:t>
                      </a:r>
                      <a:r>
                        <a:rPr lang="en-IN" dirty="0"/>
                        <a:t>, </a:t>
                      </a:r>
                      <a:r>
                        <a:rPr lang="en-IN" dirty="0" err="1"/>
                        <a:t>Antreas</a:t>
                      </a:r>
                      <a:r>
                        <a:rPr lang="en-IN" dirty="0"/>
                        <a:t> Antoniou, Paul </a:t>
                      </a:r>
                      <a:r>
                        <a:rPr lang="en-IN" dirty="0" err="1"/>
                        <a:t>Micaelli</a:t>
                      </a:r>
                      <a:r>
                        <a:rPr lang="en-IN" dirty="0"/>
                        <a:t>, Amos </a:t>
                      </a:r>
                      <a:r>
                        <a:rPr lang="en-IN" dirty="0" err="1"/>
                        <a:t>Storkey</a:t>
                      </a:r>
                      <a:endParaRPr lang="en-IN" dirty="0"/>
                    </a:p>
                  </a:txBody>
                  <a:tcPr/>
                </a:tc>
                <a:tc>
                  <a:txBody>
                    <a:bodyPr/>
                    <a:lstStyle/>
                    <a:p>
                      <a:r>
                        <a:rPr lang="en-IN" dirty="0"/>
                        <a:t>2021</a:t>
                      </a:r>
                    </a:p>
                    <a:p>
                      <a:r>
                        <a:rPr lang="en-IN" dirty="0"/>
                        <a:t>IEEE Transactions on Pattern Analysis and Machine Intelligence</a:t>
                      </a:r>
                    </a:p>
                  </a:txBody>
                  <a:tcPr/>
                </a:tc>
                <a:tc>
                  <a:txBody>
                    <a:bodyPr/>
                    <a:lstStyle/>
                    <a:p>
                      <a:r>
                        <a:rPr lang="en-US" sz="1400" b="0" i="0" u="none" strike="noStrike" cap="none" dirty="0">
                          <a:solidFill>
                            <a:schemeClr val="dk1"/>
                          </a:solidFill>
                          <a:effectLst/>
                          <a:latin typeface="+mn-lt"/>
                          <a:ea typeface="+mn-ea"/>
                          <a:cs typeface="+mn-cs"/>
                          <a:sym typeface="Arial"/>
                        </a:rPr>
                        <a:t>Explains about applications and successes of meta-learning such as few-shot learning and reinforcement learning</a:t>
                      </a:r>
                      <a:endParaRPr lang="en-IN" sz="1400" dirty="0"/>
                    </a:p>
                  </a:txBody>
                  <a:tcPr/>
                </a:tc>
                <a:extLst>
                  <a:ext uri="{0D108BD9-81ED-4DB2-BD59-A6C34878D82A}">
                    <a16:rowId xmlns:a16="http://schemas.microsoft.com/office/drawing/2014/main" val="3854315268"/>
                  </a:ext>
                </a:extLst>
              </a:tr>
              <a:tr h="0">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4" name="Google Shape;85;p16">
            <a:extLst>
              <a:ext uri="{FF2B5EF4-FFF2-40B4-BE49-F238E27FC236}">
                <a16:creationId xmlns:a16="http://schemas.microsoft.com/office/drawing/2014/main" id="{2286BCA2-D2CE-6E5E-F044-0C47FD497808}"/>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17876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EC0F4325-C7B6-ED46-D30D-EF4D7B42323C}"/>
            </a:ext>
          </a:extLst>
        </p:cNvPr>
        <p:cNvGrpSpPr/>
        <p:nvPr/>
      </p:nvGrpSpPr>
      <p:grpSpPr>
        <a:xfrm>
          <a:off x="0" y="0"/>
          <a:ext cx="0" cy="0"/>
          <a:chOff x="0" y="0"/>
          <a:chExt cx="0" cy="0"/>
        </a:xfrm>
      </p:grpSpPr>
      <p:sp>
        <p:nvSpPr>
          <p:cNvPr id="109" name="Google Shape;109;p19">
            <a:extLst>
              <a:ext uri="{FF2B5EF4-FFF2-40B4-BE49-F238E27FC236}">
                <a16:creationId xmlns:a16="http://schemas.microsoft.com/office/drawing/2014/main" id="{18766184-C282-DF1B-D6C1-078009AB1707}"/>
              </a:ext>
            </a:extLst>
          </p:cNvPr>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a:extLst>
              <a:ext uri="{FF2B5EF4-FFF2-40B4-BE49-F238E27FC236}">
                <a16:creationId xmlns:a16="http://schemas.microsoft.com/office/drawing/2014/main" id="{D9C9E908-9247-AAAE-0125-44E012AF2367}"/>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Patent Search</a:t>
            </a:r>
            <a:endParaRPr dirty="0"/>
          </a:p>
        </p:txBody>
      </p:sp>
      <p:sp>
        <p:nvSpPr>
          <p:cNvPr id="112" name="Google Shape;112;p19">
            <a:extLst>
              <a:ext uri="{FF2B5EF4-FFF2-40B4-BE49-F238E27FC236}">
                <a16:creationId xmlns:a16="http://schemas.microsoft.com/office/drawing/2014/main" id="{196E29E8-1B16-DE36-69A9-1AB9E68624DD}"/>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a:extLst>
              <a:ext uri="{FF2B5EF4-FFF2-40B4-BE49-F238E27FC236}">
                <a16:creationId xmlns:a16="http://schemas.microsoft.com/office/drawing/2014/main" id="{CD26EDB0-C000-ADAB-3868-7B982EE3AD0C}"/>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11</a:t>
            </a:fld>
            <a:endParaRPr/>
          </a:p>
        </p:txBody>
      </p:sp>
      <p:graphicFrame>
        <p:nvGraphicFramePr>
          <p:cNvPr id="2" name="Table 1">
            <a:extLst>
              <a:ext uri="{FF2B5EF4-FFF2-40B4-BE49-F238E27FC236}">
                <a16:creationId xmlns:a16="http://schemas.microsoft.com/office/drawing/2014/main" id="{E3709899-74F1-87F0-4114-95A43F7EFCC4}"/>
              </a:ext>
            </a:extLst>
          </p:cNvPr>
          <p:cNvGraphicFramePr>
            <a:graphicFrameLocks noGrp="1"/>
          </p:cNvGraphicFramePr>
          <p:nvPr>
            <p:extLst>
              <p:ext uri="{D42A27DB-BD31-4B8C-83A1-F6EECF244321}">
                <p14:modId xmlns:p14="http://schemas.microsoft.com/office/powerpoint/2010/main" val="2226122629"/>
              </p:ext>
            </p:extLst>
          </p:nvPr>
        </p:nvGraphicFramePr>
        <p:xfrm>
          <a:off x="228600" y="685950"/>
          <a:ext cx="8686800" cy="4392978"/>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1152855">
                  <a:extLst>
                    <a:ext uri="{9D8B030D-6E8A-4147-A177-3AD203B41FA5}">
                      <a16:colId xmlns:a16="http://schemas.microsoft.com/office/drawing/2014/main" val="1934561086"/>
                    </a:ext>
                  </a:extLst>
                </a:gridCol>
                <a:gridCol w="1737360">
                  <a:extLst>
                    <a:ext uri="{9D8B030D-6E8A-4147-A177-3AD203B41FA5}">
                      <a16:colId xmlns:a16="http://schemas.microsoft.com/office/drawing/2014/main" val="1174653053"/>
                    </a:ext>
                  </a:extLst>
                </a:gridCol>
                <a:gridCol w="1274064">
                  <a:extLst>
                    <a:ext uri="{9D8B030D-6E8A-4147-A177-3AD203B41FA5}">
                      <a16:colId xmlns:a16="http://schemas.microsoft.com/office/drawing/2014/main" val="3333896230"/>
                    </a:ext>
                  </a:extLst>
                </a:gridCol>
                <a:gridCol w="3947160">
                  <a:extLst>
                    <a:ext uri="{9D8B030D-6E8A-4147-A177-3AD203B41FA5}">
                      <a16:colId xmlns:a16="http://schemas.microsoft.com/office/drawing/2014/main" val="1324337001"/>
                    </a:ext>
                  </a:extLst>
                </a:gridCol>
              </a:tblGrid>
              <a:tr h="7463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20">
                <a:tc>
                  <a:txBody>
                    <a:bodyPr/>
                    <a:lstStyle/>
                    <a:p>
                      <a:r>
                        <a:rPr lang="en-IN"/>
                        <a:t>1</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Deepfake video detection system and method</a:t>
                      </a:r>
                    </a:p>
                  </a:txBody>
                  <a:tcPr/>
                </a:tc>
                <a:tc>
                  <a:txBody>
                    <a:bodyPr/>
                    <a:lstStyle/>
                    <a:p>
                      <a:r>
                        <a:rPr lang="en-IN" sz="1400" b="0" i="0" u="none" strike="noStrike" cap="none" dirty="0">
                          <a:solidFill>
                            <a:schemeClr val="dk1"/>
                          </a:solidFill>
                          <a:effectLst/>
                          <a:latin typeface="+mn-lt"/>
                          <a:ea typeface="+mn-ea"/>
                          <a:cs typeface="+mn-cs"/>
                          <a:sym typeface="Arial"/>
                        </a:rPr>
                        <a:t>Jung-</a:t>
                      </a:r>
                      <a:r>
                        <a:rPr lang="en-IN" sz="1400" b="0" i="0" u="none" strike="noStrike" cap="none" dirty="0" err="1">
                          <a:solidFill>
                            <a:schemeClr val="dk1"/>
                          </a:solidFill>
                          <a:effectLst/>
                          <a:latin typeface="+mn-lt"/>
                          <a:ea typeface="+mn-ea"/>
                          <a:cs typeface="+mn-cs"/>
                          <a:sym typeface="Arial"/>
                        </a:rPr>
                        <a:t>Shian</a:t>
                      </a:r>
                      <a:r>
                        <a:rPr lang="en-IN" sz="1400" b="0" i="0" u="none" strike="noStrike" cap="none" dirty="0">
                          <a:solidFill>
                            <a:schemeClr val="dk1"/>
                          </a:solidFill>
                          <a:effectLst/>
                          <a:latin typeface="+mn-lt"/>
                          <a:ea typeface="+mn-ea"/>
                          <a:cs typeface="+mn-cs"/>
                          <a:sym typeface="Arial"/>
                        </a:rPr>
                        <a:t> LII-Hsien </a:t>
                      </a:r>
                      <a:r>
                        <a:rPr lang="en-IN" sz="1400" b="0" i="0" u="none" strike="noStrike" cap="none" dirty="0" err="1">
                          <a:solidFill>
                            <a:schemeClr val="dk1"/>
                          </a:solidFill>
                          <a:effectLst/>
                          <a:latin typeface="+mn-lt"/>
                          <a:ea typeface="+mn-ea"/>
                          <a:cs typeface="+mn-cs"/>
                          <a:sym typeface="Arial"/>
                        </a:rPr>
                        <a:t>LiuChuan</a:t>
                      </a:r>
                      <a:r>
                        <a:rPr lang="en-IN" sz="1400" b="0" i="0" u="none" strike="noStrike" cap="none" dirty="0">
                          <a:solidFill>
                            <a:schemeClr val="dk1"/>
                          </a:solidFill>
                          <a:effectLst/>
                          <a:latin typeface="+mn-lt"/>
                          <a:ea typeface="+mn-ea"/>
                          <a:cs typeface="+mn-cs"/>
                          <a:sym typeface="Arial"/>
                        </a:rPr>
                        <a:t>-Kang </a:t>
                      </a:r>
                      <a:r>
                        <a:rPr lang="en-IN" sz="1400" b="0" i="0" u="none" strike="noStrike" cap="none" dirty="0" err="1">
                          <a:solidFill>
                            <a:schemeClr val="dk1"/>
                          </a:solidFill>
                          <a:effectLst/>
                          <a:latin typeface="+mn-lt"/>
                          <a:ea typeface="+mn-ea"/>
                          <a:cs typeface="+mn-cs"/>
                          <a:sym typeface="Arial"/>
                        </a:rPr>
                        <a:t>LiuPo</a:t>
                      </a:r>
                      <a:r>
                        <a:rPr lang="en-IN" sz="1400" b="0" i="0" u="none" strike="noStrike" cap="none" dirty="0">
                          <a:solidFill>
                            <a:schemeClr val="dk1"/>
                          </a:solidFill>
                          <a:effectLst/>
                          <a:latin typeface="+mn-lt"/>
                          <a:ea typeface="+mn-ea"/>
                          <a:cs typeface="+mn-cs"/>
                          <a:sym typeface="Arial"/>
                        </a:rPr>
                        <a:t>-Yi </a:t>
                      </a:r>
                      <a:r>
                        <a:rPr lang="en-IN" sz="1400" b="0" i="0" u="none" strike="noStrike" cap="none" dirty="0" err="1">
                          <a:solidFill>
                            <a:schemeClr val="dk1"/>
                          </a:solidFill>
                          <a:effectLst/>
                          <a:latin typeface="+mn-lt"/>
                          <a:ea typeface="+mn-ea"/>
                          <a:cs typeface="+mn-cs"/>
                          <a:sym typeface="Arial"/>
                        </a:rPr>
                        <a:t>WuYen</a:t>
                      </a:r>
                      <a:r>
                        <a:rPr lang="en-IN" sz="1400" b="0" i="0" u="none" strike="noStrike" cap="none" dirty="0">
                          <a:solidFill>
                            <a:schemeClr val="dk1"/>
                          </a:solidFill>
                          <a:effectLst/>
                          <a:latin typeface="+mn-lt"/>
                          <a:ea typeface="+mn-ea"/>
                          <a:cs typeface="+mn-cs"/>
                          <a:sym typeface="Arial"/>
                        </a:rPr>
                        <a:t>-Chu Peng</a:t>
                      </a:r>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2022-11-29</a:t>
                      </a:r>
                      <a:endParaRPr lang="en-IN" dirty="0"/>
                    </a:p>
                    <a:p>
                      <a:r>
                        <a:rPr lang="en-IN" sz="1400" b="0" i="0" u="none" strike="noStrike" cap="none" dirty="0">
                          <a:solidFill>
                            <a:schemeClr val="dk1"/>
                          </a:solidFill>
                          <a:effectLst/>
                          <a:latin typeface="+mn-lt"/>
                          <a:ea typeface="+mn-ea"/>
                          <a:cs typeface="+mn-cs"/>
                          <a:sym typeface="Arial"/>
                        </a:rPr>
                        <a:t>United States </a:t>
                      </a:r>
                      <a:r>
                        <a:rPr lang="en-IN" dirty="0"/>
                        <a:t>Patent</a:t>
                      </a:r>
                    </a:p>
                  </a:txBody>
                  <a:tcPr/>
                </a:tc>
                <a:tc>
                  <a:txBody>
                    <a:bodyPr/>
                    <a:lstStyle/>
                    <a:p>
                      <a:r>
                        <a:rPr lang="en-US" sz="1400" b="0" i="0" u="none" strike="noStrike" cap="none" dirty="0">
                          <a:solidFill>
                            <a:schemeClr val="dk1"/>
                          </a:solidFill>
                          <a:effectLst/>
                          <a:latin typeface="+mn-lt"/>
                          <a:ea typeface="+mn-ea"/>
                          <a:cs typeface="+mn-cs"/>
                          <a:sym typeface="Arial"/>
                        </a:rPr>
                        <a:t>The present disclosure relates to facial recognition, and in particular to a system and method of detecting changes in the state of human eyes in a video, quantifying the behavior of the eye features based on time using deep learning, and then integrating statistical models to determine whether the video has been faked or altered.</a:t>
                      </a:r>
                    </a:p>
                  </a:txBody>
                  <a:tcPr/>
                </a:tc>
                <a:extLst>
                  <a:ext uri="{0D108BD9-81ED-4DB2-BD59-A6C34878D82A}">
                    <a16:rowId xmlns:a16="http://schemas.microsoft.com/office/drawing/2014/main" val="1401599263"/>
                  </a:ext>
                </a:extLst>
              </a:tr>
              <a:tr h="1537310">
                <a:tc>
                  <a:txBody>
                    <a:bodyPr/>
                    <a:lstStyle/>
                    <a:p>
                      <a:r>
                        <a:rPr lang="en-IN" dirty="0"/>
                        <a:t>2</a:t>
                      </a:r>
                    </a:p>
                  </a:txBody>
                  <a:tcPr/>
                </a:tc>
                <a:tc>
                  <a:txBody>
                    <a:bodyPr/>
                    <a:lstStyle/>
                    <a:p>
                      <a:r>
                        <a:rPr lang="en-US" sz="1400" b="0" i="0" u="none" strike="noStrike" cap="none" dirty="0">
                          <a:solidFill>
                            <a:schemeClr val="dk1"/>
                          </a:solidFill>
                          <a:effectLst/>
                          <a:latin typeface="+mn-lt"/>
                          <a:ea typeface="+mn-ea"/>
                          <a:cs typeface="+mn-cs"/>
                          <a:sym typeface="Arial"/>
                        </a:rPr>
                        <a:t>Adaptive Meta-Learning for Robust Deepfake Detection:</a:t>
                      </a:r>
                    </a:p>
                  </a:txBody>
                  <a:tcPr/>
                </a:tc>
                <a:tc>
                  <a:txBody>
                    <a:bodyPr/>
                    <a:lstStyle/>
                    <a:p>
                      <a:r>
                        <a:rPr lang="nn-NO" sz="1400" b="0" i="0" u="none" strike="noStrike" cap="none" dirty="0">
                          <a:solidFill>
                            <a:schemeClr val="dk1"/>
                          </a:solidFill>
                          <a:effectLst/>
                          <a:latin typeface="+mn-lt"/>
                          <a:ea typeface="+mn-ea"/>
                          <a:cs typeface="+mn-cs"/>
                          <a:sym typeface="Arial"/>
                        </a:rPr>
                        <a:t>Dinesh Srivasthav P, Badri Narayan Subudhi</a:t>
                      </a:r>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2022</a:t>
                      </a:r>
                    </a:p>
                    <a:p>
                      <a:br>
                        <a:rPr lang="en-IN" dirty="0"/>
                      </a:br>
                      <a:r>
                        <a:rPr lang="en-IN" sz="1400" b="0" i="0" u="none" strike="noStrike" cap="none" dirty="0">
                          <a:solidFill>
                            <a:schemeClr val="dk1"/>
                          </a:solidFill>
                          <a:effectLst/>
                          <a:latin typeface="+mn-lt"/>
                          <a:ea typeface="+mn-ea"/>
                          <a:cs typeface="+mn-cs"/>
                          <a:sym typeface="Arial"/>
                        </a:rPr>
                        <a:t>India Patent</a:t>
                      </a:r>
                      <a:endParaRPr lang="en-IN" dirty="0"/>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t>This paper addresses the challenges of deepfake detection, by proposing meta-learning algorithm that enhances model performance.</a:t>
                      </a:r>
                    </a:p>
                  </a:txBody>
                  <a:tcPr/>
                </a:tc>
                <a:extLst>
                  <a:ext uri="{0D108BD9-81ED-4DB2-BD59-A6C34878D82A}">
                    <a16:rowId xmlns:a16="http://schemas.microsoft.com/office/drawing/2014/main" val="454217317"/>
                  </a:ext>
                </a:extLst>
              </a:tr>
              <a:tr h="31098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a:extLst>
              <a:ext uri="{FF2B5EF4-FFF2-40B4-BE49-F238E27FC236}">
                <a16:creationId xmlns:a16="http://schemas.microsoft.com/office/drawing/2014/main" id="{75B90F14-F8C3-2AA1-C126-2F0D70E2E385}"/>
              </a:ext>
            </a:extLst>
          </p:cNvPr>
          <p:cNvSpPr txBox="1"/>
          <p:nvPr/>
        </p:nvSpPr>
        <p:spPr>
          <a:xfrm>
            <a:off x="745811" y="4837689"/>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 with Meta Learning</a:t>
            </a:r>
            <a:endParaRPr dirty="0">
              <a:solidFill>
                <a:schemeClr val="tx1"/>
              </a:solidFill>
            </a:endParaRPr>
          </a:p>
        </p:txBody>
      </p:sp>
    </p:spTree>
    <p:extLst>
      <p:ext uri="{BB962C8B-B14F-4D97-AF65-F5344CB8AC3E}">
        <p14:creationId xmlns:p14="http://schemas.microsoft.com/office/powerpoint/2010/main" val="10727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Patent Search</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362457630"/>
              </p:ext>
            </p:extLst>
          </p:nvPr>
        </p:nvGraphicFramePr>
        <p:xfrm>
          <a:off x="228600" y="685950"/>
          <a:ext cx="8686800" cy="3709108"/>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1152855">
                  <a:extLst>
                    <a:ext uri="{9D8B030D-6E8A-4147-A177-3AD203B41FA5}">
                      <a16:colId xmlns:a16="http://schemas.microsoft.com/office/drawing/2014/main" val="1934561086"/>
                    </a:ext>
                  </a:extLst>
                </a:gridCol>
                <a:gridCol w="1737360">
                  <a:extLst>
                    <a:ext uri="{9D8B030D-6E8A-4147-A177-3AD203B41FA5}">
                      <a16:colId xmlns:a16="http://schemas.microsoft.com/office/drawing/2014/main" val="1174653053"/>
                    </a:ext>
                  </a:extLst>
                </a:gridCol>
                <a:gridCol w="1274064">
                  <a:extLst>
                    <a:ext uri="{9D8B030D-6E8A-4147-A177-3AD203B41FA5}">
                      <a16:colId xmlns:a16="http://schemas.microsoft.com/office/drawing/2014/main" val="3333896230"/>
                    </a:ext>
                  </a:extLst>
                </a:gridCol>
                <a:gridCol w="3947160">
                  <a:extLst>
                    <a:ext uri="{9D8B030D-6E8A-4147-A177-3AD203B41FA5}">
                      <a16:colId xmlns:a16="http://schemas.microsoft.com/office/drawing/2014/main" val="1324337001"/>
                    </a:ext>
                  </a:extLst>
                </a:gridCol>
              </a:tblGrid>
              <a:tr h="7463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80746">
                <a:tc>
                  <a:txBody>
                    <a:bodyPr/>
                    <a:lstStyle/>
                    <a:p>
                      <a:r>
                        <a:rPr lang="en-IN" dirty="0"/>
                        <a:t>3</a:t>
                      </a:r>
                    </a:p>
                  </a:txBody>
                  <a:tcPr/>
                </a:tc>
                <a:tc>
                  <a:txBody>
                    <a:bodyPr/>
                    <a:lstStyle/>
                    <a:p>
                      <a:r>
                        <a:rPr lang="en-US" sz="1400" b="0" i="0" u="none" strike="noStrike" cap="none" dirty="0">
                          <a:solidFill>
                            <a:schemeClr val="dk1"/>
                          </a:solidFill>
                          <a:effectLst/>
                          <a:latin typeface="+mn-lt"/>
                          <a:ea typeface="+mn-ea"/>
                          <a:cs typeface="+mn-cs"/>
                          <a:sym typeface="Arial"/>
                        </a:rPr>
                        <a:t>Methods and systems for detecting deepfakes</a:t>
                      </a:r>
                    </a:p>
                  </a:txBody>
                  <a:tcPr/>
                </a:tc>
                <a:tc>
                  <a:txBody>
                    <a:bodyPr/>
                    <a:lstStyle/>
                    <a:p>
                      <a:r>
                        <a:rPr lang="en-US" sz="1400" b="0" i="0" u="none" strike="noStrike" cap="none" dirty="0">
                          <a:solidFill>
                            <a:schemeClr val="dk1"/>
                          </a:solidFill>
                          <a:effectLst/>
                          <a:latin typeface="+mn-lt"/>
                          <a:ea typeface="+mn-ea"/>
                          <a:cs typeface="+mn-cs"/>
                          <a:sym typeface="Arial"/>
                        </a:rPr>
                        <a:t>Michael Morgan </a:t>
                      </a:r>
                      <a:r>
                        <a:rPr lang="en-US" sz="1400" b="0" i="0" u="none" strike="noStrike" cap="none" dirty="0" err="1">
                          <a:solidFill>
                            <a:schemeClr val="dk1"/>
                          </a:solidFill>
                          <a:effectLst/>
                          <a:latin typeface="+mn-lt"/>
                          <a:ea typeface="+mn-ea"/>
                          <a:cs typeface="+mn-cs"/>
                          <a:sym typeface="Arial"/>
                        </a:rPr>
                        <a:t>PriceMatthew</a:t>
                      </a:r>
                      <a:r>
                        <a:rPr lang="en-US" sz="1400" b="0" i="0" u="none" strike="noStrike" cap="none" dirty="0">
                          <a:solidFill>
                            <a:schemeClr val="dk1"/>
                          </a:solidFill>
                          <a:effectLst/>
                          <a:latin typeface="+mn-lt"/>
                          <a:ea typeface="+mn-ea"/>
                          <a:cs typeface="+mn-cs"/>
                          <a:sym typeface="Arial"/>
                        </a:rPr>
                        <a:t> Alan Price</a:t>
                      </a:r>
                      <a:r>
                        <a:rPr lang="en-IN" dirty="0"/>
                        <a:t> </a:t>
                      </a:r>
                    </a:p>
                  </a:txBody>
                  <a:tcPr/>
                </a:tc>
                <a:tc>
                  <a:txBody>
                    <a:bodyPr/>
                    <a:lstStyle/>
                    <a:p>
                      <a:r>
                        <a:rPr lang="en-IN" sz="1400" b="0" i="0" u="none" strike="noStrike" cap="none" dirty="0">
                          <a:solidFill>
                            <a:schemeClr val="dk1"/>
                          </a:solidFill>
                          <a:effectLst/>
                          <a:latin typeface="+mn-lt"/>
                          <a:ea typeface="+mn-ea"/>
                          <a:cs typeface="+mn-cs"/>
                          <a:sym typeface="Arial"/>
                        </a:rPr>
                        <a:t>2024-04-16</a:t>
                      </a:r>
                    </a:p>
                    <a:p>
                      <a:br>
                        <a:rPr lang="en-IN" dirty="0"/>
                      </a:br>
                      <a:r>
                        <a:rPr lang="en-IN" sz="1400" b="0" i="0" u="none" strike="noStrike" cap="none" dirty="0">
                          <a:solidFill>
                            <a:schemeClr val="dk1"/>
                          </a:solidFill>
                          <a:effectLst/>
                          <a:latin typeface="+mn-lt"/>
                          <a:ea typeface="+mn-ea"/>
                          <a:cs typeface="+mn-cs"/>
                          <a:sym typeface="Arial"/>
                        </a:rPr>
                        <a:t>United States Patent</a:t>
                      </a:r>
                      <a:endParaRPr lang="en-IN" dirty="0"/>
                    </a:p>
                  </a:txBody>
                  <a:tcPr/>
                </a:tc>
                <a:tc>
                  <a:txBody>
                    <a:bodyPr/>
                    <a:lstStyle/>
                    <a:p>
                      <a:endParaRPr lang="en-US" dirty="0"/>
                    </a:p>
                    <a:p>
                      <a:r>
                        <a:rPr lang="en-US" dirty="0"/>
                        <a:t>A system for detecting synthetic videos includes a server, multiple weak classifiers, and a strong classifier. Weak classifiers are trained on real and synthetic videos to analyze distinct characteristics, detect irregularities, and generate predictions on whether a video is synthetic. The server collects these predictions and sends them to the strong classifier. The strong classifier, trained to analyze the weak classifiers' predictions, determines if the video is synthetic based on the aggregated results.</a:t>
                      </a:r>
                    </a:p>
                  </a:txBody>
                  <a:tcPr/>
                </a:tc>
                <a:extLst>
                  <a:ext uri="{0D108BD9-81ED-4DB2-BD59-A6C34878D82A}">
                    <a16:rowId xmlns:a16="http://schemas.microsoft.com/office/drawing/2014/main" val="454217317"/>
                  </a:ext>
                </a:extLst>
              </a:tr>
              <a:tr h="31098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4" name="Google Shape;85;p16">
            <a:extLst>
              <a:ext uri="{FF2B5EF4-FFF2-40B4-BE49-F238E27FC236}">
                <a16:creationId xmlns:a16="http://schemas.microsoft.com/office/drawing/2014/main" id="{0357F10A-17A5-D099-DBB8-7BE237D5BF55}"/>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404288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600" b="1" i="0" u="none" dirty="0">
                <a:solidFill>
                  <a:schemeClr val="dk1"/>
                </a:solidFill>
                <a:latin typeface="+mj-lt"/>
                <a:ea typeface="Calibri"/>
                <a:cs typeface="Calibri"/>
                <a:sym typeface="Calibri"/>
              </a:rPr>
              <a:t>Issues:</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Imbalance Between Real and Fake Samples: </a:t>
            </a:r>
            <a:r>
              <a:rPr lang="en-US" sz="1600" dirty="0">
                <a:solidFill>
                  <a:schemeClr val="tx1"/>
                </a:solidFill>
                <a:latin typeface="+mj-lt"/>
              </a:rPr>
              <a:t>Existing datasets often have an imbalance between the number of real and deepfake samples. This imbalance can skew the performance of detection algorithms, making them less effective in real-world scenarios where deepfakes may be less prevalent.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Adaptation to Evolving Deepfake Techniques: </a:t>
            </a:r>
            <a:r>
              <a:rPr lang="en-US" sz="1600" dirty="0">
                <a:solidFill>
                  <a:schemeClr val="tx1"/>
                </a:solidFill>
                <a:latin typeface="+mj-lt"/>
              </a:rPr>
              <a:t>As deepfake generation methods continue to evolve, many existing detection algorithms struggle to adapt. There is a need for research that focuses on creating adaptive models capable of identifying new and sophisticated deepfake techniques.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Need for Robust Models: </a:t>
            </a:r>
            <a:r>
              <a:rPr lang="en-US" sz="1600" dirty="0">
                <a:solidFill>
                  <a:schemeClr val="tx1"/>
                </a:solidFill>
                <a:latin typeface="+mj-lt"/>
              </a:rPr>
              <a:t>Current models often struggle with overfitting, particularly when trained on limited data. There is a pressing need for more robust architectures that can maintain high accuracy while being less prone to overfitting</a:t>
            </a:r>
            <a:r>
              <a:rPr lang="en-US" sz="1600" b="1" dirty="0">
                <a:solidFill>
                  <a:schemeClr val="tx1"/>
                </a:solidFill>
                <a:latin typeface="+mj-lt"/>
              </a:rPr>
              <a:t>.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Generalization to Unseen Data: </a:t>
            </a:r>
            <a:r>
              <a:rPr lang="en-US" sz="1600" dirty="0">
                <a:solidFill>
                  <a:schemeClr val="tx1"/>
                </a:solidFill>
                <a:latin typeface="+mj-lt"/>
              </a:rPr>
              <a:t>Many models are trained on specific datasets and fail to generalize across various deepfake generation techniques.</a:t>
            </a:r>
            <a:endParaRPr lang="en-IN" sz="1600" i="0" u="none" dirty="0">
              <a:solidFill>
                <a:schemeClr val="tx1"/>
              </a:solidFill>
              <a:latin typeface="+mj-lt"/>
              <a:ea typeface="Calibri"/>
              <a:cs typeface="Calibri"/>
              <a:sym typeface="Calibri"/>
            </a:endParaRPr>
          </a:p>
        </p:txBody>
      </p:sp>
      <p:sp>
        <p:nvSpPr>
          <p:cNvPr id="132" name="Google Shape;132;p2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mj-lt"/>
                <a:ea typeface="Calibri"/>
                <a:cs typeface="Calibri"/>
                <a:sym typeface="Calibri"/>
              </a:rPr>
              <a:t>Research Gap</a:t>
            </a:r>
            <a:endParaRPr>
              <a:latin typeface="+mj-lt"/>
            </a:endParaRPr>
          </a:p>
        </p:txBody>
      </p:sp>
      <p:sp>
        <p:nvSpPr>
          <p:cNvPr id="133" name="Google Shape;133;p2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3" name="Google Shape;85;p16">
            <a:extLst>
              <a:ext uri="{FF2B5EF4-FFF2-40B4-BE49-F238E27FC236}">
                <a16:creationId xmlns:a16="http://schemas.microsoft.com/office/drawing/2014/main" id="{DD372527-8719-7016-9CC2-142F061E968A}"/>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600" b="1" i="0" u="none" dirty="0">
                <a:solidFill>
                  <a:schemeClr val="dk1"/>
                </a:solidFill>
                <a:latin typeface="+mj-lt"/>
                <a:ea typeface="Calibri"/>
                <a:cs typeface="Calibri"/>
                <a:sym typeface="Calibri"/>
              </a:rPr>
              <a:t>Solution:</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Deepfake Detection using CNN </a:t>
            </a:r>
            <a:r>
              <a:rPr lang="en-US" sz="1600" dirty="0">
                <a:solidFill>
                  <a:schemeClr val="tx1"/>
                </a:solidFill>
                <a:latin typeface="+mj-lt"/>
              </a:rPr>
              <a:t>: Studies have used convolutional neural networks (CNNs) to detect deepfakes, achieving high accuracy rates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err="1">
                <a:solidFill>
                  <a:schemeClr val="tx1"/>
                </a:solidFill>
                <a:latin typeface="+mj-lt"/>
              </a:rPr>
              <a:t>MobileNet</a:t>
            </a:r>
            <a:r>
              <a:rPr lang="en-US" sz="1600" b="1" dirty="0">
                <a:solidFill>
                  <a:schemeClr val="tx1"/>
                </a:solidFill>
                <a:latin typeface="+mj-lt"/>
              </a:rPr>
              <a:t> for Deepfake Detection </a:t>
            </a:r>
            <a:r>
              <a:rPr lang="en-US" sz="1600" dirty="0">
                <a:solidFill>
                  <a:schemeClr val="tx1"/>
                </a:solidFill>
                <a:latin typeface="+mj-lt"/>
              </a:rPr>
              <a:t>: The study proposes a deep-learning method called </a:t>
            </a:r>
            <a:r>
              <a:rPr lang="en-US" sz="1600" dirty="0" err="1">
                <a:solidFill>
                  <a:schemeClr val="tx1"/>
                </a:solidFill>
                <a:latin typeface="+mj-lt"/>
              </a:rPr>
              <a:t>MobileNet</a:t>
            </a:r>
            <a:r>
              <a:rPr lang="en-US" sz="1600" dirty="0">
                <a:solidFill>
                  <a:schemeClr val="tx1"/>
                </a:solidFill>
                <a:latin typeface="+mj-lt"/>
              </a:rPr>
              <a:t>, which utilizes compact convolutional neural networks to detect manipulated facial expressions with high accuracy which is pretrained on ImageNet</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Face Forensics: </a:t>
            </a:r>
            <a:r>
              <a:rPr lang="en-US" sz="1600" dirty="0">
                <a:solidFill>
                  <a:schemeClr val="tx1"/>
                </a:solidFill>
                <a:latin typeface="+mj-lt"/>
              </a:rPr>
              <a:t>Researchers have proposed face forensics methods to detect deepfakes, including analyzing facial expressions, eye movements, and skin texture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Meta Learning Implementation: </a:t>
            </a:r>
            <a:r>
              <a:rPr lang="en-US" sz="1600" dirty="0">
                <a:solidFill>
                  <a:schemeClr val="tx1"/>
                </a:solidFill>
                <a:latin typeface="+mj-lt"/>
              </a:rPr>
              <a:t>Meta Learning frameworks, such as Model-Agnostic Meta-Learning (MAML) can be used to detect deepfakes.</a:t>
            </a:r>
          </a:p>
        </p:txBody>
      </p:sp>
      <p:sp>
        <p:nvSpPr>
          <p:cNvPr id="132" name="Google Shape;132;p2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Research Gap</a:t>
            </a:r>
            <a:endParaRPr dirty="0">
              <a:latin typeface="+mj-lt"/>
            </a:endParaRPr>
          </a:p>
        </p:txBody>
      </p:sp>
      <p:sp>
        <p:nvSpPr>
          <p:cNvPr id="133" name="Google Shape;133;p2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3" name="Google Shape;85;p16">
            <a:extLst>
              <a:ext uri="{FF2B5EF4-FFF2-40B4-BE49-F238E27FC236}">
                <a16:creationId xmlns:a16="http://schemas.microsoft.com/office/drawing/2014/main" id="{3B116018-3F92-4F7A-178C-545F3AAED65D}"/>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384291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0E9D862F-6234-F0FA-7E3F-5EA2C8749CCC}"/>
            </a:ext>
          </a:extLst>
        </p:cNvPr>
        <p:cNvGrpSpPr/>
        <p:nvPr/>
      </p:nvGrpSpPr>
      <p:grpSpPr>
        <a:xfrm>
          <a:off x="0" y="0"/>
          <a:ext cx="0" cy="0"/>
          <a:chOff x="0" y="0"/>
          <a:chExt cx="0" cy="0"/>
        </a:xfrm>
      </p:grpSpPr>
      <p:sp>
        <p:nvSpPr>
          <p:cNvPr id="141" name="Google Shape;141;p22">
            <a:extLst>
              <a:ext uri="{FF2B5EF4-FFF2-40B4-BE49-F238E27FC236}">
                <a16:creationId xmlns:a16="http://schemas.microsoft.com/office/drawing/2014/main" id="{52D170B1-89BC-9D68-7F0F-8D8436C944D7}"/>
              </a:ext>
            </a:extLst>
          </p:cNvPr>
          <p:cNvSpPr txBox="1">
            <a:spLocks noGrp="1"/>
          </p:cNvSpPr>
          <p:nvPr>
            <p:ph type="subTitle" idx="1"/>
          </p:nvPr>
        </p:nvSpPr>
        <p:spPr>
          <a:xfrm>
            <a:off x="152400" y="800100"/>
            <a:ext cx="8788500" cy="3828900"/>
          </a:xfrm>
          <a:prstGeom prst="rect">
            <a:avLst/>
          </a:prstGeom>
          <a:noFill/>
          <a:ln>
            <a:noFill/>
          </a:ln>
        </p:spPr>
        <p:txBody>
          <a:bodyPr spcFirstLastPara="1" wrap="square" lIns="91425" tIns="45700" rIns="91425" bIns="45700" anchor="t" anchorCtr="0">
            <a:noAutofit/>
          </a:bodyPr>
          <a:lstStyle/>
          <a:p>
            <a:pPr algn="just"/>
            <a:r>
              <a:rPr lang="en-US" altLang="en-US" sz="1600" u="sng" dirty="0">
                <a:solidFill>
                  <a:schemeClr val="tx1"/>
                </a:solidFill>
                <a:latin typeface="+mj-lt"/>
                <a:ea typeface="Calibri" panose="020F0502020204030204" pitchFamily="34" charset="0"/>
                <a:cs typeface="Calibri" panose="020F0502020204030204" pitchFamily="34" charset="0"/>
              </a:rPr>
              <a:t>Hardware Details </a:t>
            </a:r>
            <a:r>
              <a:rPr lang="en-US" altLang="en-US" sz="1600" dirty="0">
                <a:solidFill>
                  <a:schemeClr val="tx1"/>
                </a:solidFill>
                <a:latin typeface="+mj-lt"/>
                <a:ea typeface="Calibri" panose="020F0502020204030204" pitchFamily="34" charset="0"/>
                <a:cs typeface="Calibri" panose="020F0502020204030204" pitchFamily="34" charset="0"/>
              </a:rPr>
              <a:t>: For a software, an effective hardware components are required in a computer. </a:t>
            </a:r>
          </a:p>
          <a:p>
            <a:pPr algn="just"/>
            <a:r>
              <a:rPr lang="en-US" altLang="en-US" sz="1600" dirty="0">
                <a:solidFill>
                  <a:schemeClr val="tx1"/>
                </a:solidFill>
                <a:latin typeface="+mj-lt"/>
                <a:ea typeface="Calibri" panose="020F0502020204030204" pitchFamily="34" charset="0"/>
                <a:cs typeface="Calibri" panose="020F0502020204030204" pitchFamily="34" charset="0"/>
              </a:rPr>
              <a:t>Operating System: Windows 10 or newer, macOS, or Linux. </a:t>
            </a:r>
          </a:p>
          <a:p>
            <a:pPr algn="just"/>
            <a:r>
              <a:rPr lang="en-US" altLang="en-US" sz="1600" dirty="0">
                <a:solidFill>
                  <a:schemeClr val="tx1"/>
                </a:solidFill>
                <a:latin typeface="+mj-lt"/>
                <a:ea typeface="Calibri" panose="020F0502020204030204" pitchFamily="34" charset="0"/>
                <a:cs typeface="Calibri" panose="020F0502020204030204" pitchFamily="34" charset="0"/>
              </a:rPr>
              <a:t>Memory: At least 2 GB of RAM is recommended for smooth operations.</a:t>
            </a:r>
          </a:p>
          <a:p>
            <a:pPr algn="just"/>
            <a:r>
              <a:rPr lang="en-US" altLang="en-US" sz="1600" dirty="0">
                <a:solidFill>
                  <a:schemeClr val="tx1"/>
                </a:solidFill>
                <a:latin typeface="+mj-lt"/>
                <a:ea typeface="Calibri" panose="020F0502020204030204" pitchFamily="34" charset="0"/>
                <a:cs typeface="Calibri" panose="020F0502020204030204" pitchFamily="34" charset="0"/>
              </a:rPr>
              <a:t>Disk Space: Minimum 2 GB of free disk space for installing and functioning </a:t>
            </a:r>
            <a:r>
              <a:rPr lang="en-US" altLang="en-US" sz="1600" dirty="0" err="1">
                <a:solidFill>
                  <a:schemeClr val="tx1"/>
                </a:solidFill>
                <a:latin typeface="+mj-lt"/>
                <a:ea typeface="Calibri" panose="020F0502020204030204" pitchFamily="34" charset="0"/>
                <a:cs typeface="Calibri" panose="020F0502020204030204" pitchFamily="34" charset="0"/>
              </a:rPr>
              <a:t>Jupyter</a:t>
            </a:r>
            <a:r>
              <a:rPr lang="en-US" altLang="en-US" sz="1600" dirty="0">
                <a:solidFill>
                  <a:schemeClr val="tx1"/>
                </a:solidFill>
                <a:latin typeface="+mj-lt"/>
                <a:ea typeface="Calibri" panose="020F0502020204030204" pitchFamily="34" charset="0"/>
                <a:cs typeface="Calibri" panose="020F0502020204030204" pitchFamily="34" charset="0"/>
              </a:rPr>
              <a:t> Notebook and its dependencies.</a:t>
            </a:r>
          </a:p>
          <a:p>
            <a:pPr algn="just"/>
            <a:r>
              <a:rPr lang="en-US" altLang="en-US" sz="1600" dirty="0">
                <a:solidFill>
                  <a:schemeClr val="tx1"/>
                </a:solidFill>
                <a:latin typeface="+mj-lt"/>
                <a:ea typeface="Calibri" panose="020F0502020204030204" pitchFamily="34" charset="0"/>
                <a:cs typeface="Calibri" panose="020F0502020204030204" pitchFamily="34" charset="0"/>
              </a:rPr>
              <a:t>Processor : Pentium IV 2.6GHZ or above</a:t>
            </a:r>
          </a:p>
          <a:p>
            <a:pPr algn="just"/>
            <a:r>
              <a:rPr lang="en-US" altLang="en-US" sz="1600" dirty="0">
                <a:solidFill>
                  <a:schemeClr val="tx1"/>
                </a:solidFill>
                <a:latin typeface="+mj-lt"/>
                <a:ea typeface="Calibri" panose="020F0502020204030204" pitchFamily="34" charset="0"/>
                <a:cs typeface="Calibri" panose="020F0502020204030204" pitchFamily="34" charset="0"/>
              </a:rPr>
              <a:t>Hard disk Space: 512 GB</a:t>
            </a:r>
          </a:p>
          <a:p>
            <a:pPr algn="just"/>
            <a:endParaRPr lang="en-US" altLang="en-US" sz="1600" dirty="0">
              <a:solidFill>
                <a:schemeClr val="tx1"/>
              </a:solidFill>
              <a:latin typeface="+mj-lt"/>
              <a:ea typeface="Calibri" panose="020F0502020204030204" pitchFamily="34" charset="0"/>
              <a:cs typeface="Calibri" panose="020F0502020204030204" pitchFamily="34" charset="0"/>
            </a:endParaRPr>
          </a:p>
          <a:p>
            <a:pPr algn="just"/>
            <a:r>
              <a:rPr lang="en-US" altLang="en-US" sz="1600" u="sng" dirty="0">
                <a:solidFill>
                  <a:schemeClr val="tx1"/>
                </a:solidFill>
                <a:latin typeface="+mj-lt"/>
                <a:ea typeface="Calibri" panose="020F0502020204030204" pitchFamily="34" charset="0"/>
                <a:cs typeface="Calibri" panose="020F0502020204030204" pitchFamily="34" charset="0"/>
              </a:rPr>
              <a:t>Software Details </a:t>
            </a:r>
            <a:r>
              <a:rPr lang="en-US" altLang="en-US" sz="1600" dirty="0">
                <a:solidFill>
                  <a:schemeClr val="tx1"/>
                </a:solidFill>
                <a:latin typeface="+mj-lt"/>
                <a:ea typeface="Calibri" panose="020F0502020204030204" pitchFamily="34" charset="0"/>
                <a:cs typeface="Calibri" panose="020F0502020204030204" pitchFamily="34" charset="0"/>
              </a:rPr>
              <a:t>:To run a system efficiently, software must be installed.</a:t>
            </a:r>
          </a:p>
          <a:p>
            <a:pPr algn="just"/>
            <a:r>
              <a:rPr lang="en-US" altLang="en-US" sz="1600" dirty="0">
                <a:solidFill>
                  <a:schemeClr val="tx1"/>
                </a:solidFill>
                <a:latin typeface="+mj-lt"/>
                <a:ea typeface="Calibri" panose="020F0502020204030204" pitchFamily="34" charset="0"/>
                <a:cs typeface="Calibri" panose="020F0502020204030204" pitchFamily="34" charset="0"/>
              </a:rPr>
              <a:t>Operating System: Windows 10 or above</a:t>
            </a:r>
          </a:p>
          <a:p>
            <a:pPr algn="just"/>
            <a:r>
              <a:rPr lang="en-US" altLang="en-US" sz="1600" dirty="0">
                <a:solidFill>
                  <a:schemeClr val="tx1"/>
                </a:solidFill>
                <a:latin typeface="+mj-lt"/>
                <a:ea typeface="Calibri" panose="020F0502020204030204" pitchFamily="34" charset="0"/>
                <a:cs typeface="Calibri" panose="020F0502020204030204" pitchFamily="34" charset="0"/>
              </a:rPr>
              <a:t>Languages used: Python, </a:t>
            </a:r>
            <a:r>
              <a:rPr lang="en-US" altLang="en-US" sz="1600" dirty="0" err="1">
                <a:solidFill>
                  <a:schemeClr val="tx1"/>
                </a:solidFill>
                <a:latin typeface="+mj-lt"/>
                <a:ea typeface="Calibri" panose="020F0502020204030204" pitchFamily="34" charset="0"/>
                <a:cs typeface="Calibri" panose="020F0502020204030204" pitchFamily="34" charset="0"/>
              </a:rPr>
              <a:t>Py</a:t>
            </a:r>
            <a:r>
              <a:rPr lang="en-US" altLang="en-US" sz="1600" dirty="0">
                <a:solidFill>
                  <a:schemeClr val="tx1"/>
                </a:solidFill>
                <a:latin typeface="+mj-lt"/>
                <a:ea typeface="Calibri" panose="020F0502020204030204" pitchFamily="34" charset="0"/>
                <a:cs typeface="Calibri" panose="020F0502020204030204" pitchFamily="34" charset="0"/>
              </a:rPr>
              <a:t>-Libraries</a:t>
            </a:r>
          </a:p>
          <a:p>
            <a:pPr algn="just"/>
            <a:r>
              <a:rPr lang="en-US" altLang="en-US" sz="1600" dirty="0">
                <a:solidFill>
                  <a:schemeClr val="tx1"/>
                </a:solidFill>
                <a:latin typeface="+mj-lt"/>
                <a:ea typeface="Calibri" panose="020F0502020204030204" pitchFamily="34" charset="0"/>
                <a:cs typeface="Calibri" panose="020F0502020204030204" pitchFamily="34" charset="0"/>
              </a:rPr>
              <a:t>Software used:  </a:t>
            </a:r>
            <a:r>
              <a:rPr lang="en-US" altLang="en-US" sz="1600" dirty="0" err="1">
                <a:solidFill>
                  <a:schemeClr val="tx1"/>
                </a:solidFill>
                <a:latin typeface="+mj-lt"/>
                <a:ea typeface="Calibri" panose="020F0502020204030204" pitchFamily="34" charset="0"/>
                <a:cs typeface="Calibri" panose="020F0502020204030204" pitchFamily="34" charset="0"/>
              </a:rPr>
              <a:t>Jupyter</a:t>
            </a:r>
            <a:r>
              <a:rPr lang="en-US" altLang="en-US" sz="1600" dirty="0">
                <a:solidFill>
                  <a:schemeClr val="tx1"/>
                </a:solidFill>
                <a:latin typeface="+mj-lt"/>
                <a:ea typeface="Calibri" panose="020F0502020204030204" pitchFamily="34" charset="0"/>
                <a:cs typeface="Calibri" panose="020F0502020204030204" pitchFamily="34" charset="0"/>
              </a:rPr>
              <a:t> Notebook and Visual Studio code</a:t>
            </a:r>
          </a:p>
          <a:p>
            <a:pPr algn="just"/>
            <a:r>
              <a:rPr lang="en-US" altLang="en-US" sz="1600" dirty="0">
                <a:solidFill>
                  <a:schemeClr val="tx1"/>
                </a:solidFill>
                <a:latin typeface="+mj-lt"/>
                <a:ea typeface="Calibri" panose="020F0502020204030204" pitchFamily="34" charset="0"/>
                <a:cs typeface="Calibri" panose="020F0502020204030204" pitchFamily="34" charset="0"/>
              </a:rPr>
              <a:t>And more</a:t>
            </a:r>
          </a:p>
        </p:txBody>
      </p:sp>
      <p:sp>
        <p:nvSpPr>
          <p:cNvPr id="142" name="Google Shape;142;p22">
            <a:extLst>
              <a:ext uri="{FF2B5EF4-FFF2-40B4-BE49-F238E27FC236}">
                <a16:creationId xmlns:a16="http://schemas.microsoft.com/office/drawing/2014/main" id="{938D59D4-6FF0-B871-AC31-7957063DDCB0}"/>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mj-lt"/>
                <a:ea typeface="Calibri"/>
                <a:cs typeface="Calibri"/>
                <a:sym typeface="Calibri"/>
              </a:rPr>
              <a:t>Hardware/Software Requirement</a:t>
            </a:r>
            <a:endParaRPr>
              <a:latin typeface="+mj-lt"/>
            </a:endParaRPr>
          </a:p>
        </p:txBody>
      </p:sp>
      <p:sp>
        <p:nvSpPr>
          <p:cNvPr id="143" name="Google Shape;143;p22">
            <a:extLst>
              <a:ext uri="{FF2B5EF4-FFF2-40B4-BE49-F238E27FC236}">
                <a16:creationId xmlns:a16="http://schemas.microsoft.com/office/drawing/2014/main" id="{6A59EB13-1C77-44F8-743B-4E76335AF3A6}"/>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3" name="Google Shape;85;p16">
            <a:extLst>
              <a:ext uri="{FF2B5EF4-FFF2-40B4-BE49-F238E27FC236}">
                <a16:creationId xmlns:a16="http://schemas.microsoft.com/office/drawing/2014/main" id="{2E9B6406-6B37-9B22-0FF4-D1A74395DE11}"/>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85845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Dataset</a:t>
            </a:r>
            <a:endParaRPr dirty="0">
              <a:latin typeface="+mj-lt"/>
            </a:endParaRPr>
          </a:p>
        </p:txBody>
      </p:sp>
      <p:sp>
        <p:nvSpPr>
          <p:cNvPr id="143" name="Google Shape;143;p2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pic>
        <p:nvPicPr>
          <p:cNvPr id="5" name="Picture 4">
            <a:extLst>
              <a:ext uri="{FF2B5EF4-FFF2-40B4-BE49-F238E27FC236}">
                <a16:creationId xmlns:a16="http://schemas.microsoft.com/office/drawing/2014/main" id="{CBA031DC-2300-1CD7-97EE-B176224EED8A}"/>
              </a:ext>
            </a:extLst>
          </p:cNvPr>
          <p:cNvPicPr>
            <a:picLocks noChangeAspect="1"/>
          </p:cNvPicPr>
          <p:nvPr/>
        </p:nvPicPr>
        <p:blipFill>
          <a:blip r:embed="rId3"/>
          <a:stretch>
            <a:fillRect/>
          </a:stretch>
        </p:blipFill>
        <p:spPr>
          <a:xfrm>
            <a:off x="1759350" y="2607001"/>
            <a:ext cx="7175100" cy="1975114"/>
          </a:xfrm>
          <a:prstGeom prst="rect">
            <a:avLst/>
          </a:prstGeom>
        </p:spPr>
      </p:pic>
      <p:sp>
        <p:nvSpPr>
          <p:cNvPr id="6" name="Rectangle 5">
            <a:extLst>
              <a:ext uri="{FF2B5EF4-FFF2-40B4-BE49-F238E27FC236}">
                <a16:creationId xmlns:a16="http://schemas.microsoft.com/office/drawing/2014/main" id="{B2D8BAD1-FA43-82C8-80F6-1E1EF82DE590}"/>
              </a:ext>
            </a:extLst>
          </p:cNvPr>
          <p:cNvSpPr/>
          <p:nvPr/>
        </p:nvSpPr>
        <p:spPr>
          <a:xfrm>
            <a:off x="209550" y="2606989"/>
            <a:ext cx="1657350" cy="3347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DeepFake</a:t>
            </a:r>
            <a:r>
              <a:rPr lang="en-IN" dirty="0"/>
              <a:t> Images</a:t>
            </a:r>
          </a:p>
        </p:txBody>
      </p:sp>
      <p:pic>
        <p:nvPicPr>
          <p:cNvPr id="8" name="Picture 7">
            <a:extLst>
              <a:ext uri="{FF2B5EF4-FFF2-40B4-BE49-F238E27FC236}">
                <a16:creationId xmlns:a16="http://schemas.microsoft.com/office/drawing/2014/main" id="{72C8F768-FF52-2BA8-C4DF-AD8B803668A4}"/>
              </a:ext>
            </a:extLst>
          </p:cNvPr>
          <p:cNvPicPr>
            <a:picLocks noChangeAspect="1"/>
          </p:cNvPicPr>
          <p:nvPr/>
        </p:nvPicPr>
        <p:blipFill>
          <a:blip r:embed="rId4"/>
          <a:stretch>
            <a:fillRect/>
          </a:stretch>
        </p:blipFill>
        <p:spPr>
          <a:xfrm>
            <a:off x="1759350" y="719637"/>
            <a:ext cx="7175100" cy="1735308"/>
          </a:xfrm>
          <a:prstGeom prst="rect">
            <a:avLst/>
          </a:prstGeom>
        </p:spPr>
      </p:pic>
      <p:sp>
        <p:nvSpPr>
          <p:cNvPr id="9" name="Rectangle 8">
            <a:extLst>
              <a:ext uri="{FF2B5EF4-FFF2-40B4-BE49-F238E27FC236}">
                <a16:creationId xmlns:a16="http://schemas.microsoft.com/office/drawing/2014/main" id="{657BF677-A8E9-4D77-D271-F7E6EE34497D}"/>
              </a:ext>
            </a:extLst>
          </p:cNvPr>
          <p:cNvSpPr/>
          <p:nvPr/>
        </p:nvSpPr>
        <p:spPr>
          <a:xfrm>
            <a:off x="209550" y="718892"/>
            <a:ext cx="1657350" cy="3347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Real Images</a:t>
            </a:r>
          </a:p>
        </p:txBody>
      </p:sp>
      <p:sp>
        <p:nvSpPr>
          <p:cNvPr id="11" name="Google Shape;85;p16">
            <a:extLst>
              <a:ext uri="{FF2B5EF4-FFF2-40B4-BE49-F238E27FC236}">
                <a16:creationId xmlns:a16="http://schemas.microsoft.com/office/drawing/2014/main" id="{5A3F8AC0-5F5B-288E-7642-B6FFF0138408}"/>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340121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mj-lt"/>
                <a:ea typeface="Calibri"/>
                <a:cs typeface="Calibri"/>
                <a:sym typeface="Calibri"/>
              </a:rPr>
              <a:t>Proposed Methodology</a:t>
            </a:r>
            <a:endParaRPr lang="en-IN" dirty="0">
              <a:latin typeface="+mj-lt"/>
            </a:endParaRPr>
          </a:p>
        </p:txBody>
      </p:sp>
      <p:sp>
        <p:nvSpPr>
          <p:cNvPr id="143" name="Google Shape;143;p2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7" name="Rectangle 2">
            <a:extLst>
              <a:ext uri="{FF2B5EF4-FFF2-40B4-BE49-F238E27FC236}">
                <a16:creationId xmlns:a16="http://schemas.microsoft.com/office/drawing/2014/main" id="{7D765637-BFAE-A3B0-107E-C060A5D4EA24}"/>
              </a:ext>
            </a:extLst>
          </p:cNvPr>
          <p:cNvSpPr>
            <a:spLocks noChangeArrowheads="1"/>
          </p:cNvSpPr>
          <p:nvPr/>
        </p:nvSpPr>
        <p:spPr bwMode="auto">
          <a:xfrm>
            <a:off x="457200" y="1049143"/>
            <a:ext cx="791935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Data Collection and Preprocessing</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j-lt"/>
              </a:rPr>
              <a:t>Collect a large dataset of real face images or videos from various sources, such as: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mj-lt"/>
              </a:rPr>
              <a:t>Publicly available datasets (e.g., </a:t>
            </a:r>
            <a:r>
              <a:rPr kumimoji="0" lang="en-US" altLang="en-US" b="0" i="0" u="none" strike="noStrike" cap="none" normalizeH="0" baseline="0" dirty="0" err="1">
                <a:ln>
                  <a:noFill/>
                </a:ln>
                <a:solidFill>
                  <a:schemeClr val="tx1"/>
                </a:solidFill>
                <a:effectLst/>
                <a:latin typeface="+mj-lt"/>
              </a:rPr>
              <a:t>FaceForensics</a:t>
            </a:r>
            <a:r>
              <a:rPr kumimoji="0" lang="en-US" altLang="en-US" b="0" i="0" u="none" strike="noStrike" cap="none" normalizeH="0" baseline="0" dirty="0">
                <a:ln>
                  <a:noFill/>
                </a:ln>
                <a:solidFill>
                  <a:schemeClr val="tx1"/>
                </a:solidFill>
                <a:effectLst/>
                <a:latin typeface="+mj-lt"/>
              </a:rPr>
              <a:t>++, Deepfake Detection Dataset)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mj-lt"/>
              </a:rPr>
              <a:t>Web scraping</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mj-lt"/>
              </a:rPr>
              <a:t>Crowdsourcing</a:t>
            </a:r>
          </a:p>
        </p:txBody>
      </p:sp>
      <p:sp>
        <p:nvSpPr>
          <p:cNvPr id="5" name="TextBox 4">
            <a:extLst>
              <a:ext uri="{FF2B5EF4-FFF2-40B4-BE49-F238E27FC236}">
                <a16:creationId xmlns:a16="http://schemas.microsoft.com/office/drawing/2014/main" id="{48EACFAC-058F-69ED-25E1-38E302F82119}"/>
              </a:ext>
            </a:extLst>
          </p:cNvPr>
          <p:cNvSpPr txBox="1"/>
          <p:nvPr/>
        </p:nvSpPr>
        <p:spPr>
          <a:xfrm>
            <a:off x="457200" y="2366600"/>
            <a:ext cx="7175100" cy="1600438"/>
          </a:xfrm>
          <a:prstGeom prst="rect">
            <a:avLst/>
          </a:prstGeom>
          <a:noFill/>
        </p:spPr>
        <p:txBody>
          <a:bodyPr wrap="square">
            <a:spAutoFit/>
          </a:bodyPr>
          <a:lstStyle/>
          <a:p>
            <a:r>
              <a:rPr lang="en-IN" b="1" dirty="0"/>
              <a:t>Feature Extraction using MobileNetV2</a:t>
            </a:r>
            <a:r>
              <a:rPr lang="en-IN" dirty="0"/>
              <a:t>:</a:t>
            </a:r>
          </a:p>
          <a:p>
            <a:r>
              <a:rPr lang="en-IN" dirty="0"/>
              <a:t>MobileNetV2 is a lightweight convolutional neural network pretrained on ImageNet. We remove the top classification layers and use it as a feature extractor. </a:t>
            </a:r>
          </a:p>
          <a:p>
            <a:endParaRPr lang="en-IN" dirty="0"/>
          </a:p>
          <a:p>
            <a:r>
              <a:rPr lang="en-IN" b="1" dirty="0"/>
              <a:t>Global Average Pooling Layer</a:t>
            </a:r>
            <a:r>
              <a:rPr lang="en-IN" dirty="0"/>
              <a:t>: </a:t>
            </a:r>
          </a:p>
          <a:p>
            <a:r>
              <a:rPr lang="en-IN" dirty="0"/>
              <a:t>Converts extracted feature maps into a single 1D vector, reducing dimensionality while retaining key information.</a:t>
            </a:r>
          </a:p>
        </p:txBody>
      </p:sp>
      <p:sp>
        <p:nvSpPr>
          <p:cNvPr id="8" name="Google Shape;85;p16">
            <a:extLst>
              <a:ext uri="{FF2B5EF4-FFF2-40B4-BE49-F238E27FC236}">
                <a16:creationId xmlns:a16="http://schemas.microsoft.com/office/drawing/2014/main" id="{389C3D6A-B580-143F-CED7-2FC62E5C68E6}"/>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1315395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5A43E5D4-B03D-1769-0E1B-F913150B6824}"/>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26397187-A620-E7A3-F8BB-2FFF47BD1E0E}"/>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mj-lt"/>
                <a:ea typeface="Calibri"/>
                <a:cs typeface="Calibri"/>
                <a:sym typeface="Calibri"/>
              </a:rPr>
              <a:t>Proposed Methodology</a:t>
            </a:r>
            <a:endParaRPr lang="en-IN" dirty="0">
              <a:latin typeface="+mj-lt"/>
            </a:endParaRPr>
          </a:p>
        </p:txBody>
      </p:sp>
      <p:sp>
        <p:nvSpPr>
          <p:cNvPr id="143" name="Google Shape;143;p22">
            <a:extLst>
              <a:ext uri="{FF2B5EF4-FFF2-40B4-BE49-F238E27FC236}">
                <a16:creationId xmlns:a16="http://schemas.microsoft.com/office/drawing/2014/main" id="{466ABCF2-FAB9-A6D4-D4CF-0A59CE928E31}"/>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4" name="TextBox 3">
            <a:extLst>
              <a:ext uri="{FF2B5EF4-FFF2-40B4-BE49-F238E27FC236}">
                <a16:creationId xmlns:a16="http://schemas.microsoft.com/office/drawing/2014/main" id="{67B51795-47FB-1561-7938-32177EEB5527}"/>
              </a:ext>
            </a:extLst>
          </p:cNvPr>
          <p:cNvSpPr txBox="1"/>
          <p:nvPr/>
        </p:nvSpPr>
        <p:spPr>
          <a:xfrm>
            <a:off x="683662" y="855402"/>
            <a:ext cx="5937573" cy="3323987"/>
          </a:xfrm>
          <a:prstGeom prst="rect">
            <a:avLst/>
          </a:prstGeom>
          <a:noFill/>
        </p:spPr>
        <p:txBody>
          <a:bodyPr wrap="square">
            <a:spAutoFit/>
          </a:bodyPr>
          <a:lstStyle/>
          <a:p>
            <a:r>
              <a:rPr lang="en-IN" b="1" dirty="0">
                <a:latin typeface="+mj-lt"/>
              </a:rPr>
              <a:t>Meta-Learning</a:t>
            </a:r>
          </a:p>
          <a:p>
            <a:r>
              <a:rPr lang="en-IN" dirty="0">
                <a:latin typeface="+mj-lt"/>
              </a:rPr>
              <a:t>1. Implement a meta-learning algorithm (e.g., Model-Agnostic Meta-</a:t>
            </a:r>
          </a:p>
          <a:p>
            <a:r>
              <a:rPr lang="en-IN" dirty="0">
                <a:latin typeface="+mj-lt"/>
              </a:rPr>
              <a:t>Learning (MAML)) using </a:t>
            </a:r>
            <a:r>
              <a:rPr lang="en-IN" dirty="0" err="1">
                <a:latin typeface="+mj-lt"/>
              </a:rPr>
              <a:t>pytorch</a:t>
            </a:r>
            <a:r>
              <a:rPr lang="en-IN" dirty="0">
                <a:latin typeface="+mj-lt"/>
              </a:rPr>
              <a:t> or </a:t>
            </a:r>
            <a:r>
              <a:rPr lang="en-IN" dirty="0" err="1">
                <a:latin typeface="+mj-lt"/>
              </a:rPr>
              <a:t>tensorflow</a:t>
            </a:r>
            <a:r>
              <a:rPr lang="en-IN" dirty="0">
                <a:latin typeface="+mj-lt"/>
              </a:rPr>
              <a:t>.</a:t>
            </a:r>
          </a:p>
          <a:p>
            <a:r>
              <a:rPr lang="en-IN" dirty="0">
                <a:latin typeface="+mj-lt"/>
              </a:rPr>
              <a:t>2. Train the meta-learning model on the deepfake face images or videos.</a:t>
            </a:r>
          </a:p>
          <a:p>
            <a:r>
              <a:rPr lang="en-IN" dirty="0">
                <a:latin typeface="+mj-lt"/>
              </a:rPr>
              <a:t>3. Evaluate the meta-learning model on the validation set.</a:t>
            </a:r>
          </a:p>
          <a:p>
            <a:endParaRPr lang="en-IN" dirty="0">
              <a:latin typeface="+mj-lt"/>
            </a:endParaRPr>
          </a:p>
          <a:p>
            <a:r>
              <a:rPr lang="en-IN" b="1" dirty="0">
                <a:latin typeface="+mj-lt"/>
              </a:rPr>
              <a:t>ML Libraries:</a:t>
            </a:r>
          </a:p>
          <a:p>
            <a:r>
              <a:rPr lang="en-IN" dirty="0">
                <a:latin typeface="+mj-lt"/>
              </a:rPr>
              <a:t>- </a:t>
            </a:r>
            <a:r>
              <a:rPr lang="en-IN" dirty="0" err="1">
                <a:latin typeface="+mj-lt"/>
              </a:rPr>
              <a:t>pytorch</a:t>
            </a:r>
            <a:r>
              <a:rPr lang="en-IN" dirty="0">
                <a:latin typeface="+mj-lt"/>
              </a:rPr>
              <a:t> or </a:t>
            </a:r>
            <a:r>
              <a:rPr lang="en-IN" dirty="0" err="1">
                <a:latin typeface="+mj-lt"/>
              </a:rPr>
              <a:t>tensorflow</a:t>
            </a:r>
            <a:r>
              <a:rPr lang="en-IN" dirty="0">
                <a:latin typeface="+mj-lt"/>
              </a:rPr>
              <a:t> for building and training the meta-learning model</a:t>
            </a:r>
          </a:p>
          <a:p>
            <a:r>
              <a:rPr lang="en-IN" dirty="0">
                <a:latin typeface="+mj-lt"/>
              </a:rPr>
              <a:t>- learn2learn library for meta-learning algorithms</a:t>
            </a:r>
          </a:p>
          <a:p>
            <a:endParaRPr lang="en-IN" dirty="0">
              <a:latin typeface="+mj-lt"/>
            </a:endParaRPr>
          </a:p>
          <a:p>
            <a:r>
              <a:rPr lang="en-IN" b="1" dirty="0">
                <a:latin typeface="+mj-lt"/>
              </a:rPr>
              <a:t>Hyperparameter Tuning and Model Deployment</a:t>
            </a:r>
          </a:p>
          <a:p>
            <a:r>
              <a:rPr lang="en-IN" dirty="0">
                <a:latin typeface="+mj-lt"/>
              </a:rPr>
              <a:t>1. Perform hyperparameter tuning for the ensemble model using </a:t>
            </a:r>
            <a:r>
              <a:rPr lang="en-IN" dirty="0" err="1">
                <a:latin typeface="+mj-lt"/>
              </a:rPr>
              <a:t>optuna</a:t>
            </a:r>
            <a:r>
              <a:rPr lang="en-IN" dirty="0">
                <a:latin typeface="+mj-lt"/>
              </a:rPr>
              <a:t> or </a:t>
            </a:r>
            <a:r>
              <a:rPr lang="en-IN" dirty="0" err="1">
                <a:latin typeface="+mj-lt"/>
              </a:rPr>
              <a:t>hyperopt</a:t>
            </a:r>
            <a:r>
              <a:rPr lang="en-IN" dirty="0">
                <a:latin typeface="+mj-lt"/>
              </a:rPr>
              <a:t>.</a:t>
            </a:r>
          </a:p>
          <a:p>
            <a:r>
              <a:rPr lang="en-IN" dirty="0">
                <a:latin typeface="+mj-lt"/>
              </a:rPr>
              <a:t>2. Deploy the ensemble model using </a:t>
            </a:r>
            <a:r>
              <a:rPr lang="en-IN" dirty="0" err="1">
                <a:latin typeface="+mj-lt"/>
              </a:rPr>
              <a:t>tensorflow</a:t>
            </a:r>
            <a:r>
              <a:rPr lang="en-IN" dirty="0">
                <a:latin typeface="+mj-lt"/>
              </a:rPr>
              <a:t>-serving or </a:t>
            </a:r>
            <a:r>
              <a:rPr lang="en-IN" dirty="0" err="1">
                <a:latin typeface="+mj-lt"/>
              </a:rPr>
              <a:t>pytorch</a:t>
            </a:r>
            <a:r>
              <a:rPr lang="en-IN" dirty="0">
                <a:latin typeface="+mj-lt"/>
              </a:rPr>
              <a:t>-serving.</a:t>
            </a:r>
          </a:p>
        </p:txBody>
      </p:sp>
      <p:sp>
        <p:nvSpPr>
          <p:cNvPr id="3" name="Google Shape;85;p16">
            <a:extLst>
              <a:ext uri="{FF2B5EF4-FFF2-40B4-BE49-F238E27FC236}">
                <a16:creationId xmlns:a16="http://schemas.microsoft.com/office/drawing/2014/main" id="{A3EB3ED1-1596-CE49-60FE-9BDFA3E8A041}"/>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263152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8098DF13-4D88-CC59-4CF0-2F4EDEA63C47}"/>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63293EA5-6C0A-B2DD-C0F5-138923275DA6}"/>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mj-lt"/>
                <a:ea typeface="Calibri"/>
                <a:cs typeface="Calibri"/>
                <a:sym typeface="Calibri"/>
              </a:rPr>
              <a:t>Proposed Methodology</a:t>
            </a:r>
            <a:endParaRPr lang="en-IN" dirty="0">
              <a:latin typeface="+mj-lt"/>
            </a:endParaRPr>
          </a:p>
        </p:txBody>
      </p:sp>
      <p:sp>
        <p:nvSpPr>
          <p:cNvPr id="143" name="Google Shape;143;p22">
            <a:extLst>
              <a:ext uri="{FF2B5EF4-FFF2-40B4-BE49-F238E27FC236}">
                <a16:creationId xmlns:a16="http://schemas.microsoft.com/office/drawing/2014/main" id="{5DACE8A5-1B3E-E3B9-7A0E-96B337511800}"/>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2" name="Rectangle 1">
            <a:extLst>
              <a:ext uri="{FF2B5EF4-FFF2-40B4-BE49-F238E27FC236}">
                <a16:creationId xmlns:a16="http://schemas.microsoft.com/office/drawing/2014/main" id="{352DE364-B0A4-780D-FB2A-F3F1BC22AB74}"/>
              </a:ext>
            </a:extLst>
          </p:cNvPr>
          <p:cNvSpPr/>
          <p:nvPr/>
        </p:nvSpPr>
        <p:spPr>
          <a:xfrm>
            <a:off x="982575" y="1324986"/>
            <a:ext cx="1760625" cy="1099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h-TH" altLang="en-US" sz="1400" b="0" i="0" u="none" strike="noStrike" cap="none" normalizeH="0" baseline="0" dirty="0">
                <a:ln>
                  <a:noFill/>
                </a:ln>
                <a:solidFill>
                  <a:schemeClr val="tx1"/>
                </a:solidFill>
                <a:effectLst/>
                <a:latin typeface="+mj-lt"/>
                <a:ea typeface="Calibri" panose="020F0502020204030204" pitchFamily="34" charset="0"/>
                <a:cs typeface="Cordia New" panose="020B0304020202020204" pitchFamily="34" charset="-34"/>
              </a:rPr>
              <a:t>Data Collection and Preprocessing</a:t>
            </a:r>
            <a:endParaRPr kumimoji="0" lang="th-TH" altLang="en-US" sz="2400" b="0" i="0" u="none" strike="noStrike" cap="none" normalizeH="0" baseline="0" dirty="0">
              <a:ln>
                <a:noFill/>
              </a:ln>
              <a:solidFill>
                <a:schemeClr val="tx1"/>
              </a:solidFill>
              <a:effectLst/>
              <a:latin typeface="+mj-lt"/>
            </a:endParaRPr>
          </a:p>
        </p:txBody>
      </p:sp>
      <p:sp>
        <p:nvSpPr>
          <p:cNvPr id="3" name="Rectangle 2">
            <a:extLst>
              <a:ext uri="{FF2B5EF4-FFF2-40B4-BE49-F238E27FC236}">
                <a16:creationId xmlns:a16="http://schemas.microsoft.com/office/drawing/2014/main" id="{B7CEC6AE-5AF9-F68C-62EB-B5C448C0E3C0}"/>
              </a:ext>
            </a:extLst>
          </p:cNvPr>
          <p:cNvSpPr/>
          <p:nvPr/>
        </p:nvSpPr>
        <p:spPr>
          <a:xfrm>
            <a:off x="3172708" y="1324986"/>
            <a:ext cx="1978956" cy="1099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mj-lt"/>
                <a:ea typeface="Calibri" panose="020F0502020204030204" pitchFamily="34" charset="0"/>
                <a:cs typeface="Cordia New" panose="020B0304020202020204" pitchFamily="34" charset="-34"/>
              </a:rPr>
              <a:t>Deepfake detection Model Development</a:t>
            </a:r>
            <a:endParaRPr kumimoji="0" lang="th-TH" altLang="en-US" sz="2400" b="0" i="0" u="none" strike="noStrike" cap="none" normalizeH="0" baseline="0" dirty="0">
              <a:ln>
                <a:noFill/>
              </a:ln>
              <a:solidFill>
                <a:schemeClr val="tx1"/>
              </a:solidFill>
              <a:effectLst/>
              <a:latin typeface="+mj-lt"/>
            </a:endParaRPr>
          </a:p>
        </p:txBody>
      </p:sp>
      <p:sp>
        <p:nvSpPr>
          <p:cNvPr id="7" name="Rectangle 6">
            <a:extLst>
              <a:ext uri="{FF2B5EF4-FFF2-40B4-BE49-F238E27FC236}">
                <a16:creationId xmlns:a16="http://schemas.microsoft.com/office/drawing/2014/main" id="{C472A827-4839-CF38-1380-0B67129A57A3}"/>
              </a:ext>
            </a:extLst>
          </p:cNvPr>
          <p:cNvSpPr/>
          <p:nvPr/>
        </p:nvSpPr>
        <p:spPr>
          <a:xfrm>
            <a:off x="5791203" y="1324986"/>
            <a:ext cx="1978956" cy="1099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mj-lt"/>
                <a:ea typeface="Calibri" panose="020F0502020204030204" pitchFamily="34" charset="0"/>
                <a:cs typeface="Cordia New" panose="020B0304020202020204" pitchFamily="34" charset="-34"/>
              </a:rPr>
              <a:t>Testing</a:t>
            </a:r>
            <a:endParaRPr kumimoji="0" lang="th-TH" altLang="en-US" sz="2400" b="0" i="0" u="none" strike="noStrike" cap="none" normalizeH="0" baseline="0" dirty="0">
              <a:ln>
                <a:noFill/>
              </a:ln>
              <a:solidFill>
                <a:schemeClr val="tx1"/>
              </a:solidFill>
              <a:effectLst/>
              <a:latin typeface="+mj-lt"/>
            </a:endParaRPr>
          </a:p>
        </p:txBody>
      </p:sp>
      <p:sp>
        <p:nvSpPr>
          <p:cNvPr id="15" name="Rectangle 14">
            <a:extLst>
              <a:ext uri="{FF2B5EF4-FFF2-40B4-BE49-F238E27FC236}">
                <a16:creationId xmlns:a16="http://schemas.microsoft.com/office/drawing/2014/main" id="{260E03E3-53B8-3233-EABB-8099DE1F3368}"/>
              </a:ext>
            </a:extLst>
          </p:cNvPr>
          <p:cNvSpPr/>
          <p:nvPr/>
        </p:nvSpPr>
        <p:spPr>
          <a:xfrm>
            <a:off x="3172708" y="2955926"/>
            <a:ext cx="1978956" cy="1099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mj-lt"/>
                <a:ea typeface="Calibri" panose="020F0502020204030204" pitchFamily="34" charset="0"/>
                <a:cs typeface="Cordia New" panose="020B0304020202020204" pitchFamily="34" charset="-34"/>
              </a:rPr>
              <a:t>Meta Learning Model Development</a:t>
            </a:r>
            <a:endParaRPr kumimoji="0" lang="th-TH" altLang="en-US" sz="2400" b="0" i="0" u="none" strike="noStrike" cap="none" normalizeH="0" baseline="0" dirty="0">
              <a:ln>
                <a:noFill/>
              </a:ln>
              <a:solidFill>
                <a:schemeClr val="tx1"/>
              </a:solidFill>
              <a:effectLst/>
              <a:latin typeface="+mj-lt"/>
            </a:endParaRPr>
          </a:p>
        </p:txBody>
      </p:sp>
      <p:sp>
        <p:nvSpPr>
          <p:cNvPr id="16" name="Rectangle 15">
            <a:extLst>
              <a:ext uri="{FF2B5EF4-FFF2-40B4-BE49-F238E27FC236}">
                <a16:creationId xmlns:a16="http://schemas.microsoft.com/office/drawing/2014/main" id="{B30E4220-5EED-059A-B00D-AF413CADB3B8}"/>
              </a:ext>
            </a:extLst>
          </p:cNvPr>
          <p:cNvSpPr/>
          <p:nvPr/>
        </p:nvSpPr>
        <p:spPr>
          <a:xfrm>
            <a:off x="5791203" y="2955925"/>
            <a:ext cx="1978956" cy="1099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mj-lt"/>
                <a:ea typeface="Calibri" panose="020F0502020204030204" pitchFamily="34" charset="0"/>
                <a:cs typeface="Cordia New" panose="020B0304020202020204" pitchFamily="34" charset="-34"/>
              </a:rPr>
              <a:t>Hyperparameter Tuning and Model Deployment</a:t>
            </a:r>
            <a:endParaRPr kumimoji="0" lang="th-TH" altLang="en-US" sz="2400" b="0" i="0" u="none" strike="noStrike" cap="none" normalizeH="0" baseline="0" dirty="0">
              <a:ln>
                <a:noFill/>
              </a:ln>
              <a:solidFill>
                <a:schemeClr val="tx1"/>
              </a:solidFill>
              <a:effectLst/>
              <a:latin typeface="+mj-lt"/>
            </a:endParaRPr>
          </a:p>
        </p:txBody>
      </p:sp>
      <p:cxnSp>
        <p:nvCxnSpPr>
          <p:cNvPr id="18" name="Straight Arrow Connector 17">
            <a:extLst>
              <a:ext uri="{FF2B5EF4-FFF2-40B4-BE49-F238E27FC236}">
                <a16:creationId xmlns:a16="http://schemas.microsoft.com/office/drawing/2014/main" id="{D7484A5A-3357-EE89-DADE-B31738CEC579}"/>
              </a:ext>
            </a:extLst>
          </p:cNvPr>
          <p:cNvCxnSpPr>
            <a:cxnSpLocks/>
            <a:stCxn id="2" idx="3"/>
            <a:endCxn id="3" idx="1"/>
          </p:cNvCxnSpPr>
          <p:nvPr/>
        </p:nvCxnSpPr>
        <p:spPr>
          <a:xfrm>
            <a:off x="2743200" y="1874890"/>
            <a:ext cx="429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3917FF3-C611-B56C-D8AA-D8A6C8B7563E}"/>
              </a:ext>
            </a:extLst>
          </p:cNvPr>
          <p:cNvCxnSpPr>
            <a:cxnSpLocks/>
            <a:endCxn id="7" idx="1"/>
          </p:cNvCxnSpPr>
          <p:nvPr/>
        </p:nvCxnSpPr>
        <p:spPr>
          <a:xfrm flipV="1">
            <a:off x="5151664" y="1874890"/>
            <a:ext cx="639539" cy="1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CC1A7A-DAA9-AAF2-1530-F652ED168C40}"/>
              </a:ext>
            </a:extLst>
          </p:cNvPr>
          <p:cNvCxnSpPr>
            <a:cxnSpLocks/>
            <a:stCxn id="3" idx="2"/>
            <a:endCxn id="15" idx="0"/>
          </p:cNvCxnSpPr>
          <p:nvPr/>
        </p:nvCxnSpPr>
        <p:spPr>
          <a:xfrm>
            <a:off x="4162186" y="2424793"/>
            <a:ext cx="0" cy="53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051F621-61B5-40D2-6DCA-BC5733B28640}"/>
              </a:ext>
            </a:extLst>
          </p:cNvPr>
          <p:cNvCxnSpPr>
            <a:cxnSpLocks/>
            <a:endCxn id="16" idx="1"/>
          </p:cNvCxnSpPr>
          <p:nvPr/>
        </p:nvCxnSpPr>
        <p:spPr>
          <a:xfrm>
            <a:off x="5151664" y="3505828"/>
            <a:ext cx="6395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Google Shape;85;p16">
            <a:extLst>
              <a:ext uri="{FF2B5EF4-FFF2-40B4-BE49-F238E27FC236}">
                <a16:creationId xmlns:a16="http://schemas.microsoft.com/office/drawing/2014/main" id="{CE322969-5C92-E6E4-4A64-4CC7699D74FA}"/>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385811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subTitle" idx="1"/>
          </p:nvPr>
        </p:nvSpPr>
        <p:spPr>
          <a:xfrm>
            <a:off x="603700" y="767440"/>
            <a:ext cx="6789300" cy="4273723"/>
          </a:xfrm>
          <a:prstGeom prst="rect">
            <a:avLst/>
          </a:prstGeom>
          <a:noFill/>
          <a:ln>
            <a:noFill/>
          </a:ln>
        </p:spPr>
        <p:txBody>
          <a:bodyPr spcFirstLastPara="1" wrap="square" lIns="91425" tIns="45700" rIns="91425" bIns="45700" anchor="t" anchorCtr="0">
            <a:noAutofit/>
          </a:bodyPr>
          <a:lstStyle/>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Abstract</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Introduction</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Problem Definition</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Aim &amp; Objectives</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Literature Survey</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Patent Search</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Research Gap</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Hardware Software Requirement</a:t>
            </a:r>
          </a:p>
          <a:p>
            <a:pPr marL="342900" algn="just">
              <a:buClr>
                <a:schemeClr val="tx1"/>
              </a:buClr>
              <a:buSzPts val="1800"/>
              <a:buFont typeface="+mj-lt"/>
              <a:buAutoNum type="arabicPeriod"/>
            </a:pPr>
            <a:r>
              <a:rPr lang="en-US" sz="1800" b="0" i="0" u="none" dirty="0">
                <a:solidFill>
                  <a:schemeClr val="tx1"/>
                </a:solidFill>
                <a:latin typeface="+mj-lt"/>
                <a:ea typeface="Calibri"/>
                <a:cs typeface="Calibri"/>
                <a:sym typeface="Calibri"/>
              </a:rPr>
              <a:t>Proposed Methodology</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Experimental Results</a:t>
            </a:r>
          </a:p>
          <a:p>
            <a:pPr marL="342900" lvl="0" algn="just" rtl="0">
              <a:lnSpc>
                <a:spcPct val="100000"/>
              </a:lnSpc>
              <a:spcBef>
                <a:spcPts val="0"/>
              </a:spcBef>
              <a:spcAft>
                <a:spcPts val="0"/>
              </a:spcAft>
              <a:buClr>
                <a:schemeClr val="tx1"/>
              </a:buClr>
              <a:buSzPts val="1800"/>
              <a:buFont typeface="+mj-lt"/>
              <a:buAutoNum type="arabicPeriod"/>
            </a:pPr>
            <a:r>
              <a:rPr lang="en-US" sz="1800" dirty="0">
                <a:solidFill>
                  <a:schemeClr val="tx1"/>
                </a:solidFill>
                <a:latin typeface="+mj-lt"/>
                <a:ea typeface="Calibri"/>
                <a:cs typeface="Calibri"/>
                <a:sym typeface="Calibri"/>
              </a:rPr>
              <a:t>How it is useful for society</a:t>
            </a:r>
          </a:p>
          <a:p>
            <a:pPr marL="342900" lvl="0" algn="just" rtl="0">
              <a:lnSpc>
                <a:spcPct val="100000"/>
              </a:lnSpc>
              <a:spcBef>
                <a:spcPts val="0"/>
              </a:spcBef>
              <a:spcAft>
                <a:spcPts val="0"/>
              </a:spcAft>
              <a:buClr>
                <a:schemeClr val="tx1"/>
              </a:buClr>
              <a:buSzPts val="1800"/>
              <a:buFont typeface="+mj-lt"/>
              <a:buAutoNum type="arabicPeriod"/>
            </a:pPr>
            <a:r>
              <a:rPr lang="en-US" sz="1800" dirty="0">
                <a:solidFill>
                  <a:schemeClr val="tx1"/>
                </a:solidFill>
                <a:latin typeface="+mj-lt"/>
                <a:ea typeface="Calibri"/>
                <a:cs typeface="Calibri"/>
                <a:sym typeface="Calibri"/>
              </a:rPr>
              <a:t>Plan of action</a:t>
            </a:r>
          </a:p>
          <a:p>
            <a:pPr marL="342900" algn="just">
              <a:buClr>
                <a:schemeClr val="tx1"/>
              </a:buClr>
              <a:buSzPts val="1800"/>
              <a:buFont typeface="+mj-lt"/>
              <a:buAutoNum type="arabicPeriod"/>
            </a:pPr>
            <a:r>
              <a:rPr lang="en-US" sz="1800" b="0" i="0" u="none" dirty="0">
                <a:solidFill>
                  <a:schemeClr val="tx1"/>
                </a:solidFill>
                <a:latin typeface="+mj-lt"/>
                <a:ea typeface="Calibri"/>
                <a:cs typeface="Calibri"/>
                <a:sym typeface="Calibri"/>
              </a:rPr>
              <a:t>Conclusion and Future Scope</a:t>
            </a:r>
            <a:endParaRPr lang="en-US" sz="1800" dirty="0">
              <a:solidFill>
                <a:schemeClr val="tx1"/>
              </a:solidFill>
              <a:latin typeface="+mj-lt"/>
              <a:ea typeface="Calibri"/>
              <a:cs typeface="Calibri"/>
              <a:sym typeface="Calibri"/>
            </a:endParaRP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References</a:t>
            </a:r>
          </a:p>
        </p:txBody>
      </p:sp>
      <p:sp>
        <p:nvSpPr>
          <p:cNvPr id="66" name="Google Shape;66;p14"/>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Contents</a:t>
            </a:r>
            <a:endParaRPr dirty="0">
              <a:latin typeface="+mj-lt"/>
            </a:endParaRPr>
          </a:p>
        </p:txBody>
      </p:sp>
      <p:sp>
        <p:nvSpPr>
          <p:cNvPr id="67" name="Google Shape;67;p14"/>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AB2F224C-39DD-4FD6-74E4-715A68D64E36}"/>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358C527C-2B1D-18C1-D4B9-2438B7292D02}"/>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mj-lt"/>
                <a:ea typeface="Calibri"/>
                <a:cs typeface="Calibri"/>
                <a:sym typeface="Calibri"/>
              </a:rPr>
              <a:t>Proposed Architecture</a:t>
            </a:r>
            <a:endParaRPr lang="en-IN" dirty="0">
              <a:latin typeface="+mj-lt"/>
            </a:endParaRPr>
          </a:p>
        </p:txBody>
      </p:sp>
      <p:sp>
        <p:nvSpPr>
          <p:cNvPr id="143" name="Google Shape;143;p22">
            <a:extLst>
              <a:ext uri="{FF2B5EF4-FFF2-40B4-BE49-F238E27FC236}">
                <a16:creationId xmlns:a16="http://schemas.microsoft.com/office/drawing/2014/main" id="{05673A3E-D8A5-D9CE-EDDD-164D11962C9E}"/>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2" name="Rectangle 1">
            <a:extLst>
              <a:ext uri="{FF2B5EF4-FFF2-40B4-BE49-F238E27FC236}">
                <a16:creationId xmlns:a16="http://schemas.microsoft.com/office/drawing/2014/main" id="{6BDC368B-6548-7EB3-021B-BB8DD796AC30}"/>
              </a:ext>
            </a:extLst>
          </p:cNvPr>
          <p:cNvSpPr/>
          <p:nvPr/>
        </p:nvSpPr>
        <p:spPr>
          <a:xfrm>
            <a:off x="367394" y="1096741"/>
            <a:ext cx="1249136"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Training on Dataset</a:t>
            </a:r>
            <a:br>
              <a:rPr lang="en-IN" dirty="0"/>
            </a:br>
            <a:r>
              <a:rPr lang="en-IN" dirty="0"/>
              <a:t>(150*150*3)</a:t>
            </a:r>
          </a:p>
        </p:txBody>
      </p:sp>
      <p:sp>
        <p:nvSpPr>
          <p:cNvPr id="3" name="Rectangle 2">
            <a:extLst>
              <a:ext uri="{FF2B5EF4-FFF2-40B4-BE49-F238E27FC236}">
                <a16:creationId xmlns:a16="http://schemas.microsoft.com/office/drawing/2014/main" id="{A27F19A0-9886-21B1-9657-E28A32578E49}"/>
              </a:ext>
            </a:extLst>
          </p:cNvPr>
          <p:cNvSpPr/>
          <p:nvPr/>
        </p:nvSpPr>
        <p:spPr>
          <a:xfrm>
            <a:off x="1959428" y="1096741"/>
            <a:ext cx="1485902"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Extraction using MobileNetV2</a:t>
            </a:r>
          </a:p>
        </p:txBody>
      </p:sp>
      <p:sp>
        <p:nvSpPr>
          <p:cNvPr id="4" name="Rectangle 3">
            <a:extLst>
              <a:ext uri="{FF2B5EF4-FFF2-40B4-BE49-F238E27FC236}">
                <a16:creationId xmlns:a16="http://schemas.microsoft.com/office/drawing/2014/main" id="{C9E7F4DE-91A5-ED30-F1E0-42B3BDB94F29}"/>
              </a:ext>
            </a:extLst>
          </p:cNvPr>
          <p:cNvSpPr/>
          <p:nvPr/>
        </p:nvSpPr>
        <p:spPr>
          <a:xfrm>
            <a:off x="3788228" y="1096741"/>
            <a:ext cx="1485902"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Global Average Pooling Layer Fully Connected Layers</a:t>
            </a:r>
          </a:p>
        </p:txBody>
      </p:sp>
      <p:sp>
        <p:nvSpPr>
          <p:cNvPr id="8" name="Rectangle 7">
            <a:extLst>
              <a:ext uri="{FF2B5EF4-FFF2-40B4-BE49-F238E27FC236}">
                <a16:creationId xmlns:a16="http://schemas.microsoft.com/office/drawing/2014/main" id="{5E7D4F3C-D133-E1EF-1B33-6F678B3B3530}"/>
              </a:ext>
            </a:extLst>
          </p:cNvPr>
          <p:cNvSpPr/>
          <p:nvPr/>
        </p:nvSpPr>
        <p:spPr>
          <a:xfrm>
            <a:off x="5617028" y="1090943"/>
            <a:ext cx="1485903"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Training Process</a:t>
            </a:r>
          </a:p>
        </p:txBody>
      </p:sp>
      <p:sp>
        <p:nvSpPr>
          <p:cNvPr id="9" name="Rectangle 8">
            <a:extLst>
              <a:ext uri="{FF2B5EF4-FFF2-40B4-BE49-F238E27FC236}">
                <a16:creationId xmlns:a16="http://schemas.microsoft.com/office/drawing/2014/main" id="{04B6B7A5-DE9B-B226-6F2E-B73180D9C269}"/>
              </a:ext>
            </a:extLst>
          </p:cNvPr>
          <p:cNvSpPr/>
          <p:nvPr/>
        </p:nvSpPr>
        <p:spPr>
          <a:xfrm>
            <a:off x="5617027" y="2816177"/>
            <a:ext cx="1485904" cy="1022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Development of Meta Learning Algorithm</a:t>
            </a:r>
          </a:p>
        </p:txBody>
      </p:sp>
      <p:sp>
        <p:nvSpPr>
          <p:cNvPr id="10" name="Rectangle 9">
            <a:extLst>
              <a:ext uri="{FF2B5EF4-FFF2-40B4-BE49-F238E27FC236}">
                <a16:creationId xmlns:a16="http://schemas.microsoft.com/office/drawing/2014/main" id="{098923CB-8EA1-A07F-D774-6A989D219B4C}"/>
              </a:ext>
            </a:extLst>
          </p:cNvPr>
          <p:cNvSpPr/>
          <p:nvPr/>
        </p:nvSpPr>
        <p:spPr>
          <a:xfrm>
            <a:off x="3869872" y="2813284"/>
            <a:ext cx="1467697"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Fine Tuning</a:t>
            </a:r>
          </a:p>
        </p:txBody>
      </p:sp>
      <p:sp>
        <p:nvSpPr>
          <p:cNvPr id="11" name="Rectangle 10">
            <a:extLst>
              <a:ext uri="{FF2B5EF4-FFF2-40B4-BE49-F238E27FC236}">
                <a16:creationId xmlns:a16="http://schemas.microsoft.com/office/drawing/2014/main" id="{C342E42A-C6D9-5740-0D55-83AAE6C73AF1}"/>
              </a:ext>
            </a:extLst>
          </p:cNvPr>
          <p:cNvSpPr/>
          <p:nvPr/>
        </p:nvSpPr>
        <p:spPr>
          <a:xfrm>
            <a:off x="7445828" y="1096729"/>
            <a:ext cx="1240972" cy="1022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Testing</a:t>
            </a:r>
          </a:p>
        </p:txBody>
      </p:sp>
      <p:sp>
        <p:nvSpPr>
          <p:cNvPr id="13" name="Rectangle 12">
            <a:extLst>
              <a:ext uri="{FF2B5EF4-FFF2-40B4-BE49-F238E27FC236}">
                <a16:creationId xmlns:a16="http://schemas.microsoft.com/office/drawing/2014/main" id="{180FAB11-DCBD-DC64-397D-2ECC219F7E51}"/>
              </a:ext>
            </a:extLst>
          </p:cNvPr>
          <p:cNvSpPr/>
          <p:nvPr/>
        </p:nvSpPr>
        <p:spPr>
          <a:xfrm>
            <a:off x="2113613" y="2813284"/>
            <a:ext cx="1467697"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0" lang="en-IN" altLang="en-US" sz="1400" b="0" i="0" u="none" strike="noStrike" cap="none" normalizeH="0" baseline="0" dirty="0">
                <a:ln>
                  <a:noFill/>
                </a:ln>
                <a:solidFill>
                  <a:schemeClr val="tx1"/>
                </a:solidFill>
                <a:effectLst/>
                <a:latin typeface="+mj-lt"/>
                <a:ea typeface="Calibri" panose="020F0502020204030204" pitchFamily="34" charset="0"/>
                <a:cs typeface="Cordia New" panose="020B0304020202020204" pitchFamily="34" charset="-34"/>
              </a:rPr>
              <a:t>Hyperparameter Tuning</a:t>
            </a:r>
            <a:endParaRPr lang="en-IN" dirty="0"/>
          </a:p>
        </p:txBody>
      </p:sp>
      <p:cxnSp>
        <p:nvCxnSpPr>
          <p:cNvPr id="15" name="Straight Arrow Connector 14">
            <a:extLst>
              <a:ext uri="{FF2B5EF4-FFF2-40B4-BE49-F238E27FC236}">
                <a16:creationId xmlns:a16="http://schemas.microsoft.com/office/drawing/2014/main" id="{92112B39-8DDC-59B6-89A1-7170A3F0A045}"/>
              </a:ext>
            </a:extLst>
          </p:cNvPr>
          <p:cNvCxnSpPr>
            <a:cxnSpLocks/>
            <a:stCxn id="2" idx="3"/>
            <a:endCxn id="3" idx="1"/>
          </p:cNvCxnSpPr>
          <p:nvPr/>
        </p:nvCxnSpPr>
        <p:spPr>
          <a:xfrm>
            <a:off x="1616530" y="1611091"/>
            <a:ext cx="3428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B0485F5-C3F0-BC07-E3CE-431830667D04}"/>
              </a:ext>
            </a:extLst>
          </p:cNvPr>
          <p:cNvCxnSpPr>
            <a:cxnSpLocks/>
          </p:cNvCxnSpPr>
          <p:nvPr/>
        </p:nvCxnSpPr>
        <p:spPr>
          <a:xfrm>
            <a:off x="3445330" y="1619261"/>
            <a:ext cx="3428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98DAD8-017E-22C1-2262-8F7E0D5D213A}"/>
              </a:ext>
            </a:extLst>
          </p:cNvPr>
          <p:cNvCxnSpPr>
            <a:cxnSpLocks/>
          </p:cNvCxnSpPr>
          <p:nvPr/>
        </p:nvCxnSpPr>
        <p:spPr>
          <a:xfrm>
            <a:off x="5274129" y="1627431"/>
            <a:ext cx="3428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052DA86-FC1F-C272-7CEB-71E949F47AB2}"/>
              </a:ext>
            </a:extLst>
          </p:cNvPr>
          <p:cNvCxnSpPr>
            <a:cxnSpLocks/>
          </p:cNvCxnSpPr>
          <p:nvPr/>
        </p:nvCxnSpPr>
        <p:spPr>
          <a:xfrm>
            <a:off x="7102930" y="1627431"/>
            <a:ext cx="3428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3C7C9CB-A1DD-9C26-A46E-D0330FC8AFDB}"/>
              </a:ext>
            </a:extLst>
          </p:cNvPr>
          <p:cNvCxnSpPr>
            <a:cxnSpLocks/>
            <a:stCxn id="8" idx="2"/>
            <a:endCxn id="9" idx="0"/>
          </p:cNvCxnSpPr>
          <p:nvPr/>
        </p:nvCxnSpPr>
        <p:spPr>
          <a:xfrm flipH="1">
            <a:off x="6359979" y="2119643"/>
            <a:ext cx="1" cy="696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241EAB3-4297-78D3-EEAD-57D9E68FC19C}"/>
              </a:ext>
            </a:extLst>
          </p:cNvPr>
          <p:cNvCxnSpPr>
            <a:cxnSpLocks/>
            <a:stCxn id="9" idx="1"/>
            <a:endCxn id="10" idx="3"/>
          </p:cNvCxnSpPr>
          <p:nvPr/>
        </p:nvCxnSpPr>
        <p:spPr>
          <a:xfrm flipH="1">
            <a:off x="5337569" y="3327634"/>
            <a:ext cx="279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4AC6B91-1126-8681-0CE3-9E1A3152AB72}"/>
              </a:ext>
            </a:extLst>
          </p:cNvPr>
          <p:cNvCxnSpPr>
            <a:cxnSpLocks/>
            <a:stCxn id="10" idx="1"/>
            <a:endCxn id="13" idx="3"/>
          </p:cNvCxnSpPr>
          <p:nvPr/>
        </p:nvCxnSpPr>
        <p:spPr>
          <a:xfrm flipH="1">
            <a:off x="3581310" y="3327634"/>
            <a:ext cx="288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4005EC2-254A-D79C-A828-2DF7EB15960A}"/>
              </a:ext>
            </a:extLst>
          </p:cNvPr>
          <p:cNvSpPr/>
          <p:nvPr/>
        </p:nvSpPr>
        <p:spPr>
          <a:xfrm>
            <a:off x="383721" y="2813284"/>
            <a:ext cx="1358416"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0" lang="en-IN" altLang="en-US" sz="1400" b="0" i="0" u="none" strike="noStrike" cap="none" normalizeH="0" baseline="0" dirty="0">
                <a:ln>
                  <a:noFill/>
                </a:ln>
                <a:solidFill>
                  <a:schemeClr val="tx1"/>
                </a:solidFill>
                <a:effectLst/>
                <a:latin typeface="+mj-lt"/>
                <a:ea typeface="Calibri" panose="020F0502020204030204" pitchFamily="34" charset="0"/>
                <a:cs typeface="Cordia New" panose="020B0304020202020204" pitchFamily="34" charset="-34"/>
              </a:rPr>
              <a:t>Model Deployment</a:t>
            </a:r>
            <a:endParaRPr lang="en-IN" dirty="0"/>
          </a:p>
        </p:txBody>
      </p:sp>
      <p:cxnSp>
        <p:nvCxnSpPr>
          <p:cNvPr id="36" name="Straight Arrow Connector 35">
            <a:extLst>
              <a:ext uri="{FF2B5EF4-FFF2-40B4-BE49-F238E27FC236}">
                <a16:creationId xmlns:a16="http://schemas.microsoft.com/office/drawing/2014/main" id="{90A4BE54-1E94-2643-6948-929892227834}"/>
              </a:ext>
            </a:extLst>
          </p:cNvPr>
          <p:cNvCxnSpPr>
            <a:cxnSpLocks/>
            <a:stCxn id="13" idx="1"/>
            <a:endCxn id="35" idx="3"/>
          </p:cNvCxnSpPr>
          <p:nvPr/>
        </p:nvCxnSpPr>
        <p:spPr>
          <a:xfrm flipH="1">
            <a:off x="1742137" y="3327634"/>
            <a:ext cx="371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Google Shape;85;p16">
            <a:extLst>
              <a:ext uri="{FF2B5EF4-FFF2-40B4-BE49-F238E27FC236}">
                <a16:creationId xmlns:a16="http://schemas.microsoft.com/office/drawing/2014/main" id="{C737D84D-EFA9-3055-28CB-4B49B08D2DAA}"/>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286123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2BBAE23F-EF3D-EB9F-11F2-959DE7D45864}"/>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2EDAE57F-4EBB-534D-3A74-D8660AE49849}"/>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mj-lt"/>
                <a:ea typeface="Calibri"/>
                <a:cs typeface="Calibri"/>
                <a:sym typeface="Calibri"/>
              </a:rPr>
              <a:t>Experimental Results</a:t>
            </a:r>
            <a:endParaRPr lang="en-IN" dirty="0">
              <a:latin typeface="+mj-lt"/>
            </a:endParaRPr>
          </a:p>
        </p:txBody>
      </p:sp>
      <p:sp>
        <p:nvSpPr>
          <p:cNvPr id="143" name="Google Shape;143;p22">
            <a:extLst>
              <a:ext uri="{FF2B5EF4-FFF2-40B4-BE49-F238E27FC236}">
                <a16:creationId xmlns:a16="http://schemas.microsoft.com/office/drawing/2014/main" id="{83C5032F-EC3F-A487-1038-4B8D6A151743}"/>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pic>
        <p:nvPicPr>
          <p:cNvPr id="5" name="Picture 4">
            <a:extLst>
              <a:ext uri="{FF2B5EF4-FFF2-40B4-BE49-F238E27FC236}">
                <a16:creationId xmlns:a16="http://schemas.microsoft.com/office/drawing/2014/main" id="{500C07D2-1E24-1512-EA39-A3A44D584C7B}"/>
              </a:ext>
            </a:extLst>
          </p:cNvPr>
          <p:cNvPicPr>
            <a:picLocks noChangeAspect="1"/>
          </p:cNvPicPr>
          <p:nvPr/>
        </p:nvPicPr>
        <p:blipFill>
          <a:blip r:embed="rId3"/>
          <a:stretch>
            <a:fillRect/>
          </a:stretch>
        </p:blipFill>
        <p:spPr>
          <a:xfrm>
            <a:off x="457200" y="712310"/>
            <a:ext cx="5055351" cy="3718879"/>
          </a:xfrm>
          <a:prstGeom prst="rect">
            <a:avLst/>
          </a:prstGeom>
        </p:spPr>
      </p:pic>
      <p:pic>
        <p:nvPicPr>
          <p:cNvPr id="13" name="Picture 12">
            <a:extLst>
              <a:ext uri="{FF2B5EF4-FFF2-40B4-BE49-F238E27FC236}">
                <a16:creationId xmlns:a16="http://schemas.microsoft.com/office/drawing/2014/main" id="{1DB71F7B-0A20-718C-3A8B-EA8A1C5E630E}"/>
              </a:ext>
            </a:extLst>
          </p:cNvPr>
          <p:cNvPicPr>
            <a:picLocks noChangeAspect="1"/>
          </p:cNvPicPr>
          <p:nvPr/>
        </p:nvPicPr>
        <p:blipFill>
          <a:blip r:embed="rId4"/>
          <a:stretch>
            <a:fillRect/>
          </a:stretch>
        </p:blipFill>
        <p:spPr>
          <a:xfrm>
            <a:off x="5137434" y="943336"/>
            <a:ext cx="2134017" cy="2318657"/>
          </a:xfrm>
          <a:prstGeom prst="rect">
            <a:avLst/>
          </a:prstGeom>
        </p:spPr>
      </p:pic>
      <p:pic>
        <p:nvPicPr>
          <p:cNvPr id="15" name="Picture 14">
            <a:extLst>
              <a:ext uri="{FF2B5EF4-FFF2-40B4-BE49-F238E27FC236}">
                <a16:creationId xmlns:a16="http://schemas.microsoft.com/office/drawing/2014/main" id="{C81D9DD1-F041-1A75-F7B9-E5570A0CCFCC}"/>
              </a:ext>
            </a:extLst>
          </p:cNvPr>
          <p:cNvPicPr>
            <a:picLocks noChangeAspect="1"/>
          </p:cNvPicPr>
          <p:nvPr/>
        </p:nvPicPr>
        <p:blipFill>
          <a:blip r:embed="rId5"/>
          <a:stretch>
            <a:fillRect/>
          </a:stretch>
        </p:blipFill>
        <p:spPr>
          <a:xfrm>
            <a:off x="6778120" y="2392134"/>
            <a:ext cx="1973360" cy="2117593"/>
          </a:xfrm>
          <a:prstGeom prst="rect">
            <a:avLst/>
          </a:prstGeom>
        </p:spPr>
      </p:pic>
      <p:sp>
        <p:nvSpPr>
          <p:cNvPr id="17" name="Google Shape;85;p16">
            <a:extLst>
              <a:ext uri="{FF2B5EF4-FFF2-40B4-BE49-F238E27FC236}">
                <a16:creationId xmlns:a16="http://schemas.microsoft.com/office/drawing/2014/main" id="{EA6D67C7-8778-B67B-7FD9-F6D5C02CC945}"/>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1771055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How it is useful for Society</a:t>
            </a:r>
            <a:endParaRPr dirty="0">
              <a:latin typeface="+mj-lt"/>
            </a:endParaRPr>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2" name="Subtitle 1">
            <a:extLst>
              <a:ext uri="{FF2B5EF4-FFF2-40B4-BE49-F238E27FC236}">
                <a16:creationId xmlns:a16="http://schemas.microsoft.com/office/drawing/2014/main" id="{FCF93392-1F60-D9EF-15E8-2D5C2354CD6F}"/>
              </a:ext>
            </a:extLst>
          </p:cNvPr>
          <p:cNvSpPr>
            <a:spLocks noGrp="1" noChangeArrowheads="1"/>
          </p:cNvSpPr>
          <p:nvPr>
            <p:ph type="subTitle" idx="1"/>
          </p:nvPr>
        </p:nvSpPr>
        <p:spPr bwMode="auto">
          <a:xfrm>
            <a:off x="457200" y="1038354"/>
            <a:ext cx="8229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Prevents Misinformation</a:t>
            </a:r>
            <a:r>
              <a:rPr kumimoji="0" lang="en-US" altLang="en-US" sz="1800" b="0" i="0" u="none" strike="noStrike" cap="none" normalizeH="0" baseline="0" dirty="0">
                <a:ln>
                  <a:noFill/>
                </a:ln>
                <a:solidFill>
                  <a:schemeClr val="tx1"/>
                </a:solidFill>
                <a:effectLst/>
                <a:latin typeface="+mj-lt"/>
              </a:rPr>
              <a:t>: Stops the spread of fake news and disinformation.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Protects Individuals: </a:t>
            </a:r>
            <a:r>
              <a:rPr kumimoji="0" lang="en-US" altLang="en-US" sz="1800" b="0" i="0" u="none" strike="noStrike" cap="none" normalizeH="0" baseline="0" dirty="0">
                <a:ln>
                  <a:noFill/>
                </a:ln>
                <a:solidFill>
                  <a:schemeClr val="tx1"/>
                </a:solidFill>
                <a:effectLst/>
                <a:latin typeface="+mj-lt"/>
              </a:rPr>
              <a:t>Shields people from identity theft, reputation damage, and fraud.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Safeguards Political Integrity</a:t>
            </a:r>
            <a:r>
              <a:rPr kumimoji="0" lang="en-US" altLang="en-US" sz="1800" b="0" i="0" u="none" strike="noStrike" cap="none" normalizeH="0" baseline="0" dirty="0">
                <a:ln>
                  <a:noFill/>
                </a:ln>
                <a:solidFill>
                  <a:schemeClr val="tx1"/>
                </a:solidFill>
                <a:effectLst/>
                <a:latin typeface="+mj-lt"/>
              </a:rPr>
              <a:t>: Prevents the use of deepfakes to manipulate elections or political narratives.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Supports Law Enforcement</a:t>
            </a:r>
            <a:r>
              <a:rPr kumimoji="0" lang="en-US" altLang="en-US" sz="1800" b="0" i="0" u="none" strike="noStrike" cap="none" normalizeH="0" baseline="0" dirty="0">
                <a:ln>
                  <a:noFill/>
                </a:ln>
                <a:solidFill>
                  <a:schemeClr val="tx1"/>
                </a:solidFill>
                <a:effectLst/>
                <a:latin typeface="+mj-lt"/>
              </a:rPr>
              <a:t>: Helps in identifying fake evidence in legal or criminal investigations.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Enhances Media Trust</a:t>
            </a:r>
            <a:r>
              <a:rPr kumimoji="0" lang="en-US" altLang="en-US" sz="1800" b="0" i="0" u="none" strike="noStrike" cap="none" normalizeH="0" baseline="0" dirty="0">
                <a:ln>
                  <a:noFill/>
                </a:ln>
                <a:solidFill>
                  <a:schemeClr val="tx1"/>
                </a:solidFill>
                <a:effectLst/>
                <a:latin typeface="+mj-lt"/>
              </a:rPr>
              <a:t>: Assures the authenticity of news and media content, maintaining public trust.</a:t>
            </a:r>
          </a:p>
        </p:txBody>
      </p:sp>
      <p:sp>
        <p:nvSpPr>
          <p:cNvPr id="3" name="Google Shape;85;p16">
            <a:extLst>
              <a:ext uri="{FF2B5EF4-FFF2-40B4-BE49-F238E27FC236}">
                <a16:creationId xmlns:a16="http://schemas.microsoft.com/office/drawing/2014/main" id="{5F32DE1A-78E5-57E5-90A7-74553298A36E}"/>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1993060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subTitle" idx="1"/>
          </p:nvPr>
        </p:nvSpPr>
        <p:spPr>
          <a:xfrm>
            <a:off x="25300" y="704850"/>
            <a:ext cx="8763000" cy="40578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i="0" u="none" dirty="0">
              <a:solidFill>
                <a:schemeClr val="dk1"/>
              </a:solidFill>
              <a:latin typeface="+mj-lt"/>
              <a:ea typeface="Calibri"/>
              <a:cs typeface="Calibri"/>
              <a:sym typeface="Calibri"/>
            </a:endParaRPr>
          </a:p>
          <a:p>
            <a:pPr marL="342900" lvl="0" indent="-342900" algn="just" rtl="0">
              <a:lnSpc>
                <a:spcPct val="150000"/>
              </a:lnSpc>
              <a:spcBef>
                <a:spcPts val="800"/>
              </a:spcBef>
              <a:spcAft>
                <a:spcPts val="0"/>
              </a:spcAft>
              <a:buClr>
                <a:srgbClr val="888888"/>
              </a:buClr>
              <a:buSzPts val="4000"/>
              <a:buNone/>
            </a:pPr>
            <a:endParaRPr sz="4000" b="1" i="0" u="none" dirty="0">
              <a:solidFill>
                <a:schemeClr val="dk1"/>
              </a:solidFill>
              <a:latin typeface="+mj-lt"/>
              <a:ea typeface="Calibri"/>
              <a:cs typeface="Calibri"/>
              <a:sym typeface="Calibri"/>
            </a:endParaRPr>
          </a:p>
          <a:p>
            <a:pPr marL="342900" lvl="0" indent="-342900" algn="ctr" rtl="0">
              <a:lnSpc>
                <a:spcPct val="150000"/>
              </a:lnSpc>
              <a:spcBef>
                <a:spcPts val="800"/>
              </a:spcBef>
              <a:spcAft>
                <a:spcPts val="0"/>
              </a:spcAft>
              <a:buClr>
                <a:schemeClr val="dk1"/>
              </a:buClr>
              <a:buSzPts val="4000"/>
              <a:buNone/>
            </a:pPr>
            <a:r>
              <a:rPr lang="en" sz="4000" b="1" i="0" u="none" dirty="0">
                <a:solidFill>
                  <a:schemeClr val="dk1"/>
                </a:solidFill>
                <a:latin typeface="+mj-lt"/>
                <a:ea typeface="Calibri"/>
                <a:cs typeface="Calibri"/>
                <a:sym typeface="Calibri"/>
              </a:rPr>
              <a:t>Thank You…….</a:t>
            </a:r>
            <a:endParaRPr dirty="0">
              <a:latin typeface="+mj-lt"/>
            </a:endParaRPr>
          </a:p>
        </p:txBody>
      </p:sp>
      <p:sp>
        <p:nvSpPr>
          <p:cNvPr id="183" name="Google Shape;183;p26"/>
          <p:cNvSpPr txBox="1"/>
          <p:nvPr/>
        </p:nvSpPr>
        <p:spPr>
          <a:xfrm>
            <a:off x="304700" y="46148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84" name="Google Shape;184;p26"/>
          <p:cNvSpPr txBox="1"/>
          <p:nvPr/>
        </p:nvSpPr>
        <p:spPr>
          <a:xfrm>
            <a:off x="6400700" y="46148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mj-lt"/>
                <a:ea typeface="Calibri"/>
                <a:cs typeface="Calibri"/>
                <a:sym typeface="Calibri"/>
              </a:rPr>
              <a:t>23</a:t>
            </a:r>
            <a:endParaRPr dirty="0">
              <a:latin typeface="+mj-lt"/>
            </a:endParaRPr>
          </a:p>
        </p:txBody>
      </p:sp>
      <p:sp>
        <p:nvSpPr>
          <p:cNvPr id="185" name="Google Shape;185;p26"/>
          <p:cNvSpPr txBox="1"/>
          <p:nvPr/>
        </p:nvSpPr>
        <p:spPr>
          <a:xfrm>
            <a:off x="601475" y="46148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
        <p:nvSpPr>
          <p:cNvPr id="2" name="Google Shape;161;p24">
            <a:extLst>
              <a:ext uri="{FF2B5EF4-FFF2-40B4-BE49-F238E27FC236}">
                <a16:creationId xmlns:a16="http://schemas.microsoft.com/office/drawing/2014/main" id="{903E137B-3058-5AD2-2139-F456CCAD4B2D}"/>
              </a:ext>
            </a:extLst>
          </p:cNvPr>
          <p:cNvSpPr txBox="1">
            <a:spLocks/>
          </p:cNvSpPr>
          <p:nvPr/>
        </p:nvSpPr>
        <p:spPr>
          <a:xfrm>
            <a:off x="355500" y="914400"/>
            <a:ext cx="8788500" cy="3828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buClr>
                <a:srgbClr val="888888"/>
              </a:buClr>
            </a:pPr>
            <a:endParaRPr lang="en-IN" b="1">
              <a:solidFill>
                <a:schemeClr val="dk1"/>
              </a:solidFill>
              <a:latin typeface="Calibri"/>
              <a:ea typeface="Calibri"/>
              <a:cs typeface="Calibri"/>
              <a:sym typeface="Calibri"/>
            </a:endParaRPr>
          </a:p>
          <a:p>
            <a:pPr marL="0" indent="0" algn="just">
              <a:spcBef>
                <a:spcPts val="560"/>
              </a:spcBef>
              <a:buClr>
                <a:srgbClr val="888888"/>
              </a:buClr>
            </a:pPr>
            <a:endParaRPr lang="en-IN" b="1">
              <a:solidFill>
                <a:schemeClr val="dk1"/>
              </a:solidFill>
              <a:latin typeface="Calibri"/>
              <a:ea typeface="Calibri"/>
              <a:cs typeface="Calibri"/>
              <a:sym typeface="Calibri"/>
            </a:endParaRPr>
          </a:p>
          <a:p>
            <a:pPr marL="0" indent="0">
              <a:spcBef>
                <a:spcPts val="560"/>
              </a:spcBef>
              <a:buClr>
                <a:srgbClr val="888888"/>
              </a:buClr>
            </a:pPr>
            <a:endParaRPr lang="en-IN" b="1">
              <a:solidFill>
                <a:schemeClr val="dk1"/>
              </a:solidFill>
              <a:latin typeface="Calibri"/>
              <a:ea typeface="Calibri"/>
              <a:cs typeface="Calibri"/>
              <a:sym typeface="Calibri"/>
            </a:endParaRPr>
          </a:p>
        </p:txBody>
      </p:sp>
      <p:sp>
        <p:nvSpPr>
          <p:cNvPr id="3" name="Google Shape;162;p24">
            <a:extLst>
              <a:ext uri="{FF2B5EF4-FFF2-40B4-BE49-F238E27FC236}">
                <a16:creationId xmlns:a16="http://schemas.microsoft.com/office/drawing/2014/main" id="{C1DE53EA-A8C7-2805-DBCF-E66E8135D1D8}"/>
              </a:ext>
            </a:extLst>
          </p:cNvPr>
          <p:cNvSpPr txBox="1">
            <a:spLocks/>
          </p:cNvSpPr>
          <p:nvPr/>
        </p:nvSpPr>
        <p:spPr>
          <a:xfrm>
            <a:off x="-10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buSzPts val="2400"/>
              <a:buFont typeface="Calibri"/>
              <a:buNone/>
            </a:pPr>
            <a:r>
              <a:rPr lang="en-IN" sz="2400">
                <a:latin typeface="Calibri"/>
                <a:ea typeface="Calibri"/>
                <a:cs typeface="Calibri"/>
                <a:sym typeface="Calibri"/>
              </a:rPr>
              <a:t>Plan of Action</a:t>
            </a:r>
            <a:endParaRPr lang="en-IN" dirty="0"/>
          </a:p>
        </p:txBody>
      </p:sp>
      <p:graphicFrame>
        <p:nvGraphicFramePr>
          <p:cNvPr id="4" name="Google Shape;163;p24">
            <a:extLst>
              <a:ext uri="{FF2B5EF4-FFF2-40B4-BE49-F238E27FC236}">
                <a16:creationId xmlns:a16="http://schemas.microsoft.com/office/drawing/2014/main" id="{A7CD0577-6C75-23BE-7569-F6C554F15170}"/>
              </a:ext>
            </a:extLst>
          </p:cNvPr>
          <p:cNvGraphicFramePr/>
          <p:nvPr>
            <p:extLst>
              <p:ext uri="{D42A27DB-BD31-4B8C-83A1-F6EECF244321}">
                <p14:modId xmlns:p14="http://schemas.microsoft.com/office/powerpoint/2010/main" val="566117226"/>
              </p:ext>
            </p:extLst>
          </p:nvPr>
        </p:nvGraphicFramePr>
        <p:xfrm>
          <a:off x="-100" y="571500"/>
          <a:ext cx="9143975" cy="4583046"/>
        </p:xfrm>
        <a:graphic>
          <a:graphicData uri="http://schemas.openxmlformats.org/drawingml/2006/table">
            <a:tbl>
              <a:tblPr>
                <a:noFill/>
                <a:tableStyleId>{A6904C36-17B8-4AEB-834A-8B75A71844E8}</a:tableStyleId>
              </a:tblPr>
              <a:tblGrid>
                <a:gridCol w="3549650">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087425">
                  <a:extLst>
                    <a:ext uri="{9D8B030D-6E8A-4147-A177-3AD203B41FA5}">
                      <a16:colId xmlns:a16="http://schemas.microsoft.com/office/drawing/2014/main" val="20002"/>
                    </a:ext>
                  </a:extLst>
                </a:gridCol>
                <a:gridCol w="1087425">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gridCol w="1165225">
                  <a:extLst>
                    <a:ext uri="{9D8B030D-6E8A-4147-A177-3AD203B41FA5}">
                      <a16:colId xmlns:a16="http://schemas.microsoft.com/office/drawing/2014/main" val="20005"/>
                    </a:ext>
                  </a:extLst>
                </a:gridCol>
              </a:tblGrid>
              <a:tr h="628650">
                <a:tc>
                  <a:txBody>
                    <a:bodyPr/>
                    <a:lstStyle/>
                    <a:p>
                      <a:pPr marL="0" marR="0" lvl="0" indent="0" algn="just" rtl="0">
                        <a:lnSpc>
                          <a:spcPct val="150000"/>
                        </a:lnSpc>
                        <a:spcBef>
                          <a:spcPts val="0"/>
                        </a:spcBef>
                        <a:spcAft>
                          <a:spcPts val="0"/>
                        </a:spcAft>
                        <a:buClr>
                          <a:srgbClr val="000000"/>
                        </a:buClr>
                        <a:buSzPts val="1400"/>
                        <a:buFont typeface="Calibri"/>
                        <a:buNone/>
                      </a:pPr>
                      <a:r>
                        <a:rPr lang="en" sz="1400" b="1" i="0" u="none" dirty="0">
                          <a:solidFill>
                            <a:srgbClr val="000000"/>
                          </a:solidFill>
                          <a:latin typeface="Calibri"/>
                          <a:ea typeface="Calibri"/>
                          <a:cs typeface="Calibri"/>
                          <a:sym typeface="Calibri"/>
                        </a:rPr>
                        <a:t>Activity (2025)</a:t>
                      </a:r>
                      <a:endParaRPr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Jan</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Feb</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March</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April</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May</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0"/>
                  </a:ext>
                </a:extLst>
              </a:tr>
              <a:tr h="507200">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dirty="0">
                          <a:solidFill>
                            <a:srgbClr val="000000"/>
                          </a:solidFill>
                          <a:latin typeface="Calibri"/>
                          <a:ea typeface="Calibri"/>
                          <a:cs typeface="Calibri"/>
                          <a:sym typeface="Calibri"/>
                        </a:rPr>
                        <a:t>Literature Survey</a:t>
                      </a:r>
                      <a:endParaRPr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Done</a:t>
                      </a: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1"/>
                  </a:ext>
                </a:extLst>
              </a:tr>
              <a:tr h="507200">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dirty="0">
                          <a:solidFill>
                            <a:srgbClr val="000000"/>
                          </a:solidFill>
                          <a:latin typeface="Calibri"/>
                          <a:ea typeface="Calibri"/>
                          <a:cs typeface="Calibri"/>
                          <a:sym typeface="Calibri"/>
                        </a:rPr>
                        <a:t>Data Collection</a:t>
                      </a:r>
                      <a:endParaRPr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Done</a:t>
                      </a: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508400">
                <a:tc>
                  <a:txBody>
                    <a:bodyPr/>
                    <a:lstStyle/>
                    <a:p>
                      <a:pPr marL="0" marR="0" lvl="0" indent="0" algn="l" rtl="0">
                        <a:spcBef>
                          <a:spcPts val="0"/>
                        </a:spcBef>
                        <a:spcAft>
                          <a:spcPts val="0"/>
                        </a:spcAft>
                        <a:buNone/>
                      </a:pPr>
                      <a:r>
                        <a:rPr lang="en" sz="1200" b="0" i="0" u="none" dirty="0">
                          <a:solidFill>
                            <a:srgbClr val="000000"/>
                          </a:solidFill>
                          <a:latin typeface="Calibri"/>
                          <a:ea typeface="Calibri"/>
                          <a:cs typeface="Calibri"/>
                          <a:sym typeface="Calibri"/>
                        </a:rPr>
                        <a:t>Data Cleaning and Feature engineering</a:t>
                      </a:r>
                      <a:endParaRPr sz="1200" dirty="0">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done</a:t>
                      </a: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3"/>
                  </a:ext>
                </a:extLst>
              </a:tr>
              <a:tr h="507200">
                <a:tc>
                  <a:txBody>
                    <a:bodyPr/>
                    <a:lstStyle/>
                    <a:p>
                      <a:pPr marL="0" marR="0" lvl="0" indent="0" algn="l" rtl="0">
                        <a:spcBef>
                          <a:spcPts val="0"/>
                        </a:spcBef>
                        <a:spcAft>
                          <a:spcPts val="0"/>
                        </a:spcAft>
                        <a:buNone/>
                      </a:pPr>
                      <a:r>
                        <a:rPr lang="en-IN" sz="1200" dirty="0">
                          <a:solidFill>
                            <a:schemeClr val="dk1"/>
                          </a:solidFill>
                          <a:latin typeface="Calibri"/>
                          <a:ea typeface="Calibri"/>
                          <a:cs typeface="Calibri"/>
                          <a:sym typeface="Calibri"/>
                        </a:rPr>
                        <a:t>Model Building for selecting correct Machine Learning Algorithm</a:t>
                      </a:r>
                      <a:endParaRPr sz="1200" dirty="0">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done</a:t>
                      </a: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460107">
                <a:tc>
                  <a:txBody>
                    <a:bodyPr/>
                    <a:lstStyle/>
                    <a:p>
                      <a:pPr marL="0" marR="0" lvl="0" indent="0" algn="l" rtl="0">
                        <a:spcBef>
                          <a:spcPts val="0"/>
                        </a:spcBef>
                        <a:spcAft>
                          <a:spcPts val="0"/>
                        </a:spcAft>
                        <a:buNone/>
                      </a:pPr>
                      <a:r>
                        <a:rPr lang="en-IN" sz="1200" dirty="0">
                          <a:solidFill>
                            <a:schemeClr val="dk1"/>
                          </a:solidFill>
                          <a:latin typeface="Calibri"/>
                          <a:ea typeface="Calibri"/>
                          <a:cs typeface="Calibri"/>
                          <a:sym typeface="Calibri"/>
                        </a:rPr>
                        <a:t>Accuracy Increasing and implementation of Meta Learning</a:t>
                      </a:r>
                      <a:endParaRPr sz="1200" dirty="0">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working</a:t>
                      </a: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5"/>
                  </a:ext>
                </a:extLst>
              </a:tr>
              <a:tr h="408214">
                <a:tc>
                  <a:txBody>
                    <a:bodyPr/>
                    <a:lstStyle/>
                    <a:p>
                      <a:pPr marL="0" marR="0" lvl="0" indent="0" algn="l" rtl="0">
                        <a:spcBef>
                          <a:spcPts val="0"/>
                        </a:spcBef>
                        <a:spcAft>
                          <a:spcPts val="0"/>
                        </a:spcAft>
                        <a:buNone/>
                      </a:pPr>
                      <a:r>
                        <a:rPr lang="en-IN" sz="1200" dirty="0">
                          <a:solidFill>
                            <a:schemeClr val="dk1"/>
                          </a:solidFill>
                          <a:latin typeface="Calibri"/>
                          <a:ea typeface="Calibri"/>
                          <a:cs typeface="Calibri"/>
                          <a:sym typeface="Calibri"/>
                        </a:rPr>
                        <a:t>Fine Tuning and Deployment</a:t>
                      </a:r>
                      <a:endParaRPr sz="1200" dirty="0">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861221429"/>
                  </a:ext>
                </a:extLst>
              </a:tr>
              <a:tr h="507200">
                <a:tc>
                  <a:txBody>
                    <a:bodyPr/>
                    <a:lstStyle/>
                    <a:p>
                      <a:pPr marL="0" marR="0" lvl="0" indent="0" algn="just" defTabSz="914400" rtl="0" eaLnBrk="1" fontAlgn="auto" latinLnBrk="0" hangingPunct="1">
                        <a:lnSpc>
                          <a:spcPct val="150000"/>
                        </a:lnSpc>
                        <a:spcBef>
                          <a:spcPts val="0"/>
                        </a:spcBef>
                        <a:spcAft>
                          <a:spcPts val="0"/>
                        </a:spcAft>
                        <a:buClr>
                          <a:srgbClr val="000000"/>
                        </a:buClr>
                        <a:buSzPts val="1200"/>
                        <a:buFont typeface="Calibri"/>
                        <a:buNone/>
                        <a:tabLst/>
                        <a:defRPr/>
                      </a:pPr>
                      <a:r>
                        <a:rPr lang="en-US" sz="1200" b="0" i="0" u="none" dirty="0">
                          <a:solidFill>
                            <a:srgbClr val="000000"/>
                          </a:solidFill>
                          <a:latin typeface="Calibri"/>
                          <a:ea typeface="Calibri"/>
                          <a:cs typeface="Calibri"/>
                          <a:sym typeface="Calibri"/>
                        </a:rPr>
                        <a:t>Preparation of Project Report/Paper Writing</a:t>
                      </a:r>
                      <a:endParaRPr lang="en-US"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extLst>
                  <a:ext uri="{0D108BD9-81ED-4DB2-BD59-A6C34878D82A}">
                    <a16:rowId xmlns:a16="http://schemas.microsoft.com/office/drawing/2014/main" val="10006"/>
                  </a:ext>
                </a:extLst>
              </a:tr>
              <a:tr h="548875">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dirty="0">
                          <a:solidFill>
                            <a:srgbClr val="000000"/>
                          </a:solidFill>
                          <a:latin typeface="Calibri"/>
                          <a:ea typeface="Calibri"/>
                          <a:cs typeface="Calibri"/>
                          <a:sym typeface="Calibri"/>
                        </a:rPr>
                        <a:t>Paper publishing</a:t>
                      </a:r>
                      <a:endParaRPr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a:solidFill>
                            <a:srgbClr val="000000"/>
                          </a:solidFill>
                          <a:latin typeface="Calibri"/>
                          <a:ea typeface="Calibri"/>
                          <a:cs typeface="Calibri"/>
                          <a:sym typeface="Calibri"/>
                        </a:rPr>
                        <a:t> </a:t>
                      </a:r>
                      <a:endParaRPr sz="11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a:solidFill>
                            <a:srgbClr val="000000"/>
                          </a:solidFill>
                          <a:latin typeface="Calibri"/>
                          <a:ea typeface="Calibri"/>
                          <a:cs typeface="Calibri"/>
                          <a:sym typeface="Calibri"/>
                        </a:rPr>
                        <a:t> </a:t>
                      </a:r>
                      <a:endParaRPr sz="11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a:solidFill>
                            <a:srgbClr val="000000"/>
                          </a:solidFill>
                          <a:latin typeface="Calibri"/>
                          <a:ea typeface="Calibri"/>
                          <a:cs typeface="Calibri"/>
                          <a:sym typeface="Calibri"/>
                        </a:rPr>
                        <a:t> </a:t>
                      </a:r>
                      <a:endParaRPr sz="11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a:solidFill>
                            <a:srgbClr val="000000"/>
                          </a:solidFill>
                          <a:latin typeface="Calibri"/>
                          <a:ea typeface="Calibri"/>
                          <a:cs typeface="Calibri"/>
                          <a:sym typeface="Calibri"/>
                        </a:rPr>
                        <a:t> </a:t>
                      </a:r>
                      <a:endParaRPr sz="11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extLst>
                  <a:ext uri="{0D108BD9-81ED-4DB2-BD59-A6C34878D82A}">
                    <a16:rowId xmlns:a16="http://schemas.microsoft.com/office/drawing/2014/main" val="10007"/>
                  </a:ext>
                </a:extLst>
              </a:tr>
            </a:tbl>
          </a:graphicData>
        </a:graphic>
      </p:graphicFrame>
      <p:sp>
        <p:nvSpPr>
          <p:cNvPr id="5" name="Google Shape;164;p24">
            <a:extLst>
              <a:ext uri="{FF2B5EF4-FFF2-40B4-BE49-F238E27FC236}">
                <a16:creationId xmlns:a16="http://schemas.microsoft.com/office/drawing/2014/main" id="{DDCF341D-6997-2F28-095C-68213C37F62D}"/>
              </a:ext>
            </a:extLst>
          </p:cNvPr>
          <p:cNvSpPr txBox="1"/>
          <p:nvPr/>
        </p:nvSpPr>
        <p:spPr>
          <a:xfrm>
            <a:off x="4571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120CED16-B3E5-F697-CB9C-51B54FB8A0CE}"/>
            </a:ext>
          </a:extLst>
        </p:cNvPr>
        <p:cNvGrpSpPr/>
        <p:nvPr/>
      </p:nvGrpSpPr>
      <p:grpSpPr>
        <a:xfrm>
          <a:off x="0" y="0"/>
          <a:ext cx="0" cy="0"/>
          <a:chOff x="0" y="0"/>
          <a:chExt cx="0" cy="0"/>
        </a:xfrm>
      </p:grpSpPr>
      <p:sp>
        <p:nvSpPr>
          <p:cNvPr id="173" name="Google Shape;173;p25">
            <a:extLst>
              <a:ext uri="{FF2B5EF4-FFF2-40B4-BE49-F238E27FC236}">
                <a16:creationId xmlns:a16="http://schemas.microsoft.com/office/drawing/2014/main" id="{F4C010AB-220A-E546-A874-D4E0AFD610E8}"/>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Conclusion and Future Scope</a:t>
            </a:r>
            <a:endParaRPr dirty="0">
              <a:latin typeface="+mj-lt"/>
            </a:endParaRPr>
          </a:p>
        </p:txBody>
      </p:sp>
      <p:sp>
        <p:nvSpPr>
          <p:cNvPr id="174" name="Google Shape;174;p25">
            <a:extLst>
              <a:ext uri="{FF2B5EF4-FFF2-40B4-BE49-F238E27FC236}">
                <a16:creationId xmlns:a16="http://schemas.microsoft.com/office/drawing/2014/main" id="{251CB5D8-2AB9-0527-D6B8-794ACD5FD4BF}"/>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2" name="Subtitle 1">
            <a:extLst>
              <a:ext uri="{FF2B5EF4-FFF2-40B4-BE49-F238E27FC236}">
                <a16:creationId xmlns:a16="http://schemas.microsoft.com/office/drawing/2014/main" id="{4ED2958C-F564-1307-EF47-34E372868A3C}"/>
              </a:ext>
            </a:extLst>
          </p:cNvPr>
          <p:cNvSpPr>
            <a:spLocks noGrp="1" noChangeArrowheads="1"/>
          </p:cNvSpPr>
          <p:nvPr>
            <p:ph type="subTitle" idx="1"/>
          </p:nvPr>
        </p:nvSpPr>
        <p:spPr bwMode="auto">
          <a:xfrm>
            <a:off x="457200" y="879866"/>
            <a:ext cx="8229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j-lt"/>
              </a:rPr>
              <a:t>Conclusion: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The deepfake detection system was successfully implemented using MobileNetV2, combined with GlobalAveragePooling2D and a fully connected Dense layer for classification.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The lightweight nature of MobileNetV2 ensures efficient processing, making it suitable for real-time applications.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The model effectively differentiates between real and deepfake images, enhancing digital media security and trust.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This approach provides a balance between accuracy and computational efficiency, making it practical for deployment on various platforms.</a:t>
            </a:r>
          </a:p>
        </p:txBody>
      </p:sp>
      <p:sp>
        <p:nvSpPr>
          <p:cNvPr id="3" name="Google Shape;85;p16">
            <a:extLst>
              <a:ext uri="{FF2B5EF4-FFF2-40B4-BE49-F238E27FC236}">
                <a16:creationId xmlns:a16="http://schemas.microsoft.com/office/drawing/2014/main" id="{D620B8A1-01CC-9B29-3DE6-3FE16365E6C1}"/>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851229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670938E7-A1A6-399F-4ACD-83E7889DF6F8}"/>
            </a:ext>
          </a:extLst>
        </p:cNvPr>
        <p:cNvGrpSpPr/>
        <p:nvPr/>
      </p:nvGrpSpPr>
      <p:grpSpPr>
        <a:xfrm>
          <a:off x="0" y="0"/>
          <a:ext cx="0" cy="0"/>
          <a:chOff x="0" y="0"/>
          <a:chExt cx="0" cy="0"/>
        </a:xfrm>
      </p:grpSpPr>
      <p:sp>
        <p:nvSpPr>
          <p:cNvPr id="173" name="Google Shape;173;p25">
            <a:extLst>
              <a:ext uri="{FF2B5EF4-FFF2-40B4-BE49-F238E27FC236}">
                <a16:creationId xmlns:a16="http://schemas.microsoft.com/office/drawing/2014/main" id="{76259B73-2CBC-F047-3757-8F7BBD48A1A8}"/>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Conclusion and Future Scope</a:t>
            </a:r>
            <a:endParaRPr dirty="0">
              <a:latin typeface="+mj-lt"/>
            </a:endParaRPr>
          </a:p>
        </p:txBody>
      </p:sp>
      <p:sp>
        <p:nvSpPr>
          <p:cNvPr id="174" name="Google Shape;174;p25">
            <a:extLst>
              <a:ext uri="{FF2B5EF4-FFF2-40B4-BE49-F238E27FC236}">
                <a16:creationId xmlns:a16="http://schemas.microsoft.com/office/drawing/2014/main" id="{E1B63F8C-BC86-0EF7-2FCC-DD8356D15257}"/>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2" name="Subtitle 1">
            <a:extLst>
              <a:ext uri="{FF2B5EF4-FFF2-40B4-BE49-F238E27FC236}">
                <a16:creationId xmlns:a16="http://schemas.microsoft.com/office/drawing/2014/main" id="{07267F4F-3FEF-0669-9933-B7A88A81A3A3}"/>
              </a:ext>
            </a:extLst>
          </p:cNvPr>
          <p:cNvSpPr>
            <a:spLocks noGrp="1" noChangeArrowheads="1"/>
          </p:cNvSpPr>
          <p:nvPr>
            <p:ph type="subTitle" idx="1"/>
          </p:nvPr>
        </p:nvSpPr>
        <p:spPr bwMode="auto">
          <a:xfrm>
            <a:off x="391884" y="824299"/>
            <a:ext cx="836022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j-lt"/>
              </a:rPr>
              <a:t>Future Scope: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Optimization for Edge Devices: Adapting the model for mobile and IoT devices for on-the-go deepfake detection.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Improved Robustness: Enhancing the model’s ability to detect adversarial deepfakes by fine-tuning feature extraction techniques.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Real-Time Detection: Further reducing inference time to enable real-time deepfake identification in videos and streaming content.</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Integration with Cybersecurity Frameworks: Deploying the model into content moderation tools and digital forensics systems.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Expansion to Multimodal Deepfakes: Extending detection capabilities to video and audio-based deepfake manipulation.</a:t>
            </a:r>
          </a:p>
        </p:txBody>
      </p:sp>
      <p:sp>
        <p:nvSpPr>
          <p:cNvPr id="3" name="Google Shape;85;p16">
            <a:extLst>
              <a:ext uri="{FF2B5EF4-FFF2-40B4-BE49-F238E27FC236}">
                <a16:creationId xmlns:a16="http://schemas.microsoft.com/office/drawing/2014/main" id="{65F4A768-18A9-1F30-78BD-5E9DEB766A9F}"/>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2529801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Roles and Responsibility</a:t>
            </a:r>
            <a:endParaRPr dirty="0">
              <a:latin typeface="+mj-lt"/>
            </a:endParaRPr>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graphicFrame>
        <p:nvGraphicFramePr>
          <p:cNvPr id="2" name="Table 1">
            <a:extLst>
              <a:ext uri="{FF2B5EF4-FFF2-40B4-BE49-F238E27FC236}">
                <a16:creationId xmlns:a16="http://schemas.microsoft.com/office/drawing/2014/main" id="{88E14C47-9F38-CF11-F6F0-4DB501567C2D}"/>
              </a:ext>
            </a:extLst>
          </p:cNvPr>
          <p:cNvGraphicFramePr>
            <a:graphicFrameLocks noGrp="1"/>
          </p:cNvGraphicFramePr>
          <p:nvPr>
            <p:extLst>
              <p:ext uri="{D42A27DB-BD31-4B8C-83A1-F6EECF244321}">
                <p14:modId xmlns:p14="http://schemas.microsoft.com/office/powerpoint/2010/main" val="3360766873"/>
              </p:ext>
            </p:extLst>
          </p:nvPr>
        </p:nvGraphicFramePr>
        <p:xfrm>
          <a:off x="457200" y="792841"/>
          <a:ext cx="8229600" cy="3610251"/>
        </p:xfrm>
        <a:graphic>
          <a:graphicData uri="http://schemas.openxmlformats.org/drawingml/2006/table">
            <a:tbl>
              <a:tblPr firstRow="1" bandRow="1">
                <a:tableStyleId>{3C2FFA5D-87B4-456A-9821-1D502468CF0F}</a:tableStyleId>
              </a:tblPr>
              <a:tblGrid>
                <a:gridCol w="3624943">
                  <a:extLst>
                    <a:ext uri="{9D8B030D-6E8A-4147-A177-3AD203B41FA5}">
                      <a16:colId xmlns:a16="http://schemas.microsoft.com/office/drawing/2014/main" val="907530122"/>
                    </a:ext>
                  </a:extLst>
                </a:gridCol>
                <a:gridCol w="4604657">
                  <a:extLst>
                    <a:ext uri="{9D8B030D-6E8A-4147-A177-3AD203B41FA5}">
                      <a16:colId xmlns:a16="http://schemas.microsoft.com/office/drawing/2014/main" val="3249766375"/>
                    </a:ext>
                  </a:extLst>
                </a:gridCol>
              </a:tblGrid>
              <a:tr h="586923">
                <a:tc>
                  <a:txBody>
                    <a:bodyPr/>
                    <a:lstStyle/>
                    <a:p>
                      <a:r>
                        <a:rPr lang="en-IN" dirty="0"/>
                        <a:t>Team Member Details</a:t>
                      </a:r>
                    </a:p>
                  </a:txBody>
                  <a:tcPr/>
                </a:tc>
                <a:tc>
                  <a:txBody>
                    <a:bodyPr/>
                    <a:lstStyle/>
                    <a:p>
                      <a:r>
                        <a:rPr lang="en-IN" dirty="0"/>
                        <a:t>Roles and Responsibility</a:t>
                      </a:r>
                    </a:p>
                  </a:txBody>
                  <a:tcPr/>
                </a:tc>
                <a:extLst>
                  <a:ext uri="{0D108BD9-81ED-4DB2-BD59-A6C34878D82A}">
                    <a16:rowId xmlns:a16="http://schemas.microsoft.com/office/drawing/2014/main" val="3249321217"/>
                  </a:ext>
                </a:extLst>
              </a:tr>
              <a:tr h="755832">
                <a:tc>
                  <a:txBody>
                    <a:bodyPr/>
                    <a:lstStyle/>
                    <a:p>
                      <a:r>
                        <a:rPr lang="en-IN" dirty="0"/>
                        <a:t>(Team Captain) – </a:t>
                      </a:r>
                      <a:r>
                        <a:rPr lang="en-IN" dirty="0" err="1"/>
                        <a:t>Bhagyesh</a:t>
                      </a:r>
                      <a:r>
                        <a:rPr lang="en-IN" dirty="0"/>
                        <a:t> Nand</a:t>
                      </a:r>
                    </a:p>
                  </a:txBody>
                  <a:tcPr/>
                </a:tc>
                <a:tc>
                  <a:txBody>
                    <a:bodyPr/>
                    <a:lstStyle/>
                    <a:p>
                      <a:r>
                        <a:rPr lang="en-IN" dirty="0"/>
                        <a:t>Research Work and Implementation</a:t>
                      </a:r>
                    </a:p>
                  </a:txBody>
                  <a:tcPr/>
                </a:tc>
                <a:extLst>
                  <a:ext uri="{0D108BD9-81ED-4DB2-BD59-A6C34878D82A}">
                    <a16:rowId xmlns:a16="http://schemas.microsoft.com/office/drawing/2014/main" val="2932890438"/>
                  </a:ext>
                </a:extLst>
              </a:tr>
              <a:tr h="755832">
                <a:tc>
                  <a:txBody>
                    <a:bodyPr/>
                    <a:lstStyle/>
                    <a:p>
                      <a:r>
                        <a:rPr lang="en-IN" dirty="0" err="1"/>
                        <a:t>Sumedh</a:t>
                      </a:r>
                      <a:r>
                        <a:rPr lang="en-IN" dirty="0"/>
                        <a:t> Bhagat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Research Work and Implementation</a:t>
                      </a:r>
                    </a:p>
                    <a:p>
                      <a:endParaRPr lang="en-IN" dirty="0"/>
                    </a:p>
                  </a:txBody>
                  <a:tcPr/>
                </a:tc>
                <a:extLst>
                  <a:ext uri="{0D108BD9-81ED-4DB2-BD59-A6C34878D82A}">
                    <a16:rowId xmlns:a16="http://schemas.microsoft.com/office/drawing/2014/main" val="2085465925"/>
                  </a:ext>
                </a:extLst>
              </a:tr>
              <a:tr h="755832">
                <a:tc>
                  <a:txBody>
                    <a:bodyPr/>
                    <a:lstStyle/>
                    <a:p>
                      <a:r>
                        <a:rPr lang="en-IN" dirty="0"/>
                        <a:t>Kartik Nagrale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Research Work and Implementation</a:t>
                      </a:r>
                    </a:p>
                    <a:p>
                      <a:endParaRPr lang="en-IN" dirty="0"/>
                    </a:p>
                  </a:txBody>
                  <a:tcPr/>
                </a:tc>
                <a:extLst>
                  <a:ext uri="{0D108BD9-81ED-4DB2-BD59-A6C34878D82A}">
                    <a16:rowId xmlns:a16="http://schemas.microsoft.com/office/drawing/2014/main" val="732354485"/>
                  </a:ext>
                </a:extLst>
              </a:tr>
              <a:tr h="755832">
                <a:tc>
                  <a:txBody>
                    <a:bodyPr/>
                    <a:lstStyle/>
                    <a:p>
                      <a:r>
                        <a:rPr lang="en-IN" dirty="0"/>
                        <a:t>Ashutosh </a:t>
                      </a:r>
                      <a:r>
                        <a:rPr lang="en-IN" dirty="0" err="1"/>
                        <a:t>Dekate</a:t>
                      </a:r>
                      <a:endParaRPr lang="en-IN" dirty="0"/>
                    </a:p>
                  </a:txBody>
                  <a:tcPr/>
                </a:tc>
                <a:tc>
                  <a:txBody>
                    <a:bodyPr/>
                    <a:lstStyle/>
                    <a:p>
                      <a:r>
                        <a:rPr lang="en-IN" dirty="0"/>
                        <a:t>Research Work and Implementation</a:t>
                      </a:r>
                    </a:p>
                  </a:txBody>
                  <a:tcPr/>
                </a:tc>
                <a:extLst>
                  <a:ext uri="{0D108BD9-81ED-4DB2-BD59-A6C34878D82A}">
                    <a16:rowId xmlns:a16="http://schemas.microsoft.com/office/drawing/2014/main" val="3884183499"/>
                  </a:ext>
                </a:extLst>
              </a:tr>
            </a:tbl>
          </a:graphicData>
        </a:graphic>
      </p:graphicFrame>
      <p:sp>
        <p:nvSpPr>
          <p:cNvPr id="3" name="Google Shape;85;p16">
            <a:extLst>
              <a:ext uri="{FF2B5EF4-FFF2-40B4-BE49-F238E27FC236}">
                <a16:creationId xmlns:a16="http://schemas.microsoft.com/office/drawing/2014/main" id="{F7F114CB-DD73-EF27-538A-88A94CB77D16}"/>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3659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subTitle" idx="1"/>
          </p:nvPr>
        </p:nvSpPr>
        <p:spPr>
          <a:xfrm>
            <a:off x="177800" y="857250"/>
            <a:ext cx="8763000" cy="3747407"/>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err="1">
                <a:solidFill>
                  <a:schemeClr val="dk1"/>
                </a:solidFill>
                <a:latin typeface="+mj-lt"/>
                <a:ea typeface="Calibri"/>
                <a:cs typeface="Calibri"/>
                <a:sym typeface="Calibri"/>
              </a:rPr>
              <a:t>Zhiqing</a:t>
            </a:r>
            <a:r>
              <a:rPr lang="en-IN" sz="1600" i="0" u="none" dirty="0">
                <a:solidFill>
                  <a:schemeClr val="dk1"/>
                </a:solidFill>
                <a:latin typeface="+mj-lt"/>
                <a:ea typeface="Calibri"/>
                <a:cs typeface="Calibri"/>
                <a:sym typeface="Calibri"/>
              </a:rPr>
              <a:t> Guo, </a:t>
            </a:r>
            <a:r>
              <a:rPr lang="en-IN" sz="1600" i="0" u="none" dirty="0" err="1">
                <a:solidFill>
                  <a:schemeClr val="dk1"/>
                </a:solidFill>
                <a:latin typeface="+mj-lt"/>
                <a:ea typeface="Calibri"/>
                <a:cs typeface="Calibri"/>
                <a:sym typeface="Calibri"/>
              </a:rPr>
              <a:t>Gaobo</a:t>
            </a:r>
            <a:r>
              <a:rPr lang="en-IN" sz="1600" i="0" u="none" dirty="0">
                <a:solidFill>
                  <a:schemeClr val="dk1"/>
                </a:solidFill>
                <a:latin typeface="+mj-lt"/>
                <a:ea typeface="Calibri"/>
                <a:cs typeface="Calibri"/>
                <a:sym typeface="Calibri"/>
              </a:rPr>
              <a:t> Yang, </a:t>
            </a:r>
            <a:r>
              <a:rPr lang="en-IN" sz="1600" i="0" u="none" dirty="0" err="1">
                <a:solidFill>
                  <a:schemeClr val="dk1"/>
                </a:solidFill>
                <a:latin typeface="+mj-lt"/>
                <a:ea typeface="Calibri"/>
                <a:cs typeface="Calibri"/>
                <a:sym typeface="Calibri"/>
              </a:rPr>
              <a:t>Jiyou</a:t>
            </a:r>
            <a:r>
              <a:rPr lang="en-IN" sz="1600" i="0" u="none" dirty="0">
                <a:solidFill>
                  <a:schemeClr val="dk1"/>
                </a:solidFill>
                <a:latin typeface="+mj-lt"/>
                <a:ea typeface="Calibri"/>
                <a:cs typeface="Calibri"/>
                <a:sym typeface="Calibri"/>
              </a:rPr>
              <a:t> Chen, and </a:t>
            </a:r>
            <a:r>
              <a:rPr lang="en-IN" sz="1600" i="0" u="none" dirty="0" err="1">
                <a:solidFill>
                  <a:schemeClr val="dk1"/>
                </a:solidFill>
                <a:latin typeface="+mj-lt"/>
                <a:ea typeface="Calibri"/>
                <a:cs typeface="Calibri"/>
                <a:sym typeface="Calibri"/>
              </a:rPr>
              <a:t>Xingming</a:t>
            </a:r>
            <a:r>
              <a:rPr lang="en-IN" sz="1600" i="0" u="none" dirty="0">
                <a:solidFill>
                  <a:schemeClr val="dk1"/>
                </a:solidFill>
                <a:latin typeface="+mj-lt"/>
                <a:ea typeface="Calibri"/>
                <a:cs typeface="Calibri"/>
                <a:sym typeface="Calibri"/>
              </a:rPr>
              <a:t> Sun. 2023. Exposing Deepfake Face Forgeries With Guided Residuals. Trans. Multi. 25 (2023), 8458–8470. https://doi.org/10.1109/TMM.2023.3237169</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mj-lt"/>
                <a:ea typeface="Calibri"/>
                <a:cs typeface="Calibri"/>
                <a:sym typeface="Calibri"/>
              </a:rPr>
              <a:t>Xinye Zhou, Hu Han, </a:t>
            </a:r>
            <a:r>
              <a:rPr lang="en-IN" sz="1600" i="0" u="none" dirty="0" err="1">
                <a:solidFill>
                  <a:schemeClr val="dk1"/>
                </a:solidFill>
                <a:latin typeface="+mj-lt"/>
                <a:ea typeface="Calibri"/>
                <a:cs typeface="Calibri"/>
                <a:sym typeface="Calibri"/>
              </a:rPr>
              <a:t>Shiguang</a:t>
            </a:r>
            <a:r>
              <a:rPr lang="en-IN" sz="1600" i="0" u="none" dirty="0">
                <a:solidFill>
                  <a:schemeClr val="dk1"/>
                </a:solidFill>
                <a:latin typeface="+mj-lt"/>
                <a:ea typeface="Calibri"/>
                <a:cs typeface="Calibri"/>
                <a:sym typeface="Calibri"/>
              </a:rPr>
              <a:t> Shan, and </a:t>
            </a:r>
            <a:r>
              <a:rPr lang="en-IN" sz="1600" i="0" u="none" dirty="0" err="1">
                <a:solidFill>
                  <a:schemeClr val="dk1"/>
                </a:solidFill>
                <a:latin typeface="+mj-lt"/>
                <a:ea typeface="Calibri"/>
                <a:cs typeface="Calibri"/>
                <a:sym typeface="Calibri"/>
              </a:rPr>
              <a:t>Xilin</a:t>
            </a:r>
            <a:r>
              <a:rPr lang="en-IN" sz="1600" i="0" u="none" dirty="0">
                <a:solidFill>
                  <a:schemeClr val="dk1"/>
                </a:solidFill>
                <a:latin typeface="+mj-lt"/>
                <a:ea typeface="Calibri"/>
                <a:cs typeface="Calibri"/>
                <a:sym typeface="Calibri"/>
              </a:rPr>
              <a:t> Chen. 2024. Fine-Grained Open-Set Deepfake Detection via Unsupervised Domain Adaptation. Trans. Info. For. Sec. 19 (2024), 7536–7547. https://doi.org/10.1109/TIFS.2024.3435440</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err="1">
                <a:solidFill>
                  <a:schemeClr val="dk1"/>
                </a:solidFill>
                <a:latin typeface="+mj-lt"/>
                <a:ea typeface="Calibri"/>
                <a:cs typeface="Calibri"/>
                <a:sym typeface="Calibri"/>
              </a:rPr>
              <a:t>Lv</a:t>
            </a:r>
            <a:r>
              <a:rPr lang="en-IN" sz="1600" i="0" u="none" dirty="0">
                <a:solidFill>
                  <a:schemeClr val="dk1"/>
                </a:solidFill>
                <a:latin typeface="+mj-lt"/>
                <a:ea typeface="Calibri"/>
                <a:cs typeface="Calibri"/>
                <a:sym typeface="Calibri"/>
              </a:rPr>
              <a:t>, </a:t>
            </a:r>
            <a:r>
              <a:rPr lang="en-IN" sz="1600" i="0" u="none" dirty="0" err="1">
                <a:solidFill>
                  <a:schemeClr val="dk1"/>
                </a:solidFill>
                <a:latin typeface="+mj-lt"/>
                <a:ea typeface="Calibri"/>
                <a:cs typeface="Calibri"/>
                <a:sym typeface="Calibri"/>
              </a:rPr>
              <a:t>Qingxuan</a:t>
            </a:r>
            <a:r>
              <a:rPr lang="en-IN" sz="1600" i="0" u="none" dirty="0">
                <a:solidFill>
                  <a:schemeClr val="dk1"/>
                </a:solidFill>
                <a:latin typeface="+mj-lt"/>
                <a:ea typeface="Calibri"/>
                <a:cs typeface="Calibri"/>
                <a:sym typeface="Calibri"/>
              </a:rPr>
              <a:t> &amp; Li, </a:t>
            </a:r>
            <a:r>
              <a:rPr lang="en-IN" sz="1600" i="0" u="none" dirty="0" err="1">
                <a:solidFill>
                  <a:schemeClr val="dk1"/>
                </a:solidFill>
                <a:latin typeface="+mj-lt"/>
                <a:ea typeface="Calibri"/>
                <a:cs typeface="Calibri"/>
                <a:sym typeface="Calibri"/>
              </a:rPr>
              <a:t>Yuezun</a:t>
            </a:r>
            <a:r>
              <a:rPr lang="en-IN" sz="1600" i="0" u="none" dirty="0">
                <a:solidFill>
                  <a:schemeClr val="dk1"/>
                </a:solidFill>
                <a:latin typeface="+mj-lt"/>
                <a:ea typeface="Calibri"/>
                <a:cs typeface="Calibri"/>
                <a:sym typeface="Calibri"/>
              </a:rPr>
              <a:t> &amp; Dong, </a:t>
            </a:r>
            <a:r>
              <a:rPr lang="en-IN" sz="1600" i="0" u="none" dirty="0" err="1">
                <a:solidFill>
                  <a:schemeClr val="dk1"/>
                </a:solidFill>
                <a:latin typeface="+mj-lt"/>
                <a:ea typeface="Calibri"/>
                <a:cs typeface="Calibri"/>
                <a:sym typeface="Calibri"/>
              </a:rPr>
              <a:t>Junyu</a:t>
            </a:r>
            <a:r>
              <a:rPr lang="en-IN" sz="1600" i="0" u="none" dirty="0">
                <a:solidFill>
                  <a:schemeClr val="dk1"/>
                </a:solidFill>
                <a:latin typeface="+mj-lt"/>
                <a:ea typeface="Calibri"/>
                <a:cs typeface="Calibri"/>
                <a:sym typeface="Calibri"/>
              </a:rPr>
              <a:t> &amp; Chen, Sheng &amp; Yu, Hui &amp; Zhou, </a:t>
            </a:r>
            <a:r>
              <a:rPr lang="en-IN" sz="1600" i="0" u="none" dirty="0" err="1">
                <a:solidFill>
                  <a:schemeClr val="dk1"/>
                </a:solidFill>
                <a:latin typeface="+mj-lt"/>
                <a:ea typeface="Calibri"/>
                <a:cs typeface="Calibri"/>
                <a:sym typeface="Calibri"/>
              </a:rPr>
              <a:t>Huiyu</a:t>
            </a:r>
            <a:r>
              <a:rPr lang="en-IN" sz="1600" i="0" u="none" dirty="0">
                <a:solidFill>
                  <a:schemeClr val="dk1"/>
                </a:solidFill>
                <a:latin typeface="+mj-lt"/>
                <a:ea typeface="Calibri"/>
                <a:cs typeface="Calibri"/>
                <a:sym typeface="Calibri"/>
              </a:rPr>
              <a:t> &amp; Shu, Zhang. (2024). </a:t>
            </a:r>
            <a:r>
              <a:rPr lang="en-IN" sz="1600" i="0" u="none" dirty="0" err="1">
                <a:solidFill>
                  <a:schemeClr val="dk1"/>
                </a:solidFill>
                <a:latin typeface="+mj-lt"/>
                <a:ea typeface="Calibri"/>
                <a:cs typeface="Calibri"/>
                <a:sym typeface="Calibri"/>
              </a:rPr>
              <a:t>DomainForensics</a:t>
            </a:r>
            <a:r>
              <a:rPr lang="en-IN" sz="1600" i="0" u="none" dirty="0">
                <a:solidFill>
                  <a:schemeClr val="dk1"/>
                </a:solidFill>
                <a:latin typeface="+mj-lt"/>
                <a:ea typeface="Calibri"/>
                <a:cs typeface="Calibri"/>
                <a:sym typeface="Calibri"/>
              </a:rPr>
              <a:t>: Exposing Face Forgery Across Domains via Bi-Directional Adaptation. IEEE Transactions on Information Forensics and Security. PP. 1-1. 10.1109/TIFS.2024.3426317.</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mj-lt"/>
                <a:ea typeface="Calibri"/>
                <a:cs typeface="Calibri"/>
                <a:sym typeface="Calibri"/>
              </a:rPr>
              <a:t>https://patents.google.com/patent/US20210142065A1/en</a:t>
            </a:r>
            <a:endParaRPr lang="en-IN" sz="1600" dirty="0">
              <a:solidFill>
                <a:schemeClr val="dk1"/>
              </a:solidFill>
              <a:latin typeface="+mj-lt"/>
              <a:ea typeface="Calibri"/>
              <a:cs typeface="Calibri"/>
              <a:sym typeface="Calibri"/>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mj-lt"/>
                <a:ea typeface="Calibri"/>
                <a:cs typeface="Calibri"/>
                <a:sym typeface="Calibri"/>
              </a:rPr>
              <a:t>https://patents.google.com/patent/US20220129664A1/en</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mj-lt"/>
                <a:ea typeface="Calibri"/>
                <a:cs typeface="Calibri"/>
                <a:sym typeface="Calibri"/>
              </a:rPr>
              <a:t>P, Dinesh &amp; </a:t>
            </a:r>
            <a:r>
              <a:rPr lang="en-IN" sz="1600" i="0" u="none" dirty="0" err="1">
                <a:solidFill>
                  <a:schemeClr val="dk1"/>
                </a:solidFill>
                <a:latin typeface="+mj-lt"/>
                <a:ea typeface="Calibri"/>
                <a:cs typeface="Calibri"/>
                <a:sym typeface="Calibri"/>
              </a:rPr>
              <a:t>Subudhi</a:t>
            </a:r>
            <a:r>
              <a:rPr lang="en-IN" sz="1600" i="0" u="none" dirty="0">
                <a:solidFill>
                  <a:schemeClr val="dk1"/>
                </a:solidFill>
                <a:latin typeface="+mj-lt"/>
                <a:ea typeface="Calibri"/>
                <a:cs typeface="Calibri"/>
                <a:sym typeface="Calibri"/>
              </a:rPr>
              <a:t>, Badri. (2024). Adaptive Meta-Learning for Robust Deepfake Detection: A Multi-Agent Framework to Data Drift and Model Generalization. 10.48550/arXiv.2411.08148. </a:t>
            </a:r>
          </a:p>
          <a:p>
            <a:pPr marL="342900" lvl="0" indent="-342900" algn="just" rtl="0">
              <a:lnSpc>
                <a:spcPct val="100000"/>
              </a:lnSpc>
              <a:spcBef>
                <a:spcPts val="320"/>
              </a:spcBef>
              <a:spcAft>
                <a:spcPts val="0"/>
              </a:spcAft>
              <a:buClr>
                <a:schemeClr val="dk1"/>
              </a:buClr>
              <a:buSzPts val="1600"/>
              <a:buFont typeface="Calibri"/>
              <a:buAutoNum type="arabicParenR"/>
            </a:pPr>
            <a:endParaRPr lang="en-IN" sz="1600" i="0" u="none" dirty="0">
              <a:solidFill>
                <a:schemeClr val="dk1"/>
              </a:solidFill>
              <a:latin typeface="+mj-lt"/>
              <a:ea typeface="Calibri"/>
              <a:cs typeface="Calibri"/>
              <a:sym typeface="Calibri"/>
            </a:endParaRPr>
          </a:p>
        </p:txBody>
      </p:sp>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mj-lt"/>
                <a:ea typeface="Calibri"/>
                <a:cs typeface="Calibri"/>
                <a:sym typeface="Calibri"/>
              </a:rPr>
              <a:t>References</a:t>
            </a:r>
            <a:endParaRPr>
              <a:latin typeface="+mj-lt"/>
            </a:endParaRPr>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2" name="Google Shape;85;p16">
            <a:extLst>
              <a:ext uri="{FF2B5EF4-FFF2-40B4-BE49-F238E27FC236}">
                <a16:creationId xmlns:a16="http://schemas.microsoft.com/office/drawing/2014/main" id="{400C1B11-4BCE-1B3E-94EE-FC8EEAB726EC}"/>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4129271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8CAAF80C-EBFF-FDD8-2AC4-512E51B0F7B4}"/>
            </a:ext>
          </a:extLst>
        </p:cNvPr>
        <p:cNvGrpSpPr/>
        <p:nvPr/>
      </p:nvGrpSpPr>
      <p:grpSpPr>
        <a:xfrm>
          <a:off x="0" y="0"/>
          <a:ext cx="0" cy="0"/>
          <a:chOff x="0" y="0"/>
          <a:chExt cx="0" cy="0"/>
        </a:xfrm>
      </p:grpSpPr>
      <p:sp>
        <p:nvSpPr>
          <p:cNvPr id="181" name="Google Shape;181;p26">
            <a:extLst>
              <a:ext uri="{FF2B5EF4-FFF2-40B4-BE49-F238E27FC236}">
                <a16:creationId xmlns:a16="http://schemas.microsoft.com/office/drawing/2014/main" id="{890AC287-6EAD-E3F0-0A07-7E24B2A110FD}"/>
              </a:ext>
            </a:extLst>
          </p:cNvPr>
          <p:cNvSpPr txBox="1">
            <a:spLocks noGrp="1"/>
          </p:cNvSpPr>
          <p:nvPr>
            <p:ph type="subTitle" idx="1"/>
          </p:nvPr>
        </p:nvSpPr>
        <p:spPr>
          <a:xfrm>
            <a:off x="177800" y="857250"/>
            <a:ext cx="8763000" cy="40578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i="0" u="none" dirty="0">
              <a:solidFill>
                <a:schemeClr val="dk1"/>
              </a:solidFill>
              <a:latin typeface="+mj-lt"/>
              <a:ea typeface="Calibri"/>
              <a:cs typeface="Calibri"/>
              <a:sym typeface="Calibri"/>
            </a:endParaRPr>
          </a:p>
          <a:p>
            <a:pPr marL="342900" lvl="0" indent="-342900" algn="just" rtl="0">
              <a:lnSpc>
                <a:spcPct val="150000"/>
              </a:lnSpc>
              <a:spcBef>
                <a:spcPts val="800"/>
              </a:spcBef>
              <a:spcAft>
                <a:spcPts val="0"/>
              </a:spcAft>
              <a:buClr>
                <a:srgbClr val="888888"/>
              </a:buClr>
              <a:buSzPts val="4000"/>
              <a:buNone/>
            </a:pPr>
            <a:endParaRPr sz="4000" b="1" i="0" u="none" dirty="0">
              <a:solidFill>
                <a:schemeClr val="dk1"/>
              </a:solidFill>
              <a:latin typeface="+mj-lt"/>
              <a:ea typeface="Calibri"/>
              <a:cs typeface="Calibri"/>
              <a:sym typeface="Calibri"/>
            </a:endParaRPr>
          </a:p>
          <a:p>
            <a:pPr marL="342900" lvl="0" indent="-342900" algn="ctr" rtl="0">
              <a:lnSpc>
                <a:spcPct val="150000"/>
              </a:lnSpc>
              <a:spcBef>
                <a:spcPts val="800"/>
              </a:spcBef>
              <a:spcAft>
                <a:spcPts val="0"/>
              </a:spcAft>
              <a:buClr>
                <a:schemeClr val="dk1"/>
              </a:buClr>
              <a:buSzPts val="4000"/>
              <a:buNone/>
            </a:pPr>
            <a:r>
              <a:rPr lang="en" sz="4000" b="1" i="0" u="none" dirty="0">
                <a:solidFill>
                  <a:schemeClr val="dk1"/>
                </a:solidFill>
                <a:latin typeface="+mj-lt"/>
                <a:ea typeface="Calibri"/>
                <a:cs typeface="Calibri"/>
                <a:sym typeface="Calibri"/>
              </a:rPr>
              <a:t>Thank You…….</a:t>
            </a:r>
            <a:endParaRPr dirty="0">
              <a:latin typeface="+mj-lt"/>
            </a:endParaRPr>
          </a:p>
        </p:txBody>
      </p:sp>
      <p:sp>
        <p:nvSpPr>
          <p:cNvPr id="182" name="Google Shape;182;p26">
            <a:extLst>
              <a:ext uri="{FF2B5EF4-FFF2-40B4-BE49-F238E27FC236}">
                <a16:creationId xmlns:a16="http://schemas.microsoft.com/office/drawing/2014/main" id="{F0A6A4F8-B899-F81A-BD27-7C4CF37D3FEC}"/>
              </a:ext>
            </a:extLst>
          </p:cNvPr>
          <p:cNvSpPr txBox="1">
            <a:spLocks noGrp="1"/>
          </p:cNvSpPr>
          <p:nvPr>
            <p:ph type="ctrTitle"/>
          </p:nvPr>
        </p:nvSpPr>
        <p:spPr>
          <a:xfrm>
            <a:off x="-5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4400">
                <a:latin typeface="+mj-lt"/>
                <a:ea typeface="Calibri"/>
                <a:cs typeface="Calibri"/>
                <a:sym typeface="Calibri"/>
              </a:rPr>
              <a:t>    </a:t>
            </a:r>
            <a:endParaRPr sz="4400">
              <a:solidFill>
                <a:schemeClr val="dk1"/>
              </a:solidFill>
              <a:latin typeface="+mj-lt"/>
              <a:ea typeface="Calibri"/>
              <a:cs typeface="Calibri"/>
              <a:sym typeface="Calibri"/>
            </a:endParaRPr>
          </a:p>
        </p:txBody>
      </p:sp>
      <p:sp>
        <p:nvSpPr>
          <p:cNvPr id="183" name="Google Shape;183;p26">
            <a:extLst>
              <a:ext uri="{FF2B5EF4-FFF2-40B4-BE49-F238E27FC236}">
                <a16:creationId xmlns:a16="http://schemas.microsoft.com/office/drawing/2014/main" id="{40E9AC72-2964-44BC-8A78-8A23464EEB1C}"/>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Tree>
    <p:extLst>
      <p:ext uri="{BB962C8B-B14F-4D97-AF65-F5344CB8AC3E}">
        <p14:creationId xmlns:p14="http://schemas.microsoft.com/office/powerpoint/2010/main" val="139458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pPr>
            <a:r>
              <a:rPr lang="en-US" sz="2000" dirty="0">
                <a:solidFill>
                  <a:schemeClr val="dk1"/>
                </a:solidFill>
                <a:latin typeface="+mj-lt"/>
                <a:ea typeface="Calibri"/>
                <a:cs typeface="Calibri"/>
                <a:sym typeface="Calibri"/>
              </a:rPr>
              <a:t>Deepfake technology creates highly realistic but manipulated images, posing threats like misinformation and identity theft. </a:t>
            </a:r>
          </a:p>
          <a:p>
            <a:pPr marL="0" lvl="0" indent="0" algn="just" rtl="0">
              <a:lnSpc>
                <a:spcPct val="100000"/>
              </a:lnSpc>
              <a:spcBef>
                <a:spcPts val="560"/>
              </a:spcBef>
              <a:spcAft>
                <a:spcPts val="0"/>
              </a:spcAft>
              <a:buClr>
                <a:schemeClr val="dk1"/>
              </a:buClr>
              <a:buSzPts val="2800"/>
            </a:pPr>
            <a:r>
              <a:rPr lang="en-US" sz="2000" dirty="0">
                <a:solidFill>
                  <a:schemeClr val="dk1"/>
                </a:solidFill>
                <a:latin typeface="+mj-lt"/>
                <a:ea typeface="Calibri"/>
                <a:cs typeface="Calibri"/>
                <a:sym typeface="Calibri"/>
              </a:rPr>
              <a:t>This project develops a deepfake image detection system using machine learning, specifically convolutional neural networks (CNNs), to identify inconsistencies in features, lighting, and textures. A dataset of real and deepfake images is used for training and evaluation. </a:t>
            </a:r>
          </a:p>
          <a:p>
            <a:pPr marL="0" lvl="0" indent="0" algn="just" rtl="0">
              <a:lnSpc>
                <a:spcPct val="100000"/>
              </a:lnSpc>
              <a:spcBef>
                <a:spcPts val="560"/>
              </a:spcBef>
              <a:spcAft>
                <a:spcPts val="0"/>
              </a:spcAft>
              <a:buClr>
                <a:schemeClr val="dk1"/>
              </a:buClr>
              <a:buSzPts val="2800"/>
            </a:pPr>
            <a:r>
              <a:rPr lang="en-US" sz="2000" dirty="0">
                <a:solidFill>
                  <a:schemeClr val="dk1"/>
                </a:solidFill>
                <a:latin typeface="+mj-lt"/>
                <a:ea typeface="Calibri"/>
                <a:cs typeface="Calibri"/>
                <a:sym typeface="Calibri"/>
              </a:rPr>
              <a:t>The system will be optimized for accuracy that can be integrated into platforms to combat deepfake misuse, promoting trust in digital media</a:t>
            </a:r>
            <a:r>
              <a:rPr lang="en" sz="2000" dirty="0">
                <a:solidFill>
                  <a:schemeClr val="dk1"/>
                </a:solidFill>
                <a:latin typeface="+mj-lt"/>
                <a:ea typeface="Calibri"/>
                <a:cs typeface="Calibri"/>
                <a:sym typeface="Calibri"/>
              </a:rPr>
              <a:t>. </a:t>
            </a:r>
            <a:endParaRPr dirty="0">
              <a:solidFill>
                <a:schemeClr val="dk1"/>
              </a:solidFill>
              <a:latin typeface="+mj-lt"/>
              <a:ea typeface="Calibri"/>
              <a:cs typeface="Calibri"/>
              <a:sym typeface="Calibri"/>
            </a:endParaRPr>
          </a:p>
        </p:txBody>
      </p:sp>
      <p:sp>
        <p:nvSpPr>
          <p:cNvPr id="73" name="Google Shape;73;p1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 Abstract</a:t>
            </a:r>
            <a:endParaRPr dirty="0">
              <a:latin typeface="+mj-lt"/>
            </a:endParaRPr>
          </a:p>
        </p:txBody>
      </p:sp>
      <p:sp>
        <p:nvSpPr>
          <p:cNvPr id="74" name="Google Shape;74;p1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75" name="Google Shape;75;p1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dirty="0">
                <a:solidFill>
                  <a:srgbClr val="898989"/>
                </a:solidFill>
                <a:latin typeface="+mj-lt"/>
                <a:ea typeface="Calibri"/>
                <a:cs typeface="Calibri"/>
                <a:sym typeface="Calibri"/>
              </a:rPr>
              <a:t>Deepfake Image Detection with Meta Learning</a:t>
            </a:r>
            <a:endParaRPr lang="en-US"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pPr>
            <a:r>
              <a:rPr lang="en-US" sz="2000" dirty="0">
                <a:solidFill>
                  <a:schemeClr val="dk1"/>
                </a:solidFill>
                <a:latin typeface="+mj-lt"/>
                <a:ea typeface="Calibri"/>
                <a:cs typeface="Calibri"/>
                <a:sym typeface="Calibri"/>
              </a:rPr>
              <a:t>Deepfake technology poses serious challenges, including the spread of misinformation, where manipulated media distorts facts and influences public opinion, leading to trust issues in news and digital communication. It also raises significant privacy concerns, as individuals' images can be misused without consent for identity theft or reputational harm. Furthermore, deepfakes undermine authenticity, making it increasingly difficult to distinguish real content from fake, eroding trust in digital media. These issues highlight the urgent need for advanced tools to preserve integrity and authenticity in the digital age.</a:t>
            </a:r>
            <a:endParaRPr sz="3000" dirty="0">
              <a:latin typeface="+mj-lt"/>
            </a:endParaRPr>
          </a:p>
        </p:txBody>
      </p:sp>
      <p:sp>
        <p:nvSpPr>
          <p:cNvPr id="82" name="Google Shape;82;p1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 Introduction</a:t>
            </a:r>
            <a:endParaRPr dirty="0">
              <a:latin typeface="+mj-lt"/>
            </a:endParaRPr>
          </a:p>
        </p:txBody>
      </p:sp>
      <p:sp>
        <p:nvSpPr>
          <p:cNvPr id="83" name="Google Shape;83;p1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85" name="Google Shape;85;p1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r>
              <a:rPr lang="en-IN" sz="1200" dirty="0">
                <a:solidFill>
                  <a:srgbClr val="898989"/>
                </a:solidFill>
                <a:latin typeface="+mj-lt"/>
                <a:ea typeface="Calibri"/>
                <a:cs typeface="Calibri"/>
                <a:sym typeface="Calibri"/>
              </a:rPr>
              <a:t> </a:t>
            </a:r>
            <a:endParaRPr lang="en-IN"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 Introduction</a:t>
            </a:r>
            <a:endParaRPr dirty="0">
              <a:latin typeface="+mj-lt"/>
            </a:endParaRPr>
          </a:p>
        </p:txBody>
      </p:sp>
      <p:sp>
        <p:nvSpPr>
          <p:cNvPr id="83" name="Google Shape;83;p1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pic>
        <p:nvPicPr>
          <p:cNvPr id="8" name="Picture 7">
            <a:extLst>
              <a:ext uri="{FF2B5EF4-FFF2-40B4-BE49-F238E27FC236}">
                <a16:creationId xmlns:a16="http://schemas.microsoft.com/office/drawing/2014/main" id="{B4BFB740-665D-0C78-C451-486397FBAB98}"/>
              </a:ext>
            </a:extLst>
          </p:cNvPr>
          <p:cNvPicPr>
            <a:picLocks noChangeAspect="1"/>
          </p:cNvPicPr>
          <p:nvPr/>
        </p:nvPicPr>
        <p:blipFill>
          <a:blip r:embed="rId3"/>
          <a:stretch>
            <a:fillRect/>
          </a:stretch>
        </p:blipFill>
        <p:spPr>
          <a:xfrm>
            <a:off x="157809" y="1512825"/>
            <a:ext cx="4183716" cy="3026518"/>
          </a:xfrm>
          <a:prstGeom prst="rect">
            <a:avLst/>
          </a:prstGeom>
        </p:spPr>
      </p:pic>
      <p:pic>
        <p:nvPicPr>
          <p:cNvPr id="10" name="Picture 9">
            <a:extLst>
              <a:ext uri="{FF2B5EF4-FFF2-40B4-BE49-F238E27FC236}">
                <a16:creationId xmlns:a16="http://schemas.microsoft.com/office/drawing/2014/main" id="{CAFB6B8B-CCCD-E875-39F1-8424B0FDBA07}"/>
              </a:ext>
            </a:extLst>
          </p:cNvPr>
          <p:cNvPicPr>
            <a:picLocks noChangeAspect="1"/>
          </p:cNvPicPr>
          <p:nvPr/>
        </p:nvPicPr>
        <p:blipFill>
          <a:blip r:embed="rId4"/>
          <a:stretch>
            <a:fillRect/>
          </a:stretch>
        </p:blipFill>
        <p:spPr>
          <a:xfrm>
            <a:off x="3938403" y="913732"/>
            <a:ext cx="5047788" cy="2078823"/>
          </a:xfrm>
          <a:prstGeom prst="rect">
            <a:avLst/>
          </a:prstGeom>
        </p:spPr>
      </p:pic>
      <p:sp>
        <p:nvSpPr>
          <p:cNvPr id="2" name="Google Shape;85;p16">
            <a:extLst>
              <a:ext uri="{FF2B5EF4-FFF2-40B4-BE49-F238E27FC236}">
                <a16:creationId xmlns:a16="http://schemas.microsoft.com/office/drawing/2014/main" id="{43129125-5E49-8893-9F77-D54B4FBBA5B0}"/>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extLst>
      <p:ext uri="{BB962C8B-B14F-4D97-AF65-F5344CB8AC3E}">
        <p14:creationId xmlns:p14="http://schemas.microsoft.com/office/powerpoint/2010/main" val="60733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spcBef>
                <a:spcPts val="560"/>
              </a:spcBef>
              <a:spcAft>
                <a:spcPts val="0"/>
              </a:spcAft>
              <a:buClr>
                <a:schemeClr val="dk1"/>
              </a:buClr>
              <a:buSzPts val="2800"/>
              <a:buNone/>
            </a:pPr>
            <a:r>
              <a:rPr lang="en-US" sz="1800" dirty="0">
                <a:solidFill>
                  <a:schemeClr val="dk1"/>
                </a:solidFill>
                <a:latin typeface="+mj-lt"/>
                <a:ea typeface="Calibri"/>
                <a:cs typeface="Calibri"/>
                <a:sym typeface="Calibri"/>
              </a:rPr>
              <a:t>The rise of deepfake technology has led to the creation of highly realistic yet manipulated media that poses significant societal challenges. </a:t>
            </a:r>
          </a:p>
          <a:p>
            <a:pPr marL="0" lvl="0" indent="0" algn="just" rtl="0">
              <a:spcBef>
                <a:spcPts val="560"/>
              </a:spcBef>
              <a:spcAft>
                <a:spcPts val="0"/>
              </a:spcAft>
              <a:buClr>
                <a:schemeClr val="dk1"/>
              </a:buClr>
              <a:buSzPts val="2800"/>
              <a:buNone/>
            </a:pPr>
            <a:r>
              <a:rPr lang="en-US" sz="1800" dirty="0">
                <a:solidFill>
                  <a:schemeClr val="dk1"/>
                </a:solidFill>
                <a:latin typeface="+mj-lt"/>
                <a:ea typeface="Calibri"/>
                <a:cs typeface="Calibri"/>
                <a:sym typeface="Calibri"/>
              </a:rPr>
              <a:t>These include the spread of misinformation, breaches of privacy, and the erosion of trust in content authenticity. </a:t>
            </a:r>
          </a:p>
          <a:p>
            <a:pPr marL="0" lvl="0" indent="0" algn="just" rtl="0">
              <a:spcBef>
                <a:spcPts val="560"/>
              </a:spcBef>
              <a:spcAft>
                <a:spcPts val="0"/>
              </a:spcAft>
              <a:buClr>
                <a:schemeClr val="dk1"/>
              </a:buClr>
              <a:buSzPts val="2800"/>
              <a:buNone/>
            </a:pPr>
            <a:r>
              <a:rPr lang="en-US" sz="1800" dirty="0">
                <a:solidFill>
                  <a:schemeClr val="dk1"/>
                </a:solidFill>
                <a:latin typeface="+mj-lt"/>
                <a:ea typeface="Calibri"/>
                <a:cs typeface="Calibri"/>
                <a:sym typeface="Calibri"/>
              </a:rPr>
              <a:t>Existing detection systems often struggle to keep up with the rapidly evolving methods used to generate deepfakes, resulting in inadequate protection against their misuse.</a:t>
            </a:r>
            <a:endParaRPr lang="en-US" sz="1900" b="1" dirty="0">
              <a:solidFill>
                <a:schemeClr val="dk1"/>
              </a:solidFill>
              <a:latin typeface="+mj-lt"/>
              <a:ea typeface="Calibri"/>
              <a:cs typeface="Calibri"/>
              <a:sym typeface="Calibri"/>
            </a:endParaRPr>
          </a:p>
        </p:txBody>
      </p:sp>
      <p:sp>
        <p:nvSpPr>
          <p:cNvPr id="91" name="Google Shape;91;p17"/>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Problem Definition</a:t>
            </a:r>
            <a:r>
              <a:rPr lang="en" sz="2400" b="1" i="0" u="none" dirty="0">
                <a:solidFill>
                  <a:schemeClr val="dk1"/>
                </a:solidFill>
                <a:latin typeface="+mj-lt"/>
                <a:ea typeface="Calibri"/>
                <a:cs typeface="Calibri"/>
                <a:sym typeface="Calibri"/>
              </a:rPr>
              <a:t> </a:t>
            </a:r>
            <a:endParaRPr dirty="0">
              <a:latin typeface="+mj-lt"/>
            </a:endParaRPr>
          </a:p>
        </p:txBody>
      </p:sp>
      <p:sp>
        <p:nvSpPr>
          <p:cNvPr id="92" name="Google Shape;92;p17"/>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3" name="Google Shape;85;p16">
            <a:extLst>
              <a:ext uri="{FF2B5EF4-FFF2-40B4-BE49-F238E27FC236}">
                <a16:creationId xmlns:a16="http://schemas.microsoft.com/office/drawing/2014/main" id="{4F7ABAED-73C7-E4CE-3CA5-F74CCCA7031F}"/>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mj-lt"/>
                <a:ea typeface="Calibri"/>
                <a:cs typeface="Calibri"/>
                <a:sym typeface="Calibri"/>
              </a:rPr>
              <a:t>To address these challenges, there is a critical need for a robust and adaptive detection model capable of identifying deepfakes with high accuracy.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mj-lt"/>
                <a:ea typeface="Calibri"/>
                <a:cs typeface="Calibri"/>
                <a:sym typeface="Calibri"/>
              </a:rPr>
              <a:t>The proposed model combines transfer learning approach, Convolutional Neural Networks (MobileNetV2), Meta-learning, to enhance detection capabilities.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mj-lt"/>
                <a:ea typeface="Calibri"/>
                <a:cs typeface="Calibri"/>
                <a:sym typeface="Calibri"/>
              </a:rPr>
              <a:t>By leveraging these advanced techniques, the system can adapt to evolving deepfake generation methods, reliably detect manipulated media, and uphold information integrity in digital platforms.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mj-lt"/>
                <a:ea typeface="Calibri"/>
                <a:cs typeface="Calibri"/>
                <a:sym typeface="Calibri"/>
              </a:rPr>
              <a:t>This solution is essential to mitigate the growing threats posed by deepfakes and ensure trust in digital communication.</a:t>
            </a:r>
            <a:endParaRPr sz="1800" dirty="0">
              <a:solidFill>
                <a:schemeClr val="dk1"/>
              </a:solidFill>
              <a:latin typeface="+mj-lt"/>
              <a:ea typeface="Calibri"/>
              <a:cs typeface="Calibri"/>
              <a:sym typeface="Calibri"/>
            </a:endParaRPr>
          </a:p>
        </p:txBody>
      </p:sp>
      <p:sp>
        <p:nvSpPr>
          <p:cNvPr id="100" name="Google Shape;100;p18"/>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Aim and Objectives</a:t>
            </a:r>
            <a:endParaRPr dirty="0">
              <a:latin typeface="+mj-lt"/>
            </a:endParaRPr>
          </a:p>
        </p:txBody>
      </p:sp>
      <p:sp>
        <p:nvSpPr>
          <p:cNvPr id="101" name="Google Shape;101;p18"/>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3" name="Google Shape;85;p16">
            <a:extLst>
              <a:ext uri="{FF2B5EF4-FFF2-40B4-BE49-F238E27FC236}">
                <a16:creationId xmlns:a16="http://schemas.microsoft.com/office/drawing/2014/main" id="{286324E4-29A1-34A1-FC58-779E970A6E9B}"/>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 </a:t>
            </a:r>
            <a:r>
              <a:rPr lang="en-US" sz="1200" dirty="0">
                <a:solidFill>
                  <a:srgbClr val="898989"/>
                </a:solidFill>
                <a:latin typeface="+mj-lt"/>
                <a:ea typeface="Calibri"/>
                <a:cs typeface="Calibri"/>
                <a:sym typeface="Calibri"/>
              </a:rPr>
              <a:t>with Meta Learning</a:t>
            </a:r>
            <a:endParaRPr sz="12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8</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1363596334"/>
              </p:ext>
            </p:extLst>
          </p:nvPr>
        </p:nvGraphicFramePr>
        <p:xfrm>
          <a:off x="65314" y="685800"/>
          <a:ext cx="9053185" cy="4355363"/>
        </p:xfrm>
        <a:graphic>
          <a:graphicData uri="http://schemas.openxmlformats.org/drawingml/2006/table">
            <a:tbl>
              <a:tblPr firstRow="1" bandRow="1">
                <a:tableStyleId>{3C2FFA5D-87B4-456A-9821-1D502468CF0F}</a:tableStyleId>
              </a:tblPr>
              <a:tblGrid>
                <a:gridCol w="599628">
                  <a:extLst>
                    <a:ext uri="{9D8B030D-6E8A-4147-A177-3AD203B41FA5}">
                      <a16:colId xmlns:a16="http://schemas.microsoft.com/office/drawing/2014/main" val="1737086656"/>
                    </a:ext>
                  </a:extLst>
                </a:gridCol>
                <a:gridCol w="1490429">
                  <a:extLst>
                    <a:ext uri="{9D8B030D-6E8A-4147-A177-3AD203B41FA5}">
                      <a16:colId xmlns:a16="http://schemas.microsoft.com/office/drawing/2014/main" val="1934561086"/>
                    </a:ext>
                  </a:extLst>
                </a:gridCol>
                <a:gridCol w="1175658">
                  <a:extLst>
                    <a:ext uri="{9D8B030D-6E8A-4147-A177-3AD203B41FA5}">
                      <a16:colId xmlns:a16="http://schemas.microsoft.com/office/drawing/2014/main" val="1174653053"/>
                    </a:ext>
                  </a:extLst>
                </a:gridCol>
                <a:gridCol w="1763485">
                  <a:extLst>
                    <a:ext uri="{9D8B030D-6E8A-4147-A177-3AD203B41FA5}">
                      <a16:colId xmlns:a16="http://schemas.microsoft.com/office/drawing/2014/main" val="3333896230"/>
                    </a:ext>
                  </a:extLst>
                </a:gridCol>
                <a:gridCol w="4023985">
                  <a:extLst>
                    <a:ext uri="{9D8B030D-6E8A-4147-A177-3AD203B41FA5}">
                      <a16:colId xmlns:a16="http://schemas.microsoft.com/office/drawing/2014/main" val="1324337001"/>
                    </a:ext>
                  </a:extLst>
                </a:gridCol>
              </a:tblGrid>
              <a:tr h="7463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75">
                <a:tc>
                  <a:txBody>
                    <a:bodyPr/>
                    <a:lstStyle/>
                    <a:p>
                      <a:r>
                        <a:rPr lang="en-IN" dirty="0"/>
                        <a:t>1</a:t>
                      </a:r>
                    </a:p>
                  </a:txBody>
                  <a:tcPr/>
                </a:tc>
                <a:tc>
                  <a:txBody>
                    <a:bodyPr/>
                    <a:lstStyle/>
                    <a:p>
                      <a:r>
                        <a:rPr lang="en-US" sz="1400" b="1" i="0" u="none" strike="noStrike" cap="none" dirty="0">
                          <a:solidFill>
                            <a:schemeClr val="dk1"/>
                          </a:solidFill>
                          <a:effectLst/>
                          <a:latin typeface="+mn-lt"/>
                          <a:ea typeface="+mn-ea"/>
                          <a:cs typeface="+mn-cs"/>
                          <a:sym typeface="Arial"/>
                        </a:rPr>
                        <a:t>Fine-Grained Open-Set Deepfake Detection via Unsupervised Domain Adaptation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Xinye Zhou, Hu Han, </a:t>
                      </a:r>
                      <a:r>
                        <a:rPr lang="en-IN" sz="1400" b="0" i="0" u="none" strike="noStrike" cap="none" dirty="0" err="1">
                          <a:solidFill>
                            <a:schemeClr val="dk1"/>
                          </a:solidFill>
                          <a:effectLst/>
                          <a:latin typeface="+mn-lt"/>
                          <a:ea typeface="+mn-ea"/>
                          <a:cs typeface="+mn-cs"/>
                          <a:sym typeface="Arial"/>
                        </a:rPr>
                        <a:t>Shiguang</a:t>
                      </a:r>
                      <a:r>
                        <a:rPr lang="en-IN" sz="1400" b="0" i="0" u="none" strike="noStrike" cap="none" dirty="0">
                          <a:solidFill>
                            <a:schemeClr val="dk1"/>
                          </a:solidFill>
                          <a:effectLst/>
                          <a:latin typeface="+mn-lt"/>
                          <a:ea typeface="+mn-ea"/>
                          <a:cs typeface="+mn-cs"/>
                          <a:sym typeface="Arial"/>
                        </a:rPr>
                        <a:t> Shan, </a:t>
                      </a:r>
                      <a:r>
                        <a:rPr lang="en-IN" sz="1400" b="0" i="0" u="none" strike="noStrike" cap="none" dirty="0" err="1">
                          <a:solidFill>
                            <a:schemeClr val="dk1"/>
                          </a:solidFill>
                          <a:effectLst/>
                          <a:latin typeface="+mn-lt"/>
                          <a:ea typeface="+mn-ea"/>
                          <a:cs typeface="+mn-cs"/>
                          <a:sym typeface="Arial"/>
                        </a:rPr>
                        <a:t>Xilin</a:t>
                      </a:r>
                      <a:r>
                        <a:rPr lang="en-IN" sz="1400" b="0" i="0" u="none" strike="noStrike" cap="none" dirty="0">
                          <a:solidFill>
                            <a:schemeClr val="dk1"/>
                          </a:solidFill>
                          <a:effectLst/>
                          <a:latin typeface="+mn-lt"/>
                          <a:ea typeface="+mn-ea"/>
                          <a:cs typeface="+mn-cs"/>
                          <a:sym typeface="Arial"/>
                        </a:rPr>
                        <a:t> Chen</a:t>
                      </a:r>
                    </a:p>
                  </a:txBody>
                  <a:tcPr/>
                </a:tc>
                <a:tc>
                  <a:txBody>
                    <a:bodyPr/>
                    <a:lstStyle/>
                    <a:p>
                      <a:r>
                        <a:rPr lang="en-IN" sz="1400" b="0" i="0" u="none" strike="noStrike" cap="none" dirty="0">
                          <a:solidFill>
                            <a:schemeClr val="dk1"/>
                          </a:solidFill>
                          <a:effectLst/>
                          <a:latin typeface="+mn-lt"/>
                          <a:ea typeface="+mn-ea"/>
                          <a:cs typeface="+mn-cs"/>
                          <a:sym typeface="Arial"/>
                        </a:rPr>
                        <a:t>01 January 2024</a:t>
                      </a:r>
                    </a:p>
                    <a:p>
                      <a:endParaRPr lang="en-IN" dirty="0"/>
                    </a:p>
                    <a:p>
                      <a:r>
                        <a:rPr lang="en-US" sz="1400" b="0" i="0" u="none" strike="noStrike" cap="none" dirty="0">
                          <a:solidFill>
                            <a:schemeClr val="dk1"/>
                          </a:solidFill>
                          <a:effectLst/>
                          <a:latin typeface="+mn-lt"/>
                          <a:ea typeface="+mn-ea"/>
                          <a:cs typeface="+mn-cs"/>
                          <a:sym typeface="Arial"/>
                        </a:rPr>
                        <a:t>IEEE Transactions on Information Forensics and Security, Volume 19</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dirty="0"/>
                        <a:t>This study proposes an unsupervised domain adaptation method for fine-grained open-set deepfake detection. The approach focuses on adapting the detection model to new, unseen deepfake types without requiring labeled data from those categories.</a:t>
                      </a:r>
                    </a:p>
                  </a:txBody>
                  <a:tcPr/>
                </a:tc>
                <a:extLst>
                  <a:ext uri="{0D108BD9-81ED-4DB2-BD59-A6C34878D82A}">
                    <a16:rowId xmlns:a16="http://schemas.microsoft.com/office/drawing/2014/main" val="1401599263"/>
                  </a:ext>
                </a:extLst>
              </a:tr>
              <a:tr h="1680804">
                <a:tc>
                  <a:txBody>
                    <a:bodyPr/>
                    <a:lstStyle/>
                    <a:p>
                      <a:r>
                        <a:rPr lang="en-IN" dirty="0"/>
                        <a:t>2</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b="1" u="none" strike="noStrike" cap="none" dirty="0"/>
                        <a:t>Exposing Deepfake Face Forgeries With Guided Residuals by Y. Zhang et al.</a:t>
                      </a:r>
                    </a:p>
                  </a:txBody>
                  <a:tcPr/>
                </a:tc>
                <a:tc>
                  <a:txBody>
                    <a:bodyPr/>
                    <a:lstStyle/>
                    <a:p>
                      <a:r>
                        <a:rPr lang="en-IN" dirty="0" err="1"/>
                        <a:t>Zhiqing</a:t>
                      </a:r>
                      <a:r>
                        <a:rPr lang="en-IN" dirty="0"/>
                        <a:t> Guo, </a:t>
                      </a:r>
                      <a:r>
                        <a:rPr lang="en-IN" dirty="0" err="1"/>
                        <a:t>Gaobo</a:t>
                      </a:r>
                      <a:r>
                        <a:rPr lang="en-IN" dirty="0"/>
                        <a:t> Yang, </a:t>
                      </a:r>
                      <a:r>
                        <a:rPr lang="en-IN" dirty="0" err="1"/>
                        <a:t>Jiyou</a:t>
                      </a:r>
                      <a:r>
                        <a:rPr lang="en-IN" dirty="0"/>
                        <a:t> Chen, </a:t>
                      </a:r>
                      <a:r>
                        <a:rPr lang="en-IN" dirty="0" err="1"/>
                        <a:t>Xingming</a:t>
                      </a:r>
                      <a:r>
                        <a:rPr lang="en-IN" dirty="0"/>
                        <a:t> Sun</a:t>
                      </a:r>
                    </a:p>
                  </a:txBody>
                  <a:tcPr/>
                </a:tc>
                <a:tc>
                  <a:txBody>
                    <a:bodyPr/>
                    <a:lstStyle/>
                    <a:p>
                      <a:r>
                        <a:rPr lang="en-IN" sz="1400" b="0" i="1" u="none" strike="noStrike" cap="none" dirty="0">
                          <a:solidFill>
                            <a:schemeClr val="dk1"/>
                          </a:solidFill>
                          <a:effectLst/>
                          <a:latin typeface="+mn-lt"/>
                          <a:ea typeface="+mn-ea"/>
                          <a:cs typeface="+mn-cs"/>
                          <a:sym typeface="Arial"/>
                        </a:rPr>
                        <a:t>2 May 2022</a:t>
                      </a:r>
                    </a:p>
                    <a:p>
                      <a:endParaRPr lang="en-IN" dirty="0"/>
                    </a:p>
                    <a:p>
                      <a:r>
                        <a:rPr lang="en-US" sz="1400" b="0" i="0" u="none" strike="noStrike" cap="none" dirty="0">
                          <a:solidFill>
                            <a:schemeClr val="dk1"/>
                          </a:solidFill>
                          <a:effectLst/>
                          <a:latin typeface="+mn-lt"/>
                          <a:ea typeface="+mn-ea"/>
                          <a:cs typeface="+mn-cs"/>
                          <a:sym typeface="Arial"/>
                        </a:rPr>
                        <a:t>IEEE Transactions on multimedia, Volume 25</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dirty="0"/>
                        <a:t>This research introduces a method that utilizes residual-based features to preserve tampering traces while suppressing irrelevant image content. The guided residuals enhance the detection of subtle artifacts introduced during deepfake generation</a:t>
                      </a:r>
                    </a:p>
                  </a:txBody>
                  <a:tcPr/>
                </a:tc>
                <a:extLst>
                  <a:ext uri="{0D108BD9-81ED-4DB2-BD59-A6C34878D82A}">
                    <a16:rowId xmlns:a16="http://schemas.microsoft.com/office/drawing/2014/main" val="454217317"/>
                  </a:ext>
                </a:extLst>
              </a:tr>
              <a:tr h="31099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 with Meta Learning</a:t>
            </a:r>
            <a:endParaRPr dirty="0">
              <a:solidFill>
                <a:schemeClr val="tx1"/>
              </a:solidFill>
            </a:endParaRPr>
          </a:p>
        </p:txBody>
      </p:sp>
    </p:spTree>
    <p:extLst>
      <p:ext uri="{BB962C8B-B14F-4D97-AF65-F5344CB8AC3E}">
        <p14:creationId xmlns:p14="http://schemas.microsoft.com/office/powerpoint/2010/main" val="340987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9</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2169283075"/>
              </p:ext>
            </p:extLst>
          </p:nvPr>
        </p:nvGraphicFramePr>
        <p:xfrm>
          <a:off x="65314" y="685800"/>
          <a:ext cx="8931728" cy="4355363"/>
        </p:xfrm>
        <a:graphic>
          <a:graphicData uri="http://schemas.openxmlformats.org/drawingml/2006/table">
            <a:tbl>
              <a:tblPr firstRow="1" bandRow="1">
                <a:tableStyleId>{3C2FFA5D-87B4-456A-9821-1D502468CF0F}</a:tableStyleId>
              </a:tblPr>
              <a:tblGrid>
                <a:gridCol w="539648">
                  <a:extLst>
                    <a:ext uri="{9D8B030D-6E8A-4147-A177-3AD203B41FA5}">
                      <a16:colId xmlns:a16="http://schemas.microsoft.com/office/drawing/2014/main" val="1737086656"/>
                    </a:ext>
                  </a:extLst>
                </a:gridCol>
                <a:gridCol w="2298219">
                  <a:extLst>
                    <a:ext uri="{9D8B030D-6E8A-4147-A177-3AD203B41FA5}">
                      <a16:colId xmlns:a16="http://schemas.microsoft.com/office/drawing/2014/main" val="1934561086"/>
                    </a:ext>
                  </a:extLst>
                </a:gridCol>
                <a:gridCol w="1428478">
                  <a:extLst>
                    <a:ext uri="{9D8B030D-6E8A-4147-A177-3AD203B41FA5}">
                      <a16:colId xmlns:a16="http://schemas.microsoft.com/office/drawing/2014/main" val="1174653053"/>
                    </a:ext>
                  </a:extLst>
                </a:gridCol>
                <a:gridCol w="1833214">
                  <a:extLst>
                    <a:ext uri="{9D8B030D-6E8A-4147-A177-3AD203B41FA5}">
                      <a16:colId xmlns:a16="http://schemas.microsoft.com/office/drawing/2014/main" val="3333896230"/>
                    </a:ext>
                  </a:extLst>
                </a:gridCol>
                <a:gridCol w="2832169">
                  <a:extLst>
                    <a:ext uri="{9D8B030D-6E8A-4147-A177-3AD203B41FA5}">
                      <a16:colId xmlns:a16="http://schemas.microsoft.com/office/drawing/2014/main" val="1324337001"/>
                    </a:ext>
                  </a:extLst>
                </a:gridCol>
              </a:tblGrid>
              <a:tr h="7463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75">
                <a:tc>
                  <a:txBody>
                    <a:bodyPr/>
                    <a:lstStyle/>
                    <a:p>
                      <a:r>
                        <a:rPr lang="en-IN" dirty="0"/>
                        <a:t>3</a:t>
                      </a:r>
                    </a:p>
                  </a:txBody>
                  <a:tcPr/>
                </a:tc>
                <a:tc>
                  <a:txBody>
                    <a:bodyPr/>
                    <a:lstStyle/>
                    <a:p>
                      <a:r>
                        <a:rPr lang="en-US" sz="1400" b="1" dirty="0"/>
                        <a:t>Exposing Face Forgery Across Domains via Bi-Directional Adaptation by L. Wang et al</a:t>
                      </a:r>
                      <a:endParaRPr lang="en-IN" sz="14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err="1"/>
                        <a:t>Qingxuan</a:t>
                      </a:r>
                      <a:r>
                        <a:rPr lang="en-IN" dirty="0"/>
                        <a:t> </a:t>
                      </a:r>
                      <a:r>
                        <a:rPr lang="en-IN" dirty="0" err="1"/>
                        <a:t>Lv</a:t>
                      </a:r>
                      <a:r>
                        <a:rPr lang="en-IN" dirty="0"/>
                        <a:t>, </a:t>
                      </a:r>
                      <a:r>
                        <a:rPr lang="en-IN" dirty="0" err="1"/>
                        <a:t>Yuezun</a:t>
                      </a:r>
                      <a:r>
                        <a:rPr lang="en-IN" dirty="0"/>
                        <a:t> Li, </a:t>
                      </a:r>
                      <a:r>
                        <a:rPr lang="en-IN" dirty="0" err="1"/>
                        <a:t>Junyu</a:t>
                      </a:r>
                      <a:r>
                        <a:rPr lang="en-IN" dirty="0"/>
                        <a:t> Dong, Sheng Chen, Hui Yu, </a:t>
                      </a:r>
                      <a:r>
                        <a:rPr lang="en-IN" dirty="0" err="1"/>
                        <a:t>Huiyu</a:t>
                      </a:r>
                      <a:r>
                        <a:rPr lang="en-IN" dirty="0"/>
                        <a:t> Zhou, Shu Zhang</a:t>
                      </a:r>
                      <a:endParaRPr lang="en-IN" sz="1400" b="0" i="0" u="none" strike="noStrike" cap="none" dirty="0">
                        <a:solidFill>
                          <a:schemeClr val="dk1"/>
                        </a:solidFill>
                        <a:effectLst/>
                        <a:latin typeface="+mn-lt"/>
                        <a:ea typeface="+mn-ea"/>
                        <a:cs typeface="+mn-cs"/>
                        <a:sym typeface="Arial"/>
                      </a:endParaRPr>
                    </a:p>
                  </a:txBody>
                  <a:tcPr/>
                </a:tc>
                <a:tc>
                  <a:txBody>
                    <a:bodyPr/>
                    <a:lstStyle/>
                    <a:p>
                      <a:r>
                        <a:rPr lang="en-US" dirty="0"/>
                        <a:t>2024</a:t>
                      </a:r>
                    </a:p>
                    <a:p>
                      <a:r>
                        <a:rPr lang="en-US" dirty="0"/>
                        <a:t>IEEE TRANSACTIONS ON INFORMATION FORENSICS AND SECURITY, VOL. 19, </a:t>
                      </a:r>
                      <a:endParaRPr lang="en-IN" dirty="0"/>
                    </a:p>
                  </a:txBody>
                  <a:tcPr/>
                </a:tc>
                <a:tc>
                  <a:txBody>
                    <a:bodyPr/>
                    <a:lstStyle/>
                    <a:p>
                      <a:r>
                        <a:rPr lang="en-US" sz="1400" dirty="0"/>
                        <a:t>Proposed a bi-directional domain adaptation framework for cross-domain robustness.</a:t>
                      </a:r>
                      <a:endParaRPr lang="en-IN" sz="1400" dirty="0"/>
                    </a:p>
                  </a:txBody>
                  <a:tcPr/>
                </a:tc>
                <a:extLst>
                  <a:ext uri="{0D108BD9-81ED-4DB2-BD59-A6C34878D82A}">
                    <a16:rowId xmlns:a16="http://schemas.microsoft.com/office/drawing/2014/main" val="1401599263"/>
                  </a:ext>
                </a:extLst>
              </a:tr>
              <a:tr h="1680804">
                <a:tc>
                  <a:txBody>
                    <a:bodyPr/>
                    <a:lstStyle/>
                    <a:p>
                      <a:r>
                        <a:rPr lang="en-IN" dirty="0"/>
                        <a:t>4</a:t>
                      </a:r>
                    </a:p>
                  </a:txBody>
                  <a:tcPr/>
                </a:tc>
                <a:tc>
                  <a:txBody>
                    <a:bodyPr/>
                    <a:lstStyle/>
                    <a:p>
                      <a:r>
                        <a:rPr lang="en-US" sz="1400" b="1" i="0" u="none" strike="noStrike" cap="none" dirty="0">
                          <a:solidFill>
                            <a:schemeClr val="dk1"/>
                          </a:solidFill>
                          <a:effectLst/>
                          <a:latin typeface="+mn-lt"/>
                          <a:ea typeface="+mn-ea"/>
                          <a:cs typeface="+mn-cs"/>
                          <a:sym typeface="Arial"/>
                        </a:rPr>
                        <a:t>Enhancing Deepfake Detection With Diversified Self-Blending Images and Residuals</a:t>
                      </a:r>
                    </a:p>
                  </a:txBody>
                  <a:tcPr/>
                </a:tc>
                <a:tc>
                  <a:txBody>
                    <a:bodyPr/>
                    <a:lstStyle/>
                    <a:p>
                      <a:r>
                        <a:rPr lang="en-IN" sz="1400" b="0" i="0" u="none" strike="noStrike" cap="none" dirty="0">
                          <a:solidFill>
                            <a:schemeClr val="dk1"/>
                          </a:solidFill>
                          <a:effectLst/>
                          <a:latin typeface="+mn-lt"/>
                          <a:ea typeface="+mn-ea"/>
                          <a:cs typeface="+mn-cs"/>
                          <a:sym typeface="Arial"/>
                        </a:rPr>
                        <a:t>Ahmed Abul </a:t>
                      </a:r>
                      <a:r>
                        <a:rPr lang="en-IN" sz="1400" b="0" i="0" u="none" strike="noStrike" cap="none" dirty="0" err="1">
                          <a:solidFill>
                            <a:schemeClr val="dk1"/>
                          </a:solidFill>
                          <a:effectLst/>
                          <a:latin typeface="+mn-lt"/>
                          <a:ea typeface="+mn-ea"/>
                          <a:cs typeface="+mn-cs"/>
                          <a:sym typeface="Arial"/>
                        </a:rPr>
                        <a:t>Hasanaath</a:t>
                      </a:r>
                      <a:r>
                        <a:rPr lang="en-IN" sz="1400" b="0" i="0" u="none" strike="noStrike" cap="none" dirty="0">
                          <a:solidFill>
                            <a:schemeClr val="dk1"/>
                          </a:solidFill>
                          <a:effectLst/>
                          <a:latin typeface="+mn-lt"/>
                          <a:ea typeface="+mn-ea"/>
                          <a:cs typeface="+mn-cs"/>
                          <a:sym typeface="Arial"/>
                        </a:rPr>
                        <a:t>, Hamzah Luqman, Raed </a:t>
                      </a:r>
                      <a:r>
                        <a:rPr lang="en-IN" sz="1400" b="0" i="0" u="none" strike="noStrike" cap="none" dirty="0" err="1">
                          <a:solidFill>
                            <a:schemeClr val="dk1"/>
                          </a:solidFill>
                          <a:effectLst/>
                          <a:latin typeface="+mn-lt"/>
                          <a:ea typeface="+mn-ea"/>
                          <a:cs typeface="+mn-cs"/>
                          <a:sym typeface="Arial"/>
                        </a:rPr>
                        <a:t>Katib</a:t>
                      </a:r>
                      <a:r>
                        <a:rPr lang="en-IN" sz="1400" b="0" i="0" u="none" strike="noStrike" cap="none" dirty="0">
                          <a:solidFill>
                            <a:schemeClr val="dk1"/>
                          </a:solidFill>
                          <a:effectLst/>
                          <a:latin typeface="+mn-lt"/>
                          <a:ea typeface="+mn-ea"/>
                          <a:cs typeface="+mn-cs"/>
                          <a:sym typeface="Arial"/>
                        </a:rPr>
                        <a:t>, Saeed Anwar</a:t>
                      </a:r>
                      <a:endParaRPr lang="en-IN" u="none" dirty="0"/>
                    </a:p>
                  </a:txBody>
                  <a:tcPr/>
                </a:tc>
                <a:tc>
                  <a:txBody>
                    <a:bodyPr/>
                    <a:lstStyle/>
                    <a:p>
                      <a:r>
                        <a:rPr lang="en-IN" sz="1400" b="0" i="0" u="none" strike="noStrike" cap="none" dirty="0">
                          <a:solidFill>
                            <a:schemeClr val="dk1"/>
                          </a:solidFill>
                          <a:effectLst/>
                          <a:latin typeface="+mn-lt"/>
                          <a:ea typeface="+mn-ea"/>
                          <a:cs typeface="+mn-cs"/>
                          <a:sym typeface="Arial"/>
                        </a:rPr>
                        <a:t>12 Jun 2024</a:t>
                      </a:r>
                    </a:p>
                    <a:p>
                      <a:endParaRPr lang="en-IN" sz="1400" b="0" i="0" u="none" strike="noStrike" cap="none" dirty="0">
                        <a:solidFill>
                          <a:schemeClr val="dk1"/>
                        </a:solidFill>
                        <a:effectLst/>
                        <a:latin typeface="+mn-lt"/>
                        <a:ea typeface="+mn-ea"/>
                        <a:cs typeface="+mn-cs"/>
                        <a:sym typeface="Arial"/>
                      </a:endParaRPr>
                    </a:p>
                    <a:p>
                      <a:r>
                        <a:rPr lang="en-US" sz="1400" b="0" i="0" u="none" strike="noStrike" cap="none" dirty="0">
                          <a:solidFill>
                            <a:schemeClr val="dk1"/>
                          </a:solidFill>
                          <a:effectLst/>
                          <a:latin typeface="+mn-lt"/>
                          <a:ea typeface="+mn-ea"/>
                          <a:cs typeface="+mn-cs"/>
                          <a:sym typeface="Arial"/>
                        </a:rPr>
                        <a:t>SDAIA-KFUPM Joint Research Center for Artificial Intelligence</a:t>
                      </a:r>
                      <a:endParaRPr lang="en-IN" dirty="0"/>
                    </a:p>
                  </a:txBody>
                  <a:tcPr/>
                </a:tc>
                <a:tc>
                  <a:txBody>
                    <a:bodyPr/>
                    <a:lstStyle/>
                    <a:p>
                      <a:r>
                        <a:rPr lang="en-US" sz="1400" dirty="0"/>
                        <a:t>Introduced a Fake Blender module to generate diverse synthetic images, improving training data diversity</a:t>
                      </a:r>
                      <a:endParaRPr lang="en-IN" sz="1400" dirty="0"/>
                    </a:p>
                  </a:txBody>
                  <a:tcPr/>
                </a:tc>
                <a:extLst>
                  <a:ext uri="{0D108BD9-81ED-4DB2-BD59-A6C34878D82A}">
                    <a16:rowId xmlns:a16="http://schemas.microsoft.com/office/drawing/2014/main" val="454217317"/>
                  </a:ext>
                </a:extLst>
              </a:tr>
              <a:tr h="31099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 with Meta Learning</a:t>
            </a:r>
            <a:endParaRPr dirty="0">
              <a:solidFill>
                <a:schemeClr val="tx1"/>
              </a:solidFill>
            </a:endParaRPr>
          </a:p>
        </p:txBody>
      </p:sp>
    </p:spTree>
    <p:extLst>
      <p:ext uri="{BB962C8B-B14F-4D97-AF65-F5344CB8AC3E}">
        <p14:creationId xmlns:p14="http://schemas.microsoft.com/office/powerpoint/2010/main" val="26769777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1525</TotalTime>
  <Words>2492</Words>
  <Application>Microsoft Office PowerPoint</Application>
  <PresentationFormat>On-screen Show (16:9)</PresentationFormat>
  <Paragraphs>334</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Simple Light</vt:lpstr>
      <vt:lpstr>PowerPoint Presentation</vt:lpstr>
      <vt:lpstr>Contents</vt:lpstr>
      <vt:lpstr> Abstract</vt:lpstr>
      <vt:lpstr> Introduction</vt:lpstr>
      <vt:lpstr> Introduction</vt:lpstr>
      <vt:lpstr>Problem Definition </vt:lpstr>
      <vt:lpstr>Aim and Objectives</vt:lpstr>
      <vt:lpstr>Literature Survey</vt:lpstr>
      <vt:lpstr>Literature Survey</vt:lpstr>
      <vt:lpstr>Literature Survey</vt:lpstr>
      <vt:lpstr>Patent Search</vt:lpstr>
      <vt:lpstr>Patent Search</vt:lpstr>
      <vt:lpstr>Research Gap</vt:lpstr>
      <vt:lpstr>Research Gap</vt:lpstr>
      <vt:lpstr>Hardware/Software Requirement</vt:lpstr>
      <vt:lpstr>Dataset</vt:lpstr>
      <vt:lpstr>Proposed Methodology</vt:lpstr>
      <vt:lpstr>Proposed Methodology</vt:lpstr>
      <vt:lpstr>Proposed Methodology</vt:lpstr>
      <vt:lpstr>Proposed Architecture</vt:lpstr>
      <vt:lpstr>Experimental Results</vt:lpstr>
      <vt:lpstr>How it is useful for Society</vt:lpstr>
      <vt:lpstr>PowerPoint Presentation</vt:lpstr>
      <vt:lpstr>Conclusion and Future Scope</vt:lpstr>
      <vt:lpstr>Conclusion and Future Scope</vt:lpstr>
      <vt:lpstr>Roles and Responsibility</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kartik nagrale</dc:creator>
  <cp:lastModifiedBy>kartik nagrale</cp:lastModifiedBy>
  <cp:revision>21</cp:revision>
  <dcterms:modified xsi:type="dcterms:W3CDTF">2025-03-06T16:14:09Z</dcterms:modified>
</cp:coreProperties>
</file>