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59" r:id="rId7"/>
    <p:sldId id="260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lack" panose="00000A00000000000000" pitchFamily="2" charset="0"/>
      <p:bold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72997-D0BE-4134-8287-805A082BF208}" v="72" dt="2025-08-21T15:13:0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f39a49d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f39a49d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f39a49da4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4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f39a49da4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f39a49da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f39a49da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9C6044E9-B9DF-E180-F8C0-D0920B1B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f39a49da4_0_68:notes">
            <a:extLst>
              <a:ext uri="{FF2B5EF4-FFF2-40B4-BE49-F238E27FC236}">
                <a16:creationId xmlns:a16="http://schemas.microsoft.com/office/drawing/2014/main" id="{2BC516F4-CD99-2237-980C-70A07FBE9C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f39a49da4_0_68:notes">
            <a:extLst>
              <a:ext uri="{FF2B5EF4-FFF2-40B4-BE49-F238E27FC236}">
                <a16:creationId xmlns:a16="http://schemas.microsoft.com/office/drawing/2014/main" id="{89DF82A9-B125-308F-2948-FE6D07B0CB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7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21b4d24f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21b4d24f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21b4d24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21b4d24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 May 2021">
  <p:cSld name="CUSTOM_1_1_1_1_1_1_1_1_1_1_3_1_1_4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овторение»">
  <p:cSld name="CUSTOM_1_1_1_1_1_1_1_1_1_1_3_1_1_4_4">
    <p:bg>
      <p:bgPr>
        <a:solidFill>
          <a:schemeClr val="accen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2"/>
          <p:cNvPicPr preferRelativeResize="0"/>
          <p:nvPr/>
        </p:nvPicPr>
        <p:blipFill rotWithShape="1">
          <a:blip r:embed="rId3">
            <a:alphaModFix/>
          </a:blip>
          <a:srcRect t="1900" r="-8236" b="-1899"/>
          <a:stretch/>
        </p:blipFill>
        <p:spPr>
          <a:xfrm>
            <a:off x="6801225" y="3159807"/>
            <a:ext cx="1822349" cy="1545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Новая тема»">
  <p:cSld name="CUSTOM_1_1_1_1_1_1_1_1_1_1_3_1_1_4_4_1">
    <p:bg>
      <p:bgPr>
        <a:solidFill>
          <a:schemeClr val="accent5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-11184" t="60" r="-21335" b="-59"/>
          <a:stretch/>
        </p:blipFill>
        <p:spPr>
          <a:xfrm>
            <a:off x="6759550" y="3011700"/>
            <a:ext cx="1950027" cy="16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Обсуждение»">
  <p:cSld name="CUSTOM_1_1_1_1_1_1_1_1_1_1_3_1_1_4_4_1_1">
    <p:bg>
      <p:bgPr>
        <a:solidFill>
          <a:schemeClr val="accent4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t="-2827" r="-33743"/>
          <a:stretch/>
        </p:blipFill>
        <p:spPr>
          <a:xfrm>
            <a:off x="6912650" y="2968400"/>
            <a:ext cx="2001076" cy="169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Групповая работа»">
  <p:cSld name="CUSTOM_1_1_1_1_1_1_1_1_1_1_3_1_1_4_4_1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3375" y="3011700"/>
            <a:ext cx="2748550" cy="165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Работа на платформе»">
  <p:cSld name="CUSTOM_1_1_1_1_1_1_1_1_1_1_3_1_1_4_4_1_1_1_1">
    <p:bg>
      <p:bgPr>
        <a:solidFill>
          <a:schemeClr val="accen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r="-8260"/>
          <a:stretch/>
        </p:blipFill>
        <p:spPr>
          <a:xfrm>
            <a:off x="6414050" y="2927125"/>
            <a:ext cx="2049726" cy="17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Перерыв»">
  <p:cSld name="CUSTOM_1_1_1_1_1_1_1_1_1_1_3_1_1_4_4_1_1_1_1_1">
    <p:bg>
      <p:bgPr>
        <a:solidFill>
          <a:schemeClr val="accent6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-5793" r="-4350"/>
          <a:stretch/>
        </p:blipFill>
        <p:spPr>
          <a:xfrm>
            <a:off x="6589951" y="3011700"/>
            <a:ext cx="1950026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Физкультминутка»">
  <p:cSld name="CUSTOM_1_1_1_1_1_1_1_1_1_1_3_1_1_4_4_1_1_1_1_1_1">
    <p:bg>
      <p:bgPr>
        <a:solidFill>
          <a:schemeClr val="accent6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0113" y="3011700"/>
            <a:ext cx="2093949" cy="16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Завершение урока»">
  <p:cSld name="CUSTOM_1_1_1_1_1_1_1_1_1_1_3_1_1_4_4_1_1_1_1_1_1_1">
    <p:bg>
      <p:bgPr>
        <a:solidFill>
          <a:schemeClr val="accent3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3600" y="3108084"/>
            <a:ext cx="2674100" cy="1557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 «Демонстрация работы»">
  <p:cSld name="CUSTOM_1_1_1_1_1_1_1_1_1_1_3_1_1_4_4_1_1_1_1_1_1_1_1">
    <p:bg>
      <p:bgPr>
        <a:solidFill>
          <a:srgbClr val="C291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360000" y="360000"/>
            <a:ext cx="8424000" cy="430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 rot="10800000">
            <a:off x="860559" y="4435020"/>
            <a:ext cx="961200" cy="5157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80000" y="914400"/>
            <a:ext cx="332566" cy="4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080000" y="1573200"/>
            <a:ext cx="6771300" cy="28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 sz="14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1080000" y="1926000"/>
            <a:ext cx="5688900" cy="193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l="-3199" t="3865" b="-6398"/>
          <a:stretch/>
        </p:blipFill>
        <p:spPr>
          <a:xfrm>
            <a:off x="6768750" y="3069172"/>
            <a:ext cx="1606549" cy="150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May 2021">
  <p:cSld name="CUSTOM_1_1_1_1_1_1_1_1_1_1_3_1_1_4_3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1">
    <p:bg>
      <p:bgPr>
        <a:solidFill>
          <a:schemeClr val="lt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"/>
          <p:cNvCxnSpPr/>
          <p:nvPr/>
        </p:nvCxnSpPr>
        <p:spPr>
          <a:xfrm>
            <a:off x="1100075" y="4775638"/>
            <a:ext cx="7663200" cy="0"/>
          </a:xfrm>
          <a:prstGeom prst="straightConnector1">
            <a:avLst/>
          </a:prstGeom>
          <a:noFill/>
          <a:ln w="19050" cap="flat" cmpd="sng">
            <a:solidFill>
              <a:srgbClr val="FFB4B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t="2651" b="2651"/>
          <a:stretch/>
        </p:blipFill>
        <p:spPr>
          <a:xfrm>
            <a:off x="8282897" y="4506549"/>
            <a:ext cx="445112" cy="3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/>
          <p:nvPr/>
        </p:nvSpPr>
        <p:spPr>
          <a:xfrm>
            <a:off x="355500" y="46280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B4B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Повторение. Устройство компьютера</a:t>
            </a:r>
            <a:endParaRPr sz="1200">
              <a:solidFill>
                <a:srgbClr val="FFB4B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19">
          <p15:clr>
            <a:srgbClr val="FA7B17"/>
          </p15:clr>
        </p15:guide>
        <p15:guide id="16" pos="1553">
          <p15:clr>
            <a:schemeClr val="accent1"/>
          </p15:clr>
        </p15:guide>
        <p15:guide id="17" pos="1667">
          <p15:clr>
            <a:srgbClr val="FA7B17"/>
          </p15:clr>
        </p15:guide>
        <p15:guide id="18" pos="2994">
          <p15:clr>
            <a:srgbClr val="FA7B17"/>
          </p15:clr>
        </p15:guide>
        <p15:guide id="19" pos="4092">
          <p15:clr>
            <a:srgbClr val="FA7B17"/>
          </p15:clr>
        </p15:guide>
        <p15:guide id="20" pos="2880">
          <p15:clr>
            <a:srgbClr val="7E24D5"/>
          </p15:clr>
        </p15:guide>
        <p15:guide id="21" pos="4206">
          <p15:clr>
            <a:srgbClr val="7E24D5"/>
          </p15:clr>
        </p15:guide>
        <p15:guide id="22" pos="1440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">
  <p:cSld name="CUSTOM_1_1_1_1_1_1_1_1_1_1_3_1_1_4_2"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вторение. Заголовок. Текст.">
  <p:cSld name="CUSTOM_1_1_1_1_1_1_1_1_1_1_3_1_1_4_2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None/>
              <a:defRPr sz="1200"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8100" y="4456389"/>
            <a:ext cx="627842" cy="5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. Заголовок. Текст.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. Заголовок. Текст.">
  <p:cSld name="CUSTOM_1_1_1_1_1_1_1_1_1_1_3_1_1_4_1_1_1_3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Montserrat Medium"/>
              <a:buNone/>
              <a:defRPr sz="12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Montserrat Medium"/>
              <a:buNone/>
              <a:defRPr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2736" y="4445275"/>
            <a:ext cx="531725" cy="59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. Заголовок. Текст.">
  <p:cSld name="CUSTOM_1_1_1_1_1_1_1_1_1_1_3_1_1_4_1_1_1_2_1"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 Medium"/>
              <a:buNone/>
              <a:defRPr sz="1200"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Medium"/>
              <a:buNone/>
              <a:defRPr>
                <a:solidFill>
                  <a:schemeClr val="accen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2278" y="4422100"/>
            <a:ext cx="676445" cy="6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. Заголовок. Текст.">
  <p:cSld name="CUSTOM_1_1_1_1_1_1_1_1_1_1_3_1_1_4_1_1_1_1_2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 Medium"/>
              <a:buNone/>
              <a:defRPr sz="1200"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 Medium"/>
              <a:buNone/>
              <a:defRPr>
                <a:solidFill>
                  <a:schemeClr val="accent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728" y="4457800"/>
            <a:ext cx="990461" cy="57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">
  <p:cSld name="CUSTOM_1_1_1_1_1_1_1_1_1_1_3_1_1_4_1_1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4"/>
          <p:cNvCxnSpPr/>
          <p:nvPr/>
        </p:nvCxnSpPr>
        <p:spPr>
          <a:xfrm>
            <a:off x="1106800" y="4772540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8EDBB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l="13147" t="17774" r="14571" b="9440"/>
          <a:stretch/>
        </p:blipFill>
        <p:spPr>
          <a:xfrm>
            <a:off x="8357005" y="4469646"/>
            <a:ext cx="395325" cy="4274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358325" y="4628150"/>
            <a:ext cx="31605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8EDBB1"/>
                </a:solidFill>
                <a:highlight>
                  <a:schemeClr val="lt2"/>
                </a:highlight>
                <a:latin typeface="Montserrat Medium"/>
                <a:ea typeface="Montserrat Medium"/>
                <a:cs typeface="Montserrat Medium"/>
                <a:sym typeface="Montserrat Medium"/>
              </a:rPr>
              <a:t>Устройство компьютера. Обсуждение</a:t>
            </a:r>
            <a:endParaRPr sz="1200">
              <a:solidFill>
                <a:srgbClr val="8EDBB1"/>
              </a:solidFill>
              <a:highlight>
                <a:schemeClr val="lt1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. Заголовок. Текст.">
  <p:cSld name="CUSTOM_1_1_1_1_1_1_1_1_1_1_3_1_1_4_1_1_1_1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Физультминутка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67" name="Google Shape;16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9631" y="4434850"/>
            <a:ext cx="764300" cy="6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зкультминутка">
  <p:cSld name="CUSTOM_1_1_1_1_1_1_1_1_1_1_3_1_1_4_1_1_1_1_1_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3"/>
          <p:cNvSpPr/>
          <p:nvPr/>
        </p:nvSpPr>
        <p:spPr>
          <a:xfrm>
            <a:off x="360000" y="4680000"/>
            <a:ext cx="6346200" cy="225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Перерыв</a:t>
            </a:r>
            <a:endParaRPr sz="1200">
              <a:solidFill>
                <a:schemeClr val="accent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1" name="Google Shape;17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017" y="4422325"/>
            <a:ext cx="655910" cy="6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емонстрация работы в редакторе">
  <p:cSld name="CUSTOM_1_1_1_1_1_1_1_1_1_1_3_1_1_4_1_1_1_1_1_2_1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rgbClr val="C29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291FF"/>
              </a:buClr>
              <a:buSzPts val="1200"/>
              <a:buFont typeface="Montserrat Medium"/>
              <a:buNone/>
              <a:defRPr sz="1200">
                <a:solidFill>
                  <a:srgbClr val="C291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Medium"/>
              <a:buNone/>
              <a:defRPr>
                <a:solidFill>
                  <a:schemeClr val="accen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4425" y="4415281"/>
            <a:ext cx="591157" cy="5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">
  <p:cSld name="CUSTOM_1_1_1_1_1_1_1_1_1_1_3_1_1_4_1_1_1_1_1_1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179" name="Google Shape;17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рупповая работа. Заголовок. Текст.">
  <p:cSld name="CUSTOM_1_1_1_1_1_1_1_1_1_1_3_1_1_4_1_1_1_1_1_1_1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360450" y="360450"/>
            <a:ext cx="8423700" cy="55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360000" y="1191600"/>
            <a:ext cx="8430600" cy="304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pic>
        <p:nvPicPr>
          <p:cNvPr id="184" name="Google Shape;1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9563" y="4453277"/>
            <a:ext cx="975600" cy="5868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 txBox="1">
            <a:spLocks noGrp="1"/>
          </p:cNvSpPr>
          <p:nvPr>
            <p:ph type="subTitle" idx="2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 Medium"/>
              <a:buNone/>
              <a:def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 Medium"/>
              <a:buNone/>
              <a:defRPr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овая тема">
  <p:cSld name="CUSTOM_1_1_1_1_1_1_1_1_1_1_3_1_1_4_1_1_1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5"/>
          <p:cNvCxnSpPr/>
          <p:nvPr/>
        </p:nvCxnSpPr>
        <p:spPr>
          <a:xfrm>
            <a:off x="1106800" y="4774908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FFA0B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5"/>
          <p:cNvSpPr/>
          <p:nvPr/>
        </p:nvSpPr>
        <p:spPr>
          <a:xfrm>
            <a:off x="358325" y="4627299"/>
            <a:ext cx="3091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A0B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Новая тема. Устройство компьютера</a:t>
            </a:r>
            <a:endParaRPr sz="1200">
              <a:solidFill>
                <a:srgbClr val="FFA0B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 l="15635" r="10683" b="-9914"/>
          <a:stretch/>
        </p:blipFill>
        <p:spPr>
          <a:xfrm>
            <a:off x="8395550" y="4537073"/>
            <a:ext cx="322650" cy="4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бота на платформе">
  <p:cSld name="CUSTOM_1_1_1_1_1_1_1_1_1_1_3_1_1_4_1_1_1_2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6"/>
          <p:cNvCxnSpPr/>
          <p:nvPr/>
        </p:nvCxnSpPr>
        <p:spPr>
          <a:xfrm>
            <a:off x="1106800" y="4774187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B99DC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6"/>
          <p:cNvSpPr/>
          <p:nvPr/>
        </p:nvSpPr>
        <p:spPr>
          <a:xfrm>
            <a:off x="358325" y="4629797"/>
            <a:ext cx="182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99DC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Работа на платформе</a:t>
            </a:r>
            <a:endParaRPr sz="1200">
              <a:solidFill>
                <a:srgbClr val="B99DC7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5" name="Google Shape;25;p6"/>
          <p:cNvPicPr preferRelativeResize="0"/>
          <p:nvPr/>
        </p:nvPicPr>
        <p:blipFill rotWithShape="1">
          <a:blip r:embed="rId2">
            <a:alphaModFix/>
          </a:blip>
          <a:srcRect l="16558" t="11212" r="8072" b="11459"/>
          <a:stretch/>
        </p:blipFill>
        <p:spPr>
          <a:xfrm>
            <a:off x="8351696" y="4487862"/>
            <a:ext cx="426275" cy="3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78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вершение урока">
  <p:cSld name="CUSTOM_1_1_1_1_1_1_1_1_1_1_3_1_1_4_1_1_1_1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7"/>
          <p:cNvCxnSpPr/>
          <p:nvPr/>
        </p:nvCxnSpPr>
        <p:spPr>
          <a:xfrm>
            <a:off x="1108638" y="4773762"/>
            <a:ext cx="7675200" cy="0"/>
          </a:xfrm>
          <a:prstGeom prst="straightConnector1">
            <a:avLst/>
          </a:prstGeom>
          <a:noFill/>
          <a:ln w="19050" cap="flat" cmpd="sng">
            <a:solidFill>
              <a:srgbClr val="A4E7F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7"/>
          <p:cNvSpPr/>
          <p:nvPr/>
        </p:nvSpPr>
        <p:spPr>
          <a:xfrm>
            <a:off x="360150" y="4626153"/>
            <a:ext cx="1678800" cy="22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A4E7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Завершение урока</a:t>
            </a:r>
            <a:endParaRPr sz="1200">
              <a:solidFill>
                <a:srgbClr val="A4E7F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9" name="Google Shape;2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1799" y="4325375"/>
            <a:ext cx="529050" cy="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суждение 1">
  <p:cSld name="CUSTOM_1_1_1_1_1_1_1_1_1_1_3_1_1_4_1_1_2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5035325"/>
            <a:ext cx="9144000" cy="116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ontserrat Medium"/>
              <a:buNone/>
              <a:defRPr sz="1200"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ontserrat Medium"/>
              <a:buNone/>
              <a:defRPr>
                <a:solidFill>
                  <a:schemeClr val="accent4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24017" y="4444625"/>
            <a:ext cx="534575" cy="5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8">
          <p15:clr>
            <a:srgbClr val="38BD60"/>
          </p15:clr>
        </p15:guide>
        <p15:guide id="24" pos="3802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9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">
  <p:cSld name="CUSTOM_1_1_1_1_1_1_1_1_1_1_3_1_1_4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/>
        </p:nvSpPr>
        <p:spPr>
          <a:xfrm>
            <a:off x="636830" y="4404303"/>
            <a:ext cx="19875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Скачать методичку</a:t>
            </a:r>
            <a:endParaRPr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0" name="Google Shape;4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9926" y="4596227"/>
            <a:ext cx="266925" cy="2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52925" y="1859151"/>
            <a:ext cx="42243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Май 2021 1">
  <p:cSld name="CUSTOM_1_1_1_1_1_1_1_1_1_1_3_1_1_4_5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925" y="345875"/>
            <a:ext cx="1756800" cy="4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52925" y="1473400"/>
            <a:ext cx="8108100" cy="2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352925" y="1859150"/>
            <a:ext cx="4219200" cy="225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 ExtraBold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1">
          <p15:clr>
            <a:srgbClr val="B7B7B7"/>
          </p15:clr>
        </p15:guide>
        <p15:guide id="2" orient="horz" pos="576">
          <p15:clr>
            <a:srgbClr val="B7B7B7"/>
          </p15:clr>
        </p15:guide>
        <p15:guide id="3" orient="horz" pos="751">
          <p15:clr>
            <a:srgbClr val="B7B7B7"/>
          </p15:clr>
        </p15:guide>
        <p15:guide id="4" orient="horz" pos="925">
          <p15:clr>
            <a:srgbClr val="B7B7B7"/>
          </p15:clr>
        </p15:guide>
        <p15:guide id="5" orient="horz" pos="1100">
          <p15:clr>
            <a:srgbClr val="B7B7B7"/>
          </p15:clr>
        </p15:guide>
        <p15:guide id="6" orient="horz" pos="1274">
          <p15:clr>
            <a:srgbClr val="B7B7B7"/>
          </p15:clr>
        </p15:guide>
        <p15:guide id="7" orient="horz" pos="1449">
          <p15:clr>
            <a:srgbClr val="B7B7B7"/>
          </p15:clr>
        </p15:guide>
        <p15:guide id="8" orient="horz" pos="1620">
          <p15:clr>
            <a:srgbClr val="B7B7B7"/>
          </p15:clr>
        </p15:guide>
        <p15:guide id="9" orient="horz" pos="1794">
          <p15:clr>
            <a:srgbClr val="B7B7B7"/>
          </p15:clr>
        </p15:guide>
        <p15:guide id="10" orient="horz" pos="1969">
          <p15:clr>
            <a:srgbClr val="B7B7B7"/>
          </p15:clr>
        </p15:guide>
        <p15:guide id="11" orient="horz" pos="2143">
          <p15:clr>
            <a:srgbClr val="B7B7B7"/>
          </p15:clr>
        </p15:guide>
        <p15:guide id="12" orient="horz" pos="2318">
          <p15:clr>
            <a:srgbClr val="B7B7B7"/>
          </p15:clr>
        </p15:guide>
        <p15:guide id="13" orient="horz" pos="2493">
          <p15:clr>
            <a:srgbClr val="B7B7B7"/>
          </p15:clr>
        </p15:guide>
        <p15:guide id="14" pos="2766">
          <p15:clr>
            <a:srgbClr val="FA7B17"/>
          </p15:clr>
        </p15:guide>
        <p15:guide id="15" pos="4377">
          <p15:clr>
            <a:srgbClr val="FA7B17"/>
          </p15:clr>
        </p15:guide>
        <p15:guide id="16" pos="1497">
          <p15:clr>
            <a:schemeClr val="accent1"/>
          </p15:clr>
        </p15:guide>
        <p15:guide id="17" pos="1610">
          <p15:clr>
            <a:srgbClr val="FA7B17"/>
          </p15:clr>
        </p15:guide>
        <p15:guide id="18" pos="2994">
          <p15:clr>
            <a:srgbClr val="FA7B17"/>
          </p15:clr>
        </p15:guide>
        <p15:guide id="19" pos="4150">
          <p15:clr>
            <a:srgbClr val="FA7B17"/>
          </p15:clr>
        </p15:guide>
        <p15:guide id="20" pos="2880">
          <p15:clr>
            <a:srgbClr val="7E24D5"/>
          </p15:clr>
        </p15:guide>
        <p15:guide id="21" pos="4264">
          <p15:clr>
            <a:srgbClr val="7E24D5"/>
          </p15:clr>
        </p15:guide>
        <p15:guide id="22" pos="1383">
          <p15:clr>
            <a:srgbClr val="FA7B17"/>
          </p15:clr>
        </p15:guide>
        <p15:guide id="23" pos="1959">
          <p15:clr>
            <a:srgbClr val="38BD60"/>
          </p15:clr>
        </p15:guide>
        <p15:guide id="24" pos="3801">
          <p15:clr>
            <a:schemeClr val="accent4"/>
          </p15:clr>
        </p15:guide>
        <p15:guide id="25" pos="1846">
          <p15:clr>
            <a:srgbClr val="FA7B17"/>
          </p15:clr>
        </p15:guide>
        <p15:guide id="26" pos="2073">
          <p15:clr>
            <a:srgbClr val="FA7B17"/>
          </p15:clr>
        </p15:guide>
        <p15:guide id="27" pos="3687">
          <p15:clr>
            <a:srgbClr val="FA7B17"/>
          </p15:clr>
        </p15:guide>
        <p15:guide id="28" pos="3914">
          <p15:clr>
            <a:srgbClr val="FA7B17"/>
          </p15:clr>
        </p15:guide>
        <p15:guide id="29" orient="horz" pos="2667">
          <p15:clr>
            <a:srgbClr val="CCCCCC"/>
          </p15:clr>
        </p15:guide>
        <p15:guide id="30" orient="horz" pos="2842">
          <p15:clr>
            <a:srgbClr val="CCCCCC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‹№›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‹№›</a:t>
            </a:fld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367025" y="367025"/>
            <a:ext cx="8417100" cy="5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 Black"/>
              <a:buNone/>
              <a:defRPr sz="2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367025" y="973450"/>
            <a:ext cx="84171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rgbClr val="FF0000"/>
          </p15:clr>
        </p15:guide>
        <p15:guide id="2" orient="horz" pos="227">
          <p15:clr>
            <a:srgbClr val="FF0000"/>
          </p15:clr>
        </p15:guide>
        <p15:guide id="3" orient="horz" pos="3013">
          <p15:clr>
            <a:srgbClr val="FF0000"/>
          </p15:clr>
        </p15:guide>
        <p15:guide id="4" pos="5533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C75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/>
        </p:nvSpPr>
        <p:spPr>
          <a:xfrm>
            <a:off x="368150" y="1856561"/>
            <a:ext cx="40179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000" dirty="0" err="1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Пітчинг</a:t>
            </a:r>
            <a:r>
              <a:rPr lang="en-GB" sz="4000" dirty="0">
                <a:solidFill>
                  <a:srgbClr val="602B7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:</a:t>
            </a:r>
            <a:endParaRPr sz="4000" dirty="0">
              <a:solidFill>
                <a:srgbClr val="602B7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>
              <a:lnSpc>
                <a:spcPct val="90000"/>
              </a:lnSpc>
            </a:pPr>
            <a:r>
              <a:rPr lang="en-GB" sz="4000" dirty="0">
                <a:solidFill>
                  <a:srgbClr val="602B7A"/>
                </a:solidFill>
                <a:latin typeface="Montserrat ExtraBold"/>
              </a:rPr>
              <a:t>Імпортні </a:t>
            </a:r>
            <a:r>
              <a:rPr lang="en-GB" sz="4000" dirty="0" err="1">
                <a:solidFill>
                  <a:srgbClr val="602B7A"/>
                </a:solidFill>
                <a:latin typeface="Montserrat ExtraBold"/>
              </a:rPr>
              <a:t>продукти</a:t>
            </a:r>
          </a:p>
        </p:txBody>
      </p:sp>
      <p:pic>
        <p:nvPicPr>
          <p:cNvPr id="191" name="Google Shape;1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94850"/>
            <a:ext cx="4211999" cy="3224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360000" y="360000"/>
            <a:ext cx="84240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latin typeface="Montserrat Black"/>
                <a:ea typeface="Montserrat Black"/>
                <a:cs typeface="Montserrat Black"/>
                <a:sym typeface="Montserrat Black"/>
              </a:rPr>
              <a:t>Заголовок (ідея продукту)</a:t>
            </a:r>
            <a:endParaRPr sz="2800">
              <a:highlight>
                <a:srgbClr val="FFFFFF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7" name="Google Shape;197;p38"/>
          <p:cNvSpPr txBox="1"/>
          <p:nvPr/>
        </p:nvSpPr>
        <p:spPr>
          <a:xfrm>
            <a:off x="360000" y="1219200"/>
            <a:ext cx="84240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Ринок: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Локальний ринок: Магазин імпортованих фруктів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Фрукти-добре, Імпортовані фрукти-краще!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80925" y="4562925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Фрукти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Фрукти(діаграми № 1)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lang="en-GB" sz="2800" dirty="0">
              <a:highlight>
                <a:srgbClr val="FFFFFF"/>
              </a:highlight>
              <a:latin typeface="Montserrat Black"/>
              <a:ea typeface="Montserrat Black"/>
              <a:cs typeface="Montserrat Black"/>
            </a:endParaRPr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9"/>
          <p:cNvSpPr/>
          <p:nvPr/>
        </p:nvSpPr>
        <p:spPr>
          <a:xfrm>
            <a:off x="554175" y="1347675"/>
            <a:ext cx="2651700" cy="17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9"/>
          <p:cNvSpPr/>
          <p:nvPr/>
        </p:nvSpPr>
        <p:spPr>
          <a:xfrm>
            <a:off x="3379398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/>
          </a:p>
        </p:txBody>
      </p:sp>
      <p:sp>
        <p:nvSpPr>
          <p:cNvPr id="207" name="Google Shape;207;p39"/>
          <p:cNvSpPr/>
          <p:nvPr/>
        </p:nvSpPr>
        <p:spPr>
          <a:xfrm>
            <a:off x="6132180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/>
          </a:p>
        </p:txBody>
      </p:sp>
      <p:sp>
        <p:nvSpPr>
          <p:cNvPr id="208" name="Google Shape;208;p39"/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Показ цін по роках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3379400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колом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613217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стовпцями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75" y="1309012"/>
            <a:ext cx="2651699" cy="1656415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400" y="1217175"/>
            <a:ext cx="2651701" cy="1839901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175" y="1217275"/>
            <a:ext cx="2651700" cy="18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3E8EC14E-C62D-0515-A299-FECFE41C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>
            <a:extLst>
              <a:ext uri="{FF2B5EF4-FFF2-40B4-BE49-F238E27FC236}">
                <a16:creationId xmlns:a16="http://schemas.microsoft.com/office/drawing/2014/main" id="{13A1D970-A6C4-25D0-6378-B3AF2CC9CB85}"/>
              </a:ext>
            </a:extLst>
          </p:cNvPr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100"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Фрукти(діаграми № 2)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4" name="Google Shape;204;p39">
            <a:extLst>
              <a:ext uri="{FF2B5EF4-FFF2-40B4-BE49-F238E27FC236}">
                <a16:creationId xmlns:a16="http://schemas.microsoft.com/office/drawing/2014/main" id="{5383C2FE-B9D1-47A5-B84F-591536C379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9">
            <a:extLst>
              <a:ext uri="{FF2B5EF4-FFF2-40B4-BE49-F238E27FC236}">
                <a16:creationId xmlns:a16="http://schemas.microsoft.com/office/drawing/2014/main" id="{F92BA533-BAA2-B5F3-9197-C24BF2104CB9}"/>
              </a:ext>
            </a:extLst>
          </p:cNvPr>
          <p:cNvSpPr/>
          <p:nvPr/>
        </p:nvSpPr>
        <p:spPr>
          <a:xfrm>
            <a:off x="554175" y="1347675"/>
            <a:ext cx="2651700" cy="170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9">
            <a:extLst>
              <a:ext uri="{FF2B5EF4-FFF2-40B4-BE49-F238E27FC236}">
                <a16:creationId xmlns:a16="http://schemas.microsoft.com/office/drawing/2014/main" id="{CE43FF4F-B137-EAD6-E8E8-BC213F83AFE9}"/>
              </a:ext>
            </a:extLst>
          </p:cNvPr>
          <p:cNvSpPr/>
          <p:nvPr/>
        </p:nvSpPr>
        <p:spPr>
          <a:xfrm>
            <a:off x="3379398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/>
          </a:p>
        </p:txBody>
      </p:sp>
      <p:sp>
        <p:nvSpPr>
          <p:cNvPr id="207" name="Google Shape;207;p39">
            <a:extLst>
              <a:ext uri="{FF2B5EF4-FFF2-40B4-BE49-F238E27FC236}">
                <a16:creationId xmlns:a16="http://schemas.microsoft.com/office/drawing/2014/main" id="{1B362B94-B2CF-F96A-6DF6-C403917BA3CD}"/>
              </a:ext>
            </a:extLst>
          </p:cNvPr>
          <p:cNvSpPr/>
          <p:nvPr/>
        </p:nvSpPr>
        <p:spPr>
          <a:xfrm>
            <a:off x="6132180" y="1131011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/>
          </a:p>
        </p:txBody>
      </p:sp>
      <p:sp>
        <p:nvSpPr>
          <p:cNvPr id="208" name="Google Shape;208;p39">
            <a:extLst>
              <a:ext uri="{FF2B5EF4-FFF2-40B4-BE49-F238E27FC236}">
                <a16:creationId xmlns:a16="http://schemas.microsoft.com/office/drawing/2014/main" id="{7576AAAD-8A69-EBCD-513B-53FFAF596201}"/>
              </a:ext>
            </a:extLst>
          </p:cNvPr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err="1">
                <a:latin typeface="Montserrat"/>
                <a:ea typeface="Montserrat"/>
                <a:cs typeface="Montserrat"/>
                <a:sym typeface="Montserrat"/>
              </a:rPr>
              <a:t>Показ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err="1">
                <a:latin typeface="Montserrat"/>
                <a:ea typeface="Montserrat"/>
                <a:cs typeface="Montserrat"/>
                <a:sym typeface="Montserrat"/>
              </a:rPr>
              <a:t>цін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err="1">
                <a:latin typeface="Montserrat"/>
                <a:ea typeface="Montserrat"/>
                <a:cs typeface="Montserrat"/>
                <a:sym typeface="Montserrat"/>
              </a:rPr>
              <a:t>по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роках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9">
            <a:extLst>
              <a:ext uri="{FF2B5EF4-FFF2-40B4-BE49-F238E27FC236}">
                <a16:creationId xmlns:a16="http://schemas.microsoft.com/office/drawing/2014/main" id="{5272C07D-FB95-366A-65E5-14A7D02ADE22}"/>
              </a:ext>
            </a:extLst>
          </p:cNvPr>
          <p:cNvSpPr txBox="1"/>
          <p:nvPr/>
        </p:nvSpPr>
        <p:spPr>
          <a:xfrm>
            <a:off x="3379400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Діаграма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колом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9">
            <a:extLst>
              <a:ext uri="{FF2B5EF4-FFF2-40B4-BE49-F238E27FC236}">
                <a16:creationId xmlns:a16="http://schemas.microsoft.com/office/drawing/2014/main" id="{59527F38-8867-18F5-904E-83E694BFC02D}"/>
              </a:ext>
            </a:extLst>
          </p:cNvPr>
          <p:cNvSpPr txBox="1"/>
          <p:nvPr/>
        </p:nvSpPr>
        <p:spPr>
          <a:xfrm>
            <a:off x="613217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 err="1">
                <a:latin typeface="Montserrat"/>
                <a:ea typeface="Montserrat"/>
                <a:cs typeface="Montserrat"/>
                <a:sym typeface="Montserrat"/>
              </a:rPr>
              <a:t>Діаграма</a:t>
            </a:r>
            <a:r>
              <a:rPr lang="en-GB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стовпцями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39">
            <a:extLst>
              <a:ext uri="{FF2B5EF4-FFF2-40B4-BE49-F238E27FC236}">
                <a16:creationId xmlns:a16="http://schemas.microsoft.com/office/drawing/2014/main" id="{ED093E48-C737-17D4-B2BA-A1B2F3456D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4175" y="1362927"/>
            <a:ext cx="2653546" cy="1602499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39">
            <a:extLst>
              <a:ext uri="{FF2B5EF4-FFF2-40B4-BE49-F238E27FC236}">
                <a16:creationId xmlns:a16="http://schemas.microsoft.com/office/drawing/2014/main" id="{2C8D0F36-E12E-EAFB-71B0-BCD3C7A7259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flipV="1">
            <a:off x="3379400" y="1217175"/>
            <a:ext cx="2750591" cy="198807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39">
            <a:extLst>
              <a:ext uri="{FF2B5EF4-FFF2-40B4-BE49-F238E27FC236}">
                <a16:creationId xmlns:a16="http://schemas.microsoft.com/office/drawing/2014/main" id="{81768567-1679-6F29-9FE6-5327309BB8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132176" y="1131011"/>
            <a:ext cx="3009384" cy="1861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105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Як відображалось кодом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40"/>
          <p:cNvSpPr/>
          <p:nvPr/>
        </p:nvSpPr>
        <p:spPr>
          <a:xfrm>
            <a:off x="554175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40"/>
          <p:cNvSpPr/>
          <p:nvPr/>
        </p:nvSpPr>
        <p:spPr>
          <a:xfrm>
            <a:off x="3379398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/>
          </a:p>
        </p:txBody>
      </p:sp>
      <p:sp>
        <p:nvSpPr>
          <p:cNvPr id="222" name="Google Shape;222;p40"/>
          <p:cNvSpPr/>
          <p:nvPr/>
        </p:nvSpPr>
        <p:spPr>
          <a:xfrm>
            <a:off x="6132180" y="1217275"/>
            <a:ext cx="2651700" cy="18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/>
          </a:p>
        </p:txBody>
      </p:sp>
      <p:sp>
        <p:nvSpPr>
          <p:cNvPr id="223" name="Google Shape;223;p40"/>
          <p:cNvSpPr txBox="1"/>
          <p:nvPr/>
        </p:nvSpPr>
        <p:spPr>
          <a:xfrm>
            <a:off x="5638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40"/>
          <p:cNvSpPr txBox="1"/>
          <p:nvPr/>
        </p:nvSpPr>
        <p:spPr>
          <a:xfrm>
            <a:off x="329052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6132175" y="3198875"/>
            <a:ext cx="26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Діаграма 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825" y="1217275"/>
            <a:ext cx="2651700" cy="18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702" y="1540766"/>
            <a:ext cx="2813446" cy="869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2175" y="1540766"/>
            <a:ext cx="2651700" cy="86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360000" y="360000"/>
            <a:ext cx="73908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800">
                <a:highlight>
                  <a:srgbClr val="FFFFFF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Підведемо підсумки</a:t>
            </a:r>
            <a:endParaRPr sz="2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4" name="Google Shape;234;p41"/>
          <p:cNvSpPr txBox="1">
            <a:spLocks noGrp="1"/>
          </p:cNvSpPr>
          <p:nvPr>
            <p:ph type="subTitle" idx="1"/>
          </p:nvPr>
        </p:nvSpPr>
        <p:spPr>
          <a:xfrm>
            <a:off x="366775" y="4680000"/>
            <a:ext cx="7145700" cy="27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Просто біцепси</a:t>
            </a:r>
            <a:endParaRPr/>
          </a:p>
        </p:txBody>
      </p:sp>
      <p:sp>
        <p:nvSpPr>
          <p:cNvPr id="235" name="Google Shape;235;p41"/>
          <p:cNvSpPr txBox="1"/>
          <p:nvPr/>
        </p:nvSpPr>
        <p:spPr>
          <a:xfrm>
            <a:off x="368800" y="1191600"/>
            <a:ext cx="6894900" cy="22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2799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Ціни на фрукти падають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352799" lvl="0" indent="-249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Char char="➔"/>
            </a:pPr>
            <a:r>
              <a:rPr lang="en-GB" sz="2000">
                <a:latin typeface="Montserrat"/>
                <a:ea typeface="Montserrat"/>
                <a:cs typeface="Montserrat"/>
                <a:sym typeface="Montserrat"/>
              </a:rPr>
              <a:t>Фрукти смачні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goritmika (May 2021)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 (May 2021) 02">
  <a:themeElements>
    <a:clrScheme name="Simple Light">
      <a:dk1>
        <a:srgbClr val="000000"/>
      </a:dk1>
      <a:lt1>
        <a:srgbClr val="FFFFFE"/>
      </a:lt1>
      <a:dk2>
        <a:srgbClr val="5E5EFF"/>
      </a:dk2>
      <a:lt2>
        <a:srgbClr val="8EE85D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Екран (16:9)</PresentationFormat>
  <Slides>6</Slides>
  <Notes>6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слайдів</vt:lpstr>
      </vt:variant>
      <vt:variant>
        <vt:i4>6</vt:i4>
      </vt:variant>
    </vt:vector>
  </HeadingPairs>
  <TitlesOfParts>
    <vt:vector size="8" baseType="lpstr">
      <vt:lpstr>Algoritmika (May 2021)</vt:lpstr>
      <vt:lpstr>Algoritmika (May 2021) 02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20</cp:revision>
  <dcterms:modified xsi:type="dcterms:W3CDTF">2025-08-21T15:15:30Z</dcterms:modified>
</cp:coreProperties>
</file>