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lack" panose="00000A00000000000000" pitchFamily="2" charset="0"/>
      <p:bold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72997-D0BE-4134-8287-805A082BF208}" v="72" dt="2025-08-21T15:13:0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39a49d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39a49d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39a49da4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f39a49da4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f39a49da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f39a49da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9C6044E9-B9DF-E180-F8C0-D0920B1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f39a49da4_0_68:notes">
            <a:extLst>
              <a:ext uri="{FF2B5EF4-FFF2-40B4-BE49-F238E27FC236}">
                <a16:creationId xmlns:a16="http://schemas.microsoft.com/office/drawing/2014/main" id="{2BC516F4-CD99-2237-980C-70A07FBE9C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f39a49da4_0_68:notes">
            <a:extLst>
              <a:ext uri="{FF2B5EF4-FFF2-40B4-BE49-F238E27FC236}">
                <a16:creationId xmlns:a16="http://schemas.microsoft.com/office/drawing/2014/main" id="{89DF82A9-B125-308F-2948-FE6D07B0CB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21b4d24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21b4d24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 May 2021">
  <p:cSld name="CUSTOM_1_1_1_1_1_1_1_1_1_1_3_1_1_4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1">
    <p:bg>
      <p:bgPr>
        <a:solidFill>
          <a:schemeClr val="lt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1100075" y="4775638"/>
            <a:ext cx="7663200" cy="0"/>
          </a:xfrm>
          <a:prstGeom prst="straightConnector1">
            <a:avLst/>
          </a:prstGeom>
          <a:noFill/>
          <a:ln w="19050" cap="flat" cmpd="sng">
            <a:solidFill>
              <a:srgbClr val="FFB4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t="2651" b="2651"/>
          <a:stretch/>
        </p:blipFill>
        <p:spPr>
          <a:xfrm>
            <a:off x="8282897" y="4506549"/>
            <a:ext cx="445112" cy="3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355500" y="46280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B4B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Повторение. Устройство компьютера</a:t>
            </a:r>
            <a:endParaRPr sz="1200">
              <a:solidFill>
                <a:srgbClr val="FFB4B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19">
          <p15:clr>
            <a:srgbClr val="FA7B17"/>
          </p15:clr>
        </p15:guide>
        <p15:guide id="16" pos="1553">
          <p15:clr>
            <a:schemeClr val="accent1"/>
          </p15:clr>
        </p15:guide>
        <p15:guide id="17" pos="1667">
          <p15:clr>
            <a:srgbClr val="FA7B17"/>
          </p15:clr>
        </p15:guide>
        <p15:guide id="18" pos="2994">
          <p15:clr>
            <a:srgbClr val="FA7B17"/>
          </p15:clr>
        </p15:guide>
        <p15:guide id="19" pos="4092">
          <p15:clr>
            <a:srgbClr val="FA7B17"/>
          </p15:clr>
        </p15:guide>
        <p15:guide id="20" pos="2880">
          <p15:clr>
            <a:srgbClr val="7E24D5"/>
          </p15:clr>
        </p15:guide>
        <p15:guide id="21" pos="4206">
          <p15:clr>
            <a:srgbClr val="7E24D5"/>
          </p15:clr>
        </p15:guide>
        <p15:guide id="22" pos="1440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1106800" y="4772540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8EDBB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l="13147" t="17774" r="14571" b="9440"/>
          <a:stretch/>
        </p:blipFill>
        <p:spPr>
          <a:xfrm>
            <a:off x="8357005" y="4469646"/>
            <a:ext cx="395325" cy="4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358325" y="46281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EDBB1"/>
                </a:solidFill>
                <a:highlight>
                  <a:schemeClr val="lt2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Устройство компьютера. Обсуждение</a:t>
            </a:r>
            <a:endParaRPr sz="1200">
              <a:solidFill>
                <a:srgbClr val="8EDBB1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5"/>
          <p:cNvCxnSpPr/>
          <p:nvPr/>
        </p:nvCxnSpPr>
        <p:spPr>
          <a:xfrm>
            <a:off x="1106800" y="4774908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FFA0B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5"/>
          <p:cNvSpPr/>
          <p:nvPr/>
        </p:nvSpPr>
        <p:spPr>
          <a:xfrm>
            <a:off x="358325" y="4627299"/>
            <a:ext cx="3091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A0B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Новая тема. Устройство компьютера</a:t>
            </a:r>
            <a:endParaRPr sz="1200">
              <a:solidFill>
                <a:srgbClr val="FFA0B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l="15635" r="10683" b="-9914"/>
          <a:stretch/>
        </p:blipFill>
        <p:spPr>
          <a:xfrm>
            <a:off x="8395550" y="4537073"/>
            <a:ext cx="322650" cy="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"/>
          <p:cNvCxnSpPr/>
          <p:nvPr/>
        </p:nvCxnSpPr>
        <p:spPr>
          <a:xfrm>
            <a:off x="1106800" y="4774187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B99D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6"/>
          <p:cNvSpPr/>
          <p:nvPr/>
        </p:nvSpPr>
        <p:spPr>
          <a:xfrm>
            <a:off x="358325" y="4629797"/>
            <a:ext cx="182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99DC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 на платформе</a:t>
            </a:r>
            <a:endParaRPr sz="1200">
              <a:solidFill>
                <a:srgbClr val="B99DC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l="16558" t="11212" r="8072" b="11459"/>
          <a:stretch/>
        </p:blipFill>
        <p:spPr>
          <a:xfrm>
            <a:off x="8351696" y="4487862"/>
            <a:ext cx="426275" cy="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78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7"/>
          <p:cNvCxnSpPr/>
          <p:nvPr/>
        </p:nvCxnSpPr>
        <p:spPr>
          <a:xfrm>
            <a:off x="1108638" y="4773762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A4E7F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7"/>
          <p:cNvSpPr/>
          <p:nvPr/>
        </p:nvSpPr>
        <p:spPr>
          <a:xfrm>
            <a:off x="360150" y="4626153"/>
            <a:ext cx="167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4E7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Завершение урока</a:t>
            </a:r>
            <a:endParaRPr sz="1200">
              <a:solidFill>
                <a:srgbClr val="A4E7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1799" y="4325375"/>
            <a:ext cx="529050" cy="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 1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 1">
  <p:cSld name="CUSTOM_1_1_1_1_1_1_1_1_1_1_3_1_1_4_5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42192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‹№›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‹№›</a:t>
            </a:fld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C75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/>
        </p:nvSpPr>
        <p:spPr>
          <a:xfrm>
            <a:off x="368150" y="1856561"/>
            <a:ext cx="40179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 err="1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Пітчинг</a:t>
            </a:r>
            <a:r>
              <a:rPr lang="en-GB" sz="4000" dirty="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4000" dirty="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>
              <a:lnSpc>
                <a:spcPct val="90000"/>
              </a:lnSpc>
            </a:pPr>
            <a:r>
              <a:rPr lang="en-GB" sz="4000" dirty="0">
                <a:solidFill>
                  <a:srgbClr val="602B7A"/>
                </a:solidFill>
                <a:latin typeface="Montserrat ExtraBold"/>
              </a:rPr>
              <a:t>Імпортні </a:t>
            </a:r>
            <a:r>
              <a:rPr lang="en-GB" sz="4000" dirty="0" err="1">
                <a:solidFill>
                  <a:srgbClr val="602B7A"/>
                </a:solidFill>
                <a:latin typeface="Montserrat ExtraBold"/>
              </a:rPr>
              <a:t>продукти</a:t>
            </a:r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4850"/>
            <a:ext cx="4211999" cy="322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360000" y="360000"/>
            <a:ext cx="8424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Заголовок (ідея продукту)</a:t>
            </a:r>
            <a:endParaRPr sz="2800">
              <a:highlight>
                <a:srgbClr val="FFFFFF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360000" y="1219200"/>
            <a:ext cx="84240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Ринок: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Локальний ринок: Магазин імпортованих фруктів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Фрукти-добре, Імпортовані фрукти-краще!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80925" y="4562925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Фрукти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Фрукти(діаграми № 1)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GB" sz="2800" dirty="0">
              <a:highlight>
                <a:srgbClr val="FFFFFF"/>
              </a:highlight>
              <a:latin typeface="Montserrat Black"/>
              <a:ea typeface="Montserrat Black"/>
              <a:cs typeface="Montserrat Black"/>
            </a:endParaRPr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9"/>
          <p:cNvSpPr/>
          <p:nvPr/>
        </p:nvSpPr>
        <p:spPr>
          <a:xfrm>
            <a:off x="554175" y="1347675"/>
            <a:ext cx="2651700" cy="17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3379398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/>
          </a:p>
        </p:txBody>
      </p:sp>
      <p:sp>
        <p:nvSpPr>
          <p:cNvPr id="207" name="Google Shape;207;p39"/>
          <p:cNvSpPr/>
          <p:nvPr/>
        </p:nvSpPr>
        <p:spPr>
          <a:xfrm>
            <a:off x="6132180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Показ цін по роках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3379400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колом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613217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стовпцями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5" y="1309012"/>
            <a:ext cx="2651699" cy="165641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400" y="1217175"/>
            <a:ext cx="2651701" cy="183990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175" y="1217275"/>
            <a:ext cx="2651700" cy="18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3E8EC14E-C62D-0515-A299-FECFE41C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>
            <a:extLst>
              <a:ext uri="{FF2B5EF4-FFF2-40B4-BE49-F238E27FC236}">
                <a16:creationId xmlns:a16="http://schemas.microsoft.com/office/drawing/2014/main" id="{13A1D970-A6C4-25D0-6378-B3AF2CC9CB85}"/>
              </a:ext>
            </a:extLst>
          </p:cNvPr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Фрукти(діаграми № 2)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4" name="Google Shape;204;p39">
            <a:extLst>
              <a:ext uri="{FF2B5EF4-FFF2-40B4-BE49-F238E27FC236}">
                <a16:creationId xmlns:a16="http://schemas.microsoft.com/office/drawing/2014/main" id="{5383C2FE-B9D1-47A5-B84F-591536C379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9">
            <a:extLst>
              <a:ext uri="{FF2B5EF4-FFF2-40B4-BE49-F238E27FC236}">
                <a16:creationId xmlns:a16="http://schemas.microsoft.com/office/drawing/2014/main" id="{F92BA533-BAA2-B5F3-9197-C24BF2104CB9}"/>
              </a:ext>
            </a:extLst>
          </p:cNvPr>
          <p:cNvSpPr/>
          <p:nvPr/>
        </p:nvSpPr>
        <p:spPr>
          <a:xfrm>
            <a:off x="554175" y="1347675"/>
            <a:ext cx="2651700" cy="17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9">
            <a:extLst>
              <a:ext uri="{FF2B5EF4-FFF2-40B4-BE49-F238E27FC236}">
                <a16:creationId xmlns:a16="http://schemas.microsoft.com/office/drawing/2014/main" id="{CE43FF4F-B137-EAD6-E8E8-BC213F83AFE9}"/>
              </a:ext>
            </a:extLst>
          </p:cNvPr>
          <p:cNvSpPr/>
          <p:nvPr/>
        </p:nvSpPr>
        <p:spPr>
          <a:xfrm>
            <a:off x="3379398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/>
          </a:p>
        </p:txBody>
      </p:sp>
      <p:sp>
        <p:nvSpPr>
          <p:cNvPr id="207" name="Google Shape;207;p39">
            <a:extLst>
              <a:ext uri="{FF2B5EF4-FFF2-40B4-BE49-F238E27FC236}">
                <a16:creationId xmlns:a16="http://schemas.microsoft.com/office/drawing/2014/main" id="{1B362B94-B2CF-F96A-6DF6-C403917BA3CD}"/>
              </a:ext>
            </a:extLst>
          </p:cNvPr>
          <p:cNvSpPr/>
          <p:nvPr/>
        </p:nvSpPr>
        <p:spPr>
          <a:xfrm>
            <a:off x="6132180" y="1131011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/>
          </a:p>
        </p:txBody>
      </p:sp>
      <p:sp>
        <p:nvSpPr>
          <p:cNvPr id="208" name="Google Shape;208;p39">
            <a:extLst>
              <a:ext uri="{FF2B5EF4-FFF2-40B4-BE49-F238E27FC236}">
                <a16:creationId xmlns:a16="http://schemas.microsoft.com/office/drawing/2014/main" id="{7576AAAD-8A69-EBCD-513B-53FFAF596201}"/>
              </a:ext>
            </a:extLst>
          </p:cNvPr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>
                <a:latin typeface="Montserrat"/>
                <a:ea typeface="Montserrat"/>
                <a:cs typeface="Montserrat"/>
                <a:sym typeface="Montserrat"/>
              </a:rPr>
              <a:t>Показ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err="1">
                <a:latin typeface="Montserrat"/>
                <a:ea typeface="Montserrat"/>
                <a:cs typeface="Montserrat"/>
                <a:sym typeface="Montserrat"/>
              </a:rPr>
              <a:t>цін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err="1">
                <a:latin typeface="Montserrat"/>
                <a:ea typeface="Montserrat"/>
                <a:cs typeface="Montserrat"/>
                <a:sym typeface="Montserrat"/>
              </a:rPr>
              <a:t>по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роках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9">
            <a:extLst>
              <a:ext uri="{FF2B5EF4-FFF2-40B4-BE49-F238E27FC236}">
                <a16:creationId xmlns:a16="http://schemas.microsoft.com/office/drawing/2014/main" id="{5272C07D-FB95-366A-65E5-14A7D02ADE22}"/>
              </a:ext>
            </a:extLst>
          </p:cNvPr>
          <p:cNvSpPr txBox="1"/>
          <p:nvPr/>
        </p:nvSpPr>
        <p:spPr>
          <a:xfrm>
            <a:off x="3379400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Діаграма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колом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9">
            <a:extLst>
              <a:ext uri="{FF2B5EF4-FFF2-40B4-BE49-F238E27FC236}">
                <a16:creationId xmlns:a16="http://schemas.microsoft.com/office/drawing/2014/main" id="{59527F38-8867-18F5-904E-83E694BFC02D}"/>
              </a:ext>
            </a:extLst>
          </p:cNvPr>
          <p:cNvSpPr txBox="1"/>
          <p:nvPr/>
        </p:nvSpPr>
        <p:spPr>
          <a:xfrm>
            <a:off x="613217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Діаграма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стовпцями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39">
            <a:extLst>
              <a:ext uri="{FF2B5EF4-FFF2-40B4-BE49-F238E27FC236}">
                <a16:creationId xmlns:a16="http://schemas.microsoft.com/office/drawing/2014/main" id="{ED093E48-C737-17D4-B2BA-A1B2F3456D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4175" y="1362927"/>
            <a:ext cx="2653546" cy="1602499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39">
            <a:extLst>
              <a:ext uri="{FF2B5EF4-FFF2-40B4-BE49-F238E27FC236}">
                <a16:creationId xmlns:a16="http://schemas.microsoft.com/office/drawing/2014/main" id="{2C8D0F36-E12E-EAFB-71B0-BCD3C7A725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flipV="1">
            <a:off x="3379400" y="1217175"/>
            <a:ext cx="2750591" cy="198807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39">
            <a:extLst>
              <a:ext uri="{FF2B5EF4-FFF2-40B4-BE49-F238E27FC236}">
                <a16:creationId xmlns:a16="http://schemas.microsoft.com/office/drawing/2014/main" id="{81768567-1679-6F29-9FE6-5327309BB8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132176" y="1131011"/>
            <a:ext cx="3009384" cy="186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05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Як відображалось кодом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0"/>
          <p:cNvSpPr/>
          <p:nvPr/>
        </p:nvSpPr>
        <p:spPr>
          <a:xfrm>
            <a:off x="554175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0"/>
          <p:cNvSpPr/>
          <p:nvPr/>
        </p:nvSpPr>
        <p:spPr>
          <a:xfrm>
            <a:off x="3379398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6132180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/>
          </a:p>
        </p:txBody>
      </p:sp>
      <p:sp>
        <p:nvSpPr>
          <p:cNvPr id="223" name="Google Shape;223;p40"/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32905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613217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25" y="1217275"/>
            <a:ext cx="2651700" cy="18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2" y="1540766"/>
            <a:ext cx="2813446" cy="86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175" y="1540766"/>
            <a:ext cx="2651700" cy="86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Підведемо підсумки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4" name="Google Shape;234;p4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Просто біцепси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368800" y="1191600"/>
            <a:ext cx="68949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27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Ціни на фрукти падають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352799" lvl="0" indent="-24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Фрукти смачні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Екран (16:9)</PresentationFormat>
  <Slides>6</Slides>
  <Notes>6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слайдів</vt:lpstr>
      </vt:variant>
      <vt:variant>
        <vt:i4>6</vt:i4>
      </vt:variant>
    </vt:vector>
  </HeadingPairs>
  <TitlesOfParts>
    <vt:vector size="8" baseType="lpstr">
      <vt:lpstr>Algoritmika (May 2021)</vt:lpstr>
      <vt:lpstr>Algoritmika (May 2021) 02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20</cp:revision>
  <dcterms:modified xsi:type="dcterms:W3CDTF">2025-08-21T15:13:22Z</dcterms:modified>
</cp:coreProperties>
</file>