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510" r:id="rId3"/>
    <p:sldId id="513" r:id="rId4"/>
    <p:sldId id="514" r:id="rId5"/>
    <p:sldId id="515" r:id="rId6"/>
    <p:sldId id="520" r:id="rId7"/>
    <p:sldId id="516" r:id="rId8"/>
    <p:sldId id="518" r:id="rId9"/>
    <p:sldId id="517" r:id="rId10"/>
    <p:sldId id="499" r:id="rId11"/>
    <p:sldId id="503" r:id="rId12"/>
    <p:sldId id="504" r:id="rId13"/>
    <p:sldId id="505" r:id="rId14"/>
    <p:sldId id="506" r:id="rId15"/>
    <p:sldId id="507" r:id="rId16"/>
    <p:sldId id="5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28384-8F00-4F47-8E29-29BC483EF43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23A90-1CFD-48E8-87D1-DCA5C2BB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453D-49A9-4B4F-89D6-1A23A48BF8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https://www.youtube.com/watch?v=SvExPAHT_TM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453D-49A9-4B4F-89D6-1A23A48BF8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4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1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1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https://stats.stackexchange.com/questions/190763/how-to-decide-which-glm-family-to-use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3A108-7E2F-48F1-9BBF-99033B71F0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3A108-7E2F-48F1-9BBF-99033B71F0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23A90-1CFD-48E8-87D1-DCA5C2BBBB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00533-1D30-49B9-A24B-054E1CB7F88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66DC-C02F-474F-A55B-2C9ABB21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oun/IBM-Harvard-Worksh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MRBo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i.uchicago.edu/wp-content/uploads/2018/02/CRI_StatisticalModeling_Methods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72" y="2667000"/>
            <a:ext cx="18478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732" y="3886200"/>
            <a:ext cx="8077200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Uri Kartoun PhD</a:t>
            </a:r>
          </a:p>
          <a:p>
            <a:pPr algn="ctr"/>
            <a:r>
              <a:rPr lang="en-US" sz="4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Center for Computational Health</a:t>
            </a:r>
          </a:p>
          <a:p>
            <a:pPr algn="ctr"/>
            <a:r>
              <a:rPr lang="en-US" sz="36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IBM Cambridge Research Center</a:t>
            </a:r>
          </a:p>
          <a:p>
            <a:pPr algn="ctr"/>
            <a:r>
              <a:rPr lang="en-US" sz="36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March 2019</a:t>
            </a:r>
          </a:p>
        </p:txBody>
      </p:sp>
      <p:pic>
        <p:nvPicPr>
          <p:cNvPr id="7174" name="Picture 6" descr="Related image">
            <a:extLst>
              <a:ext uri="{FF2B5EF4-FFF2-40B4-BE49-F238E27FC236}">
                <a16:creationId xmlns:a16="http://schemas.microsoft.com/office/drawing/2014/main" xmlns="" id="{27734C3F-09B8-4931-8751-946274FC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2457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6858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Disrupting Medicine using</a:t>
            </a:r>
          </a:p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Electronic Medical Records</a:t>
            </a:r>
          </a:p>
        </p:txBody>
      </p:sp>
    </p:spTree>
    <p:extLst>
      <p:ext uri="{BB962C8B-B14F-4D97-AF65-F5344CB8AC3E}">
        <p14:creationId xmlns:p14="http://schemas.microsoft.com/office/powerpoint/2010/main" val="303723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" y="2209800"/>
            <a:ext cx="845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Use EMRBots</a:t>
            </a:r>
          </a:p>
          <a:p>
            <a:pPr algn="ctr"/>
            <a:r>
              <a:rPr lang="en-US" sz="4400" b="1" dirty="0"/>
              <a:t>Let’s practice R</a:t>
            </a:r>
          </a:p>
          <a:p>
            <a:pPr algn="ctr"/>
            <a:r>
              <a:rPr lang="en-US" sz="4400" b="1" dirty="0"/>
              <a:t>using simulated EMRs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6200" y="4267200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https://github.com/kartoun/IBM-Harvard-Workshop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556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can I get the repositories?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02449DB-B75A-4EC1-A6EB-EABA4088A1B8}"/>
              </a:ext>
            </a:extLst>
          </p:cNvPr>
          <p:cNvSpPr/>
          <p:nvPr/>
        </p:nvSpPr>
        <p:spPr>
          <a:xfrm>
            <a:off x="457200" y="1219200"/>
            <a:ext cx="8153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800" dirty="0"/>
              <a:t>See “Availability” under:</a:t>
            </a:r>
          </a:p>
          <a:p>
            <a:pPr marL="182880"/>
            <a:r>
              <a:rPr lang="en-US" sz="2800" dirty="0">
                <a:hlinkClick r:id="rId3"/>
              </a:rPr>
              <a:t>https://en.wikipedia.org/wiki/EMRBots</a:t>
            </a:r>
            <a:r>
              <a:rPr lang="en-US" sz="2800" dirty="0"/>
              <a:t> </a:t>
            </a:r>
          </a:p>
          <a:p>
            <a:pPr marL="182880"/>
            <a:endParaRPr lang="en-US" sz="2800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800" dirty="0"/>
              <a:t>A 100-patient, 10,000-patient, and 100,000-patient databases are available to download.</a:t>
            </a:r>
          </a:p>
          <a:p>
            <a:pPr marL="18288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800" dirty="0"/>
              <a:t>Full source code is available to download as well.</a:t>
            </a:r>
          </a:p>
        </p:txBody>
      </p:sp>
    </p:spTree>
    <p:extLst>
      <p:ext uri="{BB962C8B-B14F-4D97-AF65-F5344CB8AC3E}">
        <p14:creationId xmlns:p14="http://schemas.microsoft.com/office/powerpoint/2010/main" val="316927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an EMR bot?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0" y="1366838"/>
            <a:ext cx="7384420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33613"/>
            <a:ext cx="82677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2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bots are created?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6223" y="2457639"/>
            <a:ext cx="3516297" cy="1635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9628" y="2457206"/>
            <a:ext cx="3826567" cy="1632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cxnSpLocks/>
            <a:stCxn id="10" idx="6"/>
          </p:cNvCxnSpPr>
          <p:nvPr/>
        </p:nvCxnSpPr>
        <p:spPr>
          <a:xfrm>
            <a:off x="539170" y="3882462"/>
            <a:ext cx="8376230" cy="0"/>
          </a:xfrm>
          <a:prstGeom prst="line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8200" y="3278637"/>
            <a:ext cx="1575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Admitted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(March 8 2012)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2969" y="2088799"/>
            <a:ext cx="0" cy="1607059"/>
          </a:xfrm>
          <a:prstGeom prst="line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54197" y="1447800"/>
            <a:ext cx="16543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Date of birth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(July 4 1948)</a:t>
            </a:r>
          </a:p>
        </p:txBody>
      </p:sp>
      <p:sp>
        <p:nvSpPr>
          <p:cNvPr id="10" name="Oval 9"/>
          <p:cNvSpPr/>
          <p:nvPr/>
        </p:nvSpPr>
        <p:spPr>
          <a:xfrm>
            <a:off x="401701" y="3806262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0598" y="2088799"/>
            <a:ext cx="382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first admission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87652" y="2088799"/>
            <a:ext cx="340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second admission</a:t>
            </a:r>
          </a:p>
        </p:txBody>
      </p:sp>
      <p:sp>
        <p:nvSpPr>
          <p:cNvPr id="13" name="Oval 12"/>
          <p:cNvSpPr/>
          <p:nvPr/>
        </p:nvSpPr>
        <p:spPr>
          <a:xfrm>
            <a:off x="1573937" y="3811341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13962" y="3278637"/>
            <a:ext cx="1773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Discharged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(March 19 2012)</a:t>
            </a:r>
          </a:p>
        </p:txBody>
      </p:sp>
      <p:sp>
        <p:nvSpPr>
          <p:cNvPr id="15" name="Oval 14"/>
          <p:cNvSpPr/>
          <p:nvPr/>
        </p:nvSpPr>
        <p:spPr>
          <a:xfrm>
            <a:off x="3469412" y="3811341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600" y="2449074"/>
            <a:ext cx="3863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Primary diagnosis: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“Heart failure, Left ventricular failure”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(ICD-10: I50.1)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76223" y="3282123"/>
            <a:ext cx="1575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Admitted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(October 29 2016)</a:t>
            </a:r>
          </a:p>
        </p:txBody>
      </p:sp>
      <p:sp>
        <p:nvSpPr>
          <p:cNvPr id="18" name="Oval 17"/>
          <p:cNvSpPr/>
          <p:nvPr/>
        </p:nvSpPr>
        <p:spPr>
          <a:xfrm>
            <a:off x="5711960" y="3814827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51985" y="3282123"/>
            <a:ext cx="1773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Discharged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(November 6 2016)</a:t>
            </a:r>
          </a:p>
        </p:txBody>
      </p:sp>
      <p:sp>
        <p:nvSpPr>
          <p:cNvPr id="20" name="Oval 19"/>
          <p:cNvSpPr/>
          <p:nvPr/>
        </p:nvSpPr>
        <p:spPr>
          <a:xfrm>
            <a:off x="7607435" y="3814827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98623" y="2452560"/>
            <a:ext cx="3195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Primary diagnosis: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“Alcoholic fatty liver”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(ICD-10: K70.0)</a:t>
            </a:r>
          </a:p>
        </p:txBody>
      </p:sp>
      <p:sp>
        <p:nvSpPr>
          <p:cNvPr id="24" name="Right Brace 23"/>
          <p:cNvSpPr/>
          <p:nvPr/>
        </p:nvSpPr>
        <p:spPr>
          <a:xfrm rot="16200000" flipH="1">
            <a:off x="2501042" y="2650558"/>
            <a:ext cx="685800" cy="3766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 flipH="1">
            <a:off x="6391474" y="2802028"/>
            <a:ext cx="685800" cy="3516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96683" y="4926725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89942" y="4939808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4" grpId="0" animBg="1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lab types and values are used?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243888" cy="260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14426" y="5105400"/>
            <a:ext cx="4515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 total of 26 lab types.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24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there good tutorials that actually demonstrate how to use EMRBots?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413338"/>
            <a:ext cx="8382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Mayampurath A, Johnson J.</a:t>
            </a:r>
            <a:endParaRPr lang="en-US" sz="2800" dirty="0"/>
          </a:p>
          <a:p>
            <a:r>
              <a:rPr lang="en-US" sz="2800" dirty="0"/>
              <a:t>Statistical modeling of clinical data.</a:t>
            </a:r>
          </a:p>
          <a:p>
            <a:r>
              <a:rPr lang="en-US" sz="2400" dirty="0"/>
              <a:t>Center for Research Informatics at the University of Chicago.</a:t>
            </a:r>
          </a:p>
          <a:p>
            <a:endParaRPr lang="en-US" sz="2800" dirty="0"/>
          </a:p>
          <a:p>
            <a:r>
              <a:rPr lang="en-US" sz="1600" u="sng" dirty="0">
                <a:hlinkClick r:id="rId3"/>
              </a:rPr>
              <a:t>http://cri.uchicago.edu/wp-content/uploads/2018/02/CRI_StatisticalModeling_Methods.pdf</a:t>
            </a:r>
            <a:endParaRPr lang="en-US" sz="1600" u="sng" dirty="0"/>
          </a:p>
        </p:txBody>
      </p:sp>
      <p:sp>
        <p:nvSpPr>
          <p:cNvPr id="3" name="Rectangle 2"/>
          <p:cNvSpPr/>
          <p:nvPr/>
        </p:nvSpPr>
        <p:spPr>
          <a:xfrm>
            <a:off x="1447800" y="1447800"/>
            <a:ext cx="1133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Yes!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3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exercise: what factors are associated with an admission primarily to cancer?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570434"/>
            <a:ext cx="8382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10,000 patients</a:t>
            </a:r>
          </a:p>
          <a:p>
            <a:pPr marL="365760"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36K admissions</a:t>
            </a:r>
          </a:p>
          <a:p>
            <a:pPr marL="822960" lvl="2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Outcome: cancer / no cancer</a:t>
            </a:r>
          </a:p>
          <a:p>
            <a:pPr marL="822960" lvl="2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Covariates: labs, demographics, length of stay, etc.</a:t>
            </a:r>
          </a:p>
          <a:p>
            <a:pPr marL="91440" indent="-182880"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logistic regression to assess the contribution of each covariate relative to the outcome.</a:t>
            </a:r>
          </a:p>
        </p:txBody>
      </p:sp>
    </p:spTree>
    <p:extLst>
      <p:ext uri="{BB962C8B-B14F-4D97-AF65-F5344CB8AC3E}">
        <p14:creationId xmlns:p14="http://schemas.microsoft.com/office/powerpoint/2010/main" val="60449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" y="76200"/>
            <a:ext cx="6352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535841" y="5201959"/>
            <a:ext cx="7880455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80551" y="5119469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8600" y="685800"/>
            <a:ext cx="4419601" cy="247760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lectures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Florence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an IBM Master Inventor and a senior architect, will share her extensive experience in inventing.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FX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will share of his extensive experience as a physician, working also for start-ups and with IBM Research and Watson Health.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Yoonyoung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a Harvard graduate, will give an introductory overview of a variety of statistical approaches.</a:t>
            </a:r>
          </a:p>
        </p:txBody>
      </p:sp>
      <p:sp>
        <p:nvSpPr>
          <p:cNvPr id="66" name="Oval 65"/>
          <p:cNvSpPr/>
          <p:nvPr/>
        </p:nvSpPr>
        <p:spPr>
          <a:xfrm>
            <a:off x="3156676" y="5125759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49285" y="3186331"/>
            <a:ext cx="1" cy="183800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295400" y="3833336"/>
            <a:ext cx="3886200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electronic medical records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are EMRs and what is valuable about them? Go through several use cases.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3225410" y="4648200"/>
            <a:ext cx="0" cy="440748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200" y="5257800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 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76800" y="5257800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 12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Straight Connector 124"/>
          <p:cNvCxnSpPr>
            <a:cxnSpLocks/>
          </p:cNvCxnSpPr>
          <p:nvPr/>
        </p:nvCxnSpPr>
        <p:spPr>
          <a:xfrm>
            <a:off x="535841" y="6248400"/>
            <a:ext cx="78804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838200" y="5791200"/>
            <a:ext cx="7324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Disrupting medicine using electronic medical records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D6E30A2-B874-455A-A02F-DFF64E1BCAAA}"/>
              </a:ext>
            </a:extLst>
          </p:cNvPr>
          <p:cNvSpPr/>
          <p:nvPr/>
        </p:nvSpPr>
        <p:spPr>
          <a:xfrm>
            <a:off x="5416025" y="5118556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72CEFB3-E3B0-4583-B1F3-A97825353CE2}"/>
              </a:ext>
            </a:extLst>
          </p:cNvPr>
          <p:cNvCxnSpPr>
            <a:cxnSpLocks/>
          </p:cNvCxnSpPr>
          <p:nvPr/>
        </p:nvCxnSpPr>
        <p:spPr>
          <a:xfrm>
            <a:off x="5484759" y="3733800"/>
            <a:ext cx="0" cy="1290533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19693" y="5257800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 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3539" y="3352800"/>
            <a:ext cx="298526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 using EMRBots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24600" y="5257800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Next lectures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D6E30A2-B874-455A-A02F-DFF64E1BCAAA}"/>
              </a:ext>
            </a:extLst>
          </p:cNvPr>
          <p:cNvSpPr/>
          <p:nvPr/>
        </p:nvSpPr>
        <p:spPr>
          <a:xfrm>
            <a:off x="7315200" y="5128168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72CEFB3-E3B0-4583-B1F3-A97825353CE2}"/>
              </a:ext>
            </a:extLst>
          </p:cNvPr>
          <p:cNvCxnSpPr>
            <a:cxnSpLocks/>
          </p:cNvCxnSpPr>
          <p:nvPr/>
        </p:nvCxnSpPr>
        <p:spPr>
          <a:xfrm>
            <a:off x="7383934" y="4186255"/>
            <a:ext cx="0" cy="919145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77739" y="1221700"/>
            <a:ext cx="3213861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“Right Heart Catheterization Dataset” made available by Vanderbilt university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1: Is “right heart catheterization” beneficial to patients? Is it beneficial to certain patients but harmful to others?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2: Is “right heart catheterization” beneficial to patients? Explore “confounding” (one of the most common biases in observational databases).</a:t>
            </a:r>
          </a:p>
        </p:txBody>
      </p:sp>
    </p:spTree>
    <p:extLst>
      <p:ext uri="{BB962C8B-B14F-4D97-AF65-F5344CB8AC3E}">
        <p14:creationId xmlns:p14="http://schemas.microsoft.com/office/powerpoint/2010/main" val="10237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6" grpId="0" animBg="1"/>
      <p:bldP spid="123" grpId="0"/>
      <p:bldP spid="131" grpId="0"/>
      <p:bldP spid="26" grpId="0" animBg="1"/>
      <p:bldP spid="29" grpId="0"/>
      <p:bldP spid="30" grpId="0" animBg="1"/>
      <p:bldP spid="32" grpId="0"/>
      <p:bldP spid="33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EMRBots?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E286F1-C4C2-4F85-A16D-B319664DB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0" y="2267586"/>
            <a:ext cx="8814750" cy="253301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76200" y="1371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 small number of individuals are given permission to access EMRs. </a:t>
            </a:r>
          </a:p>
        </p:txBody>
      </p:sp>
    </p:spTree>
    <p:extLst>
      <p:ext uri="{BB962C8B-B14F-4D97-AF65-F5344CB8AC3E}">
        <p14:creationId xmlns:p14="http://schemas.microsoft.com/office/powerpoint/2010/main" val="117524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" y="304800"/>
            <a:ext cx="6352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history of EMRBots</a:t>
            </a:r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535841" y="3796605"/>
            <a:ext cx="7880455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80551" y="3714115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2400" y="2351782"/>
            <a:ext cx="175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Joined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MGH / HMS</a:t>
            </a:r>
          </a:p>
        </p:txBody>
      </p:sp>
      <p:sp>
        <p:nvSpPr>
          <p:cNvPr id="66" name="Oval 65"/>
          <p:cNvSpPr/>
          <p:nvPr/>
        </p:nvSpPr>
        <p:spPr>
          <a:xfrm>
            <a:off x="3232876" y="3720405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49285" y="3026339"/>
            <a:ext cx="0" cy="61002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219200" y="1383268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Dedicated a weekend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 develop artificial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EMR databases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3894891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May 2013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Straight Connector 124"/>
          <p:cNvCxnSpPr>
            <a:cxnSpLocks/>
          </p:cNvCxnSpPr>
          <p:nvPr/>
        </p:nvCxnSpPr>
        <p:spPr>
          <a:xfrm>
            <a:off x="535841" y="5715000"/>
            <a:ext cx="78804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806304" y="5269468"/>
            <a:ext cx="7539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anyone to improve computational skills using “EMRs”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D6E30A2-B874-455A-A02F-DFF64E1BCAAA}"/>
              </a:ext>
            </a:extLst>
          </p:cNvPr>
          <p:cNvSpPr/>
          <p:nvPr/>
        </p:nvSpPr>
        <p:spPr>
          <a:xfrm>
            <a:off x="7406331" y="3713202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72CEFB3-E3B0-4583-B1F3-A97825353CE2}"/>
              </a:ext>
            </a:extLst>
          </p:cNvPr>
          <p:cNvCxnSpPr>
            <a:cxnSpLocks/>
          </p:cNvCxnSpPr>
          <p:nvPr/>
        </p:nvCxnSpPr>
        <p:spPr>
          <a:xfrm>
            <a:off x="7475065" y="2398931"/>
            <a:ext cx="0" cy="1220048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F810CA-89F4-4228-9772-DBB88BA01DE1}"/>
              </a:ext>
            </a:extLst>
          </p:cNvPr>
          <p:cNvSpPr/>
          <p:nvPr/>
        </p:nvSpPr>
        <p:spPr>
          <a:xfrm>
            <a:off x="5985508" y="1665982"/>
            <a:ext cx="2929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 in our IBM &amp; HMS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</p:txBody>
      </p:sp>
      <p:sp>
        <p:nvSpPr>
          <p:cNvPr id="29" name="Oval 28"/>
          <p:cNvSpPr/>
          <p:nvPr/>
        </p:nvSpPr>
        <p:spPr>
          <a:xfrm>
            <a:off x="5442676" y="3720405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33800" y="2504182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Unrestricted public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511410" y="3185434"/>
            <a:ext cx="0" cy="440748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C72CEFB3-E3B0-4583-B1F3-A97825353CE2}"/>
              </a:ext>
            </a:extLst>
          </p:cNvPr>
          <p:cNvCxnSpPr>
            <a:cxnSpLocks/>
          </p:cNvCxnSpPr>
          <p:nvPr/>
        </p:nvCxnSpPr>
        <p:spPr>
          <a:xfrm>
            <a:off x="3301610" y="2416315"/>
            <a:ext cx="0" cy="1220048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56576" y="3925669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2014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3514" y="4583668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 attempts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monetize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7418" y="392566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2019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4202055" y="3350513"/>
            <a:ext cx="380356" cy="22383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35110" y="3925669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April 2015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6" grpId="0"/>
      <p:bldP spid="131" grpId="0"/>
      <p:bldP spid="26" grpId="0" animBg="1"/>
      <p:bldP spid="28" grpId="0"/>
      <p:bldP spid="29" grpId="0" animBg="1"/>
      <p:bldP spid="30" grpId="0"/>
      <p:bldP spid="5" grpId="0"/>
      <p:bldP spid="6" grpId="0"/>
      <p:bldP spid="7" grpId="0"/>
      <p:bldP spid="13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Have 0 Friends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4200" y="6167735"/>
            <a:ext cx="2705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Kip Drordy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Kip Dror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" y="1062335"/>
            <a:ext cx="9000490" cy="50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98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ip drordy south park">
            <a:extLst>
              <a:ext uri="{FF2B5EF4-FFF2-40B4-BE49-F238E27FC236}">
                <a16:creationId xmlns:a16="http://schemas.microsoft.com/office/drawing/2014/main" xmlns="" id="{715D3433-9EEC-4E06-81A3-4382C8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0" y="1219200"/>
            <a:ext cx="893164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23C9D09F-4CAB-4F51-A8C5-165AF2165C34}"/>
              </a:ext>
            </a:extLst>
          </p:cNvPr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Kip Drordy is becoming more popular…</a:t>
            </a:r>
          </a:p>
        </p:txBody>
      </p:sp>
    </p:spTree>
    <p:extLst>
      <p:ext uri="{BB962C8B-B14F-4D97-AF65-F5344CB8AC3E}">
        <p14:creationId xmlns:p14="http://schemas.microsoft.com/office/powerpoint/2010/main" val="260240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show about nothing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166DBC-0E4B-478A-8803-FBB6F1F7AF51}"/>
              </a:ext>
            </a:extLst>
          </p:cNvPr>
          <p:cNvSpPr/>
          <p:nvPr/>
        </p:nvSpPr>
        <p:spPr>
          <a:xfrm>
            <a:off x="304800" y="982682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Everybody’s doing something, we'll do nothing.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JERRY: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So, we go into NBC, we tell them we’ve got an idea for a show about nothing.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Exactly.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JERRY: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They say, “What’s your show about?” I say, “Nothing.”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There you go.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moment passes)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JERRY: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(Nodding) I think you may have something there.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show about nothing">
            <a:extLst>
              <a:ext uri="{FF2B5EF4-FFF2-40B4-BE49-F238E27FC236}">
                <a16:creationId xmlns:a16="http://schemas.microsoft.com/office/drawing/2014/main" xmlns="" id="{47F6FD85-49F3-49DC-AD86-130C24DB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1"/>
            <a:ext cx="4929518" cy="320257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4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Who uses EMRBots?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524000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April 1, 2015 to current: ~10K unique users.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9" y="2057400"/>
            <a:ext cx="804974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8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1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users of EMRBots have achieved?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232CA03-3976-4B52-B75A-7EB659B7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002"/>
            <a:ext cx="9144000" cy="46519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28F4592-89AC-4F0B-9CC3-7A84D273324F}"/>
              </a:ext>
            </a:extLst>
          </p:cNvPr>
          <p:cNvSpPr/>
          <p:nvPr/>
        </p:nvSpPr>
        <p:spPr>
          <a:xfrm>
            <a:off x="152400" y="2017455"/>
            <a:ext cx="8839200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example, the repositories have been used to: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neural network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[Baytas et al., 2017].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Advance teaching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[Mayampurath and Johnson, 2018].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Enhance student dissertations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[Bhuiyan 2016].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Facilitate hackathons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[Gebert et al., 2018].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Produce new R packages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[Gutiérrez-Sacristán et al., 2018]. </a:t>
            </a:r>
          </a:p>
        </p:txBody>
      </p:sp>
    </p:spTree>
    <p:extLst>
      <p:ext uri="{BB962C8B-B14F-4D97-AF65-F5344CB8AC3E}">
        <p14:creationId xmlns:p14="http://schemas.microsoft.com/office/powerpoint/2010/main" val="27568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585</Words>
  <Application>Microsoft Office PowerPoint</Application>
  <PresentationFormat>On-screen Show (4:3)</PresentationFormat>
  <Paragraphs>124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kartoun</dc:creator>
  <cp:lastModifiedBy>kartoun</cp:lastModifiedBy>
  <cp:revision>197</cp:revision>
  <dcterms:created xsi:type="dcterms:W3CDTF">2018-10-27T19:03:40Z</dcterms:created>
  <dcterms:modified xsi:type="dcterms:W3CDTF">2019-03-12T00:48:30Z</dcterms:modified>
</cp:coreProperties>
</file>