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7" r:id="rId2"/>
    <p:sldId id="446" r:id="rId3"/>
    <p:sldId id="444" r:id="rId4"/>
    <p:sldId id="419" r:id="rId5"/>
    <p:sldId id="420" r:id="rId6"/>
    <p:sldId id="423" r:id="rId7"/>
    <p:sldId id="424" r:id="rId8"/>
    <p:sldId id="425" r:id="rId9"/>
    <p:sldId id="443" r:id="rId10"/>
    <p:sldId id="42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16" autoAdjust="0"/>
    <p:restoredTop sz="87891" autoAdjust="0"/>
  </p:normalViewPr>
  <p:slideViewPr>
    <p:cSldViewPr snapToGrid="0" showGuides="1">
      <p:cViewPr>
        <p:scale>
          <a:sx n="80" d="100"/>
          <a:sy n="80" d="100"/>
        </p:scale>
        <p:origin x="-2514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21DB0-670D-4094-ADB0-BE809238C05A}" type="datetimeFigureOut">
              <a:rPr lang="en-US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18B38-BB3D-435D-B7AA-5A4C684F8E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https://www.coursera.org/learn/crash-course-in-causality</a:t>
            </a:r>
          </a:p>
          <a:p>
            <a:r>
              <a:rPr lang="en-US" dirty="0"/>
              <a:t>https://www.coursera.org/learn/crash-course-in-causality/home/week/3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3A108-7E2F-48F1-9BBF-99033B71F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Heart Catheterization in Pulmonary Arterial Hypertension (PAH): Dr. </a:t>
            </a:r>
            <a:r>
              <a:rPr lang="en-US" dirty="0" err="1"/>
              <a:t>Roham</a:t>
            </a:r>
            <a:r>
              <a:rPr lang="en-US" dirty="0"/>
              <a:t> </a:t>
            </a:r>
            <a:r>
              <a:rPr lang="en-US" dirty="0" err="1"/>
              <a:t>Zananian</a:t>
            </a:r>
            <a:r>
              <a:rPr lang="en-US" dirty="0"/>
              <a:t>, </a:t>
            </a:r>
            <a:r>
              <a:rPr lang="en-US" dirty="0" err="1"/>
              <a:t>Accosiate</a:t>
            </a:r>
            <a:r>
              <a:rPr lang="en-US" dirty="0"/>
              <a:t> Professor of Pulmonary Medicine and Director of the Adult PH Service at Stanford discusses right heart catheterization for pulmonary arterial hypertension (PAH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8B38-BB3D-435D-B7AA-5A4C684F8E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4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252E-5CFA-45B4-9178-AB273E6A2AE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F740-7968-4B3C-8FA4-F318A34C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oun/IBM-Harvard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D4jtwHMli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ostat.mc.vanderbilt.edu/wiki/Main/Data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toun/IBM-Harvard-Worksho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xmlns="" id="{27734C3F-09B8-4931-8751-946274FC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" y="2530909"/>
            <a:ext cx="1464037" cy="85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95" y="2383477"/>
            <a:ext cx="1847851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6" y="663677"/>
            <a:ext cx="5881218" cy="391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9700" y="4748781"/>
            <a:ext cx="8247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Kingsfield:</a:t>
            </a:r>
            <a:r>
              <a:rPr lang="en-US" sz="2400" dirty="0"/>
              <a:t> </a:t>
            </a:r>
            <a:r>
              <a:rPr lang="en-US" sz="2400" dirty="0" smtClean="0"/>
              <a:t>”Through </a:t>
            </a:r>
            <a:r>
              <a:rPr lang="en-US" sz="2400" dirty="0"/>
              <a:t>this method of questioning, answering... questioning, answering... we seek to develop in you the ability to analyze... that vast complex of facts that constitute... the relationships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treatments, covariates, and outcomes within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given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electronic medical database... 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36514" y="80722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IBM Research hosting Harvard Medical School (March 2019)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297" y="1602074"/>
            <a:ext cx="7828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Download the RHC data and R code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0866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github.com/kartoun/IBM-Harvard-Workshop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65860" lvl="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“Right heart catheterization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dataset”.</a:t>
            </a:r>
          </a:p>
          <a:p>
            <a:pPr marL="1165860" lvl="2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46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code to: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the data.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 cases and controls.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 treatment effect of RHC on mortality.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Explore the data according to each team’s research question(s).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609" y="619889"/>
            <a:ext cx="4066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Let’s practice R…</a:t>
            </a:r>
          </a:p>
        </p:txBody>
      </p:sp>
    </p:spTree>
    <p:extLst>
      <p:ext uri="{BB962C8B-B14F-4D97-AF65-F5344CB8AC3E}">
        <p14:creationId xmlns:p14="http://schemas.microsoft.com/office/powerpoint/2010/main" val="31497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4801" y="76200"/>
            <a:ext cx="635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535844" y="5201959"/>
            <a:ext cx="7880455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80552" y="5119469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8602" y="685803"/>
            <a:ext cx="4419602" cy="247760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lectures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Florence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an IBM Master Inventor and a senior architect, will share her extensive experience in inventing.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FX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will share of his extensive experience as a physician, working also for start-ups and with IBM Research and Watson Health.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Yoonyoung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a Harvard graduate, will give an introductory overview of a variety of statistical approaches.</a:t>
            </a:r>
          </a:p>
        </p:txBody>
      </p:sp>
      <p:sp>
        <p:nvSpPr>
          <p:cNvPr id="66" name="Oval 65"/>
          <p:cNvSpPr/>
          <p:nvPr/>
        </p:nvSpPr>
        <p:spPr>
          <a:xfrm>
            <a:off x="3156677" y="5125760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49287" y="3186332"/>
            <a:ext cx="2" cy="183800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95400" y="3833337"/>
            <a:ext cx="3886200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electronic medical records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are EMRs and what is valuable about them? Go through several use cases.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225411" y="4648200"/>
            <a:ext cx="0" cy="440748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200" y="5257800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 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76803" y="5257800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 12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535844" y="6248400"/>
            <a:ext cx="78804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838201" y="5791201"/>
            <a:ext cx="7324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Disrupting medicine using electronic medical records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D6E30A2-B874-455A-A02F-DFF64E1BCAAA}"/>
              </a:ext>
            </a:extLst>
          </p:cNvPr>
          <p:cNvSpPr/>
          <p:nvPr/>
        </p:nvSpPr>
        <p:spPr>
          <a:xfrm>
            <a:off x="5416025" y="5118556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72CEFB3-E3B0-4583-B1F3-A97825353CE2}"/>
              </a:ext>
            </a:extLst>
          </p:cNvPr>
          <p:cNvCxnSpPr>
            <a:cxnSpLocks/>
          </p:cNvCxnSpPr>
          <p:nvPr/>
        </p:nvCxnSpPr>
        <p:spPr>
          <a:xfrm>
            <a:off x="5484759" y="3733803"/>
            <a:ext cx="0" cy="129053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19694" y="5257800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March 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3541" y="3352803"/>
            <a:ext cx="2985261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 using EMRBots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24603" y="5257800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Next lectures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6E30A2-B874-455A-A02F-DFF64E1BCAAA}"/>
              </a:ext>
            </a:extLst>
          </p:cNvPr>
          <p:cNvSpPr/>
          <p:nvPr/>
        </p:nvSpPr>
        <p:spPr>
          <a:xfrm>
            <a:off x="7315200" y="5128168"/>
            <a:ext cx="137469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72CEFB3-E3B0-4583-B1F3-A97825353CE2}"/>
              </a:ext>
            </a:extLst>
          </p:cNvPr>
          <p:cNvCxnSpPr>
            <a:cxnSpLocks/>
          </p:cNvCxnSpPr>
          <p:nvPr/>
        </p:nvCxnSpPr>
        <p:spPr>
          <a:xfrm>
            <a:off x="7383933" y="4186258"/>
            <a:ext cx="0" cy="91914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77741" y="1221700"/>
            <a:ext cx="3213861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“Right Heart Catheterization Dataset” made available by Vanderbilt university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1: Is “right heart catheterization” beneficial to patients? Is it beneficial to certain patients but harmful to others?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2: Is “right heart catheterization” beneficial to patients? Explore “confounding” (one of the most common biases in observational databases).</a:t>
            </a:r>
          </a:p>
        </p:txBody>
      </p:sp>
    </p:spTree>
    <p:extLst>
      <p:ext uri="{BB962C8B-B14F-4D97-AF65-F5344CB8AC3E}">
        <p14:creationId xmlns:p14="http://schemas.microsoft.com/office/powerpoint/2010/main" val="14183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6" grpId="0" animBg="1"/>
      <p:bldP spid="123" grpId="0"/>
      <p:bldP spid="131" grpId="0"/>
      <p:bldP spid="26" grpId="0" animBg="1"/>
      <p:bldP spid="29" grpId="0"/>
      <p:bldP spid="30" grpId="0" animBg="1"/>
      <p:bldP spid="32" grpId="0"/>
      <p:bldP spid="33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505" y="913342"/>
            <a:ext cx="8891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Watch video: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://www.youtube.com/watch?v=tD4jtwHMliQ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607" y="228014"/>
            <a:ext cx="6750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heart catheterization?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right heart catheteriz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95" y="1547688"/>
            <a:ext cx="7143750" cy="50387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297" y="1483340"/>
            <a:ext cx="782880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to exercise is publicly available at: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http://biostat.mc.vanderbilt.edu/wiki/Main/DataSets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at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https://github.com/kartoun/IBM-Harvard-Workshop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ICU patients in 5 hospitals.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Treatment: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right heart catheterization (RHC) vs. not.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Outcome: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death (yes/no).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Confounders: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demographics, insurance, disease diagnoses, etc.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2184 treated and 3551 controls.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609" y="441764"/>
            <a:ext cx="7083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Right heart catheterization data</a:t>
            </a:r>
          </a:p>
        </p:txBody>
      </p:sp>
    </p:spTree>
    <p:extLst>
      <p:ext uri="{BB962C8B-B14F-4D97-AF65-F5344CB8AC3E}">
        <p14:creationId xmlns:p14="http://schemas.microsoft.com/office/powerpoint/2010/main" val="8719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234" y="228014"/>
            <a:ext cx="8545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Project: Is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RHC beneficial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 patients?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859" y="1480571"/>
            <a:ext cx="4245161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Sub-population exploration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54020" y="1480570"/>
            <a:ext cx="4245161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Confounding exploration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859" y="3418651"/>
            <a:ext cx="4245161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Explore: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RHC beneficial to certain patients but harmful to others?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it is harmful to certain populations then what does characterize such populations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own questions…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045" y="2884276"/>
            <a:ext cx="4245161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Explore: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use all available covariates, will the conclusion (e.g., RHC is beneficial) change if you select only say half of the covariates?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there specific covariates that may change the conclusion regarding the benefit (or harm) of going through the RHC procedure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82880" lvl="1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own questions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6" idx="2"/>
            <a:endCxn id="4" idx="0"/>
          </p:cNvCxnSpPr>
          <p:nvPr/>
        </p:nvCxnSpPr>
        <p:spPr>
          <a:xfrm>
            <a:off x="2341440" y="2311568"/>
            <a:ext cx="0" cy="110708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6774626" y="2311567"/>
            <a:ext cx="1975" cy="5727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609" y="619889"/>
            <a:ext cx="4160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Randomized trials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297" y="1583801"/>
            <a:ext cx="7828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randomized trial, treatment assignment would be determined by a coin toss – effectively erasing the link between the covariates to the treatment assignment.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2115" y="3369312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2651" y="4007632"/>
            <a:ext cx="1904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92173" y="4954685"/>
            <a:ext cx="1811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015887" y="4954685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83122" y="4614464"/>
            <a:ext cx="204849" cy="3402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63229" y="4601415"/>
            <a:ext cx="233054" cy="3402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3374" y="5216295"/>
            <a:ext cx="32137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89371" y="3369312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82720" y="4007632"/>
            <a:ext cx="1904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403493" y="4954685"/>
            <a:ext cx="1811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491581" y="4954685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0173" y="4601415"/>
            <a:ext cx="233054" cy="3402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81899" y="5216295"/>
            <a:ext cx="32137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609" y="619889"/>
            <a:ext cx="6365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Why not always randomize?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297" y="1583802"/>
            <a:ext cx="78288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Randomized trials are expensive.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Randomizing treatment / exposure may be unethical.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guaranteed that all initial participants will complete their participation in a randomized trial.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Randomized trials are long as they require waiting for outcome data.</a:t>
            </a:r>
          </a:p>
        </p:txBody>
      </p:sp>
    </p:spTree>
    <p:extLst>
      <p:ext uri="{BB962C8B-B14F-4D97-AF65-F5344CB8AC3E}">
        <p14:creationId xmlns:p14="http://schemas.microsoft.com/office/powerpoint/2010/main" val="42739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921" y="239879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Observational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250" y="1049415"/>
            <a:ext cx="881149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Passive data collection: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Electronic medical records, claims, registries.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 sample sizes; inexpensive, potential for rapid analysis.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quality typical lower, no uniform standard of collection.</a:t>
            </a:r>
          </a:p>
          <a:p>
            <a:pPr marL="91440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trials: data collected on a common set of variables at planned times; outcomes carefully measured; study protocols.</a:t>
            </a:r>
          </a:p>
          <a:p>
            <a:pPr marL="25146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than trials: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Regulations are much weaker.</a:t>
            </a:r>
          </a:p>
          <a:p>
            <a:pPr marL="548640" lvl="1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Broader populations are eligible for a study.</a:t>
            </a:r>
          </a:p>
        </p:txBody>
      </p:sp>
    </p:spTree>
    <p:extLst>
      <p:ext uri="{BB962C8B-B14F-4D97-AF65-F5344CB8AC3E}">
        <p14:creationId xmlns:p14="http://schemas.microsoft.com/office/powerpoint/2010/main" val="446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297" y="2183965"/>
            <a:ext cx="7828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Matching is a method that attempts to make an observational database more like a randomized trial.</a:t>
            </a:r>
          </a:p>
          <a:p>
            <a:pPr marL="91440" indent="-18288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46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idea: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Match individuals in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treated group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individuals in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group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set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608" y="619889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8445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41005</TotalTime>
  <Words>665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KenneyNg</dc:creator>
  <cp:lastModifiedBy>kartoun</cp:lastModifiedBy>
  <cp:revision>1520</cp:revision>
  <dcterms:created xsi:type="dcterms:W3CDTF">2016-11-04T19:09:52Z</dcterms:created>
  <dcterms:modified xsi:type="dcterms:W3CDTF">2019-03-14T01:33:58Z</dcterms:modified>
</cp:coreProperties>
</file>