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10D"/>
    <a:srgbClr val="384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>
      <p:cViewPr varScale="1">
        <p:scale>
          <a:sx n="74" d="100"/>
          <a:sy n="74" d="100"/>
        </p:scale>
        <p:origin x="-292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48798-9F0E-4019-A8EB-015034FEAD3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13A3D-F750-4BA0-A74D-B814B61F9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13A3D-F750-4BA0-A74D-B814B61F91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13A3D-F750-4BA0-A74D-B814B61F91E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4DED-DC84-40CA-B9C9-259442C2C2E1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5D4A-5D03-4B1F-8DBD-83518AF320DC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B758-9B50-4938-A15B-B44EE8C74AFD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60A1-F9BB-444B-8D8F-FD626749A0BF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044-4336-4BCC-9EAB-2B7C1F675254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E273-69E7-4F04-9CE1-19300B0F1B35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3387-16CC-4BD0-9539-F34B7DAED8E0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B1D0-BA9B-4B6C-B734-20390004FA56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F229-EC78-4371-A621-8EBD133CFA00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E61-46DC-4DA0-85A2-944AF103E0EB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1D9-AB74-4108-A70F-6B834A242B48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0210-5D84-44B8-A00D-D60FE371B4EE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smtClean="0"/>
              <a:t>Object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&gt;&gt;&gt; def </a:t>
            </a:r>
            <a:r>
              <a:rPr lang="en-US" dirty="0" err="1" smtClean="0"/>
              <a:t>bind_method</a:t>
            </a:r>
            <a:r>
              <a:rPr lang="en-US" dirty="0" smtClean="0"/>
              <a:t>(value, instance):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"""Return a bound method if value is callable, or value otherwise."""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	if callable(value):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>
                <a:solidFill>
                  <a:srgbClr val="C00000"/>
                </a:solidFill>
              </a:rPr>
              <a:t>def method(*</a:t>
            </a:r>
            <a:r>
              <a:rPr lang="en-US" dirty="0" err="1" smtClean="0">
                <a:solidFill>
                  <a:srgbClr val="C00000"/>
                </a:solidFill>
              </a:rPr>
              <a:t>args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        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value(instance, *</a:t>
            </a:r>
            <a:r>
              <a:rPr lang="en-US" dirty="0" err="1" smtClean="0">
                <a:solidFill>
                  <a:srgbClr val="C00000"/>
                </a:solidFill>
              </a:rPr>
              <a:t>args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	    return method</a:t>
            </a:r>
          </a:p>
          <a:p>
            <a:pPr>
              <a:buNone/>
            </a:pPr>
            <a:r>
              <a:rPr lang="en-US" dirty="0" smtClean="0"/>
              <a:t>		else:</a:t>
            </a:r>
          </a:p>
          <a:p>
            <a:pPr>
              <a:buNone/>
            </a:pPr>
            <a:r>
              <a:rPr lang="en-US" dirty="0" smtClean="0"/>
              <a:t>		    return value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When a method is called, the first parameter </a:t>
            </a:r>
            <a:r>
              <a:rPr lang="en-US" sz="2600" i="1" dirty="0" smtClean="0"/>
              <a:t>self</a:t>
            </a:r>
            <a:r>
              <a:rPr lang="en-US" sz="2600" dirty="0" smtClean="0"/>
              <a:t> will be bound to the value of </a:t>
            </a:r>
            <a:r>
              <a:rPr lang="en-US" sz="2600" i="1" dirty="0" smtClean="0"/>
              <a:t>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class is also an object, both in Python’s object system and OUR system </a:t>
            </a:r>
          </a:p>
          <a:p>
            <a:endParaRPr lang="en-US" sz="2800" dirty="0" smtClean="0"/>
          </a:p>
          <a:p>
            <a:r>
              <a:rPr lang="en-US" sz="2800" dirty="0" smtClean="0"/>
              <a:t>For simplicity, we say that objects representing classes do not have a class themselves. </a:t>
            </a:r>
          </a:p>
          <a:p>
            <a:endParaRPr lang="en-US" sz="2800" dirty="0" smtClean="0"/>
          </a:p>
          <a:p>
            <a:r>
              <a:rPr lang="en-US" sz="2800" dirty="0" smtClean="0"/>
              <a:t>A class can respond to </a:t>
            </a:r>
            <a:r>
              <a:rPr lang="en-US" sz="2800" b="1" dirty="0" smtClean="0"/>
              <a:t>get</a:t>
            </a:r>
            <a:r>
              <a:rPr lang="en-US" sz="2800" dirty="0" smtClean="0"/>
              <a:t>, </a:t>
            </a:r>
            <a:r>
              <a:rPr lang="en-US" sz="2800" b="1" dirty="0" smtClean="0"/>
              <a:t>set</a:t>
            </a:r>
            <a:r>
              <a:rPr lang="en-US" sz="2800" dirty="0" smtClean="0"/>
              <a:t>, and </a:t>
            </a:r>
            <a:r>
              <a:rPr lang="en-US" sz="2800" b="1" dirty="0" smtClean="0"/>
              <a:t>new</a:t>
            </a:r>
            <a:r>
              <a:rPr lang="en-US" sz="2800" dirty="0" smtClean="0"/>
              <a:t> messages.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smtClean="0"/>
              <a:t>&gt;&gt;&gt; def </a:t>
            </a:r>
            <a:r>
              <a:rPr lang="en-US" sz="2300" dirty="0" err="1" smtClean="0"/>
              <a:t>make_class</a:t>
            </a:r>
            <a:r>
              <a:rPr lang="en-US" sz="2300" dirty="0" smtClean="0"/>
              <a:t>(attributes, </a:t>
            </a:r>
            <a:r>
              <a:rPr lang="en-US" sz="2300" dirty="0" err="1" smtClean="0"/>
              <a:t>base_class</a:t>
            </a:r>
            <a:r>
              <a:rPr lang="en-US" sz="2300" dirty="0" smtClean="0"/>
              <a:t>=None):</a:t>
            </a:r>
          </a:p>
          <a:p>
            <a:pPr>
              <a:buNone/>
            </a:pPr>
            <a:r>
              <a:rPr lang="en-US" sz="2300" dirty="0" smtClean="0"/>
              <a:t>	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</a:rPr>
              <a:t>"""Return a new class, which is a dispatch dictionary."""</a:t>
            </a:r>
          </a:p>
          <a:p>
            <a:pPr>
              <a:buNone/>
            </a:pPr>
            <a:r>
              <a:rPr lang="en-US" sz="2300" dirty="0" smtClean="0"/>
              <a:t>		def </a:t>
            </a:r>
            <a:r>
              <a:rPr lang="en-US" sz="2300" b="1" dirty="0" err="1" smtClean="0"/>
              <a:t>get_value</a:t>
            </a:r>
            <a:r>
              <a:rPr lang="en-US" sz="2300" dirty="0" smtClean="0"/>
              <a:t>(name):</a:t>
            </a:r>
          </a:p>
          <a:p>
            <a:pPr>
              <a:buNone/>
            </a:pPr>
            <a:r>
              <a:rPr lang="en-US" sz="2300" dirty="0" smtClean="0"/>
              <a:t>		    if name in attributes:</a:t>
            </a:r>
          </a:p>
          <a:p>
            <a:pPr>
              <a:buNone/>
            </a:pPr>
            <a:r>
              <a:rPr lang="en-US" sz="2300" dirty="0" smtClean="0"/>
              <a:t>		        return attributes[name]</a:t>
            </a:r>
          </a:p>
          <a:p>
            <a:pPr>
              <a:buNone/>
            </a:pPr>
            <a:r>
              <a:rPr lang="en-US" sz="2300" dirty="0" smtClean="0"/>
              <a:t>		    </a:t>
            </a:r>
            <a:r>
              <a:rPr lang="en-US" sz="2300" dirty="0" err="1" smtClean="0"/>
              <a:t>elif</a:t>
            </a:r>
            <a:r>
              <a:rPr lang="en-US" sz="2300" dirty="0" smtClean="0"/>
              <a:t> </a:t>
            </a:r>
            <a:r>
              <a:rPr lang="en-US" sz="2300" dirty="0" err="1" smtClean="0"/>
              <a:t>base_class</a:t>
            </a:r>
            <a:r>
              <a:rPr lang="en-US" sz="2300" dirty="0" smtClean="0"/>
              <a:t> is not None:</a:t>
            </a:r>
          </a:p>
          <a:p>
            <a:pPr>
              <a:buNone/>
            </a:pPr>
            <a:r>
              <a:rPr lang="en-US" sz="2300" dirty="0" smtClean="0"/>
              <a:t>		        return </a:t>
            </a:r>
            <a:r>
              <a:rPr lang="en-US" sz="2300" dirty="0" err="1" smtClean="0">
                <a:solidFill>
                  <a:srgbClr val="C00000"/>
                </a:solidFill>
              </a:rPr>
              <a:t>base_class</a:t>
            </a:r>
            <a:r>
              <a:rPr lang="en-US" sz="2300" dirty="0" smtClean="0">
                <a:solidFill>
                  <a:srgbClr val="C00000"/>
                </a:solidFill>
              </a:rPr>
              <a:t>[’get’](name)</a:t>
            </a:r>
          </a:p>
          <a:p>
            <a:pPr>
              <a:buNone/>
            </a:pPr>
            <a:r>
              <a:rPr lang="en-US" sz="2300" dirty="0" smtClean="0"/>
              <a:t>		def </a:t>
            </a:r>
            <a:r>
              <a:rPr lang="en-US" sz="2300" b="1" dirty="0" err="1" smtClean="0"/>
              <a:t>set_value</a:t>
            </a:r>
            <a:r>
              <a:rPr lang="en-US" sz="2300" dirty="0" smtClean="0"/>
              <a:t>(name, value):</a:t>
            </a:r>
          </a:p>
          <a:p>
            <a:pPr>
              <a:buNone/>
            </a:pPr>
            <a:r>
              <a:rPr lang="en-US" sz="2300" dirty="0" smtClean="0"/>
              <a:t>		    attributes[name] = value</a:t>
            </a:r>
          </a:p>
          <a:p>
            <a:pPr>
              <a:buNone/>
            </a:pPr>
            <a:r>
              <a:rPr lang="en-US" sz="2300" dirty="0" smtClean="0"/>
              <a:t>		def </a:t>
            </a:r>
            <a:r>
              <a:rPr lang="en-US" sz="2300" b="1" dirty="0" smtClean="0"/>
              <a:t>new</a:t>
            </a:r>
            <a:r>
              <a:rPr lang="en-US" sz="2300" dirty="0" smtClean="0"/>
              <a:t>(*</a:t>
            </a:r>
            <a:r>
              <a:rPr lang="en-US" sz="2300" dirty="0" err="1" smtClean="0"/>
              <a:t>args</a:t>
            </a:r>
            <a:r>
              <a:rPr lang="en-US" sz="2300" dirty="0" smtClean="0"/>
              <a:t>):</a:t>
            </a:r>
          </a:p>
          <a:p>
            <a:pPr>
              <a:buNone/>
            </a:pPr>
            <a:r>
              <a:rPr lang="en-US" sz="2300" dirty="0" smtClean="0"/>
              <a:t>    		    return </a:t>
            </a:r>
            <a:r>
              <a:rPr lang="en-US" sz="2300" dirty="0" err="1" smtClean="0">
                <a:solidFill>
                  <a:srgbClr val="FF0000"/>
                </a:solidFill>
              </a:rPr>
              <a:t>init_instance</a:t>
            </a:r>
            <a:r>
              <a:rPr lang="en-US" sz="2300" dirty="0" smtClean="0"/>
              <a:t>(</a:t>
            </a:r>
            <a:r>
              <a:rPr lang="en-US" sz="2300" b="1" dirty="0" err="1" smtClean="0">
                <a:solidFill>
                  <a:schemeClr val="accent5">
                    <a:lumMod val="50000"/>
                  </a:schemeClr>
                </a:solidFill>
              </a:rPr>
              <a:t>cls</a:t>
            </a:r>
            <a:r>
              <a:rPr lang="en-US" sz="2300" dirty="0" smtClean="0"/>
              <a:t>, *</a:t>
            </a:r>
            <a:r>
              <a:rPr lang="en-US" sz="2300" dirty="0" err="1" smtClean="0"/>
              <a:t>args</a:t>
            </a:r>
            <a:r>
              <a:rPr lang="en-US" sz="2300" dirty="0" smtClean="0"/>
              <a:t>)</a:t>
            </a:r>
          </a:p>
          <a:p>
            <a:pPr>
              <a:buNone/>
            </a:pPr>
            <a:r>
              <a:rPr lang="en-US" sz="2300" dirty="0" smtClean="0"/>
              <a:t>  		</a:t>
            </a:r>
            <a:r>
              <a:rPr lang="en-US" sz="2300" b="1" dirty="0" err="1" smtClean="0">
                <a:solidFill>
                  <a:schemeClr val="accent5">
                    <a:lumMod val="50000"/>
                  </a:schemeClr>
                </a:solidFill>
              </a:rPr>
              <a:t>cls</a:t>
            </a:r>
            <a:r>
              <a:rPr lang="en-US" sz="2300" dirty="0" smtClean="0"/>
              <a:t> = {’get’: </a:t>
            </a:r>
            <a:r>
              <a:rPr lang="en-US" sz="2300" b="1" dirty="0" err="1" smtClean="0"/>
              <a:t>get_value</a:t>
            </a:r>
            <a:r>
              <a:rPr lang="en-US" sz="2300" dirty="0" smtClean="0"/>
              <a:t>, ’set’: </a:t>
            </a:r>
            <a:r>
              <a:rPr lang="en-US" sz="2300" b="1" dirty="0" err="1" smtClean="0"/>
              <a:t>set_value</a:t>
            </a:r>
            <a:r>
              <a:rPr lang="en-US" sz="2300" dirty="0" smtClean="0"/>
              <a:t>, ’new’: </a:t>
            </a:r>
            <a:r>
              <a:rPr lang="en-US" sz="2300" b="1" dirty="0" smtClean="0"/>
              <a:t>new</a:t>
            </a:r>
            <a:r>
              <a:rPr lang="en-US" sz="2300" dirty="0" smtClean="0"/>
              <a:t>}</a:t>
            </a:r>
          </a:p>
          <a:p>
            <a:pPr>
              <a:buNone/>
            </a:pPr>
            <a:r>
              <a:rPr lang="en-US" sz="2300" dirty="0" smtClean="0"/>
              <a:t>		return </a:t>
            </a:r>
            <a:r>
              <a:rPr lang="en-US" sz="2300" b="1" dirty="0" err="1" smtClean="0">
                <a:solidFill>
                  <a:schemeClr val="accent5">
                    <a:lumMod val="50000"/>
                  </a:schemeClr>
                </a:solidFill>
              </a:rPr>
              <a:t>cls</a:t>
            </a:r>
            <a:endParaRPr lang="en-US" sz="23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an instance, the get function for classes does not query its class when an attribute is not found, but instead queries its </a:t>
            </a:r>
            <a:r>
              <a:rPr lang="en-US" b="1" dirty="0" err="1" smtClean="0"/>
              <a:t>base_class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No method binding is required for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900" dirty="0" smtClean="0"/>
              <a:t>The </a:t>
            </a:r>
            <a:r>
              <a:rPr lang="en-US" sz="2900" b="1" dirty="0" smtClean="0"/>
              <a:t>new</a:t>
            </a:r>
            <a:r>
              <a:rPr lang="en-US" sz="2900" dirty="0" smtClean="0"/>
              <a:t> function in </a:t>
            </a:r>
            <a:r>
              <a:rPr lang="en-US" sz="2900" dirty="0" err="1" smtClean="0"/>
              <a:t>make_class</a:t>
            </a:r>
            <a:r>
              <a:rPr lang="en-US" sz="2900" dirty="0" smtClean="0"/>
              <a:t> calls </a:t>
            </a:r>
            <a:r>
              <a:rPr lang="en-US" sz="2900" b="1" dirty="0" err="1" smtClean="0"/>
              <a:t>init_instance</a:t>
            </a:r>
            <a:r>
              <a:rPr lang="en-US" sz="2900" dirty="0" smtClean="0"/>
              <a:t>, which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first makes a new instance,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then invokes a method called __init__.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def </a:t>
            </a:r>
            <a:r>
              <a:rPr lang="en-US" dirty="0" err="1" smtClean="0"/>
              <a:t>init_instance</a:t>
            </a:r>
            <a:r>
              <a:rPr lang="en-US" dirty="0" smtClean="0"/>
              <a:t>(</a:t>
            </a:r>
            <a:r>
              <a:rPr lang="en-US" dirty="0" err="1" smtClean="0"/>
              <a:t>cls</a:t>
            </a:r>
            <a:r>
              <a:rPr lang="en-US" dirty="0" smtClean="0"/>
              <a:t>, *</a:t>
            </a:r>
            <a:r>
              <a:rPr lang="en-US" dirty="0" err="1" smtClean="0"/>
              <a:t>args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		"""Return a new object with type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cls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, initialized with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."""</a:t>
            </a:r>
          </a:p>
          <a:p>
            <a:pPr>
              <a:buNone/>
            </a:pPr>
            <a:r>
              <a:rPr lang="en-US" dirty="0" smtClean="0"/>
              <a:t>		instance = </a:t>
            </a:r>
            <a:r>
              <a:rPr lang="en-US" dirty="0" err="1" smtClean="0"/>
              <a:t>make_instance</a:t>
            </a:r>
            <a:r>
              <a:rPr lang="en-US" dirty="0" smtClean="0"/>
              <a:t>(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init = </a:t>
            </a:r>
            <a:r>
              <a:rPr lang="en-US" dirty="0" err="1" smtClean="0"/>
              <a:t>cls</a:t>
            </a:r>
            <a:r>
              <a:rPr lang="en-US" dirty="0" smtClean="0"/>
              <a:t>[’get’](’__init__’)</a:t>
            </a:r>
          </a:p>
          <a:p>
            <a:pPr>
              <a:buNone/>
            </a:pPr>
            <a:r>
              <a:rPr lang="en-US" dirty="0" smtClean="0"/>
              <a:t>		if init:</a:t>
            </a:r>
          </a:p>
          <a:p>
            <a:pPr>
              <a:buNone/>
            </a:pPr>
            <a:r>
              <a:rPr lang="en-US" dirty="0" smtClean="0"/>
              <a:t>		    init(instance, *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return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Object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Now we have:</a:t>
            </a:r>
          </a:p>
          <a:p>
            <a:pPr lvl="1"/>
            <a:r>
              <a:rPr lang="en-US" b="1" dirty="0" smtClean="0"/>
              <a:t>Instances</a:t>
            </a:r>
            <a:r>
              <a:rPr lang="en-US" dirty="0" smtClean="0"/>
              <a:t>. After an instance looks up a name in its class, it binds itself to function values to create methods. </a:t>
            </a:r>
          </a:p>
          <a:p>
            <a:pPr lvl="1"/>
            <a:r>
              <a:rPr lang="en-US" b="1" dirty="0" smtClean="0"/>
              <a:t>Classes</a:t>
            </a:r>
            <a:r>
              <a:rPr lang="en-US" dirty="0" smtClean="0"/>
              <a:t> can create new instances, and they apply their __init__ constructor function immediately after instance creation.</a:t>
            </a:r>
          </a:p>
          <a:p>
            <a:r>
              <a:rPr lang="en-US" sz="3000" dirty="0" smtClean="0"/>
              <a:t>The only function that should be called by the user is </a:t>
            </a:r>
            <a:r>
              <a:rPr lang="en-US" sz="3000" b="1" dirty="0" err="1" smtClean="0"/>
              <a:t>create_class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All functionality is enabled through message passing.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 vs. Python’s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Python’s object system is invoked via the class statement, and all of its other functionality is enabled through dot expressions and calls to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Implemented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Example: bank account </a:t>
            </a:r>
          </a:p>
          <a:p>
            <a:r>
              <a:rPr lang="en-US" dirty="0" smtClean="0"/>
              <a:t>Using our implemented object system, we create: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Account class,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CheckingAccount</a:t>
            </a:r>
            <a:r>
              <a:rPr lang="en-US" dirty="0" smtClean="0"/>
              <a:t> subclass,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instance of each.</a:t>
            </a:r>
          </a:p>
          <a:p>
            <a:r>
              <a:rPr lang="en-US" dirty="0" smtClean="0"/>
              <a:t>The Account class is created by a </a:t>
            </a:r>
            <a:r>
              <a:rPr lang="en-US" b="1" dirty="0" err="1" smtClean="0"/>
              <a:t>make_account_class</a:t>
            </a:r>
            <a:r>
              <a:rPr lang="en-US" dirty="0" smtClean="0"/>
              <a:t> function </a:t>
            </a:r>
          </a:p>
          <a:p>
            <a:pPr lvl="1"/>
            <a:r>
              <a:rPr lang="en-US" dirty="0" smtClean="0"/>
              <a:t>similar to a class statement in Python, but concludes with a call to </a:t>
            </a:r>
            <a:r>
              <a:rPr lang="en-US" b="1" dirty="0" err="1" smtClean="0"/>
              <a:t>make_class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&gt;&gt;&gt; def </a:t>
            </a:r>
            <a:r>
              <a:rPr lang="en-US" sz="1800" dirty="0" err="1" smtClean="0"/>
              <a:t>make_account_class</a:t>
            </a:r>
            <a:r>
              <a:rPr lang="en-US" sz="1800" dirty="0" smtClean="0"/>
              <a:t>():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"""Return the Account class, which has deposit and withdraw methods."""</a:t>
            </a:r>
          </a:p>
          <a:p>
            <a:pPr>
              <a:buNone/>
            </a:pPr>
            <a:r>
              <a:rPr lang="en-US" sz="1800" dirty="0" smtClean="0"/>
              <a:t>		def </a:t>
            </a:r>
            <a:r>
              <a:rPr lang="en-US" sz="1800" b="1" dirty="0" smtClean="0"/>
              <a:t>__init__</a:t>
            </a:r>
            <a:r>
              <a:rPr lang="en-US" sz="1800" dirty="0" smtClean="0"/>
              <a:t>(self, </a:t>
            </a:r>
            <a:r>
              <a:rPr lang="en-US" sz="1800" dirty="0" err="1" smtClean="0"/>
              <a:t>account_holder</a:t>
            </a:r>
            <a:r>
              <a:rPr lang="en-US" sz="1800" dirty="0" smtClean="0"/>
              <a:t>):</a:t>
            </a:r>
          </a:p>
          <a:p>
            <a:pPr>
              <a:buNone/>
            </a:pPr>
            <a:r>
              <a:rPr lang="en-US" sz="1800" dirty="0" smtClean="0"/>
              <a:t>		    self[’set’](’holder’, </a:t>
            </a:r>
            <a:r>
              <a:rPr lang="en-US" sz="1800" dirty="0" err="1" smtClean="0"/>
              <a:t>account_holder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	    self[’set’](’balance’, 0)</a:t>
            </a:r>
          </a:p>
          <a:p>
            <a:pPr>
              <a:buNone/>
            </a:pPr>
            <a:r>
              <a:rPr lang="en-US" sz="1800" dirty="0" smtClean="0"/>
              <a:t>		def </a:t>
            </a:r>
            <a:r>
              <a:rPr lang="en-US" sz="1800" b="1" dirty="0" smtClean="0"/>
              <a:t>deposit</a:t>
            </a:r>
            <a:r>
              <a:rPr lang="en-US" sz="1800" dirty="0" smtClean="0"/>
              <a:t>(self, amount):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"""Increase the account balance by amount and return the new balance."""</a:t>
            </a:r>
          </a:p>
          <a:p>
            <a:pPr>
              <a:buNone/>
            </a:pPr>
            <a:r>
              <a:rPr lang="en-US" sz="1800" dirty="0" smtClean="0"/>
              <a:t>		    </a:t>
            </a:r>
            <a:r>
              <a:rPr lang="en-US" sz="1800" dirty="0" err="1" smtClean="0"/>
              <a:t>new_balance</a:t>
            </a:r>
            <a:r>
              <a:rPr lang="en-US" sz="1800" dirty="0" smtClean="0"/>
              <a:t> = self[’get’](’balance’) + amount</a:t>
            </a:r>
          </a:p>
          <a:p>
            <a:pPr>
              <a:buNone/>
            </a:pPr>
            <a:r>
              <a:rPr lang="en-US" sz="1800" dirty="0" smtClean="0"/>
              <a:t>		    self[’set’](’balance’, </a:t>
            </a:r>
            <a:r>
              <a:rPr lang="en-US" sz="1800" dirty="0" err="1" smtClean="0"/>
              <a:t>new_balance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	    return self[’get’](’balance’)</a:t>
            </a:r>
          </a:p>
          <a:p>
            <a:pPr>
              <a:buNone/>
            </a:pPr>
            <a:r>
              <a:rPr lang="en-US" sz="1800" dirty="0" smtClean="0"/>
              <a:t>		def </a:t>
            </a:r>
            <a:r>
              <a:rPr lang="en-US" sz="1800" b="1" dirty="0" smtClean="0"/>
              <a:t>withdraw</a:t>
            </a:r>
            <a:r>
              <a:rPr lang="en-US" sz="1800" dirty="0" smtClean="0"/>
              <a:t>(self, amount):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"""Decrease the account balance by amount and return the new balance."""</a:t>
            </a:r>
          </a:p>
          <a:p>
            <a:pPr>
              <a:buNone/>
            </a:pPr>
            <a:r>
              <a:rPr lang="en-US" sz="1800" dirty="0" smtClean="0"/>
              <a:t>		    balance = self[’get’](’balance’)</a:t>
            </a:r>
          </a:p>
          <a:p>
            <a:pPr>
              <a:buNone/>
            </a:pPr>
            <a:r>
              <a:rPr lang="en-US" sz="1800" dirty="0" smtClean="0"/>
              <a:t>		    if amount &gt; balance:</a:t>
            </a:r>
          </a:p>
          <a:p>
            <a:pPr>
              <a:buNone/>
            </a:pPr>
            <a:r>
              <a:rPr lang="en-US" sz="1800" dirty="0" smtClean="0"/>
              <a:t>		        return ’Insufficient funds’</a:t>
            </a:r>
          </a:p>
          <a:p>
            <a:pPr>
              <a:buNone/>
            </a:pPr>
            <a:r>
              <a:rPr lang="en-US" sz="1800" dirty="0" smtClean="0"/>
              <a:t>		    self[’set’](’balance’, balance - amount)</a:t>
            </a:r>
          </a:p>
          <a:p>
            <a:pPr>
              <a:buNone/>
            </a:pPr>
            <a:r>
              <a:rPr lang="en-US" sz="1800" dirty="0" smtClean="0"/>
              <a:t> 		    return self[’get’](’balance’)</a:t>
            </a:r>
          </a:p>
          <a:p>
            <a:pPr>
              <a:buNone/>
            </a:pPr>
            <a:r>
              <a:rPr lang="en-US" sz="1800" dirty="0" smtClean="0"/>
              <a:t>		return </a:t>
            </a:r>
            <a:r>
              <a:rPr lang="en-US" sz="1800" b="1" dirty="0" err="1" smtClean="0"/>
              <a:t>make_class</a:t>
            </a:r>
            <a:r>
              <a:rPr lang="en-US" sz="1800" dirty="0" smtClean="0"/>
              <a:t>({’__init__’: __init__, ’deposit’: deposit, </a:t>
            </a:r>
          </a:p>
          <a:p>
            <a:pPr>
              <a:buNone/>
            </a:pPr>
            <a:r>
              <a:rPr lang="en-US" sz="1800" dirty="0" smtClean="0"/>
              <a:t>				’withdraw’: withdraw, ’interest’: 0.02})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class:</a:t>
            </a:r>
          </a:p>
          <a:p>
            <a:pPr>
              <a:buNone/>
            </a:pPr>
            <a:r>
              <a:rPr lang="en-US" dirty="0" smtClean="0"/>
              <a:t>&gt;&gt;&gt; Account = </a:t>
            </a:r>
            <a:r>
              <a:rPr lang="en-US" dirty="0" err="1" smtClean="0"/>
              <a:t>make_account_class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Account instance: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jim_acct</a:t>
            </a:r>
            <a:r>
              <a:rPr lang="en-US" dirty="0" smtClean="0"/>
              <a:t> = Account[’new’](’Jim’)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jim_acct</a:t>
            </a:r>
            <a:r>
              <a:rPr lang="en-US" dirty="0" smtClean="0"/>
              <a:t>[’get’](’holder’)</a:t>
            </a:r>
          </a:p>
          <a:p>
            <a:pPr>
              <a:buNone/>
            </a:pPr>
            <a:r>
              <a:rPr lang="en-US" dirty="0" smtClean="0"/>
              <a:t>’Jim’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jim_acct</a:t>
            </a:r>
            <a:r>
              <a:rPr lang="en-US" dirty="0" smtClean="0"/>
              <a:t>[’get’](’interest’)</a:t>
            </a:r>
          </a:p>
          <a:p>
            <a:pPr>
              <a:buNone/>
            </a:pPr>
            <a:r>
              <a:rPr lang="en-US" dirty="0" smtClean="0"/>
              <a:t>0.02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jim_acct</a:t>
            </a:r>
            <a:r>
              <a:rPr lang="en-US" dirty="0" smtClean="0"/>
              <a:t>[’get’](’deposit’)(20)</a:t>
            </a:r>
          </a:p>
          <a:p>
            <a:pPr>
              <a:buNone/>
            </a:pPr>
            <a:r>
              <a:rPr lang="en-US" dirty="0" smtClean="0"/>
              <a:t>20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jim_acct</a:t>
            </a:r>
            <a:r>
              <a:rPr lang="en-US" dirty="0" smtClean="0"/>
              <a:t>[’get’](’withdraw’)(5)</a:t>
            </a:r>
          </a:p>
          <a:p>
            <a:pPr>
              <a:buNone/>
            </a:pP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jim_acct</a:t>
            </a:r>
            <a:r>
              <a:rPr lang="en-US" dirty="0" smtClean="0"/>
              <a:t>[’set’](’interest’, 0.04)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&gt;&gt;&gt; Account[’get’](’interest’)</a:t>
            </a:r>
          </a:p>
          <a:p>
            <a:pPr>
              <a:buNone/>
            </a:pPr>
            <a:r>
              <a:rPr lang="en-US" dirty="0" smtClean="0"/>
              <a:t>0.02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Inheritance: creating a subclass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 smtClean="0"/>
              <a:t>We can create a subclass </a:t>
            </a:r>
            <a:r>
              <a:rPr lang="en-US" sz="2900" dirty="0" err="1" smtClean="0"/>
              <a:t>CheckingAccount</a:t>
            </a:r>
            <a:r>
              <a:rPr lang="en-US" sz="2900" dirty="0" smtClean="0"/>
              <a:t> by overloading a subset of the </a:t>
            </a:r>
            <a:r>
              <a:rPr lang="en-US" sz="2900" i="1" dirty="0" smtClean="0"/>
              <a:t>class attributes</a:t>
            </a:r>
            <a:r>
              <a:rPr lang="en-US" sz="2900" dirty="0" smtClean="0"/>
              <a:t>.</a:t>
            </a:r>
          </a:p>
          <a:p>
            <a:pPr lvl="1"/>
            <a:r>
              <a:rPr lang="en-US" sz="2500" dirty="0" smtClean="0"/>
              <a:t>We change the </a:t>
            </a:r>
            <a:r>
              <a:rPr lang="en-US" sz="2500" i="1" dirty="0" smtClean="0"/>
              <a:t>withdraw</a:t>
            </a:r>
            <a:r>
              <a:rPr lang="en-US" sz="2500" dirty="0" smtClean="0"/>
              <a:t> method, and we reduce the </a:t>
            </a:r>
            <a:r>
              <a:rPr lang="en-US" sz="2500" i="1" dirty="0" smtClean="0"/>
              <a:t>interest</a:t>
            </a:r>
            <a:r>
              <a:rPr lang="en-US" sz="2500" dirty="0" smtClean="0"/>
              <a:t> rate.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dirty="0" err="1" smtClean="0"/>
              <a:t>make_checking_account_class</a:t>
            </a:r>
            <a:r>
              <a:rPr lang="en-US" sz="2800" dirty="0" smtClean="0"/>
              <a:t>():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"""Return the </a:t>
            </a: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</a:rPr>
              <a:t>CheckingAccount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 class, which imposes a $1 withdrawal fee."""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/>
              <a:t>		def withdraw(self, amount):</a:t>
            </a:r>
          </a:p>
          <a:p>
            <a:pPr>
              <a:buNone/>
            </a:pPr>
            <a:r>
              <a:rPr lang="en-US" sz="2800" dirty="0" smtClean="0"/>
              <a:t>		    return Account[’get’](’withdraw’)(self, amount + 1)</a:t>
            </a:r>
          </a:p>
          <a:p>
            <a:pPr>
              <a:buNone/>
            </a:pPr>
            <a:r>
              <a:rPr lang="en-US" sz="2800" dirty="0" smtClean="0"/>
              <a:t>		return </a:t>
            </a:r>
            <a:r>
              <a:rPr lang="en-US" sz="2800" dirty="0" err="1" smtClean="0"/>
              <a:t>make_class</a:t>
            </a:r>
            <a:r>
              <a:rPr lang="en-US" sz="2800" dirty="0" smtClean="0"/>
              <a:t>({’withdraw’: withdraw, ’interest’: 0.01}, </a:t>
            </a:r>
          </a:p>
          <a:p>
            <a:pPr>
              <a:buNone/>
            </a:pPr>
            <a:r>
              <a:rPr lang="en-US" sz="2800" dirty="0" smtClean="0"/>
              <a:t>				         Account)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We call the </a:t>
            </a:r>
            <a:r>
              <a:rPr lang="en-US" sz="2800" b="1" dirty="0" smtClean="0"/>
              <a:t>withdraw</a:t>
            </a:r>
            <a:r>
              <a:rPr lang="en-US" sz="2800" dirty="0" smtClean="0"/>
              <a:t> function of the </a:t>
            </a:r>
            <a:r>
              <a:rPr lang="en-US" sz="2800" i="1" dirty="0" smtClean="0"/>
              <a:t>base class Account</a:t>
            </a:r>
            <a:r>
              <a:rPr lang="en-US" sz="2800" dirty="0" smtClean="0"/>
              <a:t> from the withdraw function of the </a:t>
            </a:r>
            <a:r>
              <a:rPr lang="en-US" sz="2800" i="1" dirty="0" smtClean="0"/>
              <a:t>subclass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instantiating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449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create the subclass itself and an instance: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CheckingAccount</a:t>
            </a:r>
            <a:r>
              <a:rPr lang="en-US" sz="2800" dirty="0" smtClean="0"/>
              <a:t> = </a:t>
            </a:r>
            <a:r>
              <a:rPr lang="en-US" sz="2800" dirty="0" err="1" smtClean="0"/>
              <a:t>make_checking_account_class</a:t>
            </a:r>
            <a:r>
              <a:rPr lang="en-US" sz="2800" dirty="0" smtClean="0"/>
              <a:t>()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jack_acct</a:t>
            </a:r>
            <a:r>
              <a:rPr lang="en-US" sz="2800" dirty="0" smtClean="0"/>
              <a:t> = </a:t>
            </a:r>
            <a:r>
              <a:rPr lang="en-US" sz="2800" dirty="0" err="1" smtClean="0"/>
              <a:t>CheckingAccount</a:t>
            </a:r>
            <a:r>
              <a:rPr lang="en-US" sz="2800" dirty="0" smtClean="0"/>
              <a:t>[’new’](’Jack’)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manipulating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800" i="1" dirty="0" smtClean="0"/>
              <a:t>deposit</a:t>
            </a:r>
            <a:r>
              <a:rPr lang="en-US" sz="2800" dirty="0" smtClean="0"/>
              <a:t> behaves identically, as does the </a:t>
            </a:r>
            <a:r>
              <a:rPr lang="en-US" sz="2800" i="1" dirty="0" smtClean="0"/>
              <a:t>constructor</a:t>
            </a:r>
            <a:r>
              <a:rPr lang="en-US" sz="2800" dirty="0" smtClean="0"/>
              <a:t> function, </a:t>
            </a:r>
          </a:p>
          <a:p>
            <a:r>
              <a:rPr lang="en-US" sz="2800" i="1" dirty="0" smtClean="0"/>
              <a:t>withdraw</a:t>
            </a:r>
            <a:r>
              <a:rPr lang="en-US" sz="2800" dirty="0" smtClean="0"/>
              <a:t> imposes the $1 fee, and </a:t>
            </a:r>
          </a:p>
          <a:p>
            <a:r>
              <a:rPr lang="en-US" sz="2800" i="1" dirty="0" smtClean="0"/>
              <a:t>interest</a:t>
            </a:r>
            <a:r>
              <a:rPr lang="en-US" sz="2800" dirty="0" smtClean="0"/>
              <a:t> has the new lower value from </a:t>
            </a:r>
            <a:r>
              <a:rPr lang="en-US" sz="2800" dirty="0" err="1" smtClean="0"/>
              <a:t>CheckingAccount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jack_acct</a:t>
            </a:r>
            <a:r>
              <a:rPr lang="en-US" dirty="0" smtClean="0"/>
              <a:t>[’get’](’interest’)</a:t>
            </a:r>
          </a:p>
          <a:p>
            <a:pPr>
              <a:buNone/>
            </a:pPr>
            <a:r>
              <a:rPr lang="en-US" dirty="0" smtClean="0"/>
              <a:t>0.01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jack_acct</a:t>
            </a:r>
            <a:r>
              <a:rPr lang="en-US" dirty="0" smtClean="0"/>
              <a:t>[’get’](’deposit’)(20)</a:t>
            </a:r>
          </a:p>
          <a:p>
            <a:pPr>
              <a:buNone/>
            </a:pPr>
            <a:r>
              <a:rPr lang="en-US" dirty="0" smtClean="0"/>
              <a:t>20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jack_acct</a:t>
            </a:r>
            <a:r>
              <a:rPr lang="en-US" dirty="0" smtClean="0"/>
              <a:t>[’get’](’withdraw’)(5)</a:t>
            </a:r>
          </a:p>
          <a:p>
            <a:pPr>
              <a:buNone/>
            </a:pP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object system vs. the built-in object system in Python.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an instance of any user-defined class has a special attribute </a:t>
            </a:r>
            <a:r>
              <a:rPr lang="en-US" b="1" dirty="0" smtClean="0"/>
              <a:t>__</a:t>
            </a:r>
            <a:r>
              <a:rPr lang="en-US" b="1" dirty="0" err="1" smtClean="0"/>
              <a:t>dict</a:t>
            </a:r>
            <a:r>
              <a:rPr lang="en-US" b="1" dirty="0" smtClean="0"/>
              <a:t>__ </a:t>
            </a:r>
            <a:r>
              <a:rPr lang="en-US" dirty="0" smtClean="0"/>
              <a:t>that stores the local instance attributes for that object in a dictionary.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Python differs because it distinguishes certain special methods that behave correctly for arguments of many different types.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86400"/>
            <a:ext cx="8077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Functions that operate on different types are the subject of the next lecture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Implement the core functionality that enables the object metaphor: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Create </a:t>
            </a:r>
            <a:r>
              <a:rPr lang="en-US" sz="2600" b="1" i="1" dirty="0" smtClean="0"/>
              <a:t>dispatch dictionaries </a:t>
            </a:r>
            <a:r>
              <a:rPr lang="en-US" sz="2600" dirty="0" smtClean="0"/>
              <a:t>to simulate the elements of the </a:t>
            </a:r>
            <a:r>
              <a:rPr lang="en-US" sz="2600" i="1" dirty="0" smtClean="0"/>
              <a:t>built-in object system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Use </a:t>
            </a:r>
            <a:r>
              <a:rPr lang="en-US" sz="2600" b="1" i="1" dirty="0" smtClean="0"/>
              <a:t>message passing </a:t>
            </a:r>
            <a:r>
              <a:rPr lang="en-US" sz="2600" dirty="0" smtClean="0"/>
              <a:t>technique</a:t>
            </a:r>
            <a:r>
              <a:rPr lang="en-US" sz="2600" i="1" dirty="0" smtClean="0"/>
              <a:t> </a:t>
            </a:r>
            <a:r>
              <a:rPr lang="en-US" sz="2600" dirty="0" smtClean="0"/>
              <a:t>for</a:t>
            </a:r>
            <a:r>
              <a:rPr lang="en-US" sz="2600" i="1" dirty="0" smtClean="0"/>
              <a:t> </a:t>
            </a:r>
            <a:r>
              <a:rPr lang="en-US" sz="2600" dirty="0" smtClean="0"/>
              <a:t>sending messages between instances, classes, and base classes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Focus on </a:t>
            </a:r>
            <a:r>
              <a:rPr lang="en-US" sz="2800" i="1" dirty="0" smtClean="0"/>
              <a:t>user-defined classes</a:t>
            </a:r>
            <a:endParaRPr lang="en-US" sz="2800" u="sng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won’t…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Implement the entire Python object system:</a:t>
            </a:r>
          </a:p>
          <a:p>
            <a:endParaRPr lang="en-US" sz="3000" dirty="0" smtClean="0"/>
          </a:p>
          <a:p>
            <a:r>
              <a:rPr lang="en-US" sz="3000" dirty="0" smtClean="0"/>
              <a:t>dot notation* (requires built-in language support)</a:t>
            </a:r>
          </a:p>
          <a:p>
            <a:r>
              <a:rPr lang="en-US" sz="3000" dirty="0" smtClean="0"/>
              <a:t>multiple inheritance </a:t>
            </a:r>
          </a:p>
          <a:p>
            <a:r>
              <a:rPr lang="en-US" sz="3000" dirty="0" smtClean="0"/>
              <a:t>introspective behavior*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implement an instance using a </a:t>
            </a:r>
            <a:r>
              <a:rPr lang="en-US" sz="2800" b="1" i="1" dirty="0" smtClean="0"/>
              <a:t>dispatch dictionary</a:t>
            </a:r>
            <a:r>
              <a:rPr lang="en-US" sz="2800" dirty="0" smtClean="0"/>
              <a:t> that responds to messages that “</a:t>
            </a:r>
            <a:r>
              <a:rPr lang="en-US" sz="2800" b="1" dirty="0" smtClean="0"/>
              <a:t>get</a:t>
            </a:r>
            <a:r>
              <a:rPr lang="en-US" sz="2800" dirty="0" smtClean="0"/>
              <a:t>” and “</a:t>
            </a:r>
            <a:r>
              <a:rPr lang="en-US" sz="2800" b="1" dirty="0" smtClean="0"/>
              <a:t>set</a:t>
            </a:r>
            <a:r>
              <a:rPr lang="en-US" sz="2800" dirty="0" smtClean="0"/>
              <a:t>” attribute values. </a:t>
            </a:r>
          </a:p>
          <a:p>
            <a:endParaRPr lang="en-US" sz="2800" dirty="0" smtClean="0"/>
          </a:p>
          <a:p>
            <a:r>
              <a:rPr lang="en-US" sz="2800" b="1" dirty="0" smtClean="0"/>
              <a:t>Attributes</a:t>
            </a:r>
            <a:r>
              <a:rPr lang="en-US" sz="2800" dirty="0" smtClean="0"/>
              <a:t> themselves are stored in a </a:t>
            </a:r>
            <a:r>
              <a:rPr lang="en-US" sz="2800" i="1" dirty="0" smtClean="0"/>
              <a:t>local dictionary </a:t>
            </a:r>
            <a:r>
              <a:rPr lang="en-US" sz="2800" dirty="0" smtClean="0"/>
              <a:t>called </a:t>
            </a:r>
            <a:r>
              <a:rPr lang="en-US" sz="2800" i="1" dirty="0" smtClean="0"/>
              <a:t>attributes.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it begin…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Object system</a:t>
            </a:r>
          </a:p>
          <a:p>
            <a:pPr algn="ctr">
              <a:buNone/>
            </a:pPr>
            <a:r>
              <a:rPr lang="en-US" dirty="0" smtClean="0"/>
              <a:t>Dictionary</a:t>
            </a:r>
          </a:p>
          <a:p>
            <a:pPr algn="ctr">
              <a:buNone/>
            </a:pPr>
            <a:r>
              <a:rPr lang="en-US" dirty="0" smtClean="0"/>
              <a:t>List</a:t>
            </a:r>
          </a:p>
          <a:p>
            <a:pPr algn="ctr">
              <a:buNone/>
            </a:pPr>
            <a:r>
              <a:rPr lang="en-US" dirty="0" smtClean="0"/>
              <a:t>Pair</a:t>
            </a:r>
          </a:p>
          <a:p>
            <a:pPr algn="ctr">
              <a:buNone/>
            </a:pPr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We implement an object system in terms of dictionaries</a:t>
            </a:r>
          </a:p>
          <a:p>
            <a:r>
              <a:rPr lang="en-US" dirty="0" smtClean="0"/>
              <a:t>We could just as well be implementing objects using functions alone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Instance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 - class implementation (</a:t>
            </a:r>
            <a:r>
              <a:rPr lang="en-US" b="1" dirty="0" err="1" smtClean="0">
                <a:solidFill>
                  <a:srgbClr val="38481C"/>
                </a:solidFill>
              </a:rPr>
              <a:t>cls</a:t>
            </a:r>
            <a:r>
              <a:rPr lang="en-US" dirty="0" smtClean="0"/>
              <a:t>) can look up any names that are not part of the instance. </a:t>
            </a:r>
          </a:p>
          <a:p>
            <a:pPr>
              <a:buNone/>
            </a:pPr>
            <a:r>
              <a:rPr lang="en-US" dirty="0" smtClean="0"/>
              <a:t>&gt;&gt;&gt; def </a:t>
            </a:r>
            <a:r>
              <a:rPr lang="en-US" dirty="0" err="1" smtClean="0"/>
              <a:t>make_instance</a:t>
            </a:r>
            <a:r>
              <a:rPr lang="en-US" dirty="0" smtClean="0"/>
              <a:t>(</a:t>
            </a:r>
            <a:r>
              <a:rPr lang="en-US" sz="3100" b="1" dirty="0" err="1" smtClean="0">
                <a:solidFill>
                  <a:srgbClr val="38481C"/>
                </a:solidFill>
              </a:rPr>
              <a:t>cls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900" dirty="0" smtClean="0">
                <a:solidFill>
                  <a:schemeClr val="accent3">
                    <a:lumMod val="50000"/>
                  </a:schemeClr>
                </a:solidFill>
              </a:rPr>
              <a:t>"""Return a new object instance, which is a dispatch dictionary.""“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attributes </a:t>
            </a:r>
            <a:r>
              <a:rPr lang="en-US" dirty="0" smtClean="0"/>
              <a:t>= {}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err="1" smtClean="0"/>
              <a:t>get_value</a:t>
            </a:r>
            <a:r>
              <a:rPr lang="en-US" dirty="0" smtClean="0"/>
              <a:t>(name):</a:t>
            </a:r>
          </a:p>
          <a:p>
            <a:pPr>
              <a:buNone/>
            </a:pPr>
            <a:r>
              <a:rPr lang="en-US" dirty="0" smtClean="0"/>
              <a:t>		    if name in </a:t>
            </a:r>
            <a:r>
              <a:rPr lang="en-US" dirty="0" smtClean="0">
                <a:solidFill>
                  <a:schemeClr val="accent2"/>
                </a:solidFill>
              </a:rPr>
              <a:t>attributes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        return </a:t>
            </a:r>
            <a:r>
              <a:rPr lang="en-US" dirty="0" smtClean="0">
                <a:solidFill>
                  <a:schemeClr val="accent2"/>
                </a:solidFill>
              </a:rPr>
              <a:t>attributes</a:t>
            </a:r>
            <a:r>
              <a:rPr lang="en-US" dirty="0" smtClean="0"/>
              <a:t>[name]</a:t>
            </a:r>
          </a:p>
          <a:p>
            <a:pPr>
              <a:buNone/>
            </a:pPr>
            <a:r>
              <a:rPr lang="en-US" dirty="0" smtClean="0"/>
              <a:t>		    else:</a:t>
            </a:r>
          </a:p>
          <a:p>
            <a:pPr>
              <a:buNone/>
            </a:pPr>
            <a:r>
              <a:rPr lang="en-US" dirty="0" smtClean="0"/>
              <a:t>		        value = </a:t>
            </a:r>
            <a:r>
              <a:rPr lang="en-US" sz="3100" b="1" dirty="0" err="1" smtClean="0">
                <a:solidFill>
                  <a:srgbClr val="38481C"/>
                </a:solidFill>
              </a:rPr>
              <a:t>cls</a:t>
            </a:r>
            <a:r>
              <a:rPr lang="en-US" sz="3100" b="1" dirty="0" smtClean="0">
                <a:solidFill>
                  <a:srgbClr val="38481C"/>
                </a:solidFill>
              </a:rPr>
              <a:t>[’get’](name)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return </a:t>
            </a:r>
            <a:r>
              <a:rPr lang="en-US" dirty="0" err="1" smtClean="0">
                <a:solidFill>
                  <a:srgbClr val="FF0000"/>
                </a:solidFill>
              </a:rPr>
              <a:t>bind_method</a:t>
            </a:r>
            <a:r>
              <a:rPr lang="en-US" dirty="0" smtClean="0"/>
              <a:t>(value, </a:t>
            </a:r>
            <a:r>
              <a:rPr lang="en-US" b="1" dirty="0" smtClean="0">
                <a:solidFill>
                  <a:srgbClr val="002060"/>
                </a:solidFill>
              </a:rPr>
              <a:t>instance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err="1" smtClean="0"/>
              <a:t>set_value</a:t>
            </a:r>
            <a:r>
              <a:rPr lang="en-US" dirty="0" smtClean="0"/>
              <a:t>(name, value):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>
                <a:solidFill>
                  <a:schemeClr val="accent2"/>
                </a:solidFill>
              </a:rPr>
              <a:t>attributes</a:t>
            </a:r>
            <a:r>
              <a:rPr lang="en-US" dirty="0" smtClean="0"/>
              <a:t>[name] = value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2060"/>
                </a:solidFill>
              </a:rPr>
              <a:t>instance</a:t>
            </a:r>
            <a:r>
              <a:rPr lang="en-US" dirty="0" smtClean="0"/>
              <a:t> = {’get’: </a:t>
            </a:r>
            <a:r>
              <a:rPr lang="en-US" b="1" dirty="0" err="1" smtClean="0"/>
              <a:t>get_value</a:t>
            </a:r>
            <a:r>
              <a:rPr lang="en-US" dirty="0" smtClean="0"/>
              <a:t>, ’set’: </a:t>
            </a:r>
            <a:r>
              <a:rPr lang="en-US" b="1" dirty="0" err="1" smtClean="0"/>
              <a:t>set_value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b="1" dirty="0" smtClean="0">
                <a:solidFill>
                  <a:srgbClr val="002060"/>
                </a:solidFill>
              </a:rPr>
              <a:t>instance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instance is a </a:t>
            </a:r>
            <a:r>
              <a:rPr lang="en-US" sz="2800" i="1" dirty="0" smtClean="0"/>
              <a:t>dispatch dictionary </a:t>
            </a:r>
            <a:r>
              <a:rPr lang="en-US" sz="2800" dirty="0" smtClean="0"/>
              <a:t>that responds to the messages </a:t>
            </a:r>
            <a:r>
              <a:rPr lang="en-US" sz="2800" b="1" dirty="0" smtClean="0"/>
              <a:t>get</a:t>
            </a:r>
            <a:r>
              <a:rPr lang="en-US" sz="2800" dirty="0" smtClean="0"/>
              <a:t> and </a:t>
            </a:r>
            <a:r>
              <a:rPr lang="en-US" sz="2800" b="1" dirty="0" smtClean="0"/>
              <a:t>set</a:t>
            </a:r>
            <a:r>
              <a:rPr lang="en-US" sz="2800" dirty="0" smtClean="0"/>
              <a:t>. </a:t>
            </a:r>
          </a:p>
          <a:p>
            <a:pPr lvl="1"/>
            <a:r>
              <a:rPr lang="en-US" sz="2400" b="1" dirty="0" smtClean="0"/>
              <a:t>set</a:t>
            </a:r>
            <a:r>
              <a:rPr lang="en-US" sz="2400" dirty="0" smtClean="0"/>
              <a:t> - attribute assignment: all assigned attributes are stored directly within the object’s local </a:t>
            </a:r>
            <a:r>
              <a:rPr lang="en-US" sz="2400" i="1" dirty="0" smtClean="0"/>
              <a:t>attribute</a:t>
            </a:r>
            <a:r>
              <a:rPr lang="en-US" sz="2400" dirty="0" smtClean="0"/>
              <a:t> dictionary.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b="1" dirty="0" smtClean="0"/>
              <a:t>get</a:t>
            </a:r>
            <a:r>
              <a:rPr lang="en-US" sz="2400" dirty="0" smtClean="0"/>
              <a:t> - if name does not appear in the local attributes dictionary, </a:t>
            </a:r>
            <a:r>
              <a:rPr lang="en-US" sz="2400" dirty="0" smtClean="0">
                <a:solidFill>
                  <a:srgbClr val="C00000"/>
                </a:solidFill>
              </a:rPr>
              <a:t>then it is looked up in the class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If the value returned by </a:t>
            </a:r>
            <a:r>
              <a:rPr lang="en-US" sz="2400" dirty="0" err="1" smtClean="0"/>
              <a:t>cls</a:t>
            </a:r>
            <a:r>
              <a:rPr lang="en-US" sz="2400" dirty="0" smtClean="0"/>
              <a:t> is a function, </a:t>
            </a:r>
            <a:r>
              <a:rPr lang="en-US" sz="2400" dirty="0" smtClean="0">
                <a:solidFill>
                  <a:srgbClr val="C00000"/>
                </a:solidFill>
              </a:rPr>
              <a:t>it must be bound to the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Bound method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 </a:t>
            </a:r>
            <a:r>
              <a:rPr lang="en-US" b="1" dirty="0" err="1" smtClean="0"/>
              <a:t>bind_method</a:t>
            </a:r>
            <a:endParaRPr lang="en-US" sz="2800" dirty="0" smtClean="0"/>
          </a:p>
          <a:p>
            <a:r>
              <a:rPr lang="en-US" sz="2800" dirty="0" smtClean="0"/>
              <a:t>only applies to function values, </a:t>
            </a:r>
          </a:p>
          <a:p>
            <a:r>
              <a:rPr lang="en-US" sz="2800" dirty="0" smtClean="0"/>
              <a:t>creates a </a:t>
            </a:r>
            <a:r>
              <a:rPr lang="en-US" sz="2800" dirty="0" smtClean="0">
                <a:solidFill>
                  <a:srgbClr val="C00000"/>
                </a:solidFill>
              </a:rPr>
              <a:t>bound method value </a:t>
            </a:r>
            <a:r>
              <a:rPr lang="en-US" sz="2800" dirty="0" smtClean="0"/>
              <a:t>from a function value by inserting the instance as the first argument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863</Words>
  <Application>Microsoft Office PowerPoint</Application>
  <PresentationFormat>‫הצגה על המסך (4:3)</PresentationFormat>
  <Paragraphs>215</Paragraphs>
  <Slides>25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Principles of Programming Languages</vt:lpstr>
      <vt:lpstr>מצגת של PowerPoint‏</vt:lpstr>
      <vt:lpstr>We will…</vt:lpstr>
      <vt:lpstr>We won’t…</vt:lpstr>
      <vt:lpstr>Instances</vt:lpstr>
      <vt:lpstr>How did it begin…</vt:lpstr>
      <vt:lpstr>Instance Implementation</vt:lpstr>
      <vt:lpstr>Instance Implementation</vt:lpstr>
      <vt:lpstr>Bound method values</vt:lpstr>
      <vt:lpstr>מצגת של PowerPoint‏</vt:lpstr>
      <vt:lpstr>Classes</vt:lpstr>
      <vt:lpstr>Class implementation</vt:lpstr>
      <vt:lpstr>Class implementation</vt:lpstr>
      <vt:lpstr>Initialization</vt:lpstr>
      <vt:lpstr>Complete Object System</vt:lpstr>
      <vt:lpstr>Our system vs. Python’s system</vt:lpstr>
      <vt:lpstr>Using Implemented Objects</vt:lpstr>
      <vt:lpstr>מצגת של PowerPoint‏</vt:lpstr>
      <vt:lpstr>Instantiating</vt:lpstr>
      <vt:lpstr>Manipulating accounts</vt:lpstr>
      <vt:lpstr>setting an attribute</vt:lpstr>
      <vt:lpstr>Inheritance: creating a subclass</vt:lpstr>
      <vt:lpstr>Inheritance: instantiating</vt:lpstr>
      <vt:lpstr>Inheritance: manipulating</vt:lpstr>
      <vt:lpstr>Our object system vs. the built-in object system in Python.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Languages</dc:title>
  <dc:creator>User</dc:creator>
  <cp:lastModifiedBy>Tammar Shrot</cp:lastModifiedBy>
  <cp:revision>218</cp:revision>
  <dcterms:created xsi:type="dcterms:W3CDTF">2006-08-16T00:00:00Z</dcterms:created>
  <dcterms:modified xsi:type="dcterms:W3CDTF">2018-12-04T22:13:07Z</dcterms:modified>
</cp:coreProperties>
</file>