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0" r:id="rId4"/>
    <p:sldId id="258" r:id="rId5"/>
    <p:sldId id="301" r:id="rId6"/>
    <p:sldId id="259" r:id="rId7"/>
    <p:sldId id="260" r:id="rId8"/>
    <p:sldId id="261" r:id="rId9"/>
    <p:sldId id="262" r:id="rId10"/>
    <p:sldId id="268" r:id="rId11"/>
    <p:sldId id="296" r:id="rId12"/>
    <p:sldId id="297" r:id="rId13"/>
    <p:sldId id="272" r:id="rId14"/>
    <p:sldId id="273" r:id="rId15"/>
    <p:sldId id="274" r:id="rId16"/>
    <p:sldId id="275" r:id="rId17"/>
    <p:sldId id="276" r:id="rId18"/>
    <p:sldId id="298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fld id="{5F4678DD-39F0-44EA-843E-5601F2EA81CF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E8FD3A72-2DCF-4410-A7C2-83889764BE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25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13A3D-F750-4BA0-A74D-B814B61F91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300" dirty="0"/>
              <a:t>the evolved process looks like a tree. Each blue dot indicates a completed computation of a Fibonacci number in the traversal of this tree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3A72-2DCF-4410-A7C2-83889764BE2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02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42C2-3878-4430-A1F7-9F2EB22A7CA1}" type="datetime1">
              <a:rPr lang="ru-RU" smtClean="0"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9B9F-D0AC-4750-81CE-5126270D56EA}" type="datetime1">
              <a:rPr lang="ru-RU" smtClean="0"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4DD-EC2E-4D64-A6A7-007D79A1CD3C}" type="datetime1">
              <a:rPr lang="ru-RU" smtClean="0"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F94C-0E9C-4B13-A5CB-932D0721D394}" type="datetime1">
              <a:rPr lang="ru-RU" smtClean="0"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7711-99F3-41AC-84E3-32DC379725BB}" type="datetime1">
              <a:rPr lang="ru-RU" smtClean="0"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ACC2-080B-42DA-B53D-085B6486E2B9}" type="datetime1">
              <a:rPr lang="ru-RU" smtClean="0"/>
              <a:t>01.01.2017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DA6E-DF11-4408-BEA0-6F4ECCD2E891}" type="datetime1">
              <a:rPr lang="ru-RU" smtClean="0"/>
              <a:t>01.01.2017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F335-24D9-4B7A-931F-5C08F436D57B}" type="datetime1">
              <a:rPr lang="ru-RU" smtClean="0"/>
              <a:t>01.01.2017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23E-F212-42F2-AC1C-47A1D2C627D2}" type="datetime1">
              <a:rPr lang="ru-RU" smtClean="0"/>
              <a:t>01.01.2017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AEE-48EE-4152-8059-E37492E91A5F}" type="datetime1">
              <a:rPr lang="ru-RU" smtClean="0"/>
              <a:t>01.01.2017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4CCA-E42E-4549-81A7-FF3A26D6EF77}" type="datetime1">
              <a:rPr lang="ru-RU" smtClean="0"/>
              <a:t>01.01.2017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85C0-E0FD-4602-AE39-155250CBCB0B}" type="datetime1">
              <a:rPr lang="ru-RU" smtClean="0"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#10</a:t>
            </a:r>
          </a:p>
          <a:p>
            <a:r>
              <a:rPr lang="en-US" dirty="0" err="1" smtClean="0"/>
              <a:t>Memoization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Recursive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Anatomy of Recursive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rgbClr val="C00000"/>
                </a:solidFill>
              </a:rPr>
              <a:t>common pattern </a:t>
            </a:r>
            <a:r>
              <a:rPr lang="en-US" sz="2800" dirty="0" smtClean="0"/>
              <a:t>of </a:t>
            </a:r>
            <a:r>
              <a:rPr lang="en-US" sz="2800" dirty="0"/>
              <a:t>many </a:t>
            </a:r>
            <a:r>
              <a:rPr lang="en-US" sz="2800" i="1" dirty="0"/>
              <a:t>recursive </a:t>
            </a:r>
            <a:r>
              <a:rPr lang="en-US" sz="2800" i="1" dirty="0" smtClean="0"/>
              <a:t>functions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body begins with a </a:t>
            </a:r>
            <a:r>
              <a:rPr lang="en-US" sz="2400" b="1" i="1" dirty="0">
                <a:solidFill>
                  <a:srgbClr val="C00000"/>
                </a:solidFill>
              </a:rPr>
              <a:t>base case</a:t>
            </a:r>
            <a:r>
              <a:rPr lang="en-US" sz="2400" dirty="0"/>
              <a:t>, </a:t>
            </a:r>
            <a:r>
              <a:rPr lang="en-US" sz="2400" dirty="0" smtClean="0"/>
              <a:t>a conditional </a:t>
            </a:r>
            <a:r>
              <a:rPr lang="en-US" sz="2400" dirty="0"/>
              <a:t>statement that defines the </a:t>
            </a:r>
            <a:r>
              <a:rPr lang="en-US" sz="2400" dirty="0" smtClean="0"/>
              <a:t>function </a:t>
            </a:r>
            <a:r>
              <a:rPr lang="en-US" sz="2400" dirty="0"/>
              <a:t>for the inputs that are simplest to </a:t>
            </a:r>
            <a:r>
              <a:rPr lang="en-US" sz="2400" dirty="0" smtClean="0"/>
              <a:t>process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base cases are then followed by one or more </a:t>
            </a:r>
            <a:r>
              <a:rPr lang="en-US" sz="2400" b="1" i="1" dirty="0">
                <a:solidFill>
                  <a:srgbClr val="C00000"/>
                </a:solidFill>
              </a:rPr>
              <a:t>recursive </a:t>
            </a:r>
            <a:r>
              <a:rPr lang="en-US" sz="2400" b="1" i="1" dirty="0" smtClean="0">
                <a:solidFill>
                  <a:srgbClr val="C00000"/>
                </a:solidFill>
              </a:rPr>
              <a:t>calls</a:t>
            </a:r>
            <a:r>
              <a:rPr lang="en-US" sz="2400" dirty="0" smtClean="0"/>
              <a:t>, that must </a:t>
            </a:r>
            <a:r>
              <a:rPr lang="en-US" sz="2400" dirty="0"/>
              <a:t>simplify the original </a:t>
            </a:r>
            <a:r>
              <a:rPr lang="en-US" sz="2400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 is </a:t>
            </a:r>
            <a:r>
              <a:rPr lang="en-US" b="1" dirty="0" smtClean="0"/>
              <a:t>even</a:t>
            </a:r>
            <a:r>
              <a:rPr lang="en-US" dirty="0" smtClean="0"/>
              <a:t> if n-1 is </a:t>
            </a:r>
            <a:r>
              <a:rPr lang="en-US" b="1" dirty="0" smtClean="0"/>
              <a:t>odd</a:t>
            </a:r>
          </a:p>
          <a:p>
            <a:r>
              <a:rPr lang="en-US" dirty="0" smtClean="0"/>
              <a:t>n is </a:t>
            </a:r>
            <a:r>
              <a:rPr lang="en-US" b="1" dirty="0" smtClean="0"/>
              <a:t>odd</a:t>
            </a:r>
            <a:r>
              <a:rPr lang="en-US" dirty="0" smtClean="0"/>
              <a:t> if n-1 is </a:t>
            </a:r>
            <a:r>
              <a:rPr lang="en-US" b="1" dirty="0" smtClean="0"/>
              <a:t>even</a:t>
            </a:r>
          </a:p>
          <a:p>
            <a:endParaRPr lang="en-US" b="1" dirty="0" smtClean="0"/>
          </a:p>
          <a:p>
            <a:r>
              <a:rPr lang="en-US" b="1" dirty="0" smtClean="0"/>
              <a:t>1</a:t>
            </a:r>
            <a:r>
              <a:rPr lang="en-US" dirty="0" smtClean="0"/>
              <a:t> is </a:t>
            </a:r>
            <a:r>
              <a:rPr lang="en-US" b="1" dirty="0" smtClean="0"/>
              <a:t>odd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Right Brace 4"/>
          <p:cNvSpPr/>
          <p:nvPr/>
        </p:nvSpPr>
        <p:spPr>
          <a:xfrm>
            <a:off x="4572000" y="2348880"/>
            <a:ext cx="155448" cy="91440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ounded Rectangular Callout 5"/>
          <p:cNvSpPr/>
          <p:nvPr/>
        </p:nvSpPr>
        <p:spPr>
          <a:xfrm>
            <a:off x="5436096" y="2384304"/>
            <a:ext cx="2016224" cy="900680"/>
          </a:xfrm>
          <a:prstGeom prst="wedgeRoundRectCallout">
            <a:avLst>
              <a:gd name="adj1" fmla="val -80583"/>
              <a:gd name="adj2" fmla="val -3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Recursive calls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347864" y="3824464"/>
            <a:ext cx="2016224" cy="900680"/>
          </a:xfrm>
          <a:prstGeom prst="wedgeRoundRectCallout">
            <a:avLst>
              <a:gd name="adj1" fmla="val -98580"/>
              <a:gd name="adj2" fmla="val 1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Base case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isEven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smtClean="0"/>
              <a:t>n == 1: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b="1" dirty="0" err="1"/>
              <a:t>isOdd</a:t>
            </a:r>
            <a:r>
              <a:rPr lang="en-US" dirty="0"/>
              <a:t>(n-1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isOdd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	if n == 1: return </a:t>
            </a:r>
            <a:r>
              <a:rPr lang="en-US" dirty="0" smtClean="0"/>
              <a:t>True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b="1" dirty="0" err="1"/>
              <a:t>isEven</a:t>
            </a:r>
            <a:r>
              <a:rPr lang="en-US" dirty="0"/>
              <a:t>(n-1</a:t>
            </a:r>
            <a:r>
              <a:rPr lang="en-US" dirty="0" smtClean="0"/>
              <a:t>)           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5724128" y="4581128"/>
            <a:ext cx="2736304" cy="972688"/>
          </a:xfrm>
          <a:prstGeom prst="wedgeRoundRectCallout">
            <a:avLst>
              <a:gd name="adj1" fmla="val -80242"/>
              <a:gd name="adj2" fmla="val 19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OR 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return </a:t>
            </a:r>
            <a:r>
              <a:rPr lang="en-US" sz="2000" dirty="0">
                <a:solidFill>
                  <a:schemeClr val="tx1"/>
                </a:solidFill>
              </a:rPr>
              <a:t>not </a:t>
            </a:r>
            <a:r>
              <a:rPr lang="en-US" sz="2000" b="1" dirty="0" err="1">
                <a:solidFill>
                  <a:schemeClr val="tx1"/>
                </a:solidFill>
              </a:rPr>
              <a:t>isEven</a:t>
            </a:r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7715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Recursion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The sequence of </a:t>
            </a:r>
            <a:r>
              <a:rPr lang="en-US" sz="3300" dirty="0"/>
              <a:t>Fibonacci </a:t>
            </a:r>
            <a:r>
              <a:rPr lang="en-US" sz="3300" dirty="0" smtClean="0"/>
              <a:t>numbers:</a:t>
            </a:r>
            <a:endParaRPr lang="en-US" sz="33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fib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n == 1:</a:t>
            </a:r>
          </a:p>
          <a:p>
            <a:pPr marL="0" indent="0">
              <a:buNone/>
            </a:pPr>
            <a:r>
              <a:rPr lang="en-US" dirty="0" smtClean="0"/>
              <a:t>	    return 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n == 2:</a:t>
            </a:r>
          </a:p>
          <a:p>
            <a:pPr marL="0" indent="0">
              <a:buNone/>
            </a:pPr>
            <a:r>
              <a:rPr lang="en-US" dirty="0" smtClean="0"/>
              <a:t>	    return 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b="1" dirty="0"/>
              <a:t>fib</a:t>
            </a:r>
            <a:r>
              <a:rPr lang="en-US" dirty="0"/>
              <a:t>(n-2) + </a:t>
            </a:r>
            <a:r>
              <a:rPr lang="en-US" b="1" dirty="0"/>
              <a:t>fib</a:t>
            </a:r>
            <a:r>
              <a:rPr lang="en-US" dirty="0"/>
              <a:t>(n-1)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fib(6)</a:t>
            </a:r>
          </a:p>
          <a:p>
            <a:pPr marL="0" indent="0">
              <a:buNone/>
            </a:pPr>
            <a:r>
              <a:rPr lang="he-IL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6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5328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>
            <a:hlinkClick r:id="rId4" action="ppaction://hlinksldjump"/>
          </p:cNvPr>
          <p:cNvSpPr/>
          <p:nvPr/>
        </p:nvSpPr>
        <p:spPr>
          <a:xfrm>
            <a:off x="8027573" y="6286787"/>
            <a:ext cx="849244" cy="412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0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that call themselves multiple times </a:t>
            </a:r>
            <a:r>
              <a:rPr lang="en-US" dirty="0" smtClean="0"/>
              <a:t>are </a:t>
            </a:r>
            <a:r>
              <a:rPr lang="en-US" dirty="0"/>
              <a:t>said to be </a:t>
            </a:r>
            <a:r>
              <a:rPr lang="en-US" i="1" dirty="0">
                <a:solidFill>
                  <a:srgbClr val="C00000"/>
                </a:solidFill>
              </a:rPr>
              <a:t>tree recursive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terrible way to compute Fibonacci numbers </a:t>
            </a:r>
            <a:r>
              <a:rPr lang="en-US" dirty="0" smtClean="0"/>
              <a:t>- it </a:t>
            </a:r>
            <a:r>
              <a:rPr lang="en-US" dirty="0"/>
              <a:t>does </a:t>
            </a:r>
            <a:r>
              <a:rPr lang="en-US" u="sng" dirty="0" smtClean="0">
                <a:solidFill>
                  <a:srgbClr val="C00000"/>
                </a:solidFill>
              </a:rPr>
              <a:t>redundant computation</a:t>
            </a:r>
          </a:p>
          <a:p>
            <a:pPr lvl="1"/>
            <a:r>
              <a:rPr lang="en-US" dirty="0" smtClean="0"/>
              <a:t>Ex: the </a:t>
            </a:r>
            <a:r>
              <a:rPr lang="en-US" dirty="0"/>
              <a:t>entire computation of </a:t>
            </a:r>
            <a:r>
              <a:rPr lang="en-US" b="1" dirty="0"/>
              <a:t>fib(4)</a:t>
            </a:r>
            <a:r>
              <a:rPr lang="en-US" dirty="0"/>
              <a:t> </a:t>
            </a:r>
            <a:r>
              <a:rPr lang="en-US" dirty="0" smtClean="0"/>
              <a:t>is duplicated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1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powerful technique for </a:t>
            </a:r>
            <a:r>
              <a:rPr lang="en-US" sz="2800" i="1" dirty="0">
                <a:solidFill>
                  <a:srgbClr val="C00000"/>
                </a:solidFill>
              </a:rPr>
              <a:t>increasing the efficiency </a:t>
            </a:r>
            <a:r>
              <a:rPr lang="en-US" sz="2800" dirty="0"/>
              <a:t>of recursive functions that repeat </a:t>
            </a:r>
            <a:r>
              <a:rPr lang="en-US" sz="2800" dirty="0" smtClean="0"/>
              <a:t>computation. </a:t>
            </a:r>
          </a:p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 err="1"/>
              <a:t>memoized</a:t>
            </a:r>
            <a:r>
              <a:rPr lang="en-US" sz="2800" dirty="0"/>
              <a:t> function </a:t>
            </a:r>
            <a:r>
              <a:rPr lang="en-US" sz="2800" b="1" i="1" dirty="0" smtClean="0">
                <a:solidFill>
                  <a:srgbClr val="C00000"/>
                </a:solidFill>
              </a:rPr>
              <a:t>stores</a:t>
            </a:r>
            <a:r>
              <a:rPr lang="en-US" sz="2800" i="1" dirty="0" smtClean="0"/>
              <a:t> </a:t>
            </a:r>
            <a:r>
              <a:rPr lang="en-US" sz="2800" i="1" dirty="0"/>
              <a:t>the return value for any arguments it has </a:t>
            </a:r>
            <a:r>
              <a:rPr lang="en-US" sz="2800" i="1" dirty="0" smtClean="0"/>
              <a:t>previously received</a:t>
            </a:r>
            <a:r>
              <a:rPr lang="en-US" sz="2800" dirty="0" smtClean="0"/>
              <a:t> </a:t>
            </a:r>
          </a:p>
          <a:p>
            <a:pPr lvl="1"/>
            <a:r>
              <a:rPr lang="en-US" sz="2600" dirty="0" smtClean="0"/>
              <a:t>A 2nd </a:t>
            </a:r>
            <a:r>
              <a:rPr lang="en-US" sz="2600" dirty="0"/>
              <a:t>call to fib(4) would not evolve the </a:t>
            </a:r>
            <a:r>
              <a:rPr lang="en-US" sz="2600" dirty="0" smtClean="0"/>
              <a:t>computation process, </a:t>
            </a:r>
            <a:r>
              <a:rPr lang="en-US" sz="2600" dirty="0"/>
              <a:t>but instead </a:t>
            </a:r>
            <a:r>
              <a:rPr lang="en-US" sz="2600" dirty="0" smtClean="0"/>
              <a:t>would return </a:t>
            </a:r>
            <a:r>
              <a:rPr lang="en-US" sz="2600" dirty="0"/>
              <a:t>the </a:t>
            </a:r>
            <a:r>
              <a:rPr lang="en-US" sz="2600" dirty="0">
                <a:solidFill>
                  <a:srgbClr val="C00000"/>
                </a:solidFill>
              </a:rPr>
              <a:t>stored result </a:t>
            </a:r>
            <a:r>
              <a:rPr lang="en-US" sz="2600" dirty="0"/>
              <a:t>computed by the first call</a:t>
            </a:r>
            <a:endParaRPr lang="he-IL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/>
          <a:lstStyle/>
          <a:p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3285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expressed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i="1" dirty="0"/>
              <a:t>higher-order 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cache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previously computed results</a:t>
            </a:r>
            <a:r>
              <a:rPr lang="en-US" dirty="0"/>
              <a:t>, </a:t>
            </a:r>
            <a:r>
              <a:rPr lang="en-US" i="1" dirty="0"/>
              <a:t>indexed</a:t>
            </a:r>
            <a:r>
              <a:rPr lang="en-US" dirty="0"/>
              <a:t> by the </a:t>
            </a:r>
            <a:r>
              <a:rPr lang="en-US" i="1" dirty="0"/>
              <a:t>arguments</a:t>
            </a:r>
            <a:r>
              <a:rPr lang="en-US" dirty="0"/>
              <a:t> from which they </a:t>
            </a:r>
            <a:r>
              <a:rPr lang="en-US" dirty="0" smtClean="0"/>
              <a:t>were computed </a:t>
            </a:r>
          </a:p>
          <a:p>
            <a:pPr lvl="1"/>
            <a:r>
              <a:rPr lang="en-US" dirty="0" smtClean="0"/>
              <a:t>If use a </a:t>
            </a:r>
            <a:r>
              <a:rPr lang="en-US" b="1" dirty="0" smtClean="0"/>
              <a:t>dictionary</a:t>
            </a:r>
            <a:r>
              <a:rPr lang="en-US" dirty="0" smtClean="0"/>
              <a:t>, the </a:t>
            </a:r>
            <a:r>
              <a:rPr lang="en-US" dirty="0"/>
              <a:t>argument to the </a:t>
            </a:r>
            <a:r>
              <a:rPr lang="en-US" dirty="0" err="1"/>
              <a:t>memoized</a:t>
            </a:r>
            <a:r>
              <a:rPr lang="en-US" dirty="0"/>
              <a:t> function </a:t>
            </a:r>
            <a:r>
              <a:rPr lang="en-US" dirty="0" smtClean="0"/>
              <a:t>must be </a:t>
            </a:r>
            <a:r>
              <a:rPr lang="en-US" i="1" dirty="0" smtClean="0"/>
              <a:t>immutable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memo(f):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"""Return a 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</a:rPr>
              <a:t>memoized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 version of single-argument function f."""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cache =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memoized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	    if n not in cache:</a:t>
            </a:r>
          </a:p>
          <a:p>
            <a:pPr marL="0" indent="0">
              <a:buNone/>
            </a:pPr>
            <a:r>
              <a:rPr lang="en-US" dirty="0"/>
              <a:t>	        cache[n] = f(n)</a:t>
            </a:r>
          </a:p>
          <a:p>
            <a:pPr marL="0" indent="0">
              <a:buNone/>
            </a:pPr>
            <a:r>
              <a:rPr lang="en-US" dirty="0"/>
              <a:t>	    return cache[n]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>
                <a:solidFill>
                  <a:srgbClr val="C00000"/>
                </a:solidFill>
              </a:rPr>
              <a:t>memoized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&gt;&gt;&gt; fib = memo(fib)</a:t>
            </a:r>
          </a:p>
          <a:p>
            <a:pPr marL="0" indent="0">
              <a:buNone/>
            </a:pPr>
            <a:r>
              <a:rPr lang="en-US" dirty="0"/>
              <a:t>&gt;&gt;&gt; fib(40)</a:t>
            </a:r>
            <a:endParaRPr lang="he-IL" dirty="0"/>
          </a:p>
          <a:p>
            <a:pPr marL="0" indent="0">
              <a:buNone/>
            </a:pPr>
            <a:r>
              <a:rPr lang="he-IL" sz="2800" dirty="0"/>
              <a:t>63245986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2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Saved computation time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memoized</a:t>
            </a:r>
            <a:r>
              <a:rPr lang="en-US" i="1" dirty="0" smtClean="0"/>
              <a:t> </a:t>
            </a:r>
            <a:r>
              <a:rPr lang="en-US" i="1" dirty="0"/>
              <a:t>recursive </a:t>
            </a:r>
            <a:r>
              <a:rPr lang="en-US" dirty="0" smtClean="0"/>
              <a:t>fib function </a:t>
            </a:r>
            <a:r>
              <a:rPr lang="en-US" dirty="0"/>
              <a:t>and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iterative</a:t>
            </a:r>
            <a:r>
              <a:rPr lang="en-US" dirty="0"/>
              <a:t> </a:t>
            </a:r>
            <a:r>
              <a:rPr lang="en-US" dirty="0" err="1"/>
              <a:t>fib_iter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r>
              <a:rPr lang="en-US" u="sng" dirty="0"/>
              <a:t>both</a:t>
            </a:r>
            <a:r>
              <a:rPr lang="en-US" dirty="0"/>
              <a:t> require </a:t>
            </a:r>
            <a:r>
              <a:rPr lang="en-US" dirty="0" smtClean="0"/>
              <a:t>a </a:t>
            </a:r>
            <a:r>
              <a:rPr lang="en-US" u="sng" dirty="0"/>
              <a:t>linear </a:t>
            </a:r>
            <a:r>
              <a:rPr lang="en-US" u="sng" dirty="0" smtClean="0"/>
              <a:t>time </a:t>
            </a:r>
            <a:r>
              <a:rPr lang="en-US" dirty="0" smtClean="0"/>
              <a:t>(from input 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fib(40)</a:t>
            </a:r>
          </a:p>
          <a:p>
            <a:pPr lvl="1"/>
            <a:r>
              <a:rPr lang="en-US" dirty="0" err="1" smtClean="0"/>
              <a:t>memoized</a:t>
            </a:r>
            <a:r>
              <a:rPr lang="en-US" dirty="0" smtClean="0"/>
              <a:t>: fib </a:t>
            </a:r>
            <a:r>
              <a:rPr lang="en-US" dirty="0"/>
              <a:t>is executed 40 times, </a:t>
            </a:r>
            <a:endParaRPr lang="en-US" dirty="0" smtClean="0"/>
          </a:p>
          <a:p>
            <a:pPr lvl="1"/>
            <a:r>
              <a:rPr lang="en-US" dirty="0" err="1" smtClean="0"/>
              <a:t>unmemoized</a:t>
            </a:r>
            <a:r>
              <a:rPr lang="en-US" dirty="0" smtClean="0"/>
              <a:t>: 102,334,155 times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What we learned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256584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dirty="0" smtClean="0"/>
              <a:t>How to build </a:t>
            </a:r>
            <a:r>
              <a:rPr lang="en-US" sz="2800" i="1" dirty="0"/>
              <a:t>modular</a:t>
            </a:r>
            <a:r>
              <a:rPr lang="en-US" sz="2800" dirty="0"/>
              <a:t>, </a:t>
            </a:r>
            <a:r>
              <a:rPr lang="en-US" sz="2800" i="1" dirty="0"/>
              <a:t>maintainable</a:t>
            </a:r>
            <a:r>
              <a:rPr lang="en-US" sz="2800" dirty="0"/>
              <a:t>, </a:t>
            </a:r>
            <a:r>
              <a:rPr lang="en-US" sz="2800" dirty="0" smtClean="0"/>
              <a:t>and </a:t>
            </a:r>
            <a:r>
              <a:rPr lang="en-US" sz="2800" i="1" dirty="0" smtClean="0"/>
              <a:t>extensible</a:t>
            </a:r>
            <a:r>
              <a:rPr lang="en-US" sz="2800" dirty="0" smtClean="0"/>
              <a:t> programs?</a:t>
            </a:r>
          </a:p>
          <a:p>
            <a:endParaRPr lang="en-US" sz="2800" dirty="0" smtClean="0"/>
          </a:p>
          <a:p>
            <a:r>
              <a:rPr lang="en-US" sz="2800" dirty="0" smtClean="0"/>
              <a:t>Close </a:t>
            </a:r>
            <a:r>
              <a:rPr lang="en-US" sz="2800" dirty="0"/>
              <a:t>connection </a:t>
            </a:r>
            <a:r>
              <a:rPr lang="en-US" sz="2800" dirty="0" smtClean="0"/>
              <a:t>between: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 smtClean="0"/>
              <a:t>Functions</a:t>
            </a:r>
            <a:r>
              <a:rPr lang="en-US" sz="2400" dirty="0" smtClean="0"/>
              <a:t> - </a:t>
            </a:r>
            <a:r>
              <a:rPr lang="en-US" sz="2400" dirty="0"/>
              <a:t>can be manipulated as data using </a:t>
            </a:r>
            <a:r>
              <a:rPr lang="en-US" sz="2400" i="1" dirty="0"/>
              <a:t>higher-order functions</a:t>
            </a:r>
            <a:r>
              <a:rPr lang="en-US" sz="2400" dirty="0"/>
              <a:t> 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 smtClean="0"/>
              <a:t>Data</a:t>
            </a:r>
            <a:r>
              <a:rPr lang="en-US" sz="2400" dirty="0" smtClean="0"/>
              <a:t> - can </a:t>
            </a:r>
            <a:r>
              <a:rPr lang="en-US" sz="2400" dirty="0"/>
              <a:t>be endowed with behavior using </a:t>
            </a:r>
            <a:r>
              <a:rPr lang="en-US" sz="2400" i="1" dirty="0"/>
              <a:t>message passing</a:t>
            </a:r>
            <a:r>
              <a:rPr lang="en-US" sz="2400" dirty="0"/>
              <a:t> and an </a:t>
            </a:r>
            <a:r>
              <a:rPr lang="en-US" sz="2400" i="1" dirty="0"/>
              <a:t>object system</a:t>
            </a:r>
            <a:r>
              <a:rPr lang="en-US" sz="2400" dirty="0"/>
              <a:t>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u="sng" dirty="0" smtClean="0"/>
              <a:t>Question</a:t>
            </a:r>
            <a:r>
              <a:rPr lang="en-US" sz="2600" dirty="0" smtClean="0"/>
              <a:t>: how </a:t>
            </a:r>
            <a:r>
              <a:rPr lang="en-US" sz="2600" dirty="0"/>
              <a:t>memory is </a:t>
            </a:r>
            <a:r>
              <a:rPr lang="en-US" sz="2600" dirty="0" smtClean="0"/>
              <a:t>used, preserved</a:t>
            </a:r>
            <a:r>
              <a:rPr lang="en-US" sz="2600" dirty="0"/>
              <a:t>, and reclaimed in our environment model of </a:t>
            </a:r>
            <a:r>
              <a:rPr lang="en-US" sz="2600" dirty="0" smtClean="0"/>
              <a:t>computation?</a:t>
            </a:r>
          </a:p>
          <a:p>
            <a:endParaRPr lang="en-US" sz="2600" dirty="0" smtClean="0"/>
          </a:p>
          <a:p>
            <a:r>
              <a:rPr lang="en-US" sz="2600" dirty="0" smtClean="0"/>
              <a:t>In </a:t>
            </a:r>
            <a:r>
              <a:rPr lang="en-US" sz="2600" dirty="0"/>
              <a:t>evaluating an expression, we must </a:t>
            </a:r>
            <a:r>
              <a:rPr lang="en-US" sz="2600" dirty="0" smtClean="0"/>
              <a:t>preserve all </a:t>
            </a:r>
            <a:r>
              <a:rPr lang="en-US" sz="2600" b="1" i="1" dirty="0">
                <a:solidFill>
                  <a:srgbClr val="C00000"/>
                </a:solidFill>
              </a:rPr>
              <a:t>active</a:t>
            </a:r>
            <a:r>
              <a:rPr lang="en-US" sz="2600" dirty="0">
                <a:solidFill>
                  <a:srgbClr val="C00000"/>
                </a:solidFill>
              </a:rPr>
              <a:t> environments </a:t>
            </a:r>
            <a:r>
              <a:rPr lang="en-US" sz="2600" dirty="0"/>
              <a:t>and all values and frames referenced by those </a:t>
            </a:r>
            <a:r>
              <a:rPr lang="en-US" sz="2600" dirty="0" smtClean="0"/>
              <a:t>environments</a:t>
            </a:r>
          </a:p>
          <a:p>
            <a:endParaRPr lang="en-US" sz="2600" dirty="0" smtClean="0"/>
          </a:p>
          <a:p>
            <a:r>
              <a:rPr lang="en-US" sz="2600" dirty="0" smtClean="0"/>
              <a:t>An </a:t>
            </a:r>
            <a:r>
              <a:rPr lang="en-US" sz="2600" dirty="0"/>
              <a:t>environment is </a:t>
            </a:r>
            <a:r>
              <a:rPr lang="en-US" sz="2600" b="1" i="1" dirty="0">
                <a:solidFill>
                  <a:srgbClr val="C00000"/>
                </a:solidFill>
              </a:rPr>
              <a:t>active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if it </a:t>
            </a:r>
            <a:r>
              <a:rPr lang="en-US" sz="2600" dirty="0"/>
              <a:t>provides the evaluation context for some expression in the current branch of the expression </a:t>
            </a:r>
            <a:r>
              <a:rPr lang="en-US" sz="2600" dirty="0" smtClean="0"/>
              <a:t>tree</a:t>
            </a:r>
            <a:endParaRPr lang="he-IL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9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interpreter proceeds to compute each </a:t>
            </a:r>
            <a:r>
              <a:rPr lang="en-US" sz="2600" dirty="0" smtClean="0"/>
              <a:t>value, traversing </a:t>
            </a:r>
            <a:r>
              <a:rPr lang="en-US" sz="2600" dirty="0"/>
              <a:t>the structure of the </a:t>
            </a:r>
            <a:r>
              <a:rPr lang="en-US" sz="2600" dirty="0" smtClean="0">
                <a:hlinkClick r:id="rId2" action="ppaction://hlinksldjump"/>
              </a:rPr>
              <a:t>tree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Keeps </a:t>
            </a:r>
            <a:r>
              <a:rPr lang="en-US" sz="2600" dirty="0"/>
              <a:t>track of those nodes that are above </a:t>
            </a:r>
            <a:r>
              <a:rPr lang="en-US" sz="2600" dirty="0" smtClean="0"/>
              <a:t>the current node</a:t>
            </a:r>
          </a:p>
          <a:p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memory used to evaluate the rest of the </a:t>
            </a:r>
            <a:r>
              <a:rPr lang="en-US" sz="2600" dirty="0" smtClean="0"/>
              <a:t>branches can </a:t>
            </a:r>
            <a:r>
              <a:rPr lang="en-US" sz="2600" dirty="0"/>
              <a:t>be reclaimed because it cannot affect future </a:t>
            </a:r>
            <a:r>
              <a:rPr lang="en-US" sz="2600" dirty="0" smtClean="0"/>
              <a:t>computation </a:t>
            </a:r>
          </a:p>
          <a:p>
            <a:endParaRPr lang="en-US" sz="2600" dirty="0" smtClean="0"/>
          </a:p>
          <a:p>
            <a:r>
              <a:rPr lang="en-US" sz="2600" dirty="0" smtClean="0"/>
              <a:t>The space </a:t>
            </a:r>
            <a:r>
              <a:rPr lang="en-US" sz="2600" dirty="0"/>
              <a:t>required for </a:t>
            </a:r>
            <a:r>
              <a:rPr lang="en-US" sz="2600" dirty="0" smtClean="0"/>
              <a:t>tree-recursive functions </a:t>
            </a:r>
            <a:r>
              <a:rPr lang="en-US" sz="2600" dirty="0"/>
              <a:t>will be proportional to the </a:t>
            </a:r>
            <a:r>
              <a:rPr lang="en-US" sz="2600" u="sng" dirty="0">
                <a:solidFill>
                  <a:srgbClr val="C00000"/>
                </a:solidFill>
              </a:rPr>
              <a:t>maximum depth </a:t>
            </a:r>
            <a:r>
              <a:rPr lang="en-US" sz="2600" dirty="0"/>
              <a:t>of the </a:t>
            </a:r>
            <a:r>
              <a:rPr lang="en-US" sz="2600" dirty="0" smtClean="0"/>
              <a:t>tree.</a:t>
            </a:r>
            <a:endParaRPr lang="he-IL" sz="26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148064" y="6093296"/>
            <a:ext cx="3528392" cy="612648"/>
          </a:xfrm>
          <a:prstGeom prst="wedgeRoundRectCallout">
            <a:avLst>
              <a:gd name="adj1" fmla="val -71103"/>
              <a:gd name="adj2" fmla="val -115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O(log </a:t>
            </a:r>
            <a:r>
              <a:rPr lang="el-GR" sz="2400" dirty="0" smtClean="0">
                <a:solidFill>
                  <a:schemeClr val="tx1"/>
                </a:solidFill>
              </a:rPr>
              <a:t>ϕ</a:t>
            </a:r>
            <a:r>
              <a:rPr lang="en-US" sz="2400" baseline="30000" dirty="0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) = O(log 2</a:t>
            </a:r>
            <a:r>
              <a:rPr lang="en-US" sz="2400" baseline="30000" dirty="0" smtClean="0">
                <a:solidFill>
                  <a:schemeClr val="tx1"/>
                </a:solidFill>
              </a:rPr>
              <a:t> n</a:t>
            </a:r>
            <a:r>
              <a:rPr lang="en-US" sz="2400" dirty="0" smtClean="0">
                <a:solidFill>
                  <a:schemeClr val="tx1"/>
                </a:solidFill>
              </a:rPr>
              <a:t>) ~ n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7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environment and expression tree generated by evaluating </a:t>
            </a:r>
            <a:r>
              <a:rPr lang="en-US" sz="2400" b="1" dirty="0"/>
              <a:t>fib(3</a:t>
            </a:r>
            <a:r>
              <a:rPr lang="en-US" sz="2400" b="1" dirty="0" smtClean="0"/>
              <a:t>)</a:t>
            </a:r>
            <a:endParaRPr lang="he-IL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case of </a:t>
            </a:r>
            <a:r>
              <a:rPr lang="en-US" dirty="0" smtClean="0"/>
              <a:t>memo…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environment </a:t>
            </a:r>
            <a:r>
              <a:rPr lang="en-US" sz="2800" dirty="0" smtClean="0"/>
              <a:t>defining </a:t>
            </a:r>
            <a:r>
              <a:rPr lang="en-US" sz="2800" i="1" dirty="0" err="1" smtClean="0">
                <a:solidFill>
                  <a:srgbClr val="C00000"/>
                </a:solidFill>
              </a:rPr>
              <a:t>memoized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i="1" dirty="0" smtClean="0">
                <a:solidFill>
                  <a:srgbClr val="C00000"/>
                </a:solidFill>
              </a:rPr>
              <a:t>cache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must be </a:t>
            </a:r>
            <a:r>
              <a:rPr lang="en-US" sz="2800" dirty="0"/>
              <a:t>preserved as long as some name is bound to that function in an active </a:t>
            </a:r>
            <a:r>
              <a:rPr lang="en-US" sz="2800" dirty="0" smtClean="0"/>
              <a:t>environment </a:t>
            </a:r>
          </a:p>
          <a:p>
            <a:endParaRPr lang="en-US" sz="2800" dirty="0" smtClean="0"/>
          </a:p>
          <a:p>
            <a:r>
              <a:rPr lang="en-US" sz="2800" dirty="0" smtClean="0"/>
              <a:t>Number of calls = number </a:t>
            </a:r>
            <a:r>
              <a:rPr lang="en-US" sz="2800" dirty="0"/>
              <a:t>of entries </a:t>
            </a:r>
            <a:r>
              <a:rPr lang="en-US" sz="2800" dirty="0" smtClean="0"/>
              <a:t>in the </a:t>
            </a:r>
            <a:r>
              <a:rPr lang="en-US" sz="2800" dirty="0"/>
              <a:t>cache dictionary </a:t>
            </a:r>
            <a:endParaRPr lang="en-US" sz="2800" dirty="0" smtClean="0"/>
          </a:p>
          <a:p>
            <a:pPr lvl="1"/>
            <a:r>
              <a:rPr lang="en-US" sz="2400" dirty="0" smtClean="0"/>
              <a:t>grows </a:t>
            </a:r>
            <a:r>
              <a:rPr lang="en-US" sz="2400" dirty="0"/>
              <a:t>linearly </a:t>
            </a:r>
            <a:r>
              <a:rPr lang="en-US" sz="2400" dirty="0" smtClean="0"/>
              <a:t>with </a:t>
            </a:r>
            <a:r>
              <a:rPr lang="en-US" sz="2400" dirty="0"/>
              <a:t>the </a:t>
            </a:r>
            <a:r>
              <a:rPr lang="en-US" sz="2400" dirty="0" smtClean="0"/>
              <a:t>input </a:t>
            </a:r>
          </a:p>
          <a:p>
            <a:pPr lvl="1"/>
            <a:r>
              <a:rPr lang="en-US" sz="2400" dirty="0" smtClean="0"/>
              <a:t>input - unique </a:t>
            </a:r>
            <a:r>
              <a:rPr lang="en-US" sz="2400" dirty="0" err="1" smtClean="0"/>
              <a:t>args</a:t>
            </a:r>
            <a:r>
              <a:rPr lang="en-US" sz="2400" dirty="0" smtClean="0"/>
              <a:t>, without duplicates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436096" y="5589240"/>
            <a:ext cx="1296144" cy="612648"/>
          </a:xfrm>
          <a:prstGeom prst="wedgeRoundRectCallout">
            <a:avLst>
              <a:gd name="adj1" fmla="val -85912"/>
              <a:gd name="adj2" fmla="val -108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O(n)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6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iterative </a:t>
            </a:r>
            <a:r>
              <a:rPr lang="en-US" dirty="0" smtClean="0"/>
              <a:t>implementation…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/>
              <a:t>only two numbers to be tracked </a:t>
            </a:r>
            <a:r>
              <a:rPr lang="en-US" dirty="0" smtClean="0"/>
              <a:t>during computation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i="1" dirty="0" err="1" smtClean="0"/>
              <a:t>prev</a:t>
            </a:r>
            <a:endParaRPr lang="en-US" i="1" dirty="0" smtClean="0"/>
          </a:p>
          <a:p>
            <a:pPr lvl="1"/>
            <a:r>
              <a:rPr lang="en-US" i="1" dirty="0" err="1" smtClean="0"/>
              <a:t>curr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giving </a:t>
            </a:r>
            <a:r>
              <a:rPr lang="en-US" dirty="0"/>
              <a:t>it a </a:t>
            </a:r>
            <a:r>
              <a:rPr lang="en-US" u="sng" dirty="0"/>
              <a:t>constant </a:t>
            </a:r>
            <a:r>
              <a:rPr lang="en-US" u="sng" dirty="0" smtClean="0"/>
              <a:t>size</a:t>
            </a:r>
            <a:endParaRPr lang="he-IL" dirty="0"/>
          </a:p>
          <a:p>
            <a:endParaRPr lang="he-IL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139952" y="4636250"/>
            <a:ext cx="1296144" cy="612648"/>
          </a:xfrm>
          <a:prstGeom prst="wedgeRoundRectCallout">
            <a:avLst>
              <a:gd name="adj1" fmla="val -85912"/>
              <a:gd name="adj2" fmla="val -108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O(1)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common pattern in programming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Computation </a:t>
            </a:r>
            <a:r>
              <a:rPr lang="en-US" i="1" dirty="0"/>
              <a:t>time </a:t>
            </a:r>
            <a:r>
              <a:rPr lang="en-US" dirty="0"/>
              <a:t>can often be </a:t>
            </a:r>
            <a:r>
              <a:rPr lang="en-US" u="sng" dirty="0"/>
              <a:t>decreased</a:t>
            </a:r>
            <a:r>
              <a:rPr lang="en-US" dirty="0"/>
              <a:t> </a:t>
            </a:r>
            <a:r>
              <a:rPr lang="en-US" dirty="0" smtClean="0"/>
              <a:t>at the </a:t>
            </a:r>
            <a:r>
              <a:rPr lang="en-US" dirty="0"/>
              <a:t>expense of </a:t>
            </a:r>
            <a:r>
              <a:rPr lang="en-US" u="sng" dirty="0"/>
              <a:t>increased</a:t>
            </a:r>
            <a:r>
              <a:rPr lang="en-US" dirty="0"/>
              <a:t> use of </a:t>
            </a:r>
            <a:r>
              <a:rPr lang="en-US" i="1" dirty="0"/>
              <a:t>space</a:t>
            </a:r>
            <a:r>
              <a:rPr lang="en-US" dirty="0"/>
              <a:t>, or </a:t>
            </a:r>
            <a:r>
              <a:rPr lang="en-US" dirty="0" smtClean="0"/>
              <a:t>vise </a:t>
            </a:r>
            <a:r>
              <a:rPr lang="en-US" dirty="0"/>
              <a:t>versa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Counting Change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dirty="0"/>
              <a:t>: How many </a:t>
            </a:r>
            <a:r>
              <a:rPr lang="en-US" i="1" dirty="0"/>
              <a:t>different ways </a:t>
            </a:r>
            <a:r>
              <a:rPr lang="en-US" dirty="0"/>
              <a:t>can we make change of </a:t>
            </a:r>
            <a:r>
              <a:rPr lang="en-US" dirty="0" smtClean="0"/>
              <a:t>1 shekel, </a:t>
            </a:r>
            <a:r>
              <a:rPr lang="en-US" dirty="0"/>
              <a:t>given </a:t>
            </a:r>
            <a:r>
              <a:rPr lang="en-US" dirty="0" smtClean="0"/>
              <a:t>50, 20, 5, and 1 </a:t>
            </a:r>
            <a:r>
              <a:rPr lang="en-US" dirty="0" err="1" smtClean="0"/>
              <a:t>agorot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write a function to compute the </a:t>
            </a:r>
            <a:r>
              <a:rPr lang="en-US" i="1" dirty="0"/>
              <a:t>number of ways </a:t>
            </a:r>
            <a:r>
              <a:rPr lang="en-US" dirty="0" smtClean="0"/>
              <a:t>to change </a:t>
            </a:r>
            <a:r>
              <a:rPr lang="en-US" i="1" dirty="0"/>
              <a:t>any</a:t>
            </a:r>
            <a:r>
              <a:rPr lang="en-US" dirty="0"/>
              <a:t> given amount of money using </a:t>
            </a:r>
            <a:r>
              <a:rPr lang="en-US" i="1" dirty="0"/>
              <a:t>any</a:t>
            </a:r>
            <a:r>
              <a:rPr lang="en-US" dirty="0"/>
              <a:t> set of currency denominations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0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Arrange </a:t>
            </a:r>
            <a:r>
              <a:rPr lang="en-US" dirty="0"/>
              <a:t>the types of coins </a:t>
            </a:r>
            <a:r>
              <a:rPr lang="en-US" dirty="0" smtClean="0"/>
              <a:t>in </a:t>
            </a:r>
            <a:r>
              <a:rPr lang="en-US" dirty="0"/>
              <a:t>some </a:t>
            </a:r>
            <a:r>
              <a:rPr lang="en-US" dirty="0" smtClean="0"/>
              <a:t>order.</a:t>
            </a:r>
            <a:endParaRPr lang="en-US" dirty="0"/>
          </a:p>
          <a:p>
            <a:r>
              <a:rPr lang="en-US" dirty="0"/>
              <a:t>The number of ways to change an amount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b="1" dirty="0"/>
              <a:t>n</a:t>
            </a:r>
            <a:r>
              <a:rPr lang="en-US" dirty="0"/>
              <a:t> kinds of coins equals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ways to change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b="1" dirty="0"/>
              <a:t>all but the first kind</a:t>
            </a:r>
            <a:r>
              <a:rPr lang="en-US" dirty="0"/>
              <a:t> of </a:t>
            </a:r>
            <a:r>
              <a:rPr lang="en-US" dirty="0" smtClean="0"/>
              <a:t>coin             </a:t>
            </a:r>
            <a:r>
              <a:rPr lang="en-US" sz="3600" dirty="0" smtClean="0"/>
              <a:t>+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ways to change the smaller amount </a:t>
            </a:r>
            <a:r>
              <a:rPr lang="en-US" b="1" dirty="0" smtClean="0"/>
              <a:t>A - D </a:t>
            </a:r>
            <a:r>
              <a:rPr lang="en-US" dirty="0"/>
              <a:t>using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b="1" dirty="0"/>
              <a:t>n</a:t>
            </a:r>
            <a:r>
              <a:rPr lang="en-US" dirty="0"/>
              <a:t> kinds of coins, where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the denomination </a:t>
            </a:r>
            <a:r>
              <a:rPr lang="en-US" dirty="0"/>
              <a:t>of the first kind of coin.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9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i="1" dirty="0" smtClean="0"/>
              <a:t>Recursively </a:t>
            </a:r>
            <a:r>
              <a:rPr lang="en-US" sz="3000" i="1" dirty="0"/>
              <a:t>reduce</a:t>
            </a:r>
            <a:r>
              <a:rPr lang="en-US" sz="3000" dirty="0"/>
              <a:t> the problem of changing a given amount to the problem of changing </a:t>
            </a:r>
            <a:r>
              <a:rPr lang="en-US" sz="3000" u="sng" dirty="0" smtClean="0"/>
              <a:t>smaller</a:t>
            </a:r>
            <a:r>
              <a:rPr lang="en-US" sz="3000" dirty="0" smtClean="0"/>
              <a:t> amounts </a:t>
            </a:r>
            <a:r>
              <a:rPr lang="en-US" sz="3000" dirty="0"/>
              <a:t>using </a:t>
            </a:r>
            <a:r>
              <a:rPr lang="en-US" sz="3000" u="sng" dirty="0"/>
              <a:t>fewer</a:t>
            </a:r>
            <a:r>
              <a:rPr lang="en-US" sz="3000" dirty="0"/>
              <a:t> kinds of coins. </a:t>
            </a:r>
            <a:endParaRPr lang="en-US" sz="3000" dirty="0" smtClean="0"/>
          </a:p>
          <a:p>
            <a:r>
              <a:rPr lang="en-US" sz="3000" i="1" dirty="0" smtClean="0">
                <a:solidFill>
                  <a:srgbClr val="C00000"/>
                </a:solidFill>
              </a:rPr>
              <a:t>Base </a:t>
            </a:r>
            <a:r>
              <a:rPr lang="en-US" sz="3000" i="1" dirty="0">
                <a:solidFill>
                  <a:srgbClr val="C00000"/>
                </a:solidFill>
              </a:rPr>
              <a:t>cases</a:t>
            </a:r>
            <a:r>
              <a:rPr lang="en-US" sz="3000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= 0</a:t>
            </a:r>
            <a:r>
              <a:rPr lang="en-US" dirty="0"/>
              <a:t>, we </a:t>
            </a:r>
            <a:r>
              <a:rPr lang="en-US" dirty="0" smtClean="0"/>
              <a:t>count </a:t>
            </a:r>
            <a:r>
              <a:rPr lang="en-US" dirty="0"/>
              <a:t>that as </a:t>
            </a:r>
            <a:r>
              <a:rPr lang="en-US" dirty="0">
                <a:solidFill>
                  <a:srgbClr val="C00000"/>
                </a:solidFill>
              </a:rPr>
              <a:t>1 way </a:t>
            </a:r>
            <a:r>
              <a:rPr lang="en-US" dirty="0"/>
              <a:t>to make </a:t>
            </a:r>
            <a:r>
              <a:rPr lang="en-US" dirty="0" smtClean="0"/>
              <a:t>change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&lt; 0</a:t>
            </a:r>
            <a:r>
              <a:rPr lang="en-US" dirty="0"/>
              <a:t>, we </a:t>
            </a:r>
            <a:r>
              <a:rPr lang="en-US" dirty="0" smtClean="0"/>
              <a:t>count </a:t>
            </a:r>
            <a:r>
              <a:rPr lang="en-US" dirty="0"/>
              <a:t>that as </a:t>
            </a:r>
            <a:r>
              <a:rPr lang="en-US" dirty="0">
                <a:solidFill>
                  <a:srgbClr val="C00000"/>
                </a:solidFill>
              </a:rPr>
              <a:t>0 ways </a:t>
            </a:r>
            <a:r>
              <a:rPr lang="en-US" dirty="0"/>
              <a:t>to make change.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we </a:t>
            </a:r>
            <a:r>
              <a:rPr lang="en-US" dirty="0" smtClean="0"/>
              <a:t>count </a:t>
            </a:r>
            <a:r>
              <a:rPr lang="en-US" dirty="0"/>
              <a:t>that as </a:t>
            </a:r>
            <a:r>
              <a:rPr lang="en-US" dirty="0">
                <a:solidFill>
                  <a:srgbClr val="C00000"/>
                </a:solidFill>
              </a:rPr>
              <a:t>0 ways </a:t>
            </a:r>
            <a:r>
              <a:rPr lang="en-US" dirty="0"/>
              <a:t>to make change.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1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count_change</a:t>
            </a:r>
            <a:r>
              <a:rPr lang="en-US" dirty="0"/>
              <a:t>(a, kinds=(50, </a:t>
            </a:r>
            <a:r>
              <a:rPr lang="en-US" dirty="0" smtClean="0"/>
              <a:t>20, </a:t>
            </a:r>
            <a:r>
              <a:rPr lang="en-US" dirty="0"/>
              <a:t>10, 5, 1)):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a == 0:</a:t>
            </a:r>
          </a:p>
          <a:p>
            <a:pPr marL="0" indent="0">
              <a:buNone/>
            </a:pPr>
            <a:r>
              <a:rPr lang="en-US" dirty="0" smtClean="0"/>
              <a:t>	     return 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a &lt; 0 or </a:t>
            </a:r>
            <a:r>
              <a:rPr lang="en-US" dirty="0" err="1"/>
              <a:t>len</a:t>
            </a:r>
            <a:r>
              <a:rPr lang="en-US" dirty="0"/>
              <a:t>(kinds) == 0:</a:t>
            </a:r>
          </a:p>
          <a:p>
            <a:pPr marL="0" indent="0">
              <a:buNone/>
            </a:pPr>
            <a:r>
              <a:rPr lang="en-US" dirty="0" smtClean="0"/>
              <a:t>	     return 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 smtClean="0"/>
              <a:t>	d </a:t>
            </a:r>
            <a:r>
              <a:rPr lang="en-US" dirty="0"/>
              <a:t>= kinds[0]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b="1" dirty="0" err="1"/>
              <a:t>count_change</a:t>
            </a:r>
            <a:r>
              <a:rPr lang="en-US" dirty="0"/>
              <a:t>(a, kinds[1:]) + </a:t>
            </a:r>
            <a:r>
              <a:rPr lang="en-US" dirty="0" smtClean="0"/>
              <a:t>			            </a:t>
            </a:r>
            <a:r>
              <a:rPr lang="en-US" b="1" dirty="0" err="1" smtClean="0"/>
              <a:t>count_change</a:t>
            </a:r>
            <a:r>
              <a:rPr lang="en-US" dirty="0" smtClean="0"/>
              <a:t>(a </a:t>
            </a:r>
            <a:r>
              <a:rPr lang="en-US" dirty="0"/>
              <a:t>- d, kinds)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count_change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he-IL" dirty="0"/>
              <a:t>292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What we learned, cont.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256584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dirty="0"/>
              <a:t>How to build </a:t>
            </a:r>
            <a:r>
              <a:rPr lang="en-US" sz="2800" i="1" dirty="0"/>
              <a:t>modular</a:t>
            </a:r>
            <a:r>
              <a:rPr lang="en-US" sz="2800" dirty="0"/>
              <a:t>, </a:t>
            </a:r>
            <a:r>
              <a:rPr lang="en-US" sz="2800" i="1" dirty="0"/>
              <a:t>maintainable</a:t>
            </a:r>
            <a:r>
              <a:rPr lang="en-US" sz="2800" dirty="0"/>
              <a:t>, and </a:t>
            </a:r>
            <a:r>
              <a:rPr lang="en-US" sz="2800" i="1" dirty="0"/>
              <a:t>extensible</a:t>
            </a:r>
            <a:r>
              <a:rPr lang="en-US" sz="2800" dirty="0"/>
              <a:t> programs?</a:t>
            </a:r>
          </a:p>
          <a:p>
            <a:pPr marL="571500" indent="-514350"/>
            <a:endParaRPr lang="en-US" sz="2800" dirty="0" smtClean="0"/>
          </a:p>
          <a:p>
            <a:pPr marL="514350" indent="-457200"/>
            <a:r>
              <a:rPr lang="en-US" sz="2800" dirty="0" smtClean="0"/>
              <a:t>Techniques for </a:t>
            </a:r>
            <a:r>
              <a:rPr lang="en-US" sz="2800" dirty="0"/>
              <a:t>organizing large </a:t>
            </a:r>
            <a:r>
              <a:rPr lang="en-US" sz="2800" dirty="0" smtClean="0"/>
              <a:t>programs: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1" dirty="0" smtClean="0"/>
              <a:t>Functional abstraction </a:t>
            </a:r>
            <a:r>
              <a:rPr lang="en-US" sz="2400" dirty="0" smtClean="0"/>
              <a:t>(i.e. generic sum, pipelines),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1" dirty="0" smtClean="0"/>
              <a:t>Data abstraction </a:t>
            </a:r>
            <a:r>
              <a:rPr lang="en-US" sz="2400" dirty="0" smtClean="0"/>
              <a:t>(i.e. rational numbers),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1" dirty="0" smtClean="0"/>
              <a:t>Class Inheritance </a:t>
            </a:r>
            <a:r>
              <a:rPr lang="en-US" sz="2400" dirty="0" smtClean="0"/>
              <a:t>(i.e. Account classes inheritance),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1" dirty="0" smtClean="0"/>
              <a:t>Generic functions </a:t>
            </a:r>
            <a:r>
              <a:rPr lang="en-US" sz="2400" dirty="0" smtClean="0"/>
              <a:t>(i.e. </a:t>
            </a:r>
            <a:r>
              <a:rPr lang="en-US" sz="2400" dirty="0" err="1" smtClean="0"/>
              <a:t>str</a:t>
            </a:r>
            <a:r>
              <a:rPr lang="en-US" sz="2400" dirty="0" smtClean="0"/>
              <a:t>, </a:t>
            </a:r>
            <a:r>
              <a:rPr lang="en-US" sz="2400" dirty="0" err="1" smtClean="0"/>
              <a:t>repr</a:t>
            </a:r>
            <a:r>
              <a:rPr lang="en-US" sz="2400" dirty="0" smtClean="0"/>
              <a:t>, +, *)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i="1" dirty="0" smtClean="0"/>
              <a:t>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count_change</a:t>
            </a:r>
            <a:r>
              <a:rPr lang="en-US" dirty="0"/>
              <a:t> function generates a tree-recursive process with </a:t>
            </a:r>
            <a:r>
              <a:rPr lang="en-US" dirty="0" smtClean="0"/>
              <a:t>redundancies.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will take quite a while </a:t>
            </a:r>
            <a:r>
              <a:rPr lang="en-US" dirty="0" smtClean="0"/>
              <a:t>to </a:t>
            </a:r>
            <a:r>
              <a:rPr lang="en-US" dirty="0"/>
              <a:t>be computed, unless we </a:t>
            </a:r>
            <a:r>
              <a:rPr lang="en-US" dirty="0" err="1"/>
              <a:t>memoize</a:t>
            </a:r>
            <a:r>
              <a:rPr lang="en-US" dirty="0"/>
              <a:t> </a:t>
            </a:r>
            <a:r>
              <a:rPr lang="en-US" dirty="0" smtClean="0"/>
              <a:t>the function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899592" y="4653136"/>
            <a:ext cx="7272808" cy="1368152"/>
          </a:xfrm>
          <a:prstGeom prst="wedgeRoundRectCallout">
            <a:avLst>
              <a:gd name="adj1" fmla="val -23427"/>
              <a:gd name="adj2" fmla="val 51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tree-recursive </a:t>
            </a:r>
            <a:r>
              <a:rPr lang="en-US" sz="2800" dirty="0" smtClean="0">
                <a:solidFill>
                  <a:schemeClr val="tx1"/>
                </a:solidFill>
              </a:rPr>
              <a:t>process requires O(</a:t>
            </a:r>
            <a:r>
              <a:rPr lang="el-GR" sz="2800" dirty="0" smtClean="0">
                <a:solidFill>
                  <a:schemeClr val="tx1"/>
                </a:solidFill>
              </a:rPr>
              <a:t>ϕ</a:t>
            </a:r>
            <a:r>
              <a:rPr lang="en-US" sz="2800" baseline="30000" dirty="0" smtClean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) steps, a function that grows </a:t>
            </a:r>
            <a:r>
              <a:rPr lang="en-US" sz="2800" u="sng" dirty="0">
                <a:solidFill>
                  <a:schemeClr val="tx1"/>
                </a:solidFill>
              </a:rPr>
              <a:t>exponentially</a:t>
            </a:r>
            <a:r>
              <a:rPr lang="en-US" sz="2800" dirty="0">
                <a:solidFill>
                  <a:schemeClr val="tx1"/>
                </a:solidFill>
              </a:rPr>
              <a:t> with n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5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Data Structures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Pair</a:t>
            </a:r>
            <a:r>
              <a:rPr lang="en-US" dirty="0" smtClean="0"/>
              <a:t> - a </a:t>
            </a:r>
            <a:r>
              <a:rPr lang="en-US" dirty="0"/>
              <a:t>primitive mechanism for </a:t>
            </a:r>
            <a:r>
              <a:rPr lang="en-US" dirty="0" err="1"/>
              <a:t>glueing</a:t>
            </a:r>
            <a:r>
              <a:rPr lang="en-US" dirty="0"/>
              <a:t> together two objects </a:t>
            </a:r>
            <a:r>
              <a:rPr lang="en-US" dirty="0" smtClean="0"/>
              <a:t>into one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implemented using a built-in </a:t>
            </a:r>
            <a:r>
              <a:rPr lang="en-US" dirty="0" smtClean="0"/>
              <a:t>tuple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closure </a:t>
            </a:r>
            <a:r>
              <a:rPr lang="en-US" b="1" dirty="0" smtClean="0"/>
              <a:t>property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element of a pair could itself be a </a:t>
            </a:r>
            <a:r>
              <a:rPr lang="en-US" dirty="0" smtClean="0"/>
              <a:t>pair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us to implement the recursive </a:t>
            </a:r>
            <a:r>
              <a:rPr lang="en-US" b="1" dirty="0"/>
              <a:t>list</a:t>
            </a:r>
            <a:r>
              <a:rPr lang="en-US" dirty="0"/>
              <a:t> data abstraction, </a:t>
            </a:r>
            <a:r>
              <a:rPr lang="en-US" dirty="0" smtClean="0"/>
              <a:t>our first type </a:t>
            </a:r>
            <a:r>
              <a:rPr lang="en-US" dirty="0"/>
              <a:t>of </a:t>
            </a:r>
            <a:r>
              <a:rPr lang="en-US" i="1" dirty="0" smtClean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4215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lesson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lists are naturally manipulated using </a:t>
            </a:r>
            <a:r>
              <a:rPr lang="en-US" i="1" dirty="0"/>
              <a:t>recursive functions </a:t>
            </a:r>
          </a:p>
          <a:p>
            <a:endParaRPr lang="en-US" dirty="0" smtClean="0"/>
          </a:p>
          <a:p>
            <a:r>
              <a:rPr lang="en-US" dirty="0" smtClean="0"/>
              <a:t>Today, </a:t>
            </a:r>
            <a:r>
              <a:rPr lang="en-US" dirty="0"/>
              <a:t>we discuss functions for creating and manipulating recursive lists </a:t>
            </a:r>
            <a:r>
              <a:rPr lang="en-US" dirty="0" smtClean="0"/>
              <a:t>and other </a:t>
            </a:r>
            <a:r>
              <a:rPr lang="en-US" dirty="0"/>
              <a:t>recursive data structures.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20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Recursive Lists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424936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</a:t>
            </a:r>
            <a:r>
              <a:rPr lang="en-US" dirty="0"/>
              <a:t>list </a:t>
            </a:r>
            <a:r>
              <a:rPr lang="en-US" dirty="0" smtClean="0"/>
              <a:t>ADT: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/>
              <a:t>first</a:t>
            </a:r>
            <a:r>
              <a:rPr lang="en-US" dirty="0"/>
              <a:t> element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rest</a:t>
            </a:r>
            <a:r>
              <a:rPr lang="en-US" dirty="0"/>
              <a:t> of the </a:t>
            </a:r>
            <a:r>
              <a:rPr lang="en-US" dirty="0" smtClean="0"/>
              <a:t>list</a:t>
            </a:r>
          </a:p>
          <a:p>
            <a:endParaRPr lang="en-US" dirty="0" smtClean="0"/>
          </a:p>
          <a:p>
            <a:r>
              <a:rPr lang="en-US" dirty="0" smtClean="0"/>
              <a:t>Class-based implementation:</a:t>
            </a:r>
          </a:p>
          <a:p>
            <a:pPr lvl="1"/>
            <a:r>
              <a:rPr lang="en-US" dirty="0"/>
              <a:t>the length (__</a:t>
            </a:r>
            <a:r>
              <a:rPr lang="en-US" b="1" dirty="0" err="1"/>
              <a:t>len</a:t>
            </a:r>
            <a:r>
              <a:rPr lang="en-US" dirty="0" smtClean="0"/>
              <a:t>__)</a:t>
            </a:r>
          </a:p>
          <a:p>
            <a:pPr lvl="1"/>
            <a:r>
              <a:rPr lang="en-US" dirty="0" smtClean="0"/>
              <a:t>element </a:t>
            </a:r>
            <a:r>
              <a:rPr lang="en-US" dirty="0"/>
              <a:t>selection (__</a:t>
            </a:r>
            <a:r>
              <a:rPr lang="en-US" b="1" dirty="0" err="1"/>
              <a:t>getitem</a:t>
            </a:r>
            <a:r>
              <a:rPr lang="en-US" dirty="0" smtClean="0"/>
              <a:t>__)</a:t>
            </a:r>
          </a:p>
          <a:p>
            <a:pPr lvl="1"/>
            <a:r>
              <a:rPr lang="en-US" dirty="0" smtClean="0"/>
              <a:t>text representation __</a:t>
            </a:r>
            <a:r>
              <a:rPr lang="en-US" b="1" dirty="0" err="1" smtClean="0"/>
              <a:t>repr</a:t>
            </a:r>
            <a:r>
              <a:rPr lang="en-US" dirty="0" smtClean="0"/>
              <a:t>__</a:t>
            </a:r>
            <a:endParaRPr lang="he-IL" b="1" i="1" dirty="0"/>
          </a:p>
        </p:txBody>
      </p:sp>
      <p:sp>
        <p:nvSpPr>
          <p:cNvPr id="4" name="Right Brace 3"/>
          <p:cNvSpPr/>
          <p:nvPr/>
        </p:nvSpPr>
        <p:spPr>
          <a:xfrm>
            <a:off x="6228184" y="4365104"/>
            <a:ext cx="371472" cy="1512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51240" y="4725144"/>
            <a:ext cx="1638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are written </a:t>
            </a:r>
            <a:endParaRPr lang="en-US" sz="2400" dirty="0" smtClean="0"/>
          </a:p>
          <a:p>
            <a:pPr marL="0" lvl="1"/>
            <a:r>
              <a:rPr lang="en-US" sz="2400" b="1" i="1" dirty="0" smtClean="0"/>
              <a:t>recursively</a:t>
            </a:r>
            <a:endParaRPr lang="he-IL" sz="24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class </a:t>
            </a:r>
            <a:r>
              <a:rPr lang="en-US" dirty="0" err="1"/>
              <a:t>Rlist</a:t>
            </a:r>
            <a:r>
              <a:rPr lang="en-US" dirty="0"/>
              <a:t>(object):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"""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recursive list consisting of a first element and the rest."""</a:t>
            </a:r>
          </a:p>
          <a:p>
            <a:pPr marL="0" indent="0">
              <a:buNone/>
            </a:pPr>
            <a:r>
              <a:rPr lang="en-US" dirty="0" smtClean="0"/>
              <a:t>	class </a:t>
            </a:r>
            <a:r>
              <a:rPr lang="en-US" b="1" dirty="0" err="1"/>
              <a:t>EmptyList</a:t>
            </a:r>
            <a:r>
              <a:rPr lang="en-US" dirty="0"/>
              <a:t>(object):</a:t>
            </a:r>
          </a:p>
          <a:p>
            <a:pPr marL="0" indent="0">
              <a:buNone/>
            </a:pPr>
            <a:r>
              <a:rPr lang="en-US" dirty="0" smtClean="0"/>
              <a:t>	  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empty </a:t>
            </a:r>
            <a:r>
              <a:rPr lang="en-US" b="1" dirty="0"/>
              <a:t>= </a:t>
            </a:r>
            <a:r>
              <a:rPr lang="en-US" b="1" dirty="0" err="1"/>
              <a:t>EmptyList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(self, first, rest=</a:t>
            </a:r>
            <a:r>
              <a:rPr lang="en-US" b="1" dirty="0"/>
              <a:t>empty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smtClean="0"/>
              <a:t>	       </a:t>
            </a:r>
            <a:r>
              <a:rPr lang="en-US" dirty="0" err="1" smtClean="0"/>
              <a:t>self.first</a:t>
            </a:r>
            <a:r>
              <a:rPr lang="en-US" dirty="0" smtClean="0"/>
              <a:t> </a:t>
            </a:r>
            <a:r>
              <a:rPr lang="en-US" dirty="0"/>
              <a:t>= first</a:t>
            </a:r>
          </a:p>
          <a:p>
            <a:pPr marL="0" indent="0">
              <a:buNone/>
            </a:pPr>
            <a:r>
              <a:rPr lang="en-US" dirty="0" smtClean="0"/>
              <a:t>	       </a:t>
            </a:r>
            <a:r>
              <a:rPr lang="en-US" dirty="0" err="1" smtClean="0"/>
              <a:t>self.rest</a:t>
            </a:r>
            <a:r>
              <a:rPr lang="en-US" dirty="0" smtClean="0"/>
              <a:t> </a:t>
            </a:r>
            <a:r>
              <a:rPr lang="en-US" dirty="0"/>
              <a:t>= rest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__</a:t>
            </a:r>
            <a:r>
              <a:rPr lang="en-US" b="1" dirty="0" err="1">
                <a:solidFill>
                  <a:srgbClr val="C00000"/>
                </a:solidFill>
              </a:rPr>
              <a:t>repr</a:t>
            </a:r>
            <a:r>
              <a:rPr lang="en-US" b="1" dirty="0">
                <a:solidFill>
                  <a:srgbClr val="C00000"/>
                </a:solidFill>
              </a:rPr>
              <a:t>__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 smtClean="0"/>
              <a:t>	      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repr</a:t>
            </a:r>
            <a:r>
              <a:rPr lang="en-US" dirty="0"/>
              <a:t>(</a:t>
            </a:r>
            <a:r>
              <a:rPr lang="en-US" dirty="0" err="1"/>
              <a:t>self.first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       if </a:t>
            </a:r>
            <a:r>
              <a:rPr lang="en-US" dirty="0" err="1"/>
              <a:t>self.rest</a:t>
            </a:r>
            <a:r>
              <a:rPr lang="en-US" dirty="0"/>
              <a:t> is not </a:t>
            </a:r>
            <a:r>
              <a:rPr lang="en-US" b="1" dirty="0" err="1"/>
              <a:t>Rlist.empty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      	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+= ’, {0}’.format(</a:t>
            </a:r>
            <a:r>
              <a:rPr lang="en-US" b="1" dirty="0" err="1">
                <a:solidFill>
                  <a:srgbClr val="C00000"/>
                </a:solidFill>
              </a:rPr>
              <a:t>repr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self.rest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       return </a:t>
            </a:r>
            <a:r>
              <a:rPr lang="en-US" dirty="0"/>
              <a:t>’</a:t>
            </a:r>
            <a:r>
              <a:rPr lang="en-US" dirty="0" err="1"/>
              <a:t>Rlist</a:t>
            </a:r>
            <a:r>
              <a:rPr lang="en-US" dirty="0"/>
              <a:t>({0})’.format(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__</a:t>
            </a:r>
            <a:r>
              <a:rPr lang="en-US" b="1" dirty="0" err="1">
                <a:solidFill>
                  <a:srgbClr val="C00000"/>
                </a:solidFill>
              </a:rPr>
              <a:t>len</a:t>
            </a:r>
            <a:r>
              <a:rPr lang="en-US" b="1" dirty="0">
                <a:solidFill>
                  <a:srgbClr val="C00000"/>
                </a:solidFill>
              </a:rPr>
              <a:t>__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 smtClean="0"/>
              <a:t>	       return </a:t>
            </a:r>
            <a:r>
              <a:rPr lang="en-US" dirty="0"/>
              <a:t>1 + </a:t>
            </a:r>
            <a:r>
              <a:rPr lang="en-US" b="1" dirty="0" err="1">
                <a:solidFill>
                  <a:srgbClr val="C00000"/>
                </a:solidFill>
              </a:rPr>
              <a:t>len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self.rest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__</a:t>
            </a:r>
            <a:r>
              <a:rPr lang="en-US" b="1" dirty="0" err="1">
                <a:solidFill>
                  <a:srgbClr val="C00000"/>
                </a:solidFill>
              </a:rPr>
              <a:t>getitem</a:t>
            </a:r>
            <a:r>
              <a:rPr lang="en-US" b="1" dirty="0">
                <a:solidFill>
                  <a:srgbClr val="C00000"/>
                </a:solidFill>
              </a:rPr>
              <a:t>__</a:t>
            </a:r>
            <a:r>
              <a:rPr lang="en-US" dirty="0"/>
              <a:t>(self, 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smtClean="0"/>
              <a:t>	       if </a:t>
            </a:r>
            <a:r>
              <a:rPr lang="en-US" dirty="0" err="1"/>
              <a:t>i</a:t>
            </a:r>
            <a:r>
              <a:rPr lang="en-US" dirty="0"/>
              <a:t> == 0:</a:t>
            </a:r>
          </a:p>
          <a:p>
            <a:pPr marL="0" indent="0">
              <a:buNone/>
            </a:pPr>
            <a:r>
              <a:rPr lang="en-US" dirty="0" smtClean="0"/>
              <a:t>	       	return </a:t>
            </a:r>
            <a:r>
              <a:rPr lang="en-US" dirty="0" err="1"/>
              <a:t>self.first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    </a:t>
            </a:r>
            <a:r>
              <a:rPr lang="en-US" dirty="0" smtClean="0"/>
              <a:t>return </a:t>
            </a:r>
            <a:r>
              <a:rPr lang="en-US" b="1" dirty="0" err="1">
                <a:solidFill>
                  <a:srgbClr val="C00000"/>
                </a:solidFill>
              </a:rPr>
              <a:t>self.rest</a:t>
            </a:r>
            <a:r>
              <a:rPr lang="en-US" b="1" dirty="0">
                <a:solidFill>
                  <a:srgbClr val="C00000"/>
                </a:solidFill>
              </a:rPr>
              <a:t>[i-1]</a:t>
            </a:r>
            <a:endParaRPr lang="he-I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built-in Python functions:</a:t>
            </a:r>
          </a:p>
          <a:p>
            <a:pPr lvl="1"/>
            <a:r>
              <a:rPr lang="en-US" sz="2400" b="1" dirty="0" err="1" smtClean="0"/>
              <a:t>len</a:t>
            </a:r>
            <a:r>
              <a:rPr lang="en-US" sz="2400" dirty="0" smtClean="0"/>
              <a:t> </a:t>
            </a:r>
            <a:r>
              <a:rPr lang="en-US" sz="2400" dirty="0"/>
              <a:t>looks for a method called </a:t>
            </a:r>
            <a:r>
              <a:rPr lang="en-US" sz="2400" b="1" dirty="0"/>
              <a:t>__</a:t>
            </a:r>
            <a:r>
              <a:rPr lang="en-US" sz="2400" b="1" dirty="0" err="1"/>
              <a:t>len</a:t>
            </a:r>
            <a:r>
              <a:rPr lang="en-US" sz="2400" b="1" dirty="0"/>
              <a:t>__ </a:t>
            </a:r>
            <a:endParaRPr lang="en-US" sz="2400" b="1" dirty="0" smtClean="0"/>
          </a:p>
          <a:p>
            <a:pPr lvl="1"/>
            <a:r>
              <a:rPr lang="en-US" sz="2400" dirty="0" smtClean="0"/>
              <a:t>selection </a:t>
            </a:r>
            <a:r>
              <a:rPr lang="en-US" sz="2400" dirty="0"/>
              <a:t>operator looks for a method </a:t>
            </a:r>
            <a:r>
              <a:rPr lang="en-US" sz="2400" b="1" dirty="0" smtClean="0"/>
              <a:t>__</a:t>
            </a:r>
            <a:r>
              <a:rPr lang="en-US" sz="2400" b="1" dirty="0" err="1"/>
              <a:t>getitem</a:t>
            </a:r>
            <a:r>
              <a:rPr lang="en-US" sz="2400" b="1" dirty="0" smtClean="0"/>
              <a:t>__</a:t>
            </a:r>
          </a:p>
          <a:p>
            <a:pPr marL="0" indent="0">
              <a:buNone/>
            </a:pPr>
            <a:r>
              <a:rPr lang="en-US" sz="2800" dirty="0" smtClean="0"/>
              <a:t>     when </a:t>
            </a:r>
            <a:r>
              <a:rPr lang="en-US" sz="2800" dirty="0"/>
              <a:t>applied to a user-defined object </a:t>
            </a:r>
            <a:r>
              <a:rPr lang="en-US" sz="2800" dirty="0" smtClean="0"/>
              <a:t>argument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Our </a:t>
            </a:r>
            <a:r>
              <a:rPr lang="en-US" sz="2800" dirty="0" err="1" smtClean="0"/>
              <a:t>Rlist</a:t>
            </a:r>
            <a:r>
              <a:rPr lang="en-US" sz="2800" dirty="0" smtClean="0"/>
              <a:t> class </a:t>
            </a:r>
            <a:r>
              <a:rPr lang="en-US" sz="2800" dirty="0"/>
              <a:t>definition </a:t>
            </a:r>
            <a:r>
              <a:rPr lang="en-US" sz="2800" dirty="0" smtClean="0"/>
              <a:t>interacts </a:t>
            </a:r>
            <a:r>
              <a:rPr lang="en-US" sz="2800" dirty="0"/>
              <a:t>properly with Python’s built-in </a:t>
            </a:r>
            <a:r>
              <a:rPr lang="en-US" sz="2800" i="1" dirty="0"/>
              <a:t>sequence</a:t>
            </a:r>
            <a:r>
              <a:rPr lang="en-US" sz="2800" dirty="0"/>
              <a:t> and </a:t>
            </a:r>
            <a:r>
              <a:rPr lang="en-US" sz="2800" i="1" dirty="0"/>
              <a:t>printing</a:t>
            </a:r>
            <a:r>
              <a:rPr lang="en-US" sz="2800" dirty="0"/>
              <a:t> operations</a:t>
            </a:r>
          </a:p>
          <a:p>
            <a:pPr lvl="1"/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71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our </a:t>
            </a:r>
            <a:r>
              <a:rPr lang="en-US" dirty="0" err="1" smtClean="0"/>
              <a:t>Rlist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s = </a:t>
            </a:r>
            <a:r>
              <a:rPr lang="en-US" dirty="0" err="1"/>
              <a:t>Rlist</a:t>
            </a:r>
            <a:r>
              <a:rPr lang="en-US" dirty="0"/>
              <a:t>(1, </a:t>
            </a:r>
            <a:r>
              <a:rPr lang="en-US" dirty="0" err="1"/>
              <a:t>Rlist</a:t>
            </a:r>
            <a:r>
              <a:rPr lang="en-US" dirty="0"/>
              <a:t>(2, </a:t>
            </a:r>
            <a:r>
              <a:rPr lang="en-US" dirty="0" err="1"/>
              <a:t>Rlist</a:t>
            </a:r>
            <a:r>
              <a:rPr lang="en-US" dirty="0"/>
              <a:t>(3)))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s.rest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Rlist</a:t>
            </a:r>
            <a:r>
              <a:rPr lang="en-US" dirty="0"/>
              <a:t>(2, </a:t>
            </a:r>
            <a:r>
              <a:rPr lang="en-US" dirty="0" err="1"/>
              <a:t>Rlist</a:t>
            </a:r>
            <a:r>
              <a:rPr lang="en-US" dirty="0"/>
              <a:t>(3))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he-IL" dirty="0"/>
              <a:t>3</a:t>
            </a:r>
          </a:p>
          <a:p>
            <a:pPr marL="0" indent="0">
              <a:buNone/>
            </a:pPr>
            <a:r>
              <a:rPr lang="en-US" dirty="0"/>
              <a:t>&gt;&gt;&gt; s[1]</a:t>
            </a:r>
          </a:p>
          <a:p>
            <a:pPr marL="0" indent="0">
              <a:buNone/>
            </a:pPr>
            <a:r>
              <a:rPr lang="he-I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17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smtClean="0"/>
              <a:t>two lists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b="1" dirty="0" err="1"/>
              <a:t>extend_rlist</a:t>
            </a:r>
            <a:r>
              <a:rPr lang="en-US" sz="2800" dirty="0"/>
              <a:t>(s1, s2):</a:t>
            </a:r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dirty="0"/>
              <a:t>s1 is </a:t>
            </a:r>
            <a:r>
              <a:rPr lang="en-US" sz="2800" dirty="0" err="1"/>
              <a:t>Rlist.empty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 smtClean="0"/>
              <a:t>	       return </a:t>
            </a:r>
            <a:r>
              <a:rPr lang="en-US" sz="2800" dirty="0"/>
              <a:t>s2</a:t>
            </a:r>
          </a:p>
          <a:p>
            <a:pPr marL="0" indent="0">
              <a:buNone/>
            </a:pPr>
            <a:r>
              <a:rPr lang="en-US" sz="2800" dirty="0" smtClean="0"/>
              <a:t>	return </a:t>
            </a:r>
            <a:r>
              <a:rPr lang="en-US" sz="2800" dirty="0" err="1"/>
              <a:t>Rlist</a:t>
            </a:r>
            <a:r>
              <a:rPr lang="en-US" sz="2800" dirty="0"/>
              <a:t>(s1.first, </a:t>
            </a:r>
            <a:r>
              <a:rPr lang="en-US" sz="2800" b="1" dirty="0" err="1"/>
              <a:t>extend_rlist</a:t>
            </a:r>
            <a:r>
              <a:rPr lang="en-US" sz="2800" dirty="0"/>
              <a:t>(s1.rest, s2))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&gt;&gt;&gt; </a:t>
            </a:r>
            <a:r>
              <a:rPr lang="en-US" sz="2800" dirty="0" err="1"/>
              <a:t>extend_rlist</a:t>
            </a:r>
            <a:r>
              <a:rPr lang="en-US" sz="2800" dirty="0"/>
              <a:t>(</a:t>
            </a:r>
            <a:r>
              <a:rPr lang="en-US" sz="2800" dirty="0" err="1"/>
              <a:t>s.rest</a:t>
            </a:r>
            <a:r>
              <a:rPr lang="en-US" sz="2800" dirty="0"/>
              <a:t>, s)</a:t>
            </a:r>
          </a:p>
          <a:p>
            <a:pPr marL="0" indent="0">
              <a:buNone/>
            </a:pPr>
            <a:r>
              <a:rPr lang="de-DE" sz="2800" dirty="0" err="1"/>
              <a:t>Rlist</a:t>
            </a:r>
            <a:r>
              <a:rPr lang="de-DE" sz="2800" dirty="0"/>
              <a:t>(2, </a:t>
            </a:r>
            <a:r>
              <a:rPr lang="de-DE" sz="2800" dirty="0" err="1"/>
              <a:t>Rlist</a:t>
            </a:r>
            <a:r>
              <a:rPr lang="de-DE" sz="2800" dirty="0"/>
              <a:t>(3, </a:t>
            </a:r>
            <a:r>
              <a:rPr lang="de-DE" sz="2800" dirty="0" err="1"/>
              <a:t>Rlist</a:t>
            </a:r>
            <a:r>
              <a:rPr lang="de-DE" sz="2800" dirty="0"/>
              <a:t>(1, </a:t>
            </a:r>
            <a:r>
              <a:rPr lang="de-DE" sz="2800" dirty="0" err="1"/>
              <a:t>Rlist</a:t>
            </a:r>
            <a:r>
              <a:rPr lang="de-DE" sz="2800" dirty="0"/>
              <a:t>(2, </a:t>
            </a:r>
            <a:r>
              <a:rPr lang="de-DE" sz="2800" dirty="0" err="1"/>
              <a:t>Rlist</a:t>
            </a:r>
            <a:r>
              <a:rPr lang="de-DE" sz="2800" dirty="0"/>
              <a:t>(3)))))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68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</a:t>
            </a:r>
            <a:r>
              <a:rPr lang="en-US" dirty="0"/>
              <a:t>a function over a </a:t>
            </a:r>
            <a:r>
              <a:rPr lang="en-US" dirty="0" smtClean="0"/>
              <a:t>list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b="1" dirty="0" err="1"/>
              <a:t>map_rlist</a:t>
            </a:r>
            <a:r>
              <a:rPr lang="en-US" sz="2800" dirty="0"/>
              <a:t>(s, </a:t>
            </a:r>
            <a:r>
              <a:rPr lang="en-US" sz="2800" dirty="0" err="1"/>
              <a:t>fn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dirty="0"/>
              <a:t>s is </a:t>
            </a:r>
            <a:r>
              <a:rPr lang="en-US" sz="2800" dirty="0" err="1"/>
              <a:t>Rlist.empty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 smtClean="0"/>
              <a:t>	       return </a:t>
            </a:r>
            <a:r>
              <a:rPr lang="en-US" sz="2800" dirty="0"/>
              <a:t>s</a:t>
            </a:r>
          </a:p>
          <a:p>
            <a:pPr marL="0" indent="0">
              <a:buNone/>
            </a:pPr>
            <a:r>
              <a:rPr lang="en-US" sz="2800" dirty="0" smtClean="0"/>
              <a:t>	return </a:t>
            </a:r>
            <a:r>
              <a:rPr lang="en-US" sz="2800" dirty="0" err="1"/>
              <a:t>Rlist</a:t>
            </a:r>
            <a:r>
              <a:rPr lang="en-US" sz="2800" dirty="0"/>
              <a:t>(</a:t>
            </a:r>
            <a:r>
              <a:rPr lang="en-US" sz="2800" dirty="0" err="1"/>
              <a:t>fn</a:t>
            </a:r>
            <a:r>
              <a:rPr lang="en-US" sz="2800" dirty="0"/>
              <a:t>(</a:t>
            </a:r>
            <a:r>
              <a:rPr lang="en-US" sz="2800" dirty="0" err="1"/>
              <a:t>s.first</a:t>
            </a:r>
            <a:r>
              <a:rPr lang="en-US" sz="2800" dirty="0"/>
              <a:t>), </a:t>
            </a:r>
            <a:r>
              <a:rPr lang="en-US" sz="2800" b="1" dirty="0" err="1"/>
              <a:t>map_rlist</a:t>
            </a:r>
            <a:r>
              <a:rPr lang="en-US" sz="2800" dirty="0"/>
              <a:t>(</a:t>
            </a:r>
            <a:r>
              <a:rPr lang="en-US" sz="2800" dirty="0" err="1"/>
              <a:t>s.rest</a:t>
            </a:r>
            <a:r>
              <a:rPr lang="en-US" sz="2800" dirty="0"/>
              <a:t>, </a:t>
            </a:r>
            <a:r>
              <a:rPr lang="en-US" sz="2800" dirty="0" err="1"/>
              <a:t>fn</a:t>
            </a:r>
            <a:r>
              <a:rPr lang="en-US" sz="2800" dirty="0"/>
              <a:t>))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&gt;&gt;&gt; </a:t>
            </a:r>
            <a:r>
              <a:rPr lang="en-US" sz="2800" dirty="0" err="1"/>
              <a:t>map_rlist</a:t>
            </a:r>
            <a:r>
              <a:rPr lang="en-US" sz="2800" dirty="0"/>
              <a:t>(s, square)</a:t>
            </a:r>
          </a:p>
          <a:p>
            <a:pPr marL="0" indent="0">
              <a:buNone/>
            </a:pPr>
            <a:r>
              <a:rPr lang="en-US" sz="2800" dirty="0" err="1"/>
              <a:t>Rlist</a:t>
            </a:r>
            <a:r>
              <a:rPr lang="en-US" sz="2800" dirty="0"/>
              <a:t>(1, </a:t>
            </a:r>
            <a:r>
              <a:rPr lang="en-US" sz="2800" dirty="0" err="1"/>
              <a:t>Rlist</a:t>
            </a:r>
            <a:r>
              <a:rPr lang="en-US" sz="2800" dirty="0"/>
              <a:t>(4, </a:t>
            </a:r>
            <a:r>
              <a:rPr lang="en-US" sz="2800" dirty="0" err="1"/>
              <a:t>Rlist</a:t>
            </a:r>
            <a:r>
              <a:rPr lang="en-US" sz="2800" dirty="0"/>
              <a:t>(9)))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534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filter_rlist</a:t>
            </a:r>
            <a:r>
              <a:rPr lang="en-US" dirty="0"/>
              <a:t>(s, </a:t>
            </a:r>
            <a:r>
              <a:rPr lang="en-US" dirty="0" err="1"/>
              <a:t>fn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s is </a:t>
            </a:r>
            <a:r>
              <a:rPr lang="en-US" dirty="0" err="1"/>
              <a:t>Rlist.empty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        return </a:t>
            </a:r>
            <a:r>
              <a:rPr lang="en-US" dirty="0"/>
              <a:t>s</a:t>
            </a:r>
          </a:p>
          <a:p>
            <a:pPr marL="0" indent="0">
              <a:buNone/>
            </a:pPr>
            <a:r>
              <a:rPr lang="en-US" dirty="0" smtClean="0"/>
              <a:t>	rest </a:t>
            </a:r>
            <a:r>
              <a:rPr lang="en-US" dirty="0"/>
              <a:t>= </a:t>
            </a:r>
            <a:r>
              <a:rPr lang="en-US" b="1" dirty="0" err="1"/>
              <a:t>filter_rlist</a:t>
            </a:r>
            <a:r>
              <a:rPr lang="en-US" dirty="0"/>
              <a:t>(</a:t>
            </a:r>
            <a:r>
              <a:rPr lang="en-US" dirty="0" err="1"/>
              <a:t>s.rest</a:t>
            </a:r>
            <a:r>
              <a:rPr lang="en-US" dirty="0"/>
              <a:t>, 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s.first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smtClean="0"/>
              <a:t>	        return </a:t>
            </a:r>
            <a:r>
              <a:rPr lang="en-US" dirty="0" err="1"/>
              <a:t>Rlist</a:t>
            </a:r>
            <a:r>
              <a:rPr lang="en-US" dirty="0"/>
              <a:t>(</a:t>
            </a:r>
            <a:r>
              <a:rPr lang="en-US" dirty="0" err="1"/>
              <a:t>s.first</a:t>
            </a:r>
            <a:r>
              <a:rPr lang="en-US" dirty="0"/>
              <a:t>, rest)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rest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filter_rlist</a:t>
            </a:r>
            <a:r>
              <a:rPr lang="en-US" dirty="0"/>
              <a:t>(s, lambda x: x % 2 == 1)</a:t>
            </a:r>
          </a:p>
          <a:p>
            <a:pPr marL="0" indent="0">
              <a:buNone/>
            </a:pPr>
            <a:r>
              <a:rPr lang="en-US" dirty="0" err="1"/>
              <a:t>Rlist</a:t>
            </a:r>
            <a:r>
              <a:rPr lang="en-US" dirty="0"/>
              <a:t>(1, </a:t>
            </a:r>
            <a:r>
              <a:rPr lang="en-US" dirty="0" err="1"/>
              <a:t>Rlist</a:t>
            </a:r>
            <a:r>
              <a:rPr lang="en-US" dirty="0"/>
              <a:t>(3))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70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3rd </a:t>
            </a:r>
            <a:r>
              <a:rPr lang="en-US" sz="2800" dirty="0"/>
              <a:t>fundamental element of programming: </a:t>
            </a:r>
            <a:r>
              <a:rPr lang="en-US" sz="2800" b="1" dirty="0">
                <a:solidFill>
                  <a:srgbClr val="C00000"/>
                </a:solidFill>
              </a:rPr>
              <a:t>programs </a:t>
            </a:r>
            <a:r>
              <a:rPr lang="en-US" sz="2800" b="1" dirty="0" smtClean="0">
                <a:solidFill>
                  <a:srgbClr val="C00000"/>
                </a:solidFill>
              </a:rPr>
              <a:t>themselves</a:t>
            </a:r>
            <a:endParaRPr lang="en-US" sz="28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A Python program is a </a:t>
            </a:r>
            <a:r>
              <a:rPr lang="en-US" sz="2400" dirty="0"/>
              <a:t>collection of </a:t>
            </a:r>
            <a:r>
              <a:rPr lang="en-US" sz="2400" dirty="0" smtClean="0"/>
              <a:t>text</a:t>
            </a:r>
          </a:p>
          <a:p>
            <a:endParaRPr lang="en-US" sz="2800" i="1" dirty="0" smtClean="0"/>
          </a:p>
          <a:p>
            <a:r>
              <a:rPr lang="en-US" sz="2800" i="1" dirty="0" smtClean="0"/>
              <a:t>Meaningful computation </a:t>
            </a:r>
            <a:r>
              <a:rPr lang="en-US" sz="2800" dirty="0"/>
              <a:t>based on that text = process of </a:t>
            </a:r>
            <a:r>
              <a:rPr lang="en-US" sz="2800" i="1" dirty="0"/>
              <a:t>interpretation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9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Result </a:t>
            </a:r>
            <a:r>
              <a:rPr lang="en-US" dirty="0"/>
              <a:t>from the closure property of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/>
              <a:t>tuples can </a:t>
            </a:r>
            <a:r>
              <a:rPr lang="en-US" dirty="0" smtClean="0"/>
              <a:t>contain other tuples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&gt;&gt;&gt; ((1, 2), 3, 4)</a:t>
            </a:r>
            <a:endParaRPr lang="he-IL" sz="2800" dirty="0" smtClean="0"/>
          </a:p>
          <a:p>
            <a:pPr marL="0" indent="0">
              <a:buNone/>
            </a:pPr>
            <a:r>
              <a:rPr lang="en-US" sz="2800" dirty="0"/>
              <a:t>((1, 2), 3, 4)</a:t>
            </a:r>
            <a:endParaRPr lang="he-IL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501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</a:t>
            </a:r>
            <a:r>
              <a:rPr lang="en-US" dirty="0"/>
              <a:t>box-and-pointer diagram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040560"/>
          </a:xfrm>
        </p:spPr>
        <p:txBody>
          <a:bodyPr>
            <a:normAutofit/>
          </a:bodyPr>
          <a:lstStyle/>
          <a:p>
            <a:r>
              <a:rPr lang="en-US" sz="2400" b="1" dirty="0"/>
              <a:t>((1, 2), 3, </a:t>
            </a:r>
            <a:r>
              <a:rPr lang="en-US" sz="2400" b="1" dirty="0" smtClean="0"/>
              <a:t>4) </a:t>
            </a:r>
            <a:r>
              <a:rPr lang="en-US" sz="2800" dirty="0" smtClean="0"/>
              <a:t>can </a:t>
            </a:r>
            <a:r>
              <a:rPr lang="en-US" sz="2800" dirty="0"/>
              <a:t>also be thought of as a </a:t>
            </a:r>
            <a:r>
              <a:rPr lang="en-US" sz="2800" b="1" dirty="0"/>
              <a:t>tree</a:t>
            </a:r>
            <a:r>
              <a:rPr lang="en-US" sz="2800" dirty="0"/>
              <a:t> with </a:t>
            </a:r>
            <a:r>
              <a:rPr lang="en-US" sz="2800" dirty="0" smtClean="0"/>
              <a:t>4 leaves: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u="sng" dirty="0" smtClean="0"/>
              <a:t>Recursion</a:t>
            </a:r>
            <a:r>
              <a:rPr lang="en-US" sz="2800" dirty="0" smtClean="0"/>
              <a:t>: each </a:t>
            </a:r>
            <a:r>
              <a:rPr lang="en-US" sz="2800" b="1" dirty="0" err="1"/>
              <a:t>subtree</a:t>
            </a:r>
            <a:r>
              <a:rPr lang="en-US" sz="2800" dirty="0"/>
              <a:t> is itself a </a:t>
            </a:r>
            <a:r>
              <a:rPr lang="en-US" sz="2800" b="1" dirty="0" smtClean="0"/>
              <a:t>tree</a:t>
            </a:r>
          </a:p>
          <a:p>
            <a:r>
              <a:rPr lang="en-US" sz="2800" u="sng" dirty="0"/>
              <a:t>B</a:t>
            </a:r>
            <a:r>
              <a:rPr lang="en-US" sz="2800" u="sng" dirty="0" smtClean="0"/>
              <a:t>ase condition</a:t>
            </a:r>
            <a:r>
              <a:rPr lang="en-US" sz="2800" dirty="0" smtClean="0"/>
              <a:t>: </a:t>
            </a:r>
            <a:r>
              <a:rPr lang="en-US" sz="2800" dirty="0"/>
              <a:t>any </a:t>
            </a:r>
            <a:r>
              <a:rPr lang="en-US" sz="2800" b="1" dirty="0"/>
              <a:t>bare element </a:t>
            </a:r>
            <a:r>
              <a:rPr lang="en-US" sz="2800" dirty="0"/>
              <a:t>that is not a tuple is itself a </a:t>
            </a:r>
            <a:r>
              <a:rPr lang="en-US" sz="2800" dirty="0" smtClean="0"/>
              <a:t>simple tree</a:t>
            </a:r>
            <a:r>
              <a:rPr lang="en-US" sz="2800" dirty="0"/>
              <a:t>, </a:t>
            </a:r>
            <a:r>
              <a:rPr lang="en-US" sz="2800" dirty="0" smtClean="0"/>
              <a:t>with </a:t>
            </a:r>
            <a:r>
              <a:rPr lang="en-US" sz="2800" dirty="0"/>
              <a:t>no </a:t>
            </a:r>
            <a:r>
              <a:rPr lang="en-US" sz="2800" dirty="0" smtClean="0"/>
              <a:t>branches (</a:t>
            </a:r>
            <a:r>
              <a:rPr lang="en-US" sz="2800" b="1" dirty="0" smtClean="0"/>
              <a:t>leaf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59" y="2348880"/>
            <a:ext cx="4358065" cy="262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211960" y="234888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on trees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natural tool for dealing with tree </a:t>
            </a:r>
            <a:r>
              <a:rPr lang="en-US" dirty="0" smtClean="0"/>
              <a:t>structures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reduces </a:t>
            </a:r>
            <a:r>
              <a:rPr lang="en-US" dirty="0"/>
              <a:t>operations on trees </a:t>
            </a:r>
            <a:r>
              <a:rPr lang="en-US" dirty="0" smtClean="0"/>
              <a:t>to operations </a:t>
            </a:r>
            <a:r>
              <a:rPr lang="en-US" dirty="0"/>
              <a:t>on their branches, which reduce in turn to operations on the branches of the branches, and so on,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until we </a:t>
            </a:r>
            <a:r>
              <a:rPr lang="en-US" dirty="0"/>
              <a:t>reach the leaves of the tree</a:t>
            </a:r>
            <a:endParaRPr lang="he-IL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164288" y="3968480"/>
            <a:ext cx="1490464" cy="756664"/>
          </a:xfrm>
          <a:prstGeom prst="wedgeRoundRectCallout">
            <a:avLst>
              <a:gd name="adj1" fmla="val -39336"/>
              <a:gd name="adj2" fmla="val -76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Recursive calls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444208" y="5085184"/>
            <a:ext cx="1490464" cy="756664"/>
          </a:xfrm>
          <a:prstGeom prst="wedgeRoundRectCallout">
            <a:avLst>
              <a:gd name="adj1" fmla="val -39336"/>
              <a:gd name="adj2" fmla="val -76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Base case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a total </a:t>
            </a:r>
            <a:r>
              <a:rPr lang="en-US" dirty="0"/>
              <a:t>number of </a:t>
            </a:r>
            <a:r>
              <a:rPr lang="en-US" dirty="0" smtClean="0"/>
              <a:t>leaves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count_leaves</a:t>
            </a:r>
            <a:r>
              <a:rPr lang="en-US" dirty="0"/>
              <a:t>(tree):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type(tree) != tuple:</a:t>
            </a:r>
          </a:p>
          <a:p>
            <a:pPr marL="0" indent="0">
              <a:buNone/>
            </a:pPr>
            <a:r>
              <a:rPr lang="en-US" dirty="0" smtClean="0"/>
              <a:t>	       return </a:t>
            </a:r>
            <a:r>
              <a:rPr lang="en-US" b="1" dirty="0"/>
              <a:t>1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sum(</a:t>
            </a:r>
            <a:r>
              <a:rPr lang="en-US" b="1" dirty="0"/>
              <a:t>map</a:t>
            </a:r>
            <a:r>
              <a:rPr lang="en-US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count_leaves</a:t>
            </a:r>
            <a:r>
              <a:rPr lang="en-US" dirty="0"/>
              <a:t>, tree))</a:t>
            </a:r>
          </a:p>
          <a:p>
            <a:pPr marL="0" indent="0">
              <a:buNone/>
            </a:pPr>
            <a:r>
              <a:rPr lang="en-US" dirty="0"/>
              <a:t>&gt;&gt;&gt; t = ((1, 2), 3, 4)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count_leaves</a:t>
            </a:r>
            <a:r>
              <a:rPr lang="en-US" dirty="0"/>
              <a:t>(t)</a:t>
            </a:r>
          </a:p>
          <a:p>
            <a:pPr marL="0" indent="0">
              <a:buNone/>
            </a:pPr>
            <a:r>
              <a:rPr lang="he-IL" dirty="0"/>
              <a:t>4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big_tree</a:t>
            </a:r>
            <a:r>
              <a:rPr lang="en-US" dirty="0" smtClean="0"/>
              <a:t> = ((t, t), 5)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big_tree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((((1, 2), 3, 4), ((1, 2), 3, 4)), 5)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count_leaves</a:t>
            </a:r>
            <a:r>
              <a:rPr lang="en-US" dirty="0"/>
              <a:t>(</a:t>
            </a:r>
            <a:r>
              <a:rPr lang="en-US" dirty="0" err="1"/>
              <a:t>big_tree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he-I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582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and </a:t>
            </a:r>
            <a:r>
              <a:rPr lang="en-US" dirty="0" smtClean="0"/>
              <a:t>recursion </a:t>
            </a:r>
            <a:r>
              <a:rPr lang="en-US" dirty="0"/>
              <a:t>together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A powerful general </a:t>
            </a:r>
            <a:r>
              <a:rPr lang="en-US" sz="3000" dirty="0"/>
              <a:t>form of computation for manipulating </a:t>
            </a:r>
            <a:r>
              <a:rPr lang="en-US" sz="3000" dirty="0" smtClean="0"/>
              <a:t>trees</a:t>
            </a:r>
          </a:p>
          <a:p>
            <a:r>
              <a:rPr lang="en-US" sz="3000" u="sng" dirty="0" smtClean="0"/>
              <a:t>Example</a:t>
            </a:r>
            <a:r>
              <a:rPr lang="en-US" sz="3000" dirty="0" smtClean="0"/>
              <a:t>: square </a:t>
            </a:r>
            <a:r>
              <a:rPr lang="en-US" sz="3000" dirty="0"/>
              <a:t>all leaves of a tree using </a:t>
            </a:r>
            <a:r>
              <a:rPr lang="en-US" sz="3000" dirty="0" smtClean="0"/>
              <a:t>a higher-order </a:t>
            </a:r>
            <a:r>
              <a:rPr lang="en-US" sz="3000" dirty="0"/>
              <a:t>recursive function </a:t>
            </a:r>
            <a:r>
              <a:rPr lang="en-US" sz="3000" b="1" dirty="0" err="1" smtClean="0"/>
              <a:t>map_tree</a:t>
            </a:r>
            <a:r>
              <a:rPr lang="en-US" sz="3000" dirty="0" smtClean="0"/>
              <a:t>:</a:t>
            </a:r>
            <a:endParaRPr lang="en-US" sz="30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&gt;&gt;&gt;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map_tree</a:t>
            </a:r>
            <a:r>
              <a:rPr lang="en-US" sz="2800" dirty="0"/>
              <a:t>(tree, </a:t>
            </a:r>
            <a:r>
              <a:rPr lang="en-US" sz="2800" dirty="0" err="1"/>
              <a:t>fn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dirty="0"/>
              <a:t>type(tree) != tuple:</a:t>
            </a:r>
          </a:p>
          <a:p>
            <a:pPr marL="0" indent="0">
              <a:buNone/>
            </a:pPr>
            <a:r>
              <a:rPr lang="en-US" sz="2800" dirty="0" smtClean="0"/>
              <a:t>	       return </a:t>
            </a:r>
            <a:r>
              <a:rPr lang="en-US" sz="2800" dirty="0" err="1"/>
              <a:t>fn</a:t>
            </a:r>
            <a:r>
              <a:rPr lang="en-US" sz="2800" dirty="0"/>
              <a:t>(tree)</a:t>
            </a:r>
          </a:p>
          <a:p>
            <a:pPr marL="0" indent="0">
              <a:buNone/>
            </a:pPr>
            <a:r>
              <a:rPr lang="en-US" sz="2800" dirty="0" smtClean="0"/>
              <a:t>	return </a:t>
            </a:r>
            <a:r>
              <a:rPr lang="en-US" sz="2800" dirty="0"/>
              <a:t>tuple(</a:t>
            </a:r>
            <a:r>
              <a:rPr lang="en-US" sz="2800" b="1" dirty="0" err="1">
                <a:solidFill>
                  <a:srgbClr val="C00000"/>
                </a:solidFill>
              </a:rPr>
              <a:t>map_tree</a:t>
            </a:r>
            <a:r>
              <a:rPr lang="en-US" sz="2800" dirty="0"/>
              <a:t>(branch, </a:t>
            </a:r>
            <a:r>
              <a:rPr lang="en-US" sz="2800" dirty="0" err="1"/>
              <a:t>fn</a:t>
            </a:r>
            <a:r>
              <a:rPr lang="en-US" sz="2800" dirty="0"/>
              <a:t>) for </a:t>
            </a:r>
            <a:r>
              <a:rPr lang="en-US" sz="2800" b="1" dirty="0"/>
              <a:t>branch</a:t>
            </a:r>
            <a:r>
              <a:rPr lang="en-US" sz="2800" dirty="0"/>
              <a:t> in </a:t>
            </a:r>
            <a:r>
              <a:rPr lang="en-US" sz="2800" b="1" dirty="0"/>
              <a:t>tree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&gt;&gt;&gt; </a:t>
            </a:r>
            <a:r>
              <a:rPr lang="en-US" sz="2800" dirty="0" err="1"/>
              <a:t>map_tree</a:t>
            </a:r>
            <a:r>
              <a:rPr lang="en-US" sz="2800" dirty="0"/>
              <a:t>(</a:t>
            </a:r>
            <a:r>
              <a:rPr lang="en-US" sz="2800" dirty="0" err="1"/>
              <a:t>big_tree</a:t>
            </a:r>
            <a:r>
              <a:rPr lang="en-US" sz="2800" dirty="0"/>
              <a:t>, square</a:t>
            </a:r>
            <a:r>
              <a:rPr lang="en-US" sz="2800" dirty="0" smtClean="0"/>
              <a:t>) </a:t>
            </a:r>
          </a:p>
          <a:p>
            <a:pPr marL="0" indent="0">
              <a:buNone/>
            </a:pPr>
            <a:r>
              <a:rPr lang="en-US" sz="2800" dirty="0"/>
              <a:t>((((1, 4), 9, 16), ((1, 4), 9, 16)), 25)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864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trees (above) </a:t>
            </a:r>
            <a:r>
              <a:rPr lang="en-US" dirty="0"/>
              <a:t>have values only at the </a:t>
            </a:r>
            <a:r>
              <a:rPr lang="en-US" dirty="0" smtClean="0"/>
              <a:t>leaves </a:t>
            </a:r>
          </a:p>
          <a:p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common </a:t>
            </a:r>
            <a:r>
              <a:rPr lang="en-US" dirty="0" smtClean="0"/>
              <a:t>representation: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values </a:t>
            </a:r>
            <a:r>
              <a:rPr lang="en-US" dirty="0">
                <a:solidFill>
                  <a:srgbClr val="C00000"/>
                </a:solidFill>
              </a:rPr>
              <a:t>for the internal </a:t>
            </a:r>
            <a:r>
              <a:rPr lang="en-US" dirty="0" smtClean="0">
                <a:solidFill>
                  <a:srgbClr val="C00000"/>
                </a:solidFill>
              </a:rPr>
              <a:t>nodes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can be implemented </a:t>
            </a:r>
            <a:r>
              <a:rPr lang="en-US" dirty="0"/>
              <a:t>using a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353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class </a:t>
            </a:r>
            <a:r>
              <a:rPr lang="en-US" b="1" dirty="0"/>
              <a:t>Tree</a:t>
            </a:r>
            <a:r>
              <a:rPr lang="en-US" dirty="0"/>
              <a:t>(object):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(self, </a:t>
            </a:r>
            <a:r>
              <a:rPr lang="en-US" dirty="0">
                <a:solidFill>
                  <a:srgbClr val="C00000"/>
                </a:solidFill>
              </a:rPr>
              <a:t>entry</a:t>
            </a:r>
            <a:r>
              <a:rPr lang="en-US" dirty="0"/>
              <a:t>, left=None, right=None):</a:t>
            </a:r>
          </a:p>
          <a:p>
            <a:pPr marL="0" indent="0">
              <a:buNone/>
            </a:pPr>
            <a:r>
              <a:rPr lang="en-US" dirty="0" smtClean="0"/>
              <a:t>	        </a:t>
            </a:r>
            <a:r>
              <a:rPr lang="en-US" dirty="0" err="1" smtClean="0">
                <a:solidFill>
                  <a:srgbClr val="C00000"/>
                </a:solidFill>
              </a:rPr>
              <a:t>self.entry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entry</a:t>
            </a:r>
          </a:p>
          <a:p>
            <a:pPr marL="0" indent="0"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self.left</a:t>
            </a:r>
            <a:r>
              <a:rPr lang="en-US" dirty="0" smtClean="0"/>
              <a:t> </a:t>
            </a:r>
            <a:r>
              <a:rPr lang="en-US" dirty="0"/>
              <a:t>= left</a:t>
            </a:r>
          </a:p>
          <a:p>
            <a:pPr marL="0" indent="0"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self.right</a:t>
            </a:r>
            <a:r>
              <a:rPr lang="en-US" dirty="0" smtClean="0"/>
              <a:t> </a:t>
            </a:r>
            <a:r>
              <a:rPr lang="en-US" dirty="0"/>
              <a:t>= right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__</a:t>
            </a:r>
            <a:r>
              <a:rPr lang="en-US" b="1" dirty="0" err="1">
                <a:solidFill>
                  <a:srgbClr val="C00000"/>
                </a:solidFill>
              </a:rPr>
              <a:t>repr</a:t>
            </a:r>
            <a:r>
              <a:rPr lang="en-US" b="1" dirty="0">
                <a:solidFill>
                  <a:srgbClr val="C00000"/>
                </a:solidFill>
              </a:rPr>
              <a:t>__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C00000"/>
                </a:solidFill>
              </a:rPr>
              <a:t>repr</a:t>
            </a:r>
            <a:r>
              <a:rPr lang="en-US" dirty="0"/>
              <a:t>(</a:t>
            </a:r>
            <a:r>
              <a:rPr lang="en-US" dirty="0" err="1"/>
              <a:t>self.entry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        if </a:t>
            </a:r>
            <a:r>
              <a:rPr lang="en-US" dirty="0" err="1"/>
              <a:t>self.left</a:t>
            </a:r>
            <a:r>
              <a:rPr lang="en-US" dirty="0"/>
              <a:t> or </a:t>
            </a:r>
            <a:r>
              <a:rPr lang="en-US" dirty="0" err="1"/>
              <a:t>self.right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	    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+= ’, {0}, {1}’.format(</a:t>
            </a:r>
            <a:r>
              <a:rPr lang="en-US" b="1" dirty="0" err="1">
                <a:solidFill>
                  <a:srgbClr val="C00000"/>
                </a:solidFill>
              </a:rPr>
              <a:t>repr</a:t>
            </a:r>
            <a:r>
              <a:rPr lang="en-US" dirty="0"/>
              <a:t>(</a:t>
            </a:r>
            <a:r>
              <a:rPr lang="en-US" dirty="0" err="1"/>
              <a:t>self.left</a:t>
            </a:r>
            <a:r>
              <a:rPr lang="en-US" dirty="0"/>
              <a:t>), </a:t>
            </a:r>
            <a:r>
              <a:rPr lang="en-US" dirty="0" smtClean="0"/>
              <a:t>				</a:t>
            </a:r>
            <a:r>
              <a:rPr lang="en-US" b="1" dirty="0" err="1">
                <a:solidFill>
                  <a:srgbClr val="C00000"/>
                </a:solidFill>
              </a:rPr>
              <a:t>repr</a:t>
            </a:r>
            <a:r>
              <a:rPr lang="en-US" dirty="0" smtClean="0"/>
              <a:t>(</a:t>
            </a:r>
            <a:r>
              <a:rPr lang="en-US" dirty="0" err="1" smtClean="0"/>
              <a:t>self.right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smtClean="0"/>
              <a:t>	        return </a:t>
            </a:r>
            <a:r>
              <a:rPr lang="en-US" dirty="0"/>
              <a:t>’Tree({0})’.format(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338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class usage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represent </a:t>
            </a:r>
            <a:r>
              <a:rPr lang="en-US" dirty="0"/>
              <a:t>the values computed in an </a:t>
            </a:r>
            <a:r>
              <a:rPr lang="en-US" b="1" i="1" dirty="0">
                <a:solidFill>
                  <a:srgbClr val="C00000"/>
                </a:solidFill>
              </a:rPr>
              <a:t>expression tree </a:t>
            </a:r>
            <a:r>
              <a:rPr lang="en-US" dirty="0"/>
              <a:t>for the recursive </a:t>
            </a:r>
            <a:r>
              <a:rPr lang="en-US" dirty="0" smtClean="0"/>
              <a:t>implementation of </a:t>
            </a:r>
            <a:r>
              <a:rPr lang="en-US" b="1" dirty="0" smtClean="0"/>
              <a:t>fib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en-US" b="1" dirty="0" err="1" smtClean="0"/>
              <a:t>fib_tree</a:t>
            </a:r>
            <a:r>
              <a:rPr lang="en-US" b="1" dirty="0" smtClean="0"/>
              <a:t>(n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returns a Tree </a:t>
            </a:r>
            <a:r>
              <a:rPr lang="en-US" dirty="0"/>
              <a:t>that has the n</a:t>
            </a:r>
            <a:r>
              <a:rPr lang="en-US" baseline="30000" dirty="0"/>
              <a:t>th</a:t>
            </a:r>
            <a:r>
              <a:rPr lang="en-US" dirty="0"/>
              <a:t> Fibonacci number as its </a:t>
            </a:r>
            <a:r>
              <a:rPr lang="en-US" i="1" dirty="0">
                <a:solidFill>
                  <a:srgbClr val="C00000"/>
                </a:solidFill>
              </a:rPr>
              <a:t>entry</a:t>
            </a:r>
            <a:r>
              <a:rPr lang="en-US" dirty="0"/>
              <a:t> and a trace of all previously computed Fibonacci </a:t>
            </a:r>
            <a:r>
              <a:rPr lang="en-US" dirty="0" smtClean="0"/>
              <a:t>numbers within </a:t>
            </a:r>
            <a:r>
              <a:rPr lang="en-US" dirty="0"/>
              <a:t>its </a:t>
            </a:r>
            <a:r>
              <a:rPr lang="en-US" i="1" dirty="0">
                <a:solidFill>
                  <a:srgbClr val="C00000"/>
                </a:solidFill>
              </a:rPr>
              <a:t>branches</a:t>
            </a:r>
            <a:endParaRPr lang="he-IL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fib_tree</a:t>
            </a:r>
            <a:r>
              <a:rPr lang="en-US" sz="2800" dirty="0"/>
              <a:t>(n):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"""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Return a Tree that represents a recursive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	Fibonacci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calculation."""</a:t>
            </a:r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dirty="0"/>
              <a:t>n == 1:</a:t>
            </a:r>
          </a:p>
          <a:p>
            <a:pPr marL="0" indent="0">
              <a:buNone/>
            </a:pPr>
            <a:r>
              <a:rPr lang="en-US" sz="2800" dirty="0" smtClean="0"/>
              <a:t>	      return </a:t>
            </a:r>
            <a:r>
              <a:rPr lang="en-US" sz="2800" b="1" dirty="0"/>
              <a:t>Tree</a:t>
            </a:r>
            <a:r>
              <a:rPr lang="en-US" sz="2800" dirty="0"/>
              <a:t>(0)</a:t>
            </a:r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dirty="0"/>
              <a:t>n == 2:</a:t>
            </a:r>
          </a:p>
          <a:p>
            <a:pPr marL="0" indent="0">
              <a:buNone/>
            </a:pPr>
            <a:r>
              <a:rPr lang="en-US" sz="2800" dirty="0" smtClean="0"/>
              <a:t>	      return </a:t>
            </a:r>
            <a:r>
              <a:rPr lang="en-US" sz="2800" b="1" dirty="0"/>
              <a:t>Tree</a:t>
            </a:r>
            <a:r>
              <a:rPr lang="en-US" sz="2800" dirty="0"/>
              <a:t>(1)</a:t>
            </a:r>
          </a:p>
          <a:p>
            <a:pPr marL="0" indent="0">
              <a:buNone/>
            </a:pPr>
            <a:r>
              <a:rPr lang="en-US" sz="2800" dirty="0" smtClean="0"/>
              <a:t>	left </a:t>
            </a:r>
            <a:r>
              <a:rPr lang="en-US" sz="2800" dirty="0"/>
              <a:t>= </a:t>
            </a:r>
            <a:r>
              <a:rPr lang="en-US" sz="2800" b="1" dirty="0" err="1" smtClean="0">
                <a:solidFill>
                  <a:srgbClr val="C00000"/>
                </a:solidFill>
              </a:rPr>
              <a:t>fib_tree</a:t>
            </a:r>
            <a:r>
              <a:rPr lang="en-US" sz="2800" dirty="0" smtClean="0"/>
              <a:t>(n-2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 smtClean="0"/>
              <a:t>	right </a:t>
            </a:r>
            <a:r>
              <a:rPr lang="en-US" sz="2800" dirty="0"/>
              <a:t>= </a:t>
            </a:r>
            <a:r>
              <a:rPr lang="en-US" sz="2800" b="1" dirty="0" err="1">
                <a:solidFill>
                  <a:srgbClr val="C00000"/>
                </a:solidFill>
              </a:rPr>
              <a:t>fib_tree</a:t>
            </a:r>
            <a:r>
              <a:rPr lang="en-US" sz="2800" dirty="0"/>
              <a:t>(n-1)</a:t>
            </a:r>
          </a:p>
          <a:p>
            <a:pPr marL="0" indent="0">
              <a:buNone/>
            </a:pPr>
            <a:r>
              <a:rPr lang="en-US" sz="2800" dirty="0" smtClean="0"/>
              <a:t>	return </a:t>
            </a:r>
            <a:r>
              <a:rPr lang="en-US" sz="2800" b="1" dirty="0"/>
              <a:t>Tree</a:t>
            </a:r>
            <a:r>
              <a:rPr lang="en-US" sz="2800" dirty="0"/>
              <a:t>(</a:t>
            </a:r>
            <a:r>
              <a:rPr lang="en-US" sz="2800" dirty="0" err="1"/>
              <a:t>left.entry</a:t>
            </a:r>
            <a:r>
              <a:rPr lang="en-US" sz="2800" dirty="0"/>
              <a:t> + </a:t>
            </a:r>
            <a:r>
              <a:rPr lang="en-US" sz="2800" dirty="0" err="1"/>
              <a:t>right.entry</a:t>
            </a:r>
            <a:r>
              <a:rPr lang="en-US" sz="2800" dirty="0"/>
              <a:t>, left, right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4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Diagram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7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Interpreter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– a </a:t>
            </a:r>
            <a:r>
              <a:rPr lang="en-US" sz="2800" dirty="0"/>
              <a:t>program that carries out Python’s evaluation and execution </a:t>
            </a:r>
            <a:r>
              <a:rPr lang="en-US" sz="2800" dirty="0" smtClean="0"/>
              <a:t>procedures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We are </a:t>
            </a:r>
            <a:r>
              <a:rPr lang="en-US" sz="2800" i="1" dirty="0" smtClean="0">
                <a:solidFill>
                  <a:srgbClr val="C00000"/>
                </a:solidFill>
              </a:rPr>
              <a:t>designers </a:t>
            </a:r>
            <a:r>
              <a:rPr lang="en-US" sz="2800" i="1" dirty="0">
                <a:solidFill>
                  <a:srgbClr val="C00000"/>
                </a:solidFill>
              </a:rPr>
              <a:t>of languages</a:t>
            </a:r>
            <a:r>
              <a:rPr lang="en-US" sz="2800" dirty="0"/>
              <a:t>, rather than </a:t>
            </a:r>
            <a:r>
              <a:rPr lang="en-US" sz="2800" dirty="0" smtClean="0"/>
              <a:t>users </a:t>
            </a:r>
            <a:r>
              <a:rPr lang="en-US" sz="2800" dirty="0"/>
              <a:t>of languages designed by </a:t>
            </a:r>
            <a:r>
              <a:rPr lang="en-US" sz="2800" dirty="0" smtClean="0"/>
              <a:t>others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158417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fib_tree</a:t>
            </a:r>
            <a:r>
              <a:rPr lang="en-US" sz="2800" dirty="0"/>
              <a:t>(5)</a:t>
            </a:r>
          </a:p>
          <a:p>
            <a:pPr marL="0" indent="0">
              <a:buNone/>
            </a:pPr>
            <a:r>
              <a:rPr lang="en-US" sz="2400" dirty="0"/>
              <a:t>Tree(</a:t>
            </a:r>
            <a:r>
              <a:rPr lang="en-US" sz="2400" b="1" dirty="0"/>
              <a:t>3</a:t>
            </a:r>
            <a:r>
              <a:rPr lang="en-US" sz="2400" dirty="0"/>
              <a:t>, Tree(</a:t>
            </a:r>
            <a:r>
              <a:rPr lang="en-US" sz="2400" b="1" dirty="0"/>
              <a:t>1</a:t>
            </a:r>
            <a:r>
              <a:rPr lang="en-US" sz="2400" dirty="0"/>
              <a:t>, Tree(</a:t>
            </a:r>
            <a:r>
              <a:rPr lang="en-US" sz="2400" b="1" dirty="0"/>
              <a:t>0</a:t>
            </a:r>
            <a:r>
              <a:rPr lang="en-US" sz="2400" dirty="0"/>
              <a:t>), Tree(</a:t>
            </a:r>
            <a:r>
              <a:rPr lang="en-US" sz="2400" b="1" dirty="0"/>
              <a:t>1</a:t>
            </a:r>
            <a:r>
              <a:rPr lang="en-US" sz="2400" dirty="0"/>
              <a:t>)), Tree(</a:t>
            </a:r>
            <a:r>
              <a:rPr lang="en-US" sz="2400" b="1" dirty="0"/>
              <a:t>2</a:t>
            </a:r>
            <a:r>
              <a:rPr lang="en-US" sz="2400" dirty="0"/>
              <a:t>, Tree(</a:t>
            </a:r>
            <a:r>
              <a:rPr lang="en-US" sz="2400" b="1" dirty="0"/>
              <a:t>1</a:t>
            </a:r>
            <a:r>
              <a:rPr lang="en-US" sz="2400" dirty="0"/>
              <a:t>), Tree(</a:t>
            </a:r>
            <a:r>
              <a:rPr lang="en-US" sz="2400" b="1" dirty="0"/>
              <a:t>1</a:t>
            </a:r>
            <a:r>
              <a:rPr lang="en-US" sz="2400" dirty="0"/>
              <a:t>, Tree(</a:t>
            </a:r>
            <a:r>
              <a:rPr lang="en-US" sz="2400" b="1" dirty="0"/>
              <a:t>0</a:t>
            </a:r>
            <a:r>
              <a:rPr lang="en-US" sz="2400" dirty="0" smtClean="0"/>
              <a:t>),Tree(</a:t>
            </a:r>
            <a:r>
              <a:rPr lang="en-US" sz="2400" b="1" dirty="0" smtClean="0"/>
              <a:t>1</a:t>
            </a:r>
            <a:r>
              <a:rPr lang="en-US" sz="2400" dirty="0" smtClean="0"/>
              <a:t>))))</a:t>
            </a:r>
            <a:endParaRPr lang="he-IL" sz="2400" dirty="0"/>
          </a:p>
        </p:txBody>
      </p:sp>
      <p:sp>
        <p:nvSpPr>
          <p:cNvPr id="4" name="Oval 3"/>
          <p:cNvSpPr/>
          <p:nvPr/>
        </p:nvSpPr>
        <p:spPr>
          <a:xfrm>
            <a:off x="3851920" y="1556792"/>
            <a:ext cx="115212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ib(5)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0" y="4293096"/>
            <a:ext cx="115212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fib(2)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95736" y="2852936"/>
            <a:ext cx="115212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fib(3)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08104" y="2852936"/>
            <a:ext cx="115212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fib(4)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88224" y="4293096"/>
            <a:ext cx="115212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fib(3)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2771800" y="2171419"/>
            <a:ext cx="1248845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7" idx="0"/>
          </p:cNvCxnSpPr>
          <p:nvPr/>
        </p:nvCxnSpPr>
        <p:spPr>
          <a:xfrm>
            <a:off x="4835323" y="2171419"/>
            <a:ext cx="1248845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0"/>
          </p:cNvCxnSpPr>
          <p:nvPr/>
        </p:nvCxnSpPr>
        <p:spPr>
          <a:xfrm>
            <a:off x="6491507" y="3467563"/>
            <a:ext cx="672781" cy="825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5" idx="0"/>
          </p:cNvCxnSpPr>
          <p:nvPr/>
        </p:nvCxnSpPr>
        <p:spPr>
          <a:xfrm flipH="1">
            <a:off x="5148064" y="3467563"/>
            <a:ext cx="528765" cy="825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71600" y="4293096"/>
            <a:ext cx="115212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fib(1)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59832" y="4293096"/>
            <a:ext cx="115212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fib(2)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6" idx="5"/>
            <a:endCxn id="22" idx="0"/>
          </p:cNvCxnSpPr>
          <p:nvPr/>
        </p:nvCxnSpPr>
        <p:spPr>
          <a:xfrm>
            <a:off x="3179139" y="3467563"/>
            <a:ext cx="456757" cy="825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21" idx="0"/>
          </p:cNvCxnSpPr>
          <p:nvPr/>
        </p:nvCxnSpPr>
        <p:spPr>
          <a:xfrm flipH="1">
            <a:off x="1547664" y="3467563"/>
            <a:ext cx="816797" cy="825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652120" y="5733256"/>
            <a:ext cx="115212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fib(1)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24328" y="5733256"/>
            <a:ext cx="115212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fib(2)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8" idx="5"/>
            <a:endCxn id="29" idx="0"/>
          </p:cNvCxnSpPr>
          <p:nvPr/>
        </p:nvCxnSpPr>
        <p:spPr>
          <a:xfrm>
            <a:off x="7571627" y="4907723"/>
            <a:ext cx="528765" cy="825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28" idx="0"/>
          </p:cNvCxnSpPr>
          <p:nvPr/>
        </p:nvCxnSpPr>
        <p:spPr>
          <a:xfrm flipH="1">
            <a:off x="6228184" y="4907723"/>
            <a:ext cx="528765" cy="825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71600" y="584684"/>
            <a:ext cx="302433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Straight Arrow Connector 35"/>
          <p:cNvCxnSpPr>
            <a:stCxn id="34" idx="4"/>
          </p:cNvCxnSpPr>
          <p:nvPr/>
        </p:nvCxnSpPr>
        <p:spPr>
          <a:xfrm>
            <a:off x="2483768" y="1232756"/>
            <a:ext cx="144016" cy="14761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067944" y="584684"/>
            <a:ext cx="496855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9" name="Straight Arrow Connector 38"/>
          <p:cNvCxnSpPr>
            <a:stCxn id="38" idx="4"/>
          </p:cNvCxnSpPr>
          <p:nvPr/>
        </p:nvCxnSpPr>
        <p:spPr>
          <a:xfrm flipH="1">
            <a:off x="6372200" y="1232756"/>
            <a:ext cx="180020" cy="14761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1600" y="4293096"/>
            <a:ext cx="1152128" cy="7200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059832" y="4293096"/>
            <a:ext cx="1152128" cy="7200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95736" y="2852936"/>
            <a:ext cx="1152128" cy="7200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52120" y="5733256"/>
            <a:ext cx="1152128" cy="7200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24328" y="5733256"/>
            <a:ext cx="1152128" cy="7200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88224" y="4293096"/>
            <a:ext cx="1152128" cy="7200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72000" y="4293096"/>
            <a:ext cx="1152128" cy="7200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08104" y="2852936"/>
            <a:ext cx="1152128" cy="7200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851920" y="1556792"/>
            <a:ext cx="1152128" cy="7200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relate to </a:t>
            </a:r>
            <a:r>
              <a:rPr lang="en-US" b="1" dirty="0" smtClean="0"/>
              <a:t>Interpreter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Expression </a:t>
            </a:r>
            <a:r>
              <a:rPr lang="en-US" b="1" dirty="0">
                <a:solidFill>
                  <a:srgbClr val="C00000"/>
                </a:solidFill>
              </a:rPr>
              <a:t>trees </a:t>
            </a:r>
            <a:r>
              <a:rPr lang="en-US" dirty="0"/>
              <a:t>can be represented programmatically using tree-structured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Central </a:t>
            </a:r>
            <a:r>
              <a:rPr lang="en-US" b="1" dirty="0">
                <a:solidFill>
                  <a:srgbClr val="C00000"/>
                </a:solidFill>
              </a:rPr>
              <a:t>role</a:t>
            </a:r>
            <a:r>
              <a:rPr lang="en-US" dirty="0"/>
              <a:t> in </a:t>
            </a:r>
            <a:r>
              <a:rPr lang="en-US" i="1" dirty="0"/>
              <a:t>designing </a:t>
            </a:r>
            <a:r>
              <a:rPr lang="en-US" i="1" dirty="0" smtClean="0"/>
              <a:t>interpreters </a:t>
            </a:r>
            <a:r>
              <a:rPr lang="en-US" dirty="0" smtClean="0"/>
              <a:t>plays  </a:t>
            </a:r>
            <a:r>
              <a:rPr lang="en-US" dirty="0"/>
              <a:t>connection between </a:t>
            </a:r>
            <a:r>
              <a:rPr lang="en-US" b="1" dirty="0"/>
              <a:t>nested expressions </a:t>
            </a:r>
            <a:r>
              <a:rPr lang="en-US" dirty="0"/>
              <a:t>and </a:t>
            </a:r>
            <a:r>
              <a:rPr lang="en-US" b="1" dirty="0"/>
              <a:t>tree-structured </a:t>
            </a:r>
            <a:r>
              <a:rPr lang="en-US" b="1" dirty="0" smtClean="0"/>
              <a:t>DT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3547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We </a:t>
            </a:r>
            <a:r>
              <a:rPr lang="en-US" sz="2800" dirty="0"/>
              <a:t>can regard many programs as </a:t>
            </a:r>
            <a:r>
              <a:rPr lang="en-US" sz="2800" dirty="0">
                <a:solidFill>
                  <a:srgbClr val="C00000"/>
                </a:solidFill>
              </a:rPr>
              <a:t>interpreters</a:t>
            </a:r>
            <a:r>
              <a:rPr lang="en-US" sz="2800" dirty="0"/>
              <a:t> for </a:t>
            </a:r>
            <a:r>
              <a:rPr lang="en-US" sz="2800" dirty="0">
                <a:solidFill>
                  <a:srgbClr val="C00000"/>
                </a:solidFill>
              </a:rPr>
              <a:t>some </a:t>
            </a:r>
            <a:r>
              <a:rPr lang="en-US" sz="2800" dirty="0" smtClean="0">
                <a:solidFill>
                  <a:srgbClr val="C00000"/>
                </a:solidFill>
              </a:rPr>
              <a:t>language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i="1" dirty="0" smtClean="0"/>
              <a:t>constraint propagator, calculator, etc.</a:t>
            </a:r>
            <a:endParaRPr lang="en-US" sz="2400" dirty="0" smtClean="0"/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pecialized</a:t>
            </a:r>
            <a:r>
              <a:rPr lang="en-US" sz="2400" dirty="0"/>
              <a:t>: </a:t>
            </a:r>
            <a:r>
              <a:rPr lang="en-US" sz="2400" dirty="0" smtClean="0"/>
              <a:t>provides </a:t>
            </a:r>
            <a:r>
              <a:rPr lang="en-US" sz="2400" dirty="0"/>
              <a:t>a </a:t>
            </a:r>
            <a:r>
              <a:rPr lang="en-US" sz="2400" dirty="0" smtClean="0"/>
              <a:t>method </a:t>
            </a:r>
            <a:r>
              <a:rPr lang="en-US" sz="2400" dirty="0"/>
              <a:t>for describing a certain class of mathematical </a:t>
            </a:r>
            <a:r>
              <a:rPr lang="en-US" sz="2400" dirty="0" smtClean="0"/>
              <a:t>relations</a:t>
            </a:r>
          </a:p>
          <a:p>
            <a:endParaRPr lang="en-US" sz="2800" dirty="0" smtClean="0"/>
          </a:p>
          <a:p>
            <a:r>
              <a:rPr lang="en-US" sz="2800" dirty="0" smtClean="0"/>
              <a:t>Programming </a:t>
            </a:r>
            <a:r>
              <a:rPr lang="en-US" sz="2800" dirty="0"/>
              <a:t>languages vary </a:t>
            </a:r>
            <a:r>
              <a:rPr lang="en-US" sz="2800" dirty="0" smtClean="0"/>
              <a:t>in </a:t>
            </a:r>
            <a:r>
              <a:rPr lang="en-US" sz="2800" dirty="0"/>
              <a:t>their syntactic structures, features, and domain of </a:t>
            </a:r>
            <a:r>
              <a:rPr lang="en-US" sz="2800" dirty="0" smtClean="0"/>
              <a:t>application</a:t>
            </a:r>
          </a:p>
          <a:p>
            <a:pPr lvl="1"/>
            <a:r>
              <a:rPr lang="en-US" sz="2400" dirty="0" smtClean="0"/>
              <a:t>do </a:t>
            </a:r>
            <a:r>
              <a:rPr lang="en-US" sz="2400" dirty="0"/>
              <a:t>not include an object system, higher-order </a:t>
            </a:r>
            <a:r>
              <a:rPr lang="en-US" sz="2400" dirty="0" smtClean="0"/>
              <a:t>functions, or </a:t>
            </a:r>
            <a:r>
              <a:rPr lang="en-US" sz="2400" dirty="0"/>
              <a:t>even control constructs like while and for </a:t>
            </a:r>
            <a:r>
              <a:rPr lang="en-US" sz="2400" dirty="0" smtClean="0"/>
              <a:t>statements 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5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Interpreters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Interpreters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/>
              <a:t>are programs that can carry out any possible computation, depending on </a:t>
            </a:r>
            <a:r>
              <a:rPr lang="en-US" sz="2800" dirty="0" smtClean="0"/>
              <a:t>their input</a:t>
            </a:r>
          </a:p>
          <a:p>
            <a:endParaRPr lang="en-US" sz="2800" dirty="0" smtClean="0"/>
          </a:p>
          <a:p>
            <a:r>
              <a:rPr lang="en-US" sz="2800" dirty="0" smtClean="0"/>
              <a:t>Typical </a:t>
            </a:r>
            <a:r>
              <a:rPr lang="en-US" sz="2800" dirty="0"/>
              <a:t>interpreters have an elegant </a:t>
            </a:r>
            <a:r>
              <a:rPr lang="en-US" sz="2800" dirty="0">
                <a:solidFill>
                  <a:srgbClr val="C00000"/>
                </a:solidFill>
              </a:rPr>
              <a:t>common structure</a:t>
            </a:r>
            <a:r>
              <a:rPr lang="en-US" sz="2800" dirty="0"/>
              <a:t>: two </a:t>
            </a:r>
            <a:r>
              <a:rPr lang="en-US" sz="2800" i="1" dirty="0">
                <a:solidFill>
                  <a:srgbClr val="C00000"/>
                </a:solidFill>
              </a:rPr>
              <a:t>mutually recursive </a:t>
            </a:r>
            <a:r>
              <a:rPr lang="en-US" sz="2800" dirty="0" smtClean="0"/>
              <a:t>functions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The first </a:t>
            </a:r>
            <a:r>
              <a:rPr lang="en-US" sz="2400" b="1" dirty="0">
                <a:solidFill>
                  <a:srgbClr val="C00000"/>
                </a:solidFill>
              </a:rPr>
              <a:t>evaluates</a:t>
            </a:r>
            <a:r>
              <a:rPr lang="en-US" sz="2400" dirty="0"/>
              <a:t> expressions in </a:t>
            </a:r>
            <a:r>
              <a:rPr lang="en-US" sz="2400" dirty="0" smtClean="0"/>
              <a:t>environments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second </a:t>
            </a:r>
            <a:r>
              <a:rPr lang="en-US" sz="2400" b="1" dirty="0">
                <a:solidFill>
                  <a:srgbClr val="C00000"/>
                </a:solidFill>
              </a:rPr>
              <a:t>applies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functions to </a:t>
            </a:r>
            <a:r>
              <a:rPr lang="en-US" sz="2400" dirty="0" smtClean="0"/>
              <a:t>arguments</a:t>
            </a:r>
            <a:endParaRPr lang="en-US" sz="2400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 of interpreter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</a:t>
            </a:r>
            <a:r>
              <a:rPr lang="en-US" dirty="0"/>
              <a:t>defined in terms of each other: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applying</a:t>
            </a:r>
            <a:r>
              <a:rPr lang="en-US" dirty="0" smtClean="0"/>
              <a:t> </a:t>
            </a:r>
            <a:r>
              <a:rPr lang="en-US" dirty="0"/>
              <a:t>a function </a:t>
            </a:r>
            <a:r>
              <a:rPr lang="en-US" b="1" dirty="0" smtClean="0"/>
              <a:t>requires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evaluating</a:t>
            </a:r>
            <a:r>
              <a:rPr lang="en-US" dirty="0" smtClean="0"/>
              <a:t> </a:t>
            </a:r>
            <a:r>
              <a:rPr lang="en-US" dirty="0"/>
              <a:t>the expressions in its </a:t>
            </a:r>
            <a:r>
              <a:rPr lang="en-US" dirty="0" smtClean="0"/>
              <a:t>body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evaluating</a:t>
            </a:r>
            <a:r>
              <a:rPr lang="en-US" dirty="0" smtClean="0"/>
              <a:t> </a:t>
            </a:r>
            <a:r>
              <a:rPr lang="en-US" dirty="0"/>
              <a:t>an expression </a:t>
            </a:r>
            <a:r>
              <a:rPr lang="en-US" b="1" dirty="0"/>
              <a:t>may involve </a:t>
            </a:r>
            <a:r>
              <a:rPr lang="en-US" dirty="0">
                <a:solidFill>
                  <a:srgbClr val="C00000"/>
                </a:solidFill>
              </a:rPr>
              <a:t>applying</a:t>
            </a:r>
            <a:r>
              <a:rPr lang="en-US" dirty="0"/>
              <a:t> one or more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en-US" sz="2800" dirty="0"/>
              <a:t>A function is called </a:t>
            </a:r>
            <a:r>
              <a:rPr lang="en-US" sz="2800" b="1" i="1" dirty="0">
                <a:solidFill>
                  <a:srgbClr val="C00000"/>
                </a:solidFill>
              </a:rPr>
              <a:t>recursive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if the body of that function calls the function </a:t>
            </a:r>
            <a:r>
              <a:rPr lang="en-US" sz="2800" i="1" dirty="0">
                <a:solidFill>
                  <a:srgbClr val="C00000"/>
                </a:solidFill>
              </a:rPr>
              <a:t>itself</a:t>
            </a:r>
            <a:r>
              <a:rPr lang="en-US" sz="2800" dirty="0"/>
              <a:t>, either directly or </a:t>
            </a:r>
            <a:r>
              <a:rPr lang="en-US" sz="2800" dirty="0" smtClean="0"/>
              <a:t>indirectly</a:t>
            </a:r>
          </a:p>
          <a:p>
            <a:endParaRPr lang="en-US" sz="2800" dirty="0" smtClean="0"/>
          </a:p>
          <a:p>
            <a:r>
              <a:rPr lang="en-US" sz="2800" i="1" dirty="0" smtClean="0">
                <a:solidFill>
                  <a:srgbClr val="C00000"/>
                </a:solidFill>
              </a:rPr>
              <a:t>Recursive computation </a:t>
            </a:r>
            <a:r>
              <a:rPr lang="en-US" sz="2800" dirty="0" smtClean="0"/>
              <a:t>- computation </a:t>
            </a:r>
            <a:r>
              <a:rPr lang="en-US" sz="2800" dirty="0"/>
              <a:t>by simplifying problems </a:t>
            </a:r>
            <a:r>
              <a:rPr lang="en-US" sz="2800" dirty="0" smtClean="0"/>
              <a:t>incrementally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1748</Words>
  <Application>Microsoft Office PowerPoint</Application>
  <PresentationFormat>On-screen Show (4:3)</PresentationFormat>
  <Paragraphs>405</Paragraphs>
  <Slides>51</Slides>
  <Notes>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Тема Office</vt:lpstr>
      <vt:lpstr>Principles of Programming Languages</vt:lpstr>
      <vt:lpstr>What we learned</vt:lpstr>
      <vt:lpstr>What we learned, cont.</vt:lpstr>
      <vt:lpstr>What we will learn</vt:lpstr>
      <vt:lpstr>What we will learn</vt:lpstr>
      <vt:lpstr>Programming Languages</vt:lpstr>
      <vt:lpstr>Design of Interpreters</vt:lpstr>
      <vt:lpstr>Recursive functions of interpreter</vt:lpstr>
      <vt:lpstr>Recursive Functions</vt:lpstr>
      <vt:lpstr>The Anatomy of Recursive Functions</vt:lpstr>
      <vt:lpstr>Mutual Recursion</vt:lpstr>
      <vt:lpstr>Implementation</vt:lpstr>
      <vt:lpstr>Tree Recursion</vt:lpstr>
      <vt:lpstr>PowerPoint Presentation</vt:lpstr>
      <vt:lpstr>Efficiency</vt:lpstr>
      <vt:lpstr>Memoization</vt:lpstr>
      <vt:lpstr>Memoization</vt:lpstr>
      <vt:lpstr>Implementation</vt:lpstr>
      <vt:lpstr>Saved computation time</vt:lpstr>
      <vt:lpstr>Space</vt:lpstr>
      <vt:lpstr>Example: fib</vt:lpstr>
      <vt:lpstr>Diagram </vt:lpstr>
      <vt:lpstr>In the case of memo…</vt:lpstr>
      <vt:lpstr>The iterative implementation…</vt:lpstr>
      <vt:lpstr>A common pattern in programming</vt:lpstr>
      <vt:lpstr>Example: Counting Change</vt:lpstr>
      <vt:lpstr>Recursive solution</vt:lpstr>
      <vt:lpstr>Reduction</vt:lpstr>
      <vt:lpstr>Recursive function</vt:lpstr>
      <vt:lpstr>Complexity</vt:lpstr>
      <vt:lpstr>Recursive Data Structures</vt:lpstr>
      <vt:lpstr>Today’s lesson</vt:lpstr>
      <vt:lpstr>Processing Recursive Lists</vt:lpstr>
      <vt:lpstr>PowerPoint Presentation</vt:lpstr>
      <vt:lpstr>How it works</vt:lpstr>
      <vt:lpstr>Manipulating our Rlist</vt:lpstr>
      <vt:lpstr>Combining two lists</vt:lpstr>
      <vt:lpstr>Mapping a function over a list</vt:lpstr>
      <vt:lpstr>Filtering</vt:lpstr>
      <vt:lpstr>Hierarchical Structures</vt:lpstr>
      <vt:lpstr>Example: a box-and-pointer diagram</vt:lpstr>
      <vt:lpstr>Recursion on trees</vt:lpstr>
      <vt:lpstr>Counting a total number of leaves</vt:lpstr>
      <vt:lpstr>Mapping and recursion together </vt:lpstr>
      <vt:lpstr>Internal values</vt:lpstr>
      <vt:lpstr>PowerPoint Presentation</vt:lpstr>
      <vt:lpstr>Tree class usage</vt:lpstr>
      <vt:lpstr>PowerPoint Presentation</vt:lpstr>
      <vt:lpstr>Environment Diagram</vt:lpstr>
      <vt:lpstr>PowerPoint Presentation</vt:lpstr>
      <vt:lpstr>How does it relate to Interpreter?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Languages</dc:title>
  <dc:creator>מרינה ליטבק</dc:creator>
  <cp:lastModifiedBy>מרינה ליטבק</cp:lastModifiedBy>
  <cp:revision>216</cp:revision>
  <cp:lastPrinted>2012-12-29T23:04:18Z</cp:lastPrinted>
  <dcterms:created xsi:type="dcterms:W3CDTF">2012-12-22T18:16:21Z</dcterms:created>
  <dcterms:modified xsi:type="dcterms:W3CDTF">2017-01-01T09:39:27Z</dcterms:modified>
</cp:coreProperties>
</file>