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2"/>
  </p:notesMasterIdLst>
  <p:sldIdLst>
    <p:sldId id="307" r:id="rId3"/>
    <p:sldId id="256" r:id="rId4"/>
    <p:sldId id="257" r:id="rId5"/>
    <p:sldId id="258" r:id="rId6"/>
    <p:sldId id="310" r:id="rId7"/>
    <p:sldId id="308" r:id="rId8"/>
    <p:sldId id="259" r:id="rId9"/>
    <p:sldId id="309" r:id="rId10"/>
    <p:sldId id="311" r:id="rId11"/>
    <p:sldId id="312" r:id="rId12"/>
    <p:sldId id="313" r:id="rId13"/>
    <p:sldId id="314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066CD7-AED7-4333-80BD-6F61DE246426}" type="datetimeFigureOut">
              <a:rPr lang="he-IL" smtClean="0"/>
              <a:t>כ"ה/כסלו/תשע"ז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B24946-C9C2-43D4-9FE1-D27905BC90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62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13A3D-F750-4BA0-A74D-B814B61F91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מעוין ומלבן: שניהם ניתן לראות מרובעים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24946-C9C2-43D4-9FE1-D27905BC90DA}" type="slidenum">
              <a:rPr lang="he-IL" smtClean="0"/>
              <a:t>57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76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4DED-DC84-40CA-B9C9-259442C2C2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2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60A1-F9BB-444B-8D8F-FD626749A0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2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8044-4336-4BCC-9EAB-2B7C1F675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7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E273-69E7-4F04-9CE1-19300B0F1B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3387-16CC-4BD0-9539-F34B7DAED8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60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B1D0-BA9B-4B6C-B734-20390004FA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80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F229-EC78-4371-A621-8EBD133C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78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3E61-46DC-4DA0-85A2-944AF103E0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6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1D9-AB74-4108-A70F-6B834A242B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02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5D4A-5D03-4B1F-8DBD-83518AF320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33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B758-9B50-4938-A15B-B44EE8C74A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0210-5D84-44B8-A00D-D60FE371B4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6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Lesson #9</a:t>
            </a:r>
          </a:p>
          <a:p>
            <a:r>
              <a:rPr lang="en-US" dirty="0" smtClean="0"/>
              <a:t>Generic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 or </a:t>
            </a:r>
            <a:r>
              <a:rPr lang="en-US" dirty="0" err="1" smtClean="0"/>
              <a:t>repr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class Account():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self.balance</a:t>
            </a:r>
            <a:r>
              <a:rPr lang="en-US" sz="2400" dirty="0" smtClean="0"/>
              <a:t> </a:t>
            </a:r>
            <a:r>
              <a:rPr lang="en-US" sz="2400" dirty="0"/>
              <a:t>= 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strike="sngStrike" dirty="0" err="1"/>
              <a:t>def</a:t>
            </a:r>
            <a:r>
              <a:rPr lang="en-US" sz="2400" strike="sngStrike" dirty="0"/>
              <a:t> __</a:t>
            </a:r>
            <a:r>
              <a:rPr lang="en-US" sz="2400" strike="sngStrike" dirty="0" err="1"/>
              <a:t>repr</a:t>
            </a:r>
            <a:r>
              <a:rPr lang="en-US" sz="2400" strike="sngStrike" dirty="0"/>
              <a:t>__(self):</a:t>
            </a:r>
          </a:p>
          <a:p>
            <a:pPr marL="0" indent="0">
              <a:buNone/>
            </a:pPr>
            <a:r>
              <a:rPr lang="en-US" sz="2400" strike="sngStrike" dirty="0"/>
              <a:t>	 </a:t>
            </a:r>
            <a:r>
              <a:rPr lang="en-US" sz="2400" strike="sngStrike" dirty="0" smtClean="0"/>
              <a:t>   return </a:t>
            </a:r>
            <a:r>
              <a:rPr lang="en-US" sz="2400" strike="sngStrike" dirty="0"/>
              <a:t>'Account()'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str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    return 'bank account with balance = '+</a:t>
            </a:r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self.balance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&gt;&gt;&gt; a = Account()</a:t>
            </a:r>
          </a:p>
          <a:p>
            <a:pPr marL="0" indent="0">
              <a:buNone/>
            </a:pPr>
            <a:r>
              <a:rPr lang="en-US" sz="2400" dirty="0"/>
              <a:t>&gt;&gt;&gt; a</a:t>
            </a:r>
          </a:p>
          <a:p>
            <a:pPr marL="0" indent="0">
              <a:buNone/>
            </a:pPr>
            <a:r>
              <a:rPr lang="en-US" sz="2400" dirty="0"/>
              <a:t>&lt;__</a:t>
            </a:r>
            <a:r>
              <a:rPr lang="en-US" sz="2400" dirty="0" err="1"/>
              <a:t>main__.Account</a:t>
            </a:r>
            <a:r>
              <a:rPr lang="en-US" sz="2400" dirty="0"/>
              <a:t> object at 0x02E07DD0&gt;</a:t>
            </a:r>
          </a:p>
          <a:p>
            <a:pPr marL="0" indent="0">
              <a:buNone/>
            </a:pPr>
            <a:r>
              <a:rPr lang="en-US" sz="2400" dirty="0"/>
              <a:t>&gt;&gt;&gt; print(a)</a:t>
            </a:r>
          </a:p>
          <a:p>
            <a:pPr marL="0" indent="0">
              <a:buNone/>
            </a:pPr>
            <a:r>
              <a:rPr lang="en-US" sz="2400" dirty="0"/>
              <a:t>bank account with balance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75856" y="4005064"/>
            <a:ext cx="2088232" cy="648072"/>
          </a:xfrm>
          <a:prstGeom prst="wedgeRoundRectCallout">
            <a:avLst>
              <a:gd name="adj1" fmla="val -138265"/>
              <a:gd name="adj2" fmla="val 266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Runs default </a:t>
            </a:r>
            <a:r>
              <a:rPr lang="en-US" dirty="0" err="1" smtClean="0">
                <a:solidFill>
                  <a:schemeClr val="tx1"/>
                </a:solidFill>
              </a:rPr>
              <a:t>repr</a:t>
            </a:r>
            <a:r>
              <a:rPr lang="en-US" dirty="0" smtClean="0">
                <a:solidFill>
                  <a:schemeClr val="tx1"/>
                </a:solidFill>
              </a:rPr>
              <a:t> defined in object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 or </a:t>
            </a:r>
            <a:r>
              <a:rPr lang="en-US" dirty="0" err="1" smtClean="0"/>
              <a:t>repr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class Account():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self.balance</a:t>
            </a:r>
            <a:r>
              <a:rPr lang="en-US" sz="2400" dirty="0" smtClean="0"/>
              <a:t> </a:t>
            </a:r>
            <a:r>
              <a:rPr lang="en-US" sz="2400" dirty="0"/>
              <a:t>= 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repr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return </a:t>
            </a:r>
            <a:r>
              <a:rPr lang="en-US" sz="2400" dirty="0"/>
              <a:t>'Account()'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strike="sngStrike" dirty="0" err="1"/>
              <a:t>def</a:t>
            </a:r>
            <a:r>
              <a:rPr lang="en-US" sz="2400" strike="sngStrike" dirty="0"/>
              <a:t> __</a:t>
            </a:r>
            <a:r>
              <a:rPr lang="en-US" sz="2400" strike="sngStrike" dirty="0" err="1"/>
              <a:t>str</a:t>
            </a:r>
            <a:r>
              <a:rPr lang="en-US" sz="2400" strike="sngStrike" dirty="0"/>
              <a:t>__(self):</a:t>
            </a:r>
          </a:p>
          <a:p>
            <a:pPr marL="0" indent="0">
              <a:buNone/>
            </a:pPr>
            <a:r>
              <a:rPr lang="en-US" sz="2400" strike="sngStrike" dirty="0"/>
              <a:t>	    return 'bank account with balance = '+</a:t>
            </a:r>
            <a:r>
              <a:rPr lang="en-US" sz="2400" strike="sngStrike" dirty="0" err="1"/>
              <a:t>str</a:t>
            </a:r>
            <a:r>
              <a:rPr lang="en-US" sz="2400" strike="sngStrike" dirty="0"/>
              <a:t>(</a:t>
            </a:r>
            <a:r>
              <a:rPr lang="en-US" sz="2400" strike="sngStrike" dirty="0" err="1"/>
              <a:t>self.balance</a:t>
            </a:r>
            <a:r>
              <a:rPr lang="en-US" sz="2400" strike="sngStrike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&gt;&gt;&gt; a = Account()</a:t>
            </a:r>
          </a:p>
          <a:p>
            <a:pPr marL="0" indent="0">
              <a:buNone/>
            </a:pPr>
            <a:r>
              <a:rPr lang="en-US" sz="2400" dirty="0"/>
              <a:t>&gt;&gt;&gt; a</a:t>
            </a:r>
          </a:p>
          <a:p>
            <a:pPr marL="0" indent="0">
              <a:buNone/>
            </a:pPr>
            <a:r>
              <a:rPr lang="en-US" sz="2400" dirty="0"/>
              <a:t>Account()</a:t>
            </a:r>
          </a:p>
          <a:p>
            <a:pPr marL="0" indent="0">
              <a:buNone/>
            </a:pPr>
            <a:r>
              <a:rPr lang="en-US" sz="2400" dirty="0"/>
              <a:t>&gt;&gt;&gt; print(a)</a:t>
            </a:r>
          </a:p>
          <a:p>
            <a:pPr marL="0" indent="0">
              <a:buNone/>
            </a:pPr>
            <a:r>
              <a:rPr lang="en-US" sz="2400" dirty="0"/>
              <a:t>Account()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str</a:t>
            </a:r>
            <a:r>
              <a:rPr lang="en-US" sz="2400" dirty="0"/>
              <a:t>(a</a:t>
            </a:r>
            <a:r>
              <a:rPr lang="en-US" sz="2400" dirty="0" smtClean="0"/>
              <a:t>)   </a:t>
            </a:r>
            <a:r>
              <a:rPr lang="en-US" sz="2400" i="1" dirty="0" smtClean="0">
                <a:solidFill>
                  <a:srgbClr val="00B050"/>
                </a:solidFill>
              </a:rPr>
              <a:t># exists! </a:t>
            </a:r>
            <a:r>
              <a:rPr lang="en-US" sz="2400" i="1" dirty="0">
                <a:solidFill>
                  <a:srgbClr val="00B050"/>
                </a:solidFill>
              </a:rPr>
              <a:t>b</a:t>
            </a:r>
            <a:r>
              <a:rPr lang="en-US" sz="2400" i="1" dirty="0" smtClean="0">
                <a:solidFill>
                  <a:srgbClr val="00B050"/>
                </a:solidFill>
              </a:rPr>
              <a:t>ut runs </a:t>
            </a:r>
            <a:r>
              <a:rPr lang="en-US" sz="2400" i="1" dirty="0" err="1" smtClean="0">
                <a:solidFill>
                  <a:srgbClr val="00B050"/>
                </a:solidFill>
              </a:rPr>
              <a:t>repr</a:t>
            </a:r>
            <a:endParaRPr lang="en-US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'Account()'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51920" y="4797152"/>
            <a:ext cx="2088232" cy="648072"/>
          </a:xfrm>
          <a:prstGeom prst="wedgeRoundRectCallout">
            <a:avLst>
              <a:gd name="adj1" fmla="val -138265"/>
              <a:gd name="adj2" fmla="val 266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Runs default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 defined in object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9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 or </a:t>
            </a:r>
            <a:r>
              <a:rPr lang="en-US" dirty="0" err="1" smtClean="0"/>
              <a:t>repr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class Account():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self.balance</a:t>
            </a:r>
            <a:r>
              <a:rPr lang="en-US" sz="2400" dirty="0" smtClean="0"/>
              <a:t> </a:t>
            </a:r>
            <a:r>
              <a:rPr lang="en-US" sz="2400" dirty="0"/>
              <a:t>= 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strike="sngStrike" dirty="0" err="1"/>
              <a:t>def</a:t>
            </a:r>
            <a:r>
              <a:rPr lang="en-US" sz="2400" strike="sngStrike" dirty="0"/>
              <a:t> __</a:t>
            </a:r>
            <a:r>
              <a:rPr lang="en-US" sz="2400" strike="sngStrike" dirty="0" err="1"/>
              <a:t>repr</a:t>
            </a:r>
            <a:r>
              <a:rPr lang="en-US" sz="2400" strike="sngStrike" dirty="0"/>
              <a:t>__(self):</a:t>
            </a:r>
          </a:p>
          <a:p>
            <a:pPr marL="0" indent="0">
              <a:buNone/>
            </a:pPr>
            <a:r>
              <a:rPr lang="en-US" sz="2400" strike="sngStrike" dirty="0"/>
              <a:t>	 </a:t>
            </a:r>
            <a:r>
              <a:rPr lang="en-US" sz="2400" strike="sngStrike" dirty="0" smtClean="0"/>
              <a:t>   return </a:t>
            </a:r>
            <a:r>
              <a:rPr lang="en-US" sz="2400" strike="sngStrike" dirty="0"/>
              <a:t>'Account()'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strike="sngStrike" dirty="0" err="1"/>
              <a:t>def</a:t>
            </a:r>
            <a:r>
              <a:rPr lang="en-US" sz="2400" strike="sngStrike" dirty="0"/>
              <a:t> __</a:t>
            </a:r>
            <a:r>
              <a:rPr lang="en-US" sz="2400" strike="sngStrike" dirty="0" err="1"/>
              <a:t>str</a:t>
            </a:r>
            <a:r>
              <a:rPr lang="en-US" sz="2400" strike="sngStrike" dirty="0"/>
              <a:t>__(self):</a:t>
            </a:r>
          </a:p>
          <a:p>
            <a:pPr marL="0" indent="0">
              <a:buNone/>
            </a:pPr>
            <a:r>
              <a:rPr lang="en-US" sz="2400" strike="sngStrike" dirty="0"/>
              <a:t>	    return 'bank account with balance = '+</a:t>
            </a:r>
            <a:r>
              <a:rPr lang="en-US" sz="2400" strike="sngStrike" dirty="0" err="1"/>
              <a:t>str</a:t>
            </a:r>
            <a:r>
              <a:rPr lang="en-US" sz="2400" strike="sngStrike" dirty="0"/>
              <a:t>(</a:t>
            </a:r>
            <a:r>
              <a:rPr lang="en-US" sz="2400" strike="sngStrike" dirty="0" err="1"/>
              <a:t>self.balance</a:t>
            </a:r>
            <a:r>
              <a:rPr lang="en-US" sz="2400" strike="sngStrike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&gt;&gt;&gt; a = Account()</a:t>
            </a:r>
          </a:p>
          <a:p>
            <a:pPr marL="0" indent="0">
              <a:buNone/>
            </a:pPr>
            <a:r>
              <a:rPr lang="en-US" sz="2400" dirty="0"/>
              <a:t>&gt;&gt;&gt; a</a:t>
            </a:r>
          </a:p>
          <a:p>
            <a:pPr marL="0" indent="0">
              <a:buNone/>
            </a:pPr>
            <a:r>
              <a:rPr lang="en-US" sz="2400" dirty="0"/>
              <a:t>&lt;__</a:t>
            </a:r>
            <a:r>
              <a:rPr lang="en-US" sz="2400" dirty="0" err="1"/>
              <a:t>main__.Account</a:t>
            </a:r>
            <a:r>
              <a:rPr lang="en-US" sz="2400" dirty="0"/>
              <a:t> object at 0x02D67D90&gt;</a:t>
            </a:r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 err="1"/>
              <a:t>str</a:t>
            </a:r>
            <a:r>
              <a:rPr lang="en-US" sz="2400" dirty="0"/>
              <a:t>(a)</a:t>
            </a:r>
          </a:p>
          <a:p>
            <a:pPr marL="0" indent="0">
              <a:buNone/>
            </a:pPr>
            <a:r>
              <a:rPr lang="en-US" sz="2400" dirty="0"/>
              <a:t>'&lt;__</a:t>
            </a:r>
            <a:r>
              <a:rPr lang="en-US" sz="2400" dirty="0" err="1"/>
              <a:t>main__.Account</a:t>
            </a:r>
            <a:r>
              <a:rPr lang="en-US" sz="2400" dirty="0"/>
              <a:t> object at 0x02D67D90&gt;'</a:t>
            </a:r>
          </a:p>
          <a:p>
            <a:pPr marL="0" indent="0">
              <a:buNone/>
            </a:pPr>
            <a:r>
              <a:rPr lang="en-US" sz="2400" dirty="0"/>
              <a:t>&gt;&gt;&gt; print(a)</a:t>
            </a:r>
          </a:p>
          <a:p>
            <a:pPr marL="0" indent="0">
              <a:buNone/>
            </a:pPr>
            <a:r>
              <a:rPr lang="en-US" sz="2400" dirty="0"/>
              <a:t>&lt;__</a:t>
            </a:r>
            <a:r>
              <a:rPr lang="en-US" sz="2400" dirty="0" err="1"/>
              <a:t>main__.Account</a:t>
            </a:r>
            <a:r>
              <a:rPr lang="en-US" sz="2400" dirty="0"/>
              <a:t> object at 0x02D67D90&gt;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275856" y="4005064"/>
            <a:ext cx="2088232" cy="648072"/>
          </a:xfrm>
          <a:prstGeom prst="wedgeRoundRectCallout">
            <a:avLst>
              <a:gd name="adj1" fmla="val -138265"/>
              <a:gd name="adj2" fmla="val 266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Runs default </a:t>
            </a:r>
            <a:r>
              <a:rPr lang="en-US" dirty="0" err="1" smtClean="0">
                <a:solidFill>
                  <a:schemeClr val="tx1"/>
                </a:solidFill>
              </a:rPr>
              <a:t>repr</a:t>
            </a:r>
            <a:r>
              <a:rPr lang="en-US" dirty="0" smtClean="0">
                <a:solidFill>
                  <a:schemeClr val="tx1"/>
                </a:solidFill>
              </a:rPr>
              <a:t> defined in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541105" y="5589240"/>
            <a:ext cx="2088232" cy="648072"/>
          </a:xfrm>
          <a:prstGeom prst="wedgeRoundRectCallout">
            <a:avLst>
              <a:gd name="adj1" fmla="val -216553"/>
              <a:gd name="adj2" fmla="val 9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Runs default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 defined in object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700" dirty="0" smtClean="0"/>
              <a:t>Can be applied to many (</a:t>
            </a:r>
            <a:r>
              <a:rPr lang="en-US" sz="2700" b="1" i="1" dirty="0" smtClean="0"/>
              <a:t>poly</a:t>
            </a:r>
            <a:r>
              <a:rPr lang="en-US" sz="2700" dirty="0" smtClean="0"/>
              <a:t>) different forms (</a:t>
            </a:r>
            <a:r>
              <a:rPr lang="en-US" sz="2700" b="1" i="1" dirty="0" smtClean="0"/>
              <a:t>morph</a:t>
            </a:r>
            <a:r>
              <a:rPr lang="en-US" sz="2700" dirty="0" smtClean="0"/>
              <a:t>) of data</a:t>
            </a:r>
          </a:p>
          <a:p>
            <a:r>
              <a:rPr lang="en-US" sz="2700" dirty="0" smtClean="0"/>
              <a:t>Message passing provides an elegant solution</a:t>
            </a:r>
          </a:p>
          <a:p>
            <a:r>
              <a:rPr lang="en-US" sz="2700" dirty="0" smtClean="0"/>
              <a:t>Examples: the </a:t>
            </a:r>
            <a:r>
              <a:rPr lang="en-US" sz="2700" b="1" dirty="0" err="1" smtClean="0"/>
              <a:t>repr</a:t>
            </a:r>
            <a:r>
              <a:rPr lang="en-US" sz="2700" dirty="0" smtClean="0"/>
              <a:t>/</a:t>
            </a:r>
            <a:r>
              <a:rPr lang="en-US" sz="2700" b="1" dirty="0" err="1" smtClean="0"/>
              <a:t>str</a:t>
            </a:r>
            <a:r>
              <a:rPr lang="en-US" sz="2700" dirty="0" smtClean="0"/>
              <a:t> functions invokes methods called </a:t>
            </a:r>
            <a:r>
              <a:rPr lang="en-US" sz="2700" b="1" dirty="0" smtClean="0"/>
              <a:t>__</a:t>
            </a:r>
            <a:r>
              <a:rPr lang="en-US" sz="2700" b="1" dirty="0" err="1" smtClean="0"/>
              <a:t>repr</a:t>
            </a:r>
            <a:r>
              <a:rPr lang="en-US" sz="2700" b="1" dirty="0" smtClean="0"/>
              <a:t>__</a:t>
            </a:r>
            <a:r>
              <a:rPr lang="en-US" sz="2700" dirty="0" smtClean="0"/>
              <a:t>/</a:t>
            </a:r>
            <a:r>
              <a:rPr lang="en-US" sz="2700" b="1" dirty="0" smtClean="0"/>
              <a:t>__</a:t>
            </a:r>
            <a:r>
              <a:rPr lang="en-US" sz="2700" b="1" dirty="0" err="1" smtClean="0"/>
              <a:t>str</a:t>
            </a:r>
            <a:r>
              <a:rPr lang="en-US" sz="2700" b="1" dirty="0" smtClean="0"/>
              <a:t>__ </a:t>
            </a:r>
            <a:r>
              <a:rPr lang="en-US" sz="2700" dirty="0" smtClean="0"/>
              <a:t>on its argument:</a:t>
            </a:r>
          </a:p>
          <a:p>
            <a:pPr>
              <a:buNone/>
            </a:pPr>
            <a:endParaRPr lang="en-US" sz="2900" dirty="0" smtClean="0"/>
          </a:p>
          <a:p>
            <a:pPr>
              <a:buNone/>
            </a:pPr>
            <a:r>
              <a:rPr lang="en-US" sz="2900" dirty="0" smtClean="0"/>
              <a:t>&gt;&gt;&gt; </a:t>
            </a:r>
            <a:r>
              <a:rPr lang="en-US" sz="2900" dirty="0" err="1" smtClean="0"/>
              <a:t>today.__repr</a:t>
            </a:r>
            <a:r>
              <a:rPr lang="en-US" sz="2900" dirty="0" smtClean="0"/>
              <a:t>__()</a:t>
            </a:r>
          </a:p>
          <a:p>
            <a:pPr>
              <a:buNone/>
            </a:pPr>
            <a:r>
              <a:rPr lang="en-US" sz="2900" dirty="0" smtClean="0"/>
              <a:t>’</a:t>
            </a:r>
            <a:r>
              <a:rPr lang="en-US" sz="2900" dirty="0" err="1" smtClean="0"/>
              <a:t>datetime.date</a:t>
            </a:r>
            <a:r>
              <a:rPr lang="en-US" sz="2900" dirty="0" smtClean="0"/>
              <a:t>(2011, 9, 12)’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900" dirty="0" smtClean="0"/>
              <a:t>By implementing a method in user-defined classes, we can extend its applicability (</a:t>
            </a:r>
            <a:r>
              <a:rPr lang="en-US" sz="2900" dirty="0" err="1" smtClean="0"/>
              <a:t>repr</a:t>
            </a:r>
            <a:r>
              <a:rPr lang="en-US" sz="2900" dirty="0" smtClean="0"/>
              <a:t> or </a:t>
            </a:r>
            <a:r>
              <a:rPr lang="en-US" sz="2900" dirty="0" err="1" smtClean="0"/>
              <a:t>str</a:t>
            </a:r>
            <a:r>
              <a:rPr lang="en-US" sz="2900" dirty="0" smtClean="0"/>
              <a:t>) to </a:t>
            </a:r>
            <a:r>
              <a:rPr lang="en-US" sz="2900" b="1" dirty="0" smtClean="0"/>
              <a:t>any </a:t>
            </a:r>
            <a:r>
              <a:rPr lang="en-US" sz="2900" dirty="0" smtClean="0"/>
              <a:t>class</a:t>
            </a:r>
            <a:r>
              <a:rPr lang="en-US" sz="2900" b="1" dirty="0" smtClean="0"/>
              <a:t> </a:t>
            </a:r>
            <a:r>
              <a:rPr lang="en-US" sz="2900" dirty="0" smtClean="0"/>
              <a:t>we create in the future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3509427"/>
            <a:ext cx="3124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prstClr val="black"/>
                </a:solidFill>
              </a:rPr>
              <a:t>&gt;&gt;&gt; </a:t>
            </a:r>
            <a:r>
              <a:rPr lang="en-US" sz="2500" dirty="0" err="1" smtClean="0">
                <a:solidFill>
                  <a:prstClr val="black"/>
                </a:solidFill>
              </a:rPr>
              <a:t>today.__str</a:t>
            </a:r>
            <a:r>
              <a:rPr lang="en-US" sz="2500" dirty="0" smtClean="0">
                <a:solidFill>
                  <a:prstClr val="black"/>
                </a:solidFill>
              </a:rPr>
              <a:t>__()</a:t>
            </a:r>
          </a:p>
          <a:p>
            <a:r>
              <a:rPr lang="en-US" sz="2500" dirty="0" smtClean="0">
                <a:solidFill>
                  <a:prstClr val="black"/>
                </a:solidFill>
              </a:rPr>
              <a:t>’2011-09-12’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315200" y="3068958"/>
            <a:ext cx="1524000" cy="439289"/>
          </a:xfrm>
          <a:prstGeom prst="wedgeRoundRectCallout">
            <a:avLst>
              <a:gd name="adj1" fmla="val -78154"/>
              <a:gd name="adj2" fmla="val 571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=  </a:t>
            </a:r>
            <a:r>
              <a:rPr lang="en-US" sz="2000" dirty="0" err="1" smtClean="0">
                <a:solidFill>
                  <a:prstClr val="black"/>
                </a:solidFill>
              </a:rPr>
              <a:t>str</a:t>
            </a:r>
            <a:r>
              <a:rPr lang="en-US" sz="2000" dirty="0" smtClean="0">
                <a:solidFill>
                  <a:prstClr val="black"/>
                </a:solidFill>
              </a:rPr>
              <a:t>(today)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915816" y="3068959"/>
            <a:ext cx="1800200" cy="440467"/>
          </a:xfrm>
          <a:prstGeom prst="wedgeRoundRectCallout">
            <a:avLst>
              <a:gd name="adj1" fmla="val -78154"/>
              <a:gd name="adj2" fmla="val 571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=  </a:t>
            </a:r>
            <a:r>
              <a:rPr lang="en-US" sz="2000" dirty="0" err="1" smtClean="0">
                <a:solidFill>
                  <a:prstClr val="black"/>
                </a:solidFill>
              </a:rPr>
              <a:t>rep</a:t>
            </a:r>
            <a:r>
              <a:rPr lang="en-US" sz="2000" dirty="0" err="1" smtClean="0">
                <a:solidFill>
                  <a:prstClr val="black"/>
                </a:solidFill>
              </a:rPr>
              <a:t>r</a:t>
            </a:r>
            <a:r>
              <a:rPr lang="en-US" sz="2000" dirty="0" smtClean="0">
                <a:solidFill>
                  <a:prstClr val="black"/>
                </a:solidFill>
              </a:rPr>
              <a:t>(today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might be multiple representations for a data object</a:t>
            </a:r>
          </a:p>
          <a:p>
            <a:endParaRPr lang="en-US" sz="2800" dirty="0" smtClean="0"/>
          </a:p>
          <a:p>
            <a:r>
              <a:rPr lang="en-US" sz="2800" dirty="0" smtClean="0"/>
              <a:t>We might like to design systems that can deal with multiple representations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sz="2800" dirty="0" smtClean="0"/>
              <a:t>Complex numbers may be represented in two ways: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in </a:t>
            </a:r>
            <a:r>
              <a:rPr lang="en-US" sz="2600" i="1" dirty="0" smtClean="0"/>
              <a:t>rectangular</a:t>
            </a:r>
            <a:r>
              <a:rPr lang="en-US" sz="2600" dirty="0" smtClean="0"/>
              <a:t> form (real and imaginary parts)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in </a:t>
            </a:r>
            <a:r>
              <a:rPr lang="en-US" sz="2600" i="1" dirty="0" smtClean="0"/>
              <a:t>polar</a:t>
            </a:r>
            <a:r>
              <a:rPr lang="en-US" sz="2600" dirty="0" smtClean="0"/>
              <a:t> form (magnitude and angle)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800" dirty="0" smtClean="0"/>
              <a:t>We’d like to support arithmetic functions  on both:</a:t>
            </a:r>
          </a:p>
          <a:p>
            <a:pPr lvl="1"/>
            <a:r>
              <a:rPr lang="en-US" sz="2600" dirty="0" err="1" smtClean="0"/>
              <a:t>add_complex</a:t>
            </a:r>
            <a:r>
              <a:rPr lang="en-US" sz="2600" dirty="0" smtClean="0"/>
              <a:t>, </a:t>
            </a:r>
          </a:p>
          <a:p>
            <a:pPr lvl="1"/>
            <a:r>
              <a:rPr lang="en-US" sz="2600" dirty="0" err="1" smtClean="0"/>
              <a:t>mul_complex</a:t>
            </a: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number representations</a:t>
            </a:r>
            <a:br>
              <a:rPr lang="en-US" dirty="0" smtClean="0"/>
            </a:br>
            <a:r>
              <a:rPr lang="en-US" sz="4000" dirty="0" smtClean="0"/>
              <a:t>Rectangular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Are naturally represented as pairs </a:t>
            </a:r>
          </a:p>
          <a:p>
            <a:r>
              <a:rPr lang="en-US" sz="3000" dirty="0" smtClean="0"/>
              <a:t>Rectangular form: z = x + y * </a:t>
            </a:r>
            <a:r>
              <a:rPr lang="en-US" sz="3000" dirty="0" err="1" smtClean="0"/>
              <a:t>i</a:t>
            </a:r>
            <a:r>
              <a:rPr lang="en-US" sz="3000" dirty="0" smtClean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real</a:t>
            </a:r>
            <a:r>
              <a:rPr lang="en-US" dirty="0" smtClean="0"/>
              <a:t> (x) and the </a:t>
            </a:r>
            <a:r>
              <a:rPr lang="en-US" b="1" dirty="0" smtClean="0"/>
              <a:t>imaginary</a:t>
            </a:r>
            <a:r>
              <a:rPr lang="en-US" dirty="0" smtClean="0"/>
              <a:t> (y) parts </a:t>
            </a:r>
          </a:p>
          <a:p>
            <a:endParaRPr lang="en-US" dirty="0" smtClean="0"/>
          </a:p>
          <a:p>
            <a:r>
              <a:rPr lang="en-US" dirty="0" smtClean="0"/>
              <a:t>z1 + z2 = (x1 + x2) + (y1 + y2)*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number representations</a:t>
            </a:r>
            <a:br>
              <a:rPr lang="en-US" dirty="0" smtClean="0"/>
            </a:br>
            <a:r>
              <a:rPr lang="en-US" sz="4000" dirty="0" smtClean="0"/>
              <a:t>Polar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Are naturally represented as pairs</a:t>
            </a:r>
          </a:p>
          <a:p>
            <a:r>
              <a:rPr lang="en-US" sz="3000" dirty="0" smtClean="0"/>
              <a:t>Polar form: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magnitude</a:t>
            </a:r>
            <a:r>
              <a:rPr lang="en-US" dirty="0" smtClean="0"/>
              <a:t> and an </a:t>
            </a:r>
            <a:r>
              <a:rPr lang="en-US" b="1" dirty="0" smtClean="0"/>
              <a:t>angle </a:t>
            </a:r>
          </a:p>
          <a:p>
            <a:endParaRPr lang="en-US" dirty="0" smtClean="0"/>
          </a:p>
          <a:p>
            <a:r>
              <a:rPr lang="en-US" sz="2800" dirty="0" smtClean="0"/>
              <a:t>magnitude(z1 * z2) = magnitude(z1)*magnitude(z2)</a:t>
            </a:r>
          </a:p>
          <a:p>
            <a:pPr>
              <a:buNone/>
            </a:pPr>
            <a:r>
              <a:rPr lang="en-US" sz="2800" dirty="0" smtClean="0"/>
              <a:t>	angle (z1*z2) = angle(z1) + angle(z2)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numbers </a:t>
            </a:r>
            <a:br>
              <a:rPr lang="en-US" dirty="0" smtClean="0"/>
            </a:br>
            <a:r>
              <a:rPr lang="en-US" sz="4000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Contains two different kinds of abstraction barriers: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higher-level operations &lt;-&gt; lower-level representations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alternative representations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888" y="3086100"/>
            <a:ext cx="6247533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Representations:</a:t>
            </a:r>
            <a:br>
              <a:rPr lang="en-US" dirty="0" smtClean="0"/>
            </a:br>
            <a:r>
              <a:rPr lang="en-US" sz="4000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Additional </a:t>
            </a:r>
            <a:r>
              <a:rPr lang="en-US" sz="2800" i="1" dirty="0" smtClean="0"/>
              <a:t>abstraction barriers </a:t>
            </a:r>
            <a:r>
              <a:rPr lang="en-US" sz="2800" dirty="0" smtClean="0"/>
              <a:t>that separate </a:t>
            </a:r>
            <a:r>
              <a:rPr lang="en-US" sz="2800" b="1" i="1" dirty="0" smtClean="0"/>
              <a:t>different design </a:t>
            </a:r>
            <a:r>
              <a:rPr lang="en-US" sz="2800" i="1" dirty="0" smtClean="0"/>
              <a:t>choices </a:t>
            </a:r>
          </a:p>
          <a:p>
            <a:pPr lvl="1"/>
            <a:r>
              <a:rPr lang="en-US" sz="2400" dirty="0" smtClean="0"/>
              <a:t>permit them to coexist in a single program </a:t>
            </a:r>
          </a:p>
          <a:p>
            <a:endParaRPr lang="en-US" sz="2800" dirty="0" smtClean="0"/>
          </a:p>
          <a:p>
            <a:r>
              <a:rPr lang="en-US" sz="2800" dirty="0" smtClean="0"/>
              <a:t>We need conventions that permit programmers to incorporate modules into larger systems </a:t>
            </a:r>
            <a:r>
              <a:rPr lang="en-US" sz="2800" b="1" i="1" dirty="0" smtClean="0"/>
              <a:t>additively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Operations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Alternate methods for combining and manipulating objects of different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Design </a:t>
            </a:r>
            <a:r>
              <a:rPr lang="en-US" sz="3000" i="1" dirty="0" smtClean="0"/>
              <a:t>separate </a:t>
            </a:r>
            <a:r>
              <a:rPr lang="en-US" sz="3000" b="1" i="1" dirty="0" smtClean="0"/>
              <a:t>rectangular</a:t>
            </a:r>
            <a:r>
              <a:rPr lang="en-US" sz="3000" i="1" dirty="0" smtClean="0"/>
              <a:t> and </a:t>
            </a:r>
            <a:r>
              <a:rPr lang="en-US" sz="3000" b="1" i="1" dirty="0" smtClean="0"/>
              <a:t>polar</a:t>
            </a:r>
            <a:r>
              <a:rPr lang="en-US" sz="3000" i="1" dirty="0" smtClean="0"/>
              <a:t> representations </a:t>
            </a:r>
            <a:r>
              <a:rPr lang="en-US" sz="3000" dirty="0" smtClean="0"/>
              <a:t>for complex numbers while maintaining an abstract </a:t>
            </a:r>
            <a:r>
              <a:rPr lang="en-US" sz="3000" dirty="0" smtClean="0">
                <a:solidFill>
                  <a:srgbClr val="C00000"/>
                </a:solidFill>
              </a:rPr>
              <a:t>“complex-number”</a:t>
            </a:r>
            <a:r>
              <a:rPr lang="en-US" sz="3000" dirty="0" smtClean="0"/>
              <a:t> object</a:t>
            </a:r>
          </a:p>
          <a:p>
            <a:pPr lvl="1"/>
            <a:r>
              <a:rPr lang="en-US" sz="2600" dirty="0"/>
              <a:t>Message </a:t>
            </a:r>
            <a:r>
              <a:rPr lang="en-US" sz="2600" dirty="0" smtClean="0"/>
              <a:t>passing</a:t>
            </a:r>
            <a:r>
              <a:rPr lang="en-US" sz="3000" dirty="0" smtClean="0"/>
              <a:t> </a:t>
            </a:r>
          </a:p>
          <a:p>
            <a:endParaRPr lang="en-US" sz="3000" dirty="0" smtClean="0"/>
          </a:p>
          <a:p>
            <a:r>
              <a:rPr lang="en-US" sz="3000" dirty="0" smtClean="0"/>
              <a:t>Define arithmetic functions </a:t>
            </a:r>
          </a:p>
          <a:p>
            <a:pPr lvl="1"/>
            <a:r>
              <a:rPr lang="en-US" dirty="0" err="1" smtClean="0"/>
              <a:t>add_complex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mul_complex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smtClean="0"/>
              <a:t>in terms of </a:t>
            </a:r>
            <a:r>
              <a:rPr lang="en-US" sz="3000" b="1" i="1" dirty="0" smtClean="0"/>
              <a:t>generic selectors </a:t>
            </a:r>
            <a:r>
              <a:rPr lang="en-US" sz="3000" dirty="0" smtClean="0"/>
              <a:t>that access parts of a complex number </a:t>
            </a:r>
            <a:r>
              <a:rPr lang="en-US" sz="3000" u="sng" dirty="0" smtClean="0"/>
              <a:t>independently</a:t>
            </a:r>
            <a:r>
              <a:rPr lang="en-US" sz="3000" dirty="0" smtClean="0"/>
              <a:t> of the number’s representation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principle of 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 the operations for manipulating complex numbers should be available </a:t>
            </a:r>
            <a:r>
              <a:rPr lang="en-US" sz="2800" u="sng" dirty="0" smtClean="0"/>
              <a:t>regardless</a:t>
            </a:r>
            <a:r>
              <a:rPr lang="en-US" sz="2800" dirty="0" smtClean="0"/>
              <a:t> of which representation is used by a computer</a:t>
            </a:r>
          </a:p>
          <a:p>
            <a:endParaRPr lang="en-US" sz="2800" dirty="0" smtClean="0"/>
          </a:p>
          <a:p>
            <a:r>
              <a:rPr lang="en-US" sz="2800" dirty="0" smtClean="0"/>
              <a:t>Message passing allows different data types to respond to the </a:t>
            </a:r>
            <a:r>
              <a:rPr lang="en-US" sz="2800" b="1" i="1" dirty="0" smtClean="0"/>
              <a:t>same</a:t>
            </a:r>
            <a:r>
              <a:rPr lang="en-US" sz="2800" i="1" dirty="0" smtClean="0"/>
              <a:t> message </a:t>
            </a:r>
            <a:r>
              <a:rPr lang="en-US" sz="2800" dirty="0" smtClean="0"/>
              <a:t>in </a:t>
            </a:r>
            <a:r>
              <a:rPr lang="en-US" sz="2800" b="1" i="1" dirty="0" smtClean="0"/>
              <a:t>different</a:t>
            </a:r>
            <a:r>
              <a:rPr lang="en-US" sz="2800" i="1" dirty="0" smtClean="0"/>
              <a:t> ways</a:t>
            </a:r>
            <a:r>
              <a:rPr lang="en-US" sz="28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Interface</a:t>
            </a:r>
            <a:r>
              <a:rPr lang="en-US" sz="2800" dirty="0" smtClean="0"/>
              <a:t> – a set of </a:t>
            </a:r>
            <a:r>
              <a:rPr lang="en-US" sz="2800" i="1" dirty="0" smtClean="0"/>
              <a:t>shared messages</a:t>
            </a:r>
            <a:r>
              <a:rPr lang="en-US" sz="2800" dirty="0" smtClean="0"/>
              <a:t>, with a specification of what they mean – a powerful method of abstraction. </a:t>
            </a:r>
          </a:p>
          <a:p>
            <a:endParaRPr lang="en-US" sz="2800" u="sng" dirty="0" smtClean="0"/>
          </a:p>
          <a:p>
            <a:r>
              <a:rPr lang="en-US" sz="2800" u="sng" dirty="0" smtClean="0"/>
              <a:t>Example</a:t>
            </a:r>
            <a:r>
              <a:rPr lang="en-US" sz="2800" dirty="0" smtClean="0"/>
              <a:t>: objects that respond to </a:t>
            </a:r>
            <a:r>
              <a:rPr lang="en-US" sz="2800" b="1" dirty="0" smtClean="0"/>
              <a:t>__</a:t>
            </a:r>
            <a:r>
              <a:rPr lang="en-US" sz="2800" b="1" dirty="0" err="1" smtClean="0"/>
              <a:t>repr</a:t>
            </a:r>
            <a:r>
              <a:rPr lang="en-US" sz="2800" b="1" dirty="0" smtClean="0"/>
              <a:t>__ </a:t>
            </a:r>
            <a:r>
              <a:rPr lang="en-US" sz="2800" dirty="0" smtClean="0"/>
              <a:t>and </a:t>
            </a:r>
            <a:r>
              <a:rPr lang="en-US" sz="2800" b="1" dirty="0" smtClean="0"/>
              <a:t>__</a:t>
            </a:r>
            <a:r>
              <a:rPr lang="en-US" sz="2800" b="1" dirty="0" err="1" smtClean="0"/>
              <a:t>str</a:t>
            </a:r>
            <a:r>
              <a:rPr lang="en-US" sz="2800" b="1" dirty="0" smtClean="0"/>
              <a:t>__ </a:t>
            </a:r>
            <a:r>
              <a:rPr lang="en-US" sz="2800" dirty="0" smtClean="0"/>
              <a:t>methods all implement a </a:t>
            </a:r>
            <a:r>
              <a:rPr lang="en-US" sz="2800" dirty="0" smtClean="0">
                <a:solidFill>
                  <a:srgbClr val="C00000"/>
                </a:solidFill>
              </a:rPr>
              <a:t>common interface </a:t>
            </a:r>
            <a:r>
              <a:rPr lang="en-US" sz="2800" dirty="0" smtClean="0"/>
              <a:t>of types that can be represented as strings.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i="1" dirty="0" smtClean="0"/>
              <a:t>interface</a:t>
            </a:r>
            <a:r>
              <a:rPr lang="en-US" sz="2800" dirty="0" smtClean="0"/>
              <a:t> needed to implement arithmetic consists of 4 messages:</a:t>
            </a:r>
          </a:p>
          <a:p>
            <a:pPr lvl="1"/>
            <a:r>
              <a:rPr lang="en-US" dirty="0" smtClean="0"/>
              <a:t>real, </a:t>
            </a:r>
          </a:p>
          <a:p>
            <a:pPr lvl="1"/>
            <a:r>
              <a:rPr lang="en-US" dirty="0" err="1" smtClean="0"/>
              <a:t>imag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magnitude,  </a:t>
            </a:r>
          </a:p>
          <a:p>
            <a:pPr lvl="1"/>
            <a:r>
              <a:rPr lang="en-US" dirty="0" smtClean="0"/>
              <a:t>angle. </a:t>
            </a:r>
          </a:p>
          <a:p>
            <a:endParaRPr lang="en-US" sz="2800" dirty="0" smtClean="0"/>
          </a:p>
          <a:p>
            <a:r>
              <a:rPr lang="en-US" sz="2800" dirty="0" smtClean="0"/>
              <a:t>We can implement addition and multiplication in terms of these messages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different abstract data types for complex numbers that differ in their constructors: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err="1" smtClean="0"/>
              <a:t>ComplexRI</a:t>
            </a:r>
            <a:r>
              <a:rPr lang="en-US" dirty="0" smtClean="0"/>
              <a:t> constructs a complex number from </a:t>
            </a:r>
            <a:r>
              <a:rPr lang="en-US" b="1" dirty="0" smtClean="0"/>
              <a:t>real</a:t>
            </a:r>
            <a:r>
              <a:rPr lang="en-US" dirty="0" smtClean="0"/>
              <a:t> and </a:t>
            </a:r>
            <a:r>
              <a:rPr lang="en-US" b="1" dirty="0" smtClean="0"/>
              <a:t>imaginary</a:t>
            </a:r>
            <a:r>
              <a:rPr lang="en-US" dirty="0" smtClean="0"/>
              <a:t> parts.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err="1" smtClean="0"/>
              <a:t>ComplexMA</a:t>
            </a:r>
            <a:r>
              <a:rPr lang="en-US" dirty="0" smtClean="0"/>
              <a:t> constructs a complex number from a </a:t>
            </a:r>
            <a:r>
              <a:rPr lang="en-US" b="1" dirty="0" smtClean="0"/>
              <a:t>magnitude</a:t>
            </a:r>
            <a:r>
              <a:rPr lang="en-US" dirty="0" smtClean="0"/>
              <a:t> and </a:t>
            </a:r>
            <a:r>
              <a:rPr lang="en-US" b="1" dirty="0" smtClean="0"/>
              <a:t>angle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With 4 messages and 2 constructors, we can implement complex arithmetic: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b="1" dirty="0" err="1" smtClean="0"/>
              <a:t>add_complex</a:t>
            </a:r>
            <a:r>
              <a:rPr lang="en-US" sz="2800" dirty="0" smtClean="0"/>
              <a:t>(z1, z2):</a:t>
            </a:r>
          </a:p>
          <a:p>
            <a:pPr>
              <a:buNone/>
            </a:pPr>
            <a:r>
              <a:rPr lang="en-US" sz="2800" dirty="0" smtClean="0"/>
              <a:t>		return </a:t>
            </a:r>
            <a:r>
              <a:rPr lang="en-US" sz="2800" dirty="0" err="1" smtClean="0"/>
              <a:t>ComplexRI</a:t>
            </a:r>
            <a:r>
              <a:rPr lang="en-US" sz="2800" dirty="0" smtClean="0"/>
              <a:t>(z1.real + z2.real, z1.imag + 								z2.imag)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b="1" dirty="0" err="1" smtClean="0"/>
              <a:t>mul_complex</a:t>
            </a:r>
            <a:r>
              <a:rPr lang="en-US" sz="2800" dirty="0" smtClean="0"/>
              <a:t>(z1, z2):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pl-PL" sz="2800" dirty="0" smtClean="0"/>
              <a:t>return ComplexMA(z1.magnitude * z2.magnitude, </a:t>
            </a:r>
            <a:r>
              <a:rPr lang="en-US" sz="2800" dirty="0" smtClean="0"/>
              <a:t>					</a:t>
            </a:r>
            <a:r>
              <a:rPr lang="pl-PL" sz="2800" dirty="0" smtClean="0"/>
              <a:t>z1.angle + z2.angle)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would be wasteful to store redundant information about each number</a:t>
            </a:r>
          </a:p>
          <a:p>
            <a:endParaRPr lang="en-US" sz="2800" dirty="0" smtClean="0"/>
          </a:p>
          <a:p>
            <a:r>
              <a:rPr lang="en-US" sz="2800" dirty="0" smtClean="0"/>
              <a:t>We would like to store either the real-imaginary representation OR the magnitude-angle representation</a:t>
            </a:r>
          </a:p>
          <a:p>
            <a:endParaRPr lang="en-US" sz="2800" dirty="0" smtClean="0"/>
          </a:p>
          <a:p>
            <a:r>
              <a:rPr lang="en-US" sz="2800" dirty="0" smtClean="0"/>
              <a:t>A simple feature for computing attributes on the fly from zero-argument functions –</a:t>
            </a:r>
            <a:r>
              <a:rPr lang="en-US" sz="2800" b="1" dirty="0" smtClean="0"/>
              <a:t>@property </a:t>
            </a:r>
            <a:r>
              <a:rPr lang="en-US" sz="2800" dirty="0" smtClean="0"/>
              <a:t>decorator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0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implementation of complex</a:t>
            </a:r>
            <a:br>
              <a:rPr lang="en-US" dirty="0" smtClean="0"/>
            </a:br>
            <a:r>
              <a:rPr lang="en-US" dirty="0" smtClean="0"/>
              <a:t>numbers, rectangular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&gt;&gt;&gt; from math import atan2</a:t>
            </a:r>
          </a:p>
          <a:p>
            <a:pPr>
              <a:buNone/>
            </a:pPr>
            <a:r>
              <a:rPr lang="en-US" dirty="0" smtClean="0"/>
              <a:t>&gt;&gt;&gt; class </a:t>
            </a:r>
            <a:r>
              <a:rPr lang="en-US" dirty="0" err="1" smtClean="0"/>
              <a:t>ComplexRI</a:t>
            </a:r>
            <a:r>
              <a:rPr lang="en-US" dirty="0" smtClean="0"/>
              <a:t>(object):</a:t>
            </a:r>
          </a:p>
          <a:p>
            <a:pPr>
              <a:buNone/>
            </a:pPr>
            <a:r>
              <a:rPr lang="en-US" dirty="0" smtClean="0"/>
              <a:t>		def </a:t>
            </a:r>
            <a:r>
              <a:rPr lang="en-US" b="1" dirty="0" smtClean="0"/>
              <a:t>__init__</a:t>
            </a:r>
            <a:r>
              <a:rPr lang="en-US" dirty="0" smtClean="0"/>
              <a:t>(self, real, </a:t>
            </a:r>
            <a:r>
              <a:rPr lang="en-US" dirty="0" err="1" smtClean="0"/>
              <a:t>imag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/>
              <a:t>self.real</a:t>
            </a:r>
            <a:r>
              <a:rPr lang="en-US" dirty="0" smtClean="0"/>
              <a:t> = real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/>
              <a:t>self.imag</a:t>
            </a:r>
            <a:r>
              <a:rPr lang="en-US" dirty="0" smtClean="0"/>
              <a:t> = </a:t>
            </a:r>
            <a:r>
              <a:rPr lang="en-US" dirty="0" err="1" smtClean="0"/>
              <a:t>imag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@property</a:t>
            </a:r>
          </a:p>
          <a:p>
            <a:pPr>
              <a:buNone/>
            </a:pPr>
            <a:r>
              <a:rPr lang="en-US" dirty="0" smtClean="0"/>
              <a:t>		def </a:t>
            </a:r>
            <a:r>
              <a:rPr lang="en-US" b="1" dirty="0" smtClean="0"/>
              <a:t>magnitude</a:t>
            </a:r>
            <a:r>
              <a:rPr lang="en-US" dirty="0" smtClean="0"/>
              <a:t>(self):</a:t>
            </a:r>
          </a:p>
          <a:p>
            <a:pPr>
              <a:buNone/>
            </a:pPr>
            <a:r>
              <a:rPr lang="en-US" dirty="0" smtClean="0"/>
              <a:t>		    return (</a:t>
            </a:r>
            <a:r>
              <a:rPr lang="en-US" dirty="0" err="1" smtClean="0"/>
              <a:t>self.real</a:t>
            </a:r>
            <a:r>
              <a:rPr lang="en-US" dirty="0" smtClean="0"/>
              <a:t> ** 2 + </a:t>
            </a:r>
            <a:r>
              <a:rPr lang="en-US" dirty="0" err="1" smtClean="0"/>
              <a:t>self.imag</a:t>
            </a:r>
            <a:r>
              <a:rPr lang="en-US" dirty="0" smtClean="0"/>
              <a:t> ** 2) ** 0.5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@property</a:t>
            </a:r>
          </a:p>
          <a:p>
            <a:pPr>
              <a:buNone/>
            </a:pPr>
            <a:r>
              <a:rPr lang="en-US" dirty="0" smtClean="0"/>
              <a:t>		def </a:t>
            </a:r>
            <a:r>
              <a:rPr lang="en-US" b="1" dirty="0" smtClean="0"/>
              <a:t>angle</a:t>
            </a:r>
            <a:r>
              <a:rPr lang="en-US" dirty="0" smtClean="0"/>
              <a:t>(self):</a:t>
            </a:r>
          </a:p>
          <a:p>
            <a:pPr>
              <a:buNone/>
            </a:pPr>
            <a:r>
              <a:rPr lang="en-US" dirty="0" smtClean="0"/>
              <a:t>		    return atan2(</a:t>
            </a:r>
            <a:r>
              <a:rPr lang="en-US" dirty="0" err="1" smtClean="0"/>
              <a:t>self.imag</a:t>
            </a:r>
            <a:r>
              <a:rPr lang="en-US" dirty="0" smtClean="0"/>
              <a:t>, </a:t>
            </a:r>
            <a:r>
              <a:rPr lang="en-US" dirty="0" err="1" smtClean="0"/>
              <a:t>self.real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def </a:t>
            </a:r>
            <a:r>
              <a:rPr lang="en-US" b="1" dirty="0" smtClean="0"/>
              <a:t>__</a:t>
            </a:r>
            <a:r>
              <a:rPr lang="en-US" b="1" dirty="0" err="1" smtClean="0"/>
              <a:t>repr</a:t>
            </a:r>
            <a:r>
              <a:rPr lang="en-US" b="1" dirty="0" smtClean="0"/>
              <a:t>__</a:t>
            </a:r>
            <a:r>
              <a:rPr lang="en-US" dirty="0" smtClean="0"/>
              <a:t>(self):</a:t>
            </a:r>
          </a:p>
          <a:p>
            <a:pPr>
              <a:buNone/>
            </a:pPr>
            <a:r>
              <a:rPr lang="en-US" dirty="0" smtClean="0"/>
              <a:t>		    return ’</a:t>
            </a:r>
            <a:r>
              <a:rPr lang="en-US" dirty="0" err="1" smtClean="0"/>
              <a:t>ComplexRI</a:t>
            </a:r>
            <a:r>
              <a:rPr lang="en-US" dirty="0" smtClean="0"/>
              <a:t>({0}, {1})’.format(</a:t>
            </a:r>
            <a:r>
              <a:rPr lang="en-US" dirty="0" err="1" smtClean="0"/>
              <a:t>self.real</a:t>
            </a:r>
            <a:r>
              <a:rPr lang="en-US" dirty="0" smtClean="0"/>
              <a:t>, </a:t>
            </a:r>
            <a:r>
              <a:rPr lang="en-US" dirty="0" err="1" smtClean="0"/>
              <a:t>self.imag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implementation of complex</a:t>
            </a:r>
            <a:br>
              <a:rPr lang="en-US" dirty="0" smtClean="0"/>
            </a:br>
            <a:r>
              <a:rPr lang="en-US" dirty="0" smtClean="0"/>
              <a:t>numbers, polar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dirty="0" smtClean="0"/>
              <a:t>&gt;&gt;&gt; from math import sin, </a:t>
            </a:r>
            <a:r>
              <a:rPr lang="en-US" sz="3600" dirty="0" err="1" smtClean="0"/>
              <a:t>cos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&gt;&gt;&gt; class </a:t>
            </a:r>
            <a:r>
              <a:rPr lang="en-US" sz="3600" dirty="0" err="1" smtClean="0"/>
              <a:t>ComplexMA</a:t>
            </a:r>
            <a:r>
              <a:rPr lang="en-US" sz="3600" dirty="0" smtClean="0"/>
              <a:t>(object):</a:t>
            </a:r>
          </a:p>
          <a:p>
            <a:pPr>
              <a:buNone/>
            </a:pPr>
            <a:r>
              <a:rPr lang="en-US" sz="3600" dirty="0" smtClean="0"/>
              <a:t>		def </a:t>
            </a:r>
            <a:r>
              <a:rPr lang="en-US" sz="3600" b="1" dirty="0" smtClean="0"/>
              <a:t>__init__</a:t>
            </a:r>
            <a:r>
              <a:rPr lang="en-US" sz="3600" dirty="0" smtClean="0"/>
              <a:t>(self, magnitude, angle):</a:t>
            </a:r>
          </a:p>
          <a:p>
            <a:pPr>
              <a:buNone/>
            </a:pPr>
            <a:r>
              <a:rPr lang="en-US" sz="3600" dirty="0" smtClean="0"/>
              <a:t>		    </a:t>
            </a:r>
            <a:r>
              <a:rPr lang="en-US" sz="3600" dirty="0" err="1" smtClean="0"/>
              <a:t>self.magnitude</a:t>
            </a:r>
            <a:r>
              <a:rPr lang="en-US" sz="3600" dirty="0" smtClean="0"/>
              <a:t> = magnitude</a:t>
            </a:r>
          </a:p>
          <a:p>
            <a:pPr>
              <a:buNone/>
            </a:pPr>
            <a:r>
              <a:rPr lang="en-US" sz="3600" dirty="0" smtClean="0"/>
              <a:t>		    </a:t>
            </a:r>
            <a:r>
              <a:rPr lang="en-US" sz="3600" dirty="0" err="1" smtClean="0"/>
              <a:t>self.angle</a:t>
            </a:r>
            <a:r>
              <a:rPr lang="en-US" sz="3600" dirty="0" smtClean="0"/>
              <a:t> = angle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600" b="1" dirty="0" smtClean="0">
                <a:solidFill>
                  <a:srgbClr val="0070C0"/>
                </a:solidFill>
              </a:rPr>
              <a:t>@property</a:t>
            </a:r>
          </a:p>
          <a:p>
            <a:pPr>
              <a:buNone/>
            </a:pPr>
            <a:r>
              <a:rPr lang="en-US" sz="3600" dirty="0" smtClean="0"/>
              <a:t>		def </a:t>
            </a:r>
            <a:r>
              <a:rPr lang="en-US" sz="3600" b="1" dirty="0" smtClean="0"/>
              <a:t>real</a:t>
            </a:r>
            <a:r>
              <a:rPr lang="en-US" sz="3600" dirty="0" smtClean="0"/>
              <a:t>(self):</a:t>
            </a:r>
          </a:p>
          <a:p>
            <a:pPr>
              <a:buNone/>
            </a:pPr>
            <a:r>
              <a:rPr lang="en-US" sz="3600" dirty="0" smtClean="0"/>
              <a:t>		    return </a:t>
            </a:r>
            <a:r>
              <a:rPr lang="en-US" sz="3600" dirty="0" err="1" smtClean="0"/>
              <a:t>self.magnitude</a:t>
            </a:r>
            <a:r>
              <a:rPr lang="en-US" sz="3600" dirty="0" smtClean="0"/>
              <a:t> * </a:t>
            </a:r>
            <a:r>
              <a:rPr lang="en-US" sz="3600" dirty="0" err="1" smtClean="0"/>
              <a:t>cos</a:t>
            </a:r>
            <a:r>
              <a:rPr lang="en-US" sz="3600" dirty="0" smtClean="0"/>
              <a:t>(</a:t>
            </a:r>
            <a:r>
              <a:rPr lang="en-US" sz="3600" dirty="0" err="1" smtClean="0"/>
              <a:t>self.angle</a:t>
            </a:r>
            <a:r>
              <a:rPr lang="en-US" sz="3600" dirty="0" smtClean="0"/>
              <a:t>)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3600" b="1" dirty="0" smtClean="0">
                <a:solidFill>
                  <a:srgbClr val="0070C0"/>
                </a:solidFill>
              </a:rPr>
              <a:t>@property</a:t>
            </a:r>
          </a:p>
          <a:p>
            <a:pPr>
              <a:buNone/>
            </a:pPr>
            <a:r>
              <a:rPr lang="en-US" sz="3600" dirty="0" smtClean="0"/>
              <a:t>		def </a:t>
            </a:r>
            <a:r>
              <a:rPr lang="en-US" sz="3600" b="1" dirty="0" err="1" smtClean="0"/>
              <a:t>imag</a:t>
            </a:r>
            <a:r>
              <a:rPr lang="en-US" sz="3600" dirty="0" smtClean="0"/>
              <a:t>(self):</a:t>
            </a:r>
          </a:p>
          <a:p>
            <a:pPr>
              <a:buNone/>
            </a:pPr>
            <a:r>
              <a:rPr lang="en-US" sz="3600" dirty="0" smtClean="0"/>
              <a:t>		    return </a:t>
            </a:r>
            <a:r>
              <a:rPr lang="en-US" sz="3600" dirty="0" err="1" smtClean="0"/>
              <a:t>self.magnitude</a:t>
            </a:r>
            <a:r>
              <a:rPr lang="en-US" sz="3600" dirty="0" smtClean="0"/>
              <a:t> * sin(</a:t>
            </a:r>
            <a:r>
              <a:rPr lang="en-US" sz="3600" dirty="0" err="1" smtClean="0"/>
              <a:t>self.angle</a:t>
            </a:r>
            <a:r>
              <a:rPr lang="en-US" sz="3600" dirty="0" smtClean="0"/>
              <a:t>)</a:t>
            </a:r>
          </a:p>
          <a:p>
            <a:pPr>
              <a:buNone/>
            </a:pPr>
            <a:r>
              <a:rPr lang="en-US" sz="3600" dirty="0" smtClean="0"/>
              <a:t>		def </a:t>
            </a:r>
            <a:r>
              <a:rPr lang="en-US" sz="3600" b="1" dirty="0" smtClean="0"/>
              <a:t>__</a:t>
            </a:r>
            <a:r>
              <a:rPr lang="en-US" sz="3600" b="1" dirty="0" err="1" smtClean="0"/>
              <a:t>repr</a:t>
            </a:r>
            <a:r>
              <a:rPr lang="en-US" sz="3600" b="1" dirty="0" smtClean="0"/>
              <a:t>__</a:t>
            </a:r>
            <a:r>
              <a:rPr lang="en-US" sz="3600" dirty="0" smtClean="0"/>
              <a:t>(self):</a:t>
            </a:r>
          </a:p>
          <a:p>
            <a:pPr>
              <a:buNone/>
            </a:pPr>
            <a:r>
              <a:rPr lang="en-US" sz="3600" dirty="0" smtClean="0"/>
              <a:t>		    return ’</a:t>
            </a:r>
            <a:r>
              <a:rPr lang="en-US" sz="3600" dirty="0" err="1" smtClean="0"/>
              <a:t>ComplexMA</a:t>
            </a:r>
            <a:r>
              <a:rPr lang="en-US" sz="3600" dirty="0" smtClean="0"/>
              <a:t>({0}, {1})’.format(</a:t>
            </a:r>
            <a:r>
              <a:rPr lang="en-US" sz="3600" dirty="0" err="1" smtClean="0"/>
              <a:t>self.magnitude</a:t>
            </a:r>
            <a:r>
              <a:rPr lang="en-US" sz="3600" dirty="0" smtClean="0"/>
              <a:t>, </a:t>
            </a:r>
            <a:r>
              <a:rPr lang="en-US" sz="3600" dirty="0" err="1" smtClean="0"/>
              <a:t>self.angle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two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object system does not </a:t>
            </a:r>
            <a:r>
              <a:rPr lang="en-US" sz="3000" i="1" dirty="0" smtClean="0"/>
              <a:t>explicitly</a:t>
            </a:r>
            <a:r>
              <a:rPr lang="en-US" sz="3000" dirty="0" smtClean="0"/>
              <a:t> connect the two complex types in any way (e.g., through inheritance). </a:t>
            </a:r>
          </a:p>
          <a:p>
            <a:endParaRPr lang="en-US" sz="3000" dirty="0" smtClean="0"/>
          </a:p>
          <a:p>
            <a:r>
              <a:rPr lang="en-US" sz="3000" dirty="0" smtClean="0"/>
              <a:t>We have implemented the complex number abstraction by sharing an </a:t>
            </a:r>
            <a:r>
              <a:rPr lang="en-US" sz="3000" b="1" i="1" dirty="0" smtClean="0"/>
              <a:t>interface</a:t>
            </a:r>
            <a:r>
              <a:rPr lang="en-US" sz="3000" dirty="0" smtClean="0"/>
              <a:t> across the two classes.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9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String representations of data values are very important in Python</a:t>
            </a:r>
          </a:p>
          <a:p>
            <a:pPr lvl="1"/>
            <a:r>
              <a:rPr lang="en-US" sz="2400" b="1" dirty="0" smtClean="0"/>
              <a:t>read-</a:t>
            </a:r>
            <a:r>
              <a:rPr lang="en-US" sz="2400" b="1" dirty="0" err="1" smtClean="0"/>
              <a:t>eval</a:t>
            </a:r>
            <a:r>
              <a:rPr lang="en-US" sz="2400" b="1" dirty="0" smtClean="0"/>
              <a:t>-print</a:t>
            </a:r>
            <a:r>
              <a:rPr lang="en-US" sz="2400" dirty="0" smtClean="0"/>
              <a:t> loop requires every value to have some sort of string representation</a:t>
            </a:r>
          </a:p>
          <a:p>
            <a:endParaRPr lang="en-US" sz="2800" dirty="0" smtClean="0"/>
          </a:p>
          <a:p>
            <a:r>
              <a:rPr lang="en-US" sz="2800" dirty="0" smtClean="0"/>
              <a:t>All objects should produce two different string representations: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human-interpretable text  --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 Python-interpretable expression -- </a:t>
            </a:r>
            <a:r>
              <a:rPr lang="en-US" sz="2400" b="1" dirty="0" err="1" smtClean="0">
                <a:solidFill>
                  <a:srgbClr val="C00000"/>
                </a:solidFill>
              </a:rPr>
              <a:t>repr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&gt;&gt;&gt; from math import pi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add_complex</a:t>
            </a:r>
            <a:r>
              <a:rPr lang="en-US" sz="2800" dirty="0" smtClean="0"/>
              <a:t>(</a:t>
            </a:r>
            <a:r>
              <a:rPr lang="en-US" sz="2800" dirty="0" err="1" smtClean="0"/>
              <a:t>ComplexRI</a:t>
            </a:r>
            <a:r>
              <a:rPr lang="en-US" sz="2800" dirty="0" smtClean="0"/>
              <a:t>(1, 2), </a:t>
            </a:r>
            <a:r>
              <a:rPr lang="en-US" sz="2800" dirty="0" err="1" smtClean="0"/>
              <a:t>ComplexMA</a:t>
            </a:r>
            <a:r>
              <a:rPr lang="en-US" sz="2800" dirty="0" smtClean="0"/>
              <a:t>(2, pi/2))</a:t>
            </a:r>
          </a:p>
          <a:p>
            <a:pPr>
              <a:buNone/>
            </a:pPr>
            <a:r>
              <a:rPr lang="en-US" sz="2800" dirty="0" err="1" smtClean="0"/>
              <a:t>ComplexRI</a:t>
            </a:r>
            <a:r>
              <a:rPr lang="en-US" sz="2800" dirty="0" smtClean="0"/>
              <a:t>(1.0000000000000002, 4.0)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mul_complex</a:t>
            </a:r>
            <a:r>
              <a:rPr lang="en-US" sz="2800" dirty="0" smtClean="0"/>
              <a:t>(</a:t>
            </a:r>
            <a:r>
              <a:rPr lang="en-US" sz="2800" dirty="0" err="1" smtClean="0"/>
              <a:t>ComplexRI</a:t>
            </a:r>
            <a:r>
              <a:rPr lang="en-US" sz="2800" dirty="0" smtClean="0"/>
              <a:t>(0, 1), </a:t>
            </a:r>
            <a:r>
              <a:rPr lang="en-US" sz="2800" dirty="0" err="1" smtClean="0"/>
              <a:t>ComplexRI</a:t>
            </a:r>
            <a:r>
              <a:rPr lang="en-US" sz="2800" dirty="0" smtClean="0"/>
              <a:t>(0, 1))</a:t>
            </a:r>
          </a:p>
          <a:p>
            <a:pPr>
              <a:buNone/>
            </a:pPr>
            <a:r>
              <a:rPr lang="en-US" sz="2800" dirty="0" err="1" smtClean="0"/>
              <a:t>ComplexMA</a:t>
            </a:r>
            <a:r>
              <a:rPr lang="en-US" sz="2800" dirty="0" smtClean="0"/>
              <a:t>(1.0, 3.141592653589793)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Interface?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class for each representation can be developed </a:t>
            </a:r>
            <a:r>
              <a:rPr lang="en-US" sz="3000" i="1" dirty="0" smtClean="0"/>
              <a:t>separately</a:t>
            </a:r>
            <a:r>
              <a:rPr lang="en-US" sz="3000" dirty="0" smtClean="0"/>
              <a:t>; they must only </a:t>
            </a:r>
            <a:r>
              <a:rPr lang="en-US" sz="3000" i="1" dirty="0" smtClean="0"/>
              <a:t>agree on the </a:t>
            </a:r>
            <a:r>
              <a:rPr lang="en-US" sz="3000" i="1" dirty="0" smtClean="0">
                <a:solidFill>
                  <a:srgbClr val="C00000"/>
                </a:solidFill>
              </a:rPr>
              <a:t>names of the attributes they share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The interface is also </a:t>
            </a:r>
            <a:r>
              <a:rPr lang="en-US" sz="3000" b="1" dirty="0" smtClean="0"/>
              <a:t>additive</a:t>
            </a:r>
          </a:p>
          <a:p>
            <a:pPr lvl="1"/>
            <a:r>
              <a:rPr lang="en-US" dirty="0" smtClean="0"/>
              <a:t>To add a third representation of complex numbers, we only have to create another class with the </a:t>
            </a:r>
            <a:r>
              <a:rPr lang="en-US" i="1" dirty="0" smtClean="0">
                <a:solidFill>
                  <a:srgbClr val="C00000"/>
                </a:solidFill>
              </a:rPr>
              <a:t>same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would like to use the </a:t>
            </a:r>
            <a:r>
              <a:rPr lang="en-US" b="1" dirty="0" smtClean="0"/>
              <a:t>+</a:t>
            </a:r>
            <a:r>
              <a:rPr lang="en-US" dirty="0" smtClean="0"/>
              <a:t> and </a:t>
            </a:r>
            <a:r>
              <a:rPr lang="en-US" b="1" dirty="0" smtClean="0"/>
              <a:t>*</a:t>
            </a:r>
            <a:r>
              <a:rPr lang="en-US" dirty="0" smtClean="0"/>
              <a:t> operators on complex numbers (as well as the </a:t>
            </a:r>
            <a:r>
              <a:rPr lang="en-US" b="1" dirty="0" smtClean="0"/>
              <a:t>add</a:t>
            </a:r>
            <a:r>
              <a:rPr lang="en-US" dirty="0" smtClean="0"/>
              <a:t> and </a:t>
            </a:r>
            <a:r>
              <a:rPr lang="en-US" b="1" dirty="0" err="1" smtClean="0"/>
              <a:t>mul</a:t>
            </a:r>
            <a:r>
              <a:rPr lang="en-US" dirty="0" smtClean="0"/>
              <a:t> functions in the operator module)</a:t>
            </a:r>
          </a:p>
          <a:p>
            <a:r>
              <a:rPr lang="en-US" dirty="0" smtClean="0"/>
              <a:t>Adding the following methods to our classes will enable these operators to be used:</a:t>
            </a:r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r>
              <a:rPr lang="en-US" sz="3100" dirty="0" smtClean="0"/>
              <a:t>&gt;&gt;&gt; </a:t>
            </a:r>
            <a:r>
              <a:rPr lang="en-US" sz="3100" dirty="0" err="1" smtClean="0"/>
              <a:t>ComplexRI.</a:t>
            </a:r>
            <a:r>
              <a:rPr lang="en-US" sz="3100" b="1" dirty="0" err="1" smtClean="0"/>
              <a:t>__add</a:t>
            </a:r>
            <a:r>
              <a:rPr lang="en-US" sz="3100" b="1" dirty="0" smtClean="0"/>
              <a:t>__ </a:t>
            </a:r>
            <a:r>
              <a:rPr lang="en-US" sz="3100" dirty="0" smtClean="0"/>
              <a:t>= lambda self, other: </a:t>
            </a:r>
            <a:r>
              <a:rPr lang="en-US" sz="3100" dirty="0" err="1" smtClean="0"/>
              <a:t>add_complex</a:t>
            </a:r>
            <a:r>
              <a:rPr lang="en-US" sz="3100" dirty="0" smtClean="0"/>
              <a:t>(self, 									other)</a:t>
            </a:r>
          </a:p>
          <a:p>
            <a:pPr>
              <a:buNone/>
            </a:pPr>
            <a:r>
              <a:rPr lang="en-US" sz="3100" dirty="0" smtClean="0"/>
              <a:t>&gt;&gt;&gt; </a:t>
            </a:r>
            <a:r>
              <a:rPr lang="en-US" sz="3100" dirty="0" err="1" smtClean="0"/>
              <a:t>ComplexMA.</a:t>
            </a:r>
            <a:r>
              <a:rPr lang="en-US" sz="3100" b="1" dirty="0" err="1" smtClean="0"/>
              <a:t>__add</a:t>
            </a:r>
            <a:r>
              <a:rPr lang="en-US" sz="3100" b="1" dirty="0" smtClean="0"/>
              <a:t>__</a:t>
            </a:r>
            <a:r>
              <a:rPr lang="en-US" sz="3100" dirty="0" smtClean="0"/>
              <a:t> = lambda self, other: </a:t>
            </a:r>
            <a:r>
              <a:rPr lang="en-US" sz="3100" dirty="0" err="1" smtClean="0"/>
              <a:t>add_complex</a:t>
            </a:r>
            <a:r>
              <a:rPr lang="en-US" sz="3100" dirty="0" smtClean="0"/>
              <a:t>(self, 									other)</a:t>
            </a:r>
          </a:p>
          <a:p>
            <a:pPr>
              <a:buNone/>
            </a:pPr>
            <a:r>
              <a:rPr lang="en-US" sz="3100" dirty="0" smtClean="0"/>
              <a:t>&gt;&gt;&gt; </a:t>
            </a:r>
            <a:r>
              <a:rPr lang="en-US" sz="3100" dirty="0" err="1" smtClean="0"/>
              <a:t>ComplexRI.</a:t>
            </a:r>
            <a:r>
              <a:rPr lang="en-US" sz="3100" b="1" dirty="0" err="1" smtClean="0"/>
              <a:t>__mul</a:t>
            </a:r>
            <a:r>
              <a:rPr lang="en-US" sz="3100" b="1" dirty="0" smtClean="0"/>
              <a:t>__</a:t>
            </a:r>
            <a:r>
              <a:rPr lang="en-US" sz="3100" dirty="0" smtClean="0"/>
              <a:t> = lambda self, other: </a:t>
            </a:r>
            <a:r>
              <a:rPr lang="en-US" sz="3100" dirty="0" err="1" smtClean="0"/>
              <a:t>mul_complex</a:t>
            </a:r>
            <a:r>
              <a:rPr lang="en-US" sz="3100" dirty="0" smtClean="0"/>
              <a:t>(self, 									other)</a:t>
            </a:r>
          </a:p>
          <a:p>
            <a:pPr>
              <a:buNone/>
            </a:pPr>
            <a:r>
              <a:rPr lang="en-US" sz="3100" dirty="0" smtClean="0"/>
              <a:t>&gt;&gt;&gt; </a:t>
            </a:r>
            <a:r>
              <a:rPr lang="en-US" sz="3100" dirty="0" err="1" smtClean="0"/>
              <a:t>ComplexMA.</a:t>
            </a:r>
            <a:r>
              <a:rPr lang="en-US" sz="3100" b="1" dirty="0" err="1" smtClean="0"/>
              <a:t>__mul</a:t>
            </a:r>
            <a:r>
              <a:rPr lang="en-US" sz="3100" b="1" dirty="0" smtClean="0"/>
              <a:t>__ </a:t>
            </a:r>
            <a:r>
              <a:rPr lang="en-US" sz="3100" dirty="0" smtClean="0"/>
              <a:t>= lambda self, other: </a:t>
            </a:r>
            <a:r>
              <a:rPr lang="en-US" sz="3100" dirty="0" err="1" smtClean="0"/>
              <a:t>mul_complex</a:t>
            </a:r>
            <a:r>
              <a:rPr lang="en-US" sz="3100" dirty="0" smtClean="0"/>
              <a:t>(self, 									other)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Now, we can use infix notation with our user-defined classes.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&gt;&gt;&gt; </a:t>
            </a:r>
            <a:r>
              <a:rPr lang="en-US" sz="3000" dirty="0" err="1" smtClean="0"/>
              <a:t>ComplexRI</a:t>
            </a:r>
            <a:r>
              <a:rPr lang="en-US" sz="3000" dirty="0" smtClean="0"/>
              <a:t>(1, 2) + </a:t>
            </a:r>
            <a:r>
              <a:rPr lang="en-US" sz="3000" dirty="0" err="1" smtClean="0"/>
              <a:t>ComplexMA</a:t>
            </a:r>
            <a:r>
              <a:rPr lang="en-US" sz="3000" dirty="0" smtClean="0"/>
              <a:t>(2, 0)</a:t>
            </a:r>
          </a:p>
          <a:p>
            <a:pPr>
              <a:buNone/>
            </a:pPr>
            <a:r>
              <a:rPr lang="en-US" sz="3000" dirty="0" err="1" smtClean="0"/>
              <a:t>ComplexRI</a:t>
            </a:r>
            <a:r>
              <a:rPr lang="en-US" sz="3000" dirty="0" smtClean="0"/>
              <a:t>(3.0, 2.0)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&gt;&gt;&gt; </a:t>
            </a:r>
            <a:r>
              <a:rPr lang="en-US" sz="3000" dirty="0" err="1" smtClean="0"/>
              <a:t>ComplexRI</a:t>
            </a:r>
            <a:r>
              <a:rPr lang="en-US" sz="3000" dirty="0" smtClean="0"/>
              <a:t>(0, 1) * </a:t>
            </a:r>
            <a:r>
              <a:rPr lang="en-US" sz="3000" dirty="0" err="1" smtClean="0"/>
              <a:t>ComplexRI</a:t>
            </a:r>
            <a:r>
              <a:rPr lang="en-US" sz="3000" dirty="0" smtClean="0"/>
              <a:t>(0, 1)</a:t>
            </a:r>
          </a:p>
          <a:p>
            <a:pPr>
              <a:buNone/>
            </a:pPr>
            <a:r>
              <a:rPr lang="en-US" sz="3000" dirty="0" err="1" smtClean="0"/>
              <a:t>ComplexMA</a:t>
            </a:r>
            <a:r>
              <a:rPr lang="en-US" sz="3000" dirty="0" smtClean="0"/>
              <a:t>(1.0, 3.141592653589793)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Operations that are generic over different kinds of arguments that </a:t>
            </a:r>
            <a:r>
              <a:rPr lang="en-US" b="1" i="1" dirty="0" smtClean="0"/>
              <a:t>do not </a:t>
            </a:r>
            <a:r>
              <a:rPr lang="en-US" dirty="0" smtClean="0"/>
              <a:t>share a common interface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/>
              <a:t>cross-type operations</a:t>
            </a:r>
          </a:p>
          <a:p>
            <a:pPr lvl="1"/>
            <a:r>
              <a:rPr lang="en-US" dirty="0" smtClean="0"/>
              <a:t>add a </a:t>
            </a:r>
            <a:r>
              <a:rPr lang="en-US" i="1" dirty="0" smtClean="0"/>
              <a:t>complex</a:t>
            </a:r>
            <a:r>
              <a:rPr lang="en-US" dirty="0" smtClean="0"/>
              <a:t> number to a </a:t>
            </a:r>
            <a:r>
              <a:rPr lang="en-US" i="1" dirty="0" smtClean="0"/>
              <a:t>rational</a:t>
            </a:r>
            <a:r>
              <a:rPr lang="en-US" dirty="0" smtClean="0"/>
              <a:t> number, using a </a:t>
            </a:r>
            <a:r>
              <a:rPr lang="en-US" i="1" dirty="0" smtClean="0">
                <a:solidFill>
                  <a:srgbClr val="C00000"/>
                </a:solidFill>
              </a:rPr>
              <a:t>generic </a:t>
            </a:r>
            <a:r>
              <a:rPr lang="en-US" b="1" i="1" dirty="0" smtClean="0">
                <a:solidFill>
                  <a:srgbClr val="C00000"/>
                </a:solidFill>
              </a:rPr>
              <a:t>add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/>
              <a:t>function</a:t>
            </a:r>
            <a:r>
              <a:rPr lang="en-US" dirty="0" smtClean="0"/>
              <a:t> that does the right thing with </a:t>
            </a:r>
            <a:r>
              <a:rPr lang="en-US" b="1" dirty="0" smtClean="0">
                <a:solidFill>
                  <a:srgbClr val="C00000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numeric types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At the same time, we’d like to separate the concerns of complex and rational numbers, in order to maintain a </a:t>
            </a:r>
            <a:r>
              <a:rPr lang="en-US" i="1" dirty="0" smtClean="0"/>
              <a:t>modular program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&gt;&gt;&gt; from fractions import </a:t>
            </a:r>
            <a:r>
              <a:rPr lang="en-US" dirty="0" err="1" smtClean="0"/>
              <a:t>gcd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class Rational(object):</a:t>
            </a:r>
          </a:p>
          <a:p>
            <a:pPr>
              <a:buNone/>
            </a:pPr>
            <a:r>
              <a:rPr lang="en-US" dirty="0" smtClean="0"/>
              <a:t>		def </a:t>
            </a:r>
            <a:r>
              <a:rPr lang="en-US" b="1" dirty="0" smtClean="0"/>
              <a:t>__init__</a:t>
            </a:r>
            <a:r>
              <a:rPr lang="en-US" dirty="0" smtClean="0"/>
              <a:t>(self, </a:t>
            </a:r>
            <a:r>
              <a:rPr lang="en-US" dirty="0" err="1" smtClean="0"/>
              <a:t>numer</a:t>
            </a:r>
            <a:r>
              <a:rPr lang="en-US" dirty="0" smtClean="0"/>
              <a:t>, </a:t>
            </a:r>
            <a:r>
              <a:rPr lang="en-US" dirty="0" err="1" smtClean="0"/>
              <a:t>denom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	    g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numer</a:t>
            </a:r>
            <a:r>
              <a:rPr lang="en-US" dirty="0" smtClean="0"/>
              <a:t>, </a:t>
            </a:r>
            <a:r>
              <a:rPr lang="en-US" dirty="0" err="1" smtClean="0"/>
              <a:t>denom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/>
              <a:t>self.numer</a:t>
            </a:r>
            <a:r>
              <a:rPr lang="en-US" dirty="0" smtClean="0"/>
              <a:t> = </a:t>
            </a:r>
            <a:r>
              <a:rPr lang="en-US" dirty="0" err="1" smtClean="0"/>
              <a:t>numer</a:t>
            </a:r>
            <a:r>
              <a:rPr lang="en-US" dirty="0" smtClean="0"/>
              <a:t> // g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/>
              <a:t>self.denom</a:t>
            </a:r>
            <a:r>
              <a:rPr lang="en-US" dirty="0" smtClean="0"/>
              <a:t> = </a:t>
            </a:r>
            <a:r>
              <a:rPr lang="en-US" dirty="0" err="1" smtClean="0"/>
              <a:t>denom</a:t>
            </a:r>
            <a:r>
              <a:rPr lang="en-US" dirty="0" smtClean="0"/>
              <a:t> // g</a:t>
            </a:r>
          </a:p>
          <a:p>
            <a:pPr>
              <a:buNone/>
            </a:pPr>
            <a:r>
              <a:rPr lang="en-US" dirty="0" smtClean="0"/>
              <a:t>		def </a:t>
            </a:r>
            <a:r>
              <a:rPr lang="en-US" b="1" dirty="0" smtClean="0"/>
              <a:t>__</a:t>
            </a:r>
            <a:r>
              <a:rPr lang="en-US" b="1" dirty="0" err="1" smtClean="0"/>
              <a:t>repr</a:t>
            </a:r>
            <a:r>
              <a:rPr lang="en-US" b="1" dirty="0" smtClean="0"/>
              <a:t>__</a:t>
            </a:r>
            <a:r>
              <a:rPr lang="en-US" dirty="0" smtClean="0"/>
              <a:t>(self):</a:t>
            </a:r>
          </a:p>
          <a:p>
            <a:pPr>
              <a:buNone/>
            </a:pPr>
            <a:r>
              <a:rPr lang="en-US" dirty="0" smtClean="0"/>
              <a:t>		    return ’Rational({0}, {1})’.format(</a:t>
            </a:r>
            <a:r>
              <a:rPr lang="en-US" dirty="0" err="1" smtClean="0"/>
              <a:t>self.numer</a:t>
            </a:r>
            <a:r>
              <a:rPr lang="en-US" dirty="0" smtClean="0"/>
              <a:t>, </a:t>
            </a:r>
            <a:r>
              <a:rPr lang="en-US" dirty="0" err="1" smtClean="0"/>
              <a:t>self.denom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and multiplying rational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dirty="0" err="1" smtClean="0"/>
              <a:t>add_rational</a:t>
            </a:r>
            <a:r>
              <a:rPr lang="en-US" sz="2800" dirty="0" smtClean="0"/>
              <a:t>(x, y):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nx</a:t>
            </a:r>
            <a:r>
              <a:rPr lang="en-US" sz="2800" dirty="0" smtClean="0"/>
              <a:t>, </a:t>
            </a:r>
            <a:r>
              <a:rPr lang="en-US" sz="2800" dirty="0" err="1" smtClean="0"/>
              <a:t>dx</a:t>
            </a:r>
            <a:r>
              <a:rPr lang="en-US" sz="2800" dirty="0" smtClean="0"/>
              <a:t> = </a:t>
            </a:r>
            <a:r>
              <a:rPr lang="en-US" sz="2800" dirty="0" err="1" smtClean="0"/>
              <a:t>x.numer</a:t>
            </a:r>
            <a:r>
              <a:rPr lang="en-US" sz="2800" dirty="0" smtClean="0"/>
              <a:t>, </a:t>
            </a:r>
            <a:r>
              <a:rPr lang="en-US" sz="2800" dirty="0" err="1" smtClean="0"/>
              <a:t>x.denom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ny</a:t>
            </a:r>
            <a:r>
              <a:rPr lang="en-US" sz="2800" dirty="0" smtClean="0"/>
              <a:t>, </a:t>
            </a:r>
            <a:r>
              <a:rPr lang="en-US" sz="2800" dirty="0" err="1" smtClean="0"/>
              <a:t>dy</a:t>
            </a:r>
            <a:r>
              <a:rPr lang="en-US" sz="2800" dirty="0" smtClean="0"/>
              <a:t> = </a:t>
            </a:r>
            <a:r>
              <a:rPr lang="en-US" sz="2800" dirty="0" err="1" smtClean="0"/>
              <a:t>y.numer</a:t>
            </a:r>
            <a:r>
              <a:rPr lang="en-US" sz="2800" dirty="0" smtClean="0"/>
              <a:t>, </a:t>
            </a:r>
            <a:r>
              <a:rPr lang="en-US" sz="2800" dirty="0" err="1" smtClean="0"/>
              <a:t>y.denom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return Rational(</a:t>
            </a:r>
            <a:r>
              <a:rPr lang="en-US" sz="2800" dirty="0" err="1" smtClean="0"/>
              <a:t>nx</a:t>
            </a:r>
            <a:r>
              <a:rPr lang="en-US" sz="2800" dirty="0" smtClean="0"/>
              <a:t> * </a:t>
            </a:r>
            <a:r>
              <a:rPr lang="en-US" sz="2800" dirty="0" err="1" smtClean="0"/>
              <a:t>dy</a:t>
            </a:r>
            <a:r>
              <a:rPr lang="en-US" sz="2800" dirty="0" smtClean="0"/>
              <a:t> + </a:t>
            </a:r>
            <a:r>
              <a:rPr lang="en-US" sz="2800" dirty="0" err="1" smtClean="0"/>
              <a:t>ny</a:t>
            </a:r>
            <a:r>
              <a:rPr lang="en-US" sz="2800" dirty="0" smtClean="0"/>
              <a:t> * </a:t>
            </a:r>
            <a:r>
              <a:rPr lang="en-US" sz="2800" dirty="0" err="1" smtClean="0"/>
              <a:t>dx</a:t>
            </a:r>
            <a:r>
              <a:rPr lang="en-US" sz="2800" dirty="0" smtClean="0"/>
              <a:t>, </a:t>
            </a:r>
            <a:r>
              <a:rPr lang="en-US" sz="2800" dirty="0" err="1" smtClean="0"/>
              <a:t>dx</a:t>
            </a:r>
            <a:r>
              <a:rPr lang="en-US" sz="2800" dirty="0" smtClean="0"/>
              <a:t> * </a:t>
            </a:r>
            <a:r>
              <a:rPr lang="en-US" sz="2800" dirty="0" err="1" smtClean="0"/>
              <a:t>dy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dirty="0" err="1" smtClean="0"/>
              <a:t>mul_rational</a:t>
            </a:r>
            <a:r>
              <a:rPr lang="en-US" sz="2800" dirty="0" smtClean="0"/>
              <a:t>(x, y):</a:t>
            </a:r>
          </a:p>
          <a:p>
            <a:pPr>
              <a:buNone/>
            </a:pPr>
            <a:r>
              <a:rPr lang="en-US" sz="2800" dirty="0" smtClean="0"/>
              <a:t>		return Rational(</a:t>
            </a:r>
            <a:r>
              <a:rPr lang="en-US" sz="2800" dirty="0" err="1" smtClean="0"/>
              <a:t>x.numer</a:t>
            </a:r>
            <a:r>
              <a:rPr lang="en-US" sz="2800" dirty="0" smtClean="0"/>
              <a:t> * </a:t>
            </a:r>
            <a:r>
              <a:rPr lang="en-US" sz="2800" dirty="0" err="1" smtClean="0"/>
              <a:t>y.numer</a:t>
            </a:r>
            <a:r>
              <a:rPr lang="en-US" sz="2800" dirty="0" smtClean="0"/>
              <a:t>, </a:t>
            </a:r>
            <a:r>
              <a:rPr lang="en-US" sz="2800" dirty="0" err="1" smtClean="0"/>
              <a:t>x.denom</a:t>
            </a:r>
            <a:r>
              <a:rPr lang="en-US" sz="2800" dirty="0" smtClean="0"/>
              <a:t> * 							</a:t>
            </a:r>
            <a:r>
              <a:rPr lang="en-US" sz="2800" dirty="0" err="1" smtClean="0"/>
              <a:t>y.denom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dispatching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 way – to design a </a:t>
            </a:r>
            <a:r>
              <a:rPr lang="en-US" sz="2800" i="1" dirty="0" smtClean="0"/>
              <a:t>different function </a:t>
            </a:r>
            <a:r>
              <a:rPr lang="en-US" sz="2800" dirty="0" smtClean="0"/>
              <a:t>for each possible </a:t>
            </a:r>
            <a:r>
              <a:rPr lang="en-US" sz="2800" i="1" dirty="0" smtClean="0">
                <a:solidFill>
                  <a:srgbClr val="C00000"/>
                </a:solidFill>
              </a:rPr>
              <a:t>combination of types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Example: extend our complex number implementation to provide a function for adding </a:t>
            </a:r>
            <a:r>
              <a:rPr lang="en-US" sz="2800" i="1" dirty="0" smtClean="0">
                <a:solidFill>
                  <a:srgbClr val="C00000"/>
                </a:solidFill>
              </a:rPr>
              <a:t>complex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numbers to </a:t>
            </a:r>
            <a:r>
              <a:rPr lang="en-US" sz="2800" i="1" dirty="0" smtClean="0">
                <a:solidFill>
                  <a:srgbClr val="C00000"/>
                </a:solidFill>
              </a:rPr>
              <a:t>rational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numbers. </a:t>
            </a:r>
          </a:p>
          <a:p>
            <a:endParaRPr lang="en-US" sz="2800" dirty="0" smtClean="0"/>
          </a:p>
          <a:p>
            <a:r>
              <a:rPr lang="en-US" sz="2800" dirty="0" smtClean="0"/>
              <a:t>Can be provided generically using a technique called </a:t>
            </a:r>
            <a:r>
              <a:rPr lang="en-US" sz="2800" b="1" i="1" dirty="0" smtClean="0"/>
              <a:t>dispatching on type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Dispatching on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inspect the type of argument, then execute code that is appropriate for the type: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dirty="0" err="1" smtClean="0"/>
              <a:t>iscomplex</a:t>
            </a:r>
            <a:r>
              <a:rPr lang="en-US" sz="2800" dirty="0" smtClean="0"/>
              <a:t>(z):</a:t>
            </a:r>
          </a:p>
          <a:p>
            <a:pPr>
              <a:buNone/>
            </a:pPr>
            <a:r>
              <a:rPr lang="en-US" sz="2800" dirty="0" smtClean="0"/>
              <a:t>		return </a:t>
            </a:r>
            <a:r>
              <a:rPr lang="en-US" sz="2800" dirty="0" smtClean="0">
                <a:solidFill>
                  <a:srgbClr val="C00000"/>
                </a:solidFill>
              </a:rPr>
              <a:t>type(z)</a:t>
            </a:r>
            <a:r>
              <a:rPr lang="en-US" sz="2800" dirty="0" smtClean="0"/>
              <a:t> in (</a:t>
            </a:r>
            <a:r>
              <a:rPr lang="en-US" sz="2800" dirty="0" err="1" smtClean="0"/>
              <a:t>ComplexRI</a:t>
            </a:r>
            <a:r>
              <a:rPr lang="en-US" sz="2800" dirty="0" smtClean="0"/>
              <a:t>, </a:t>
            </a:r>
            <a:r>
              <a:rPr lang="en-US" sz="2800" dirty="0" err="1" smtClean="0"/>
              <a:t>ComplexMA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dirty="0" err="1" smtClean="0"/>
              <a:t>isrational</a:t>
            </a:r>
            <a:r>
              <a:rPr lang="en-US" sz="2800" dirty="0" smtClean="0"/>
              <a:t>(z):</a:t>
            </a:r>
          </a:p>
          <a:p>
            <a:pPr>
              <a:buNone/>
            </a:pPr>
            <a:r>
              <a:rPr lang="en-US" sz="2800" dirty="0" smtClean="0"/>
              <a:t>		return </a:t>
            </a:r>
            <a:r>
              <a:rPr lang="en-US" sz="2800" dirty="0" smtClean="0">
                <a:solidFill>
                  <a:srgbClr val="C00000"/>
                </a:solidFill>
              </a:rPr>
              <a:t>type(z)</a:t>
            </a:r>
            <a:r>
              <a:rPr lang="en-US" sz="2800" dirty="0" smtClean="0"/>
              <a:t> == Rational</a:t>
            </a:r>
            <a:endParaRPr lang="en-US" sz="2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429000" y="5181600"/>
            <a:ext cx="2583160" cy="914400"/>
          </a:xfrm>
          <a:prstGeom prst="wedgeRoundRectCallout">
            <a:avLst>
              <a:gd name="adj1" fmla="val -83654"/>
              <a:gd name="adj2" fmla="val -64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1A210D"/>
                </a:solidFill>
              </a:rPr>
              <a:t>built-in </a:t>
            </a:r>
            <a:r>
              <a:rPr lang="en-US" sz="2000" dirty="0" smtClean="0">
                <a:solidFill>
                  <a:srgbClr val="1A210D"/>
                </a:solidFill>
              </a:rPr>
              <a:t>function</a:t>
            </a:r>
          </a:p>
          <a:p>
            <a:r>
              <a:rPr lang="en-US" sz="2000" dirty="0">
                <a:solidFill>
                  <a:srgbClr val="1A210D"/>
                </a:solidFill>
              </a:rPr>
              <a:t>&gt;&gt;&gt; </a:t>
            </a:r>
            <a:r>
              <a:rPr lang="en-US" sz="2000" dirty="0" smtClean="0">
                <a:solidFill>
                  <a:srgbClr val="1A210D"/>
                </a:solidFill>
              </a:rPr>
              <a:t>type(type(z))</a:t>
            </a:r>
            <a:endParaRPr lang="en-US" sz="2000" dirty="0">
              <a:solidFill>
                <a:srgbClr val="1A210D"/>
              </a:solidFill>
            </a:endParaRPr>
          </a:p>
          <a:p>
            <a:r>
              <a:rPr lang="en-US" sz="2000" dirty="0">
                <a:solidFill>
                  <a:srgbClr val="1A210D"/>
                </a:solidFill>
              </a:rPr>
              <a:t>&lt;class 'type'&gt;</a:t>
            </a:r>
            <a:endParaRPr lang="en-US" sz="2000" dirty="0">
              <a:solidFill>
                <a:srgbClr val="1A210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Implementation of </a:t>
            </a:r>
            <a:r>
              <a:rPr lang="en-US" i="1" dirty="0" smtClean="0"/>
              <a:t>add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&gt;&gt;&gt; def </a:t>
            </a:r>
            <a:r>
              <a:rPr lang="en-US" dirty="0" err="1" smtClean="0">
                <a:solidFill>
                  <a:srgbClr val="C00000"/>
                </a:solidFill>
              </a:rPr>
              <a:t>add_complex_and_rational</a:t>
            </a:r>
            <a:r>
              <a:rPr lang="en-US" dirty="0" smtClean="0"/>
              <a:t>(z, r):</a:t>
            </a:r>
          </a:p>
          <a:p>
            <a:pPr>
              <a:buNone/>
            </a:pPr>
            <a:r>
              <a:rPr lang="en-US" dirty="0" smtClean="0"/>
              <a:t>		 return </a:t>
            </a:r>
            <a:r>
              <a:rPr lang="en-US" dirty="0" err="1" smtClean="0"/>
              <a:t>ComplexRI</a:t>
            </a:r>
            <a:r>
              <a:rPr lang="en-US" dirty="0" smtClean="0"/>
              <a:t>(</a:t>
            </a:r>
            <a:r>
              <a:rPr lang="en-US" dirty="0" err="1" smtClean="0"/>
              <a:t>z.real</a:t>
            </a:r>
            <a:r>
              <a:rPr lang="en-US" dirty="0" smtClean="0"/>
              <a:t> + </a:t>
            </a:r>
            <a:r>
              <a:rPr lang="en-US" dirty="0" err="1" smtClean="0"/>
              <a:t>r.numer</a:t>
            </a:r>
            <a:r>
              <a:rPr lang="en-US" dirty="0" smtClean="0"/>
              <a:t>/</a:t>
            </a:r>
            <a:r>
              <a:rPr lang="en-US" dirty="0" err="1" smtClean="0"/>
              <a:t>r.denom</a:t>
            </a:r>
            <a:r>
              <a:rPr lang="en-US" dirty="0" smtClean="0"/>
              <a:t>, </a:t>
            </a:r>
            <a:r>
              <a:rPr lang="en-US" dirty="0" err="1" smtClean="0"/>
              <a:t>z.imag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def add(z1, z2):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100" dirty="0" smtClean="0">
                <a:solidFill>
                  <a:schemeClr val="accent3">
                    <a:lumMod val="50000"/>
                  </a:schemeClr>
                </a:solidFill>
              </a:rPr>
              <a:t>"""Add z1 and z2, which may be complex or rational."""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i="1" dirty="0" err="1" smtClean="0"/>
              <a:t>iscomplex</a:t>
            </a:r>
            <a:r>
              <a:rPr lang="en-US" dirty="0" smtClean="0"/>
              <a:t>(z1) and </a:t>
            </a:r>
            <a:r>
              <a:rPr lang="en-US" i="1" dirty="0" err="1"/>
              <a:t>iscomplex</a:t>
            </a:r>
            <a:r>
              <a:rPr lang="en-US" dirty="0" smtClean="0"/>
              <a:t>(z2):</a:t>
            </a:r>
          </a:p>
          <a:p>
            <a:pPr>
              <a:buNone/>
            </a:pPr>
            <a:r>
              <a:rPr lang="en-US" dirty="0" smtClean="0"/>
              <a:t>		     return </a:t>
            </a:r>
            <a:r>
              <a:rPr lang="en-US" b="1" i="1" dirty="0" err="1"/>
              <a:t>add_complex</a:t>
            </a:r>
            <a:r>
              <a:rPr lang="en-US" dirty="0" smtClean="0"/>
              <a:t>(z1, z2)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i="1" dirty="0" err="1"/>
              <a:t>iscomplex</a:t>
            </a:r>
            <a:r>
              <a:rPr lang="en-US" dirty="0" smtClean="0"/>
              <a:t>(z1) and </a:t>
            </a:r>
            <a:r>
              <a:rPr lang="en-US" i="1" dirty="0" err="1"/>
              <a:t>isrational</a:t>
            </a:r>
            <a:r>
              <a:rPr lang="en-US" dirty="0" smtClean="0"/>
              <a:t>(z2):</a:t>
            </a:r>
          </a:p>
          <a:p>
            <a:pPr>
              <a:buNone/>
            </a:pPr>
            <a:r>
              <a:rPr lang="en-US" dirty="0" smtClean="0"/>
              <a:t>		     return </a:t>
            </a:r>
            <a:r>
              <a:rPr lang="en-US" b="1" i="1" dirty="0" err="1">
                <a:solidFill>
                  <a:srgbClr val="C00000"/>
                </a:solidFill>
              </a:rPr>
              <a:t>add_complex_and_rational</a:t>
            </a:r>
            <a:r>
              <a:rPr lang="en-US" dirty="0" smtClean="0"/>
              <a:t>(z1, z2)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i="1" dirty="0" err="1"/>
              <a:t>isrational</a:t>
            </a:r>
            <a:r>
              <a:rPr lang="en-US" dirty="0" smtClean="0"/>
              <a:t>(z1) and </a:t>
            </a:r>
            <a:r>
              <a:rPr lang="en-US" i="1" dirty="0" err="1"/>
              <a:t>iscomplex</a:t>
            </a:r>
            <a:r>
              <a:rPr lang="en-US" dirty="0" smtClean="0"/>
              <a:t>(z2):</a:t>
            </a:r>
          </a:p>
          <a:p>
            <a:pPr>
              <a:buNone/>
            </a:pPr>
            <a:r>
              <a:rPr lang="en-US" dirty="0" smtClean="0"/>
              <a:t>		     return </a:t>
            </a:r>
            <a:r>
              <a:rPr lang="en-US" b="1" i="1" dirty="0" err="1">
                <a:solidFill>
                  <a:srgbClr val="C00000"/>
                </a:solidFill>
              </a:rPr>
              <a:t>add_complex_and_rational</a:t>
            </a:r>
            <a:r>
              <a:rPr lang="en-US" dirty="0" smtClean="0"/>
              <a:t>(z2, z1)</a:t>
            </a:r>
          </a:p>
          <a:p>
            <a:pPr>
              <a:buNone/>
            </a:pPr>
            <a:r>
              <a:rPr lang="en-US" dirty="0" smtClean="0"/>
              <a:t>		else:</a:t>
            </a:r>
          </a:p>
          <a:p>
            <a:pPr>
              <a:buNone/>
            </a:pPr>
            <a:r>
              <a:rPr lang="en-US" dirty="0" smtClean="0"/>
              <a:t>  		     return </a:t>
            </a:r>
            <a:r>
              <a:rPr lang="en-US" b="1" i="1" dirty="0" err="1"/>
              <a:t>add_rational</a:t>
            </a:r>
            <a:r>
              <a:rPr lang="en-US" dirty="0" smtClean="0"/>
              <a:t>(z1, z2)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7924800" y="4800600"/>
            <a:ext cx="914400" cy="612648"/>
          </a:xfrm>
          <a:prstGeom prst="wedgeRoundRectCallout">
            <a:avLst>
              <a:gd name="adj1" fmla="val -241369"/>
              <a:gd name="adj2" fmla="val -14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prstClr val="black"/>
                </a:solidFill>
              </a:rPr>
              <a:t>סדר הפוך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epr</a:t>
            </a:r>
            <a:r>
              <a:rPr lang="en-US" dirty="0" smtClean="0"/>
              <a:t> for build-in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repr</a:t>
            </a:r>
            <a:r>
              <a:rPr lang="en-US" dirty="0" smtClean="0"/>
              <a:t>(object) -&gt; string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(</a:t>
            </a:r>
            <a:r>
              <a:rPr lang="en-US" dirty="0" err="1" smtClean="0"/>
              <a:t>repr</a:t>
            </a:r>
            <a:r>
              <a:rPr lang="en-US" dirty="0" smtClean="0"/>
              <a:t>(object)) == object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12e12</a:t>
            </a:r>
          </a:p>
          <a:p>
            <a:pPr>
              <a:buNone/>
            </a:pPr>
            <a:r>
              <a:rPr lang="en-US" sz="2800" dirty="0" smtClean="0"/>
              <a:t>12000000000000.0</a:t>
            </a:r>
          </a:p>
          <a:p>
            <a:pPr>
              <a:buNone/>
            </a:pPr>
            <a:r>
              <a:rPr lang="en-US" sz="2800" dirty="0" smtClean="0"/>
              <a:t>&gt;&gt;&gt; print(</a:t>
            </a:r>
            <a:r>
              <a:rPr lang="en-US" sz="2800" dirty="0" err="1" smtClean="0"/>
              <a:t>repr</a:t>
            </a:r>
            <a:r>
              <a:rPr lang="en-US" sz="2800" dirty="0" smtClean="0"/>
              <a:t>(12e12))</a:t>
            </a:r>
          </a:p>
          <a:p>
            <a:pPr>
              <a:buNone/>
            </a:pPr>
            <a:r>
              <a:rPr lang="en-US" sz="2800" dirty="0" smtClean="0"/>
              <a:t>12000000000000.0</a:t>
            </a:r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repr</a:t>
            </a:r>
            <a:r>
              <a:rPr lang="en-US" sz="2800" dirty="0" smtClean="0"/>
              <a:t>(min)</a:t>
            </a:r>
          </a:p>
          <a:p>
            <a:pPr>
              <a:buNone/>
            </a:pPr>
            <a:r>
              <a:rPr lang="en-US" sz="2800" dirty="0" smtClean="0"/>
              <a:t>’&lt;built-in function min</a:t>
            </a:r>
            <a:r>
              <a:rPr lang="en-US" sz="2800" dirty="0" smtClean="0"/>
              <a:t>&gt;’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867400" y="3048000"/>
            <a:ext cx="2895600" cy="1893168"/>
          </a:xfrm>
          <a:prstGeom prst="wedgeRoundRectCallout">
            <a:avLst>
              <a:gd name="adj1" fmla="val -158763"/>
              <a:gd name="adj2" fmla="val 54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prstClr val="black"/>
                </a:solidFill>
              </a:rPr>
              <a:t>&gt;&gt;&gt; print(</a:t>
            </a:r>
            <a:r>
              <a:rPr lang="en-US" sz="2000" dirty="0" err="1" smtClean="0">
                <a:solidFill>
                  <a:prstClr val="black"/>
                </a:solidFill>
              </a:rPr>
              <a:t>repr</a:t>
            </a:r>
            <a:r>
              <a:rPr lang="en-US" sz="2000" dirty="0" smtClean="0">
                <a:solidFill>
                  <a:prstClr val="black"/>
                </a:solidFill>
              </a:rPr>
              <a:t>(min) 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&gt;&gt;&gt; min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are identical </a:t>
            </a:r>
            <a:r>
              <a:rPr lang="en-US" sz="2000" dirty="0" smtClean="0">
                <a:solidFill>
                  <a:prstClr val="black"/>
                </a:solidFill>
              </a:rPr>
              <a:t>!!!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That means that interpreter uses </a:t>
            </a:r>
            <a:r>
              <a:rPr lang="en-US" sz="2000" dirty="0" err="1" smtClean="0">
                <a:solidFill>
                  <a:prstClr val="black"/>
                </a:solidFill>
              </a:rPr>
              <a:t>repr</a:t>
            </a:r>
            <a:r>
              <a:rPr lang="en-US" sz="2000" dirty="0" smtClean="0">
                <a:solidFill>
                  <a:prstClr val="black"/>
                </a:solidFill>
              </a:rPr>
              <a:t> in its read-</a:t>
            </a:r>
            <a:r>
              <a:rPr lang="en-US" sz="2000" dirty="0" err="1" smtClean="0">
                <a:solidFill>
                  <a:prstClr val="black"/>
                </a:solidFill>
              </a:rPr>
              <a:t>eval</a:t>
            </a:r>
            <a:r>
              <a:rPr lang="en-US" sz="2000" dirty="0" smtClean="0">
                <a:solidFill>
                  <a:prstClr val="black"/>
                </a:solidFill>
              </a:rPr>
              <a:t>-print loop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156176" y="1124744"/>
            <a:ext cx="2895600" cy="1512168"/>
          </a:xfrm>
          <a:prstGeom prst="wedgeRoundRectCallout">
            <a:avLst>
              <a:gd name="adj1" fmla="val -109959"/>
              <a:gd name="adj2" fmla="val -70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prstClr val="black"/>
                </a:solidFill>
              </a:rPr>
              <a:t>Represents code for an object initialization. 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What does create and initialize a new object</a:t>
            </a:r>
            <a:r>
              <a:rPr lang="en-US" sz="2000" dirty="0" smtClean="0">
                <a:solidFill>
                  <a:prstClr val="black"/>
                </a:solidFill>
              </a:rPr>
              <a:t>??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0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large conditional statement is not additive: </a:t>
            </a:r>
          </a:p>
          <a:p>
            <a:pPr lvl="1"/>
            <a:r>
              <a:rPr lang="en-US" dirty="0" smtClean="0"/>
              <a:t>If another numeric type were included in the program, we would have to re-implement </a:t>
            </a:r>
            <a:r>
              <a:rPr lang="en-US" i="1" dirty="0" smtClean="0"/>
              <a:t>add </a:t>
            </a:r>
            <a:r>
              <a:rPr lang="en-US" dirty="0" smtClean="0"/>
              <a:t>with new clauses</a:t>
            </a:r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C00000"/>
                </a:solidFill>
              </a:rPr>
              <a:t>type dispatch through a dictionary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Type dispatch with a dictionary </a:t>
            </a:r>
            <a:br>
              <a:rPr lang="en-US" sz="4000" dirty="0" smtClean="0"/>
            </a:br>
            <a:r>
              <a:rPr lang="en-US" sz="3600" dirty="0" smtClean="0"/>
              <a:t>The first step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449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create a </a:t>
            </a:r>
            <a:r>
              <a:rPr lang="en-US" sz="2800" b="1" dirty="0" smtClean="0">
                <a:solidFill>
                  <a:srgbClr val="C00000"/>
                </a:solidFill>
              </a:rPr>
              <a:t>tag set </a:t>
            </a:r>
            <a:r>
              <a:rPr lang="en-US" sz="2800" dirty="0" smtClean="0"/>
              <a:t>for our classes that abstracts away from the two implementations of complex numbers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/>
              <a:t>&gt;&gt;&gt; def </a:t>
            </a:r>
            <a:r>
              <a:rPr lang="en-US" sz="3000" dirty="0" err="1" smtClean="0"/>
              <a:t>type_tag</a:t>
            </a:r>
            <a:r>
              <a:rPr lang="en-US" sz="3000" dirty="0" smtClean="0"/>
              <a:t>(x):</a:t>
            </a:r>
          </a:p>
          <a:p>
            <a:pPr>
              <a:buNone/>
            </a:pPr>
            <a:r>
              <a:rPr lang="en-US" sz="3000" dirty="0" smtClean="0"/>
              <a:t>		return </a:t>
            </a:r>
            <a:r>
              <a:rPr lang="en-US" sz="3000" dirty="0" err="1" smtClean="0"/>
              <a:t>type_tag.tags</a:t>
            </a:r>
            <a:r>
              <a:rPr lang="en-US" sz="3000" dirty="0" smtClean="0"/>
              <a:t>[type(x)]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&gt;&gt;&gt; </a:t>
            </a:r>
            <a:r>
              <a:rPr lang="en-US" sz="3000" dirty="0" err="1" smtClean="0"/>
              <a:t>type_tag.tags</a:t>
            </a:r>
            <a:r>
              <a:rPr lang="en-US" sz="3000" dirty="0" smtClean="0"/>
              <a:t> = {</a:t>
            </a:r>
            <a:r>
              <a:rPr lang="en-US" sz="3000" dirty="0" err="1" smtClean="0"/>
              <a:t>ComplexRI</a:t>
            </a:r>
            <a:r>
              <a:rPr lang="en-US" sz="3000" dirty="0" smtClean="0"/>
              <a:t>: ’com’, 	 					</a:t>
            </a:r>
            <a:r>
              <a:rPr lang="en-US" sz="3000" dirty="0" err="1" smtClean="0"/>
              <a:t>ComplexMA</a:t>
            </a:r>
            <a:r>
              <a:rPr lang="en-US" sz="3000" dirty="0" smtClean="0"/>
              <a:t>: ’com’, Rational: ’rat’}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dispatch with a dictionary </a:t>
            </a:r>
            <a:br>
              <a:rPr lang="en-US" dirty="0" smtClean="0"/>
            </a:br>
            <a:r>
              <a:rPr lang="en-US" sz="4000" dirty="0" smtClean="0"/>
              <a:t>The 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the type tags to index a dictionary that stores the </a:t>
            </a:r>
            <a:r>
              <a:rPr lang="en-US" sz="2800" i="1" dirty="0" smtClean="0">
                <a:solidFill>
                  <a:srgbClr val="C00000"/>
                </a:solidFill>
              </a:rPr>
              <a:t>different ways </a:t>
            </a:r>
            <a:r>
              <a:rPr lang="en-US" sz="2800" dirty="0" smtClean="0"/>
              <a:t>of </a:t>
            </a:r>
            <a:r>
              <a:rPr lang="en-US" sz="2800" i="1" dirty="0" smtClean="0"/>
              <a:t>adding</a:t>
            </a:r>
            <a:r>
              <a:rPr lang="en-US" sz="2800" dirty="0" smtClean="0"/>
              <a:t> numbers.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u="sng" dirty="0" smtClean="0"/>
              <a:t>keys</a:t>
            </a:r>
            <a:r>
              <a:rPr lang="en-US" sz="2400" dirty="0" smtClean="0"/>
              <a:t> of the dictionary are </a:t>
            </a:r>
            <a:r>
              <a:rPr lang="en-US" sz="2400" i="1" dirty="0" err="1" smtClean="0">
                <a:solidFill>
                  <a:srgbClr val="C00000"/>
                </a:solidFill>
              </a:rPr>
              <a:t>tuples</a:t>
            </a:r>
            <a:r>
              <a:rPr lang="en-US" sz="2400" i="1" dirty="0" smtClean="0">
                <a:solidFill>
                  <a:srgbClr val="C00000"/>
                </a:solidFill>
              </a:rPr>
              <a:t> of type tags</a:t>
            </a:r>
            <a:r>
              <a:rPr lang="en-US" sz="2400" dirty="0" smtClean="0"/>
              <a:t>, and the </a:t>
            </a:r>
            <a:r>
              <a:rPr lang="en-US" sz="2400" b="1" u="sng" dirty="0" smtClean="0"/>
              <a:t>values</a:t>
            </a:r>
            <a:r>
              <a:rPr lang="en-US" sz="2400" dirty="0" smtClean="0"/>
              <a:t> are </a:t>
            </a:r>
            <a:r>
              <a:rPr lang="en-US" sz="2400" i="1" dirty="0" smtClean="0">
                <a:solidFill>
                  <a:srgbClr val="C00000"/>
                </a:solidFill>
              </a:rPr>
              <a:t>type-specific addition functions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b="1" dirty="0" smtClean="0"/>
              <a:t>add</a:t>
            </a:r>
            <a:r>
              <a:rPr lang="en-US" sz="2800" dirty="0" smtClean="0"/>
              <a:t>(z1, z2):</a:t>
            </a:r>
          </a:p>
          <a:p>
            <a:pPr>
              <a:buNone/>
            </a:pPr>
            <a:r>
              <a:rPr lang="en-US" sz="2800" dirty="0" smtClean="0"/>
              <a:t>		types = (</a:t>
            </a:r>
            <a:r>
              <a:rPr lang="en-US" sz="2800" dirty="0" err="1" smtClean="0"/>
              <a:t>type_tag</a:t>
            </a:r>
            <a:r>
              <a:rPr lang="en-US" sz="2800" dirty="0" smtClean="0"/>
              <a:t>(z1), </a:t>
            </a:r>
            <a:r>
              <a:rPr lang="en-US" sz="2800" dirty="0" err="1" smtClean="0"/>
              <a:t>type_tag</a:t>
            </a:r>
            <a:r>
              <a:rPr lang="en-US" sz="2800" dirty="0" smtClean="0"/>
              <a:t>(z2))</a:t>
            </a:r>
          </a:p>
          <a:p>
            <a:pPr>
              <a:buNone/>
            </a:pPr>
            <a:r>
              <a:rPr lang="en-US" sz="2800" dirty="0" smtClean="0"/>
              <a:t>		return </a:t>
            </a:r>
            <a:r>
              <a:rPr lang="en-US" sz="2800" dirty="0" err="1" smtClean="0"/>
              <a:t>add.</a:t>
            </a:r>
            <a:r>
              <a:rPr lang="en-US" sz="2800" b="1" dirty="0" err="1" smtClean="0"/>
              <a:t>implementations</a:t>
            </a:r>
            <a:r>
              <a:rPr lang="en-US" sz="2800" dirty="0" smtClean="0"/>
              <a:t>[types](z1, z2)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</a:t>
            </a:r>
            <a:r>
              <a:rPr lang="en-US" i="1" dirty="0" err="1" smtClean="0"/>
              <a:t>add.implementations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This implementation relies entirely on a dictionary values (functions). </a:t>
            </a:r>
          </a:p>
          <a:p>
            <a:endParaRPr lang="en-US" sz="2800" dirty="0" smtClean="0"/>
          </a:p>
          <a:p>
            <a:r>
              <a:rPr lang="en-US" sz="2800" dirty="0" smtClean="0"/>
              <a:t>We can populate that dictionary as follows:</a:t>
            </a:r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add.implementations</a:t>
            </a:r>
            <a:r>
              <a:rPr lang="en-US" sz="2800" dirty="0" smtClean="0"/>
              <a:t> = {}</a:t>
            </a:r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add.implementations</a:t>
            </a:r>
            <a:r>
              <a:rPr lang="en-US" sz="2800" dirty="0" smtClean="0"/>
              <a:t>[(’com’, ’com’)] = </a:t>
            </a:r>
            <a:r>
              <a:rPr lang="en-US" sz="2800" b="1" i="1" dirty="0" err="1" smtClean="0"/>
              <a:t>add_complex</a:t>
            </a:r>
            <a:endParaRPr lang="en-US" sz="2800" b="1" i="1" dirty="0" smtClean="0"/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add.implementations</a:t>
            </a:r>
            <a:r>
              <a:rPr lang="en-US" sz="2800" dirty="0" smtClean="0"/>
              <a:t>[(’com’, ’rat’)] = </a:t>
            </a:r>
            <a:r>
              <a:rPr lang="en-US" sz="2800" b="1" i="1" dirty="0" err="1"/>
              <a:t>add_complex_and_rational</a:t>
            </a:r>
            <a:endParaRPr lang="en-US" sz="2800" b="1" i="1" dirty="0"/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add.implementations</a:t>
            </a:r>
            <a:r>
              <a:rPr lang="en-US" sz="2800" dirty="0" smtClean="0"/>
              <a:t>[(’rat’, ’com’)] = </a:t>
            </a:r>
            <a:r>
              <a:rPr lang="en-US" sz="2800" b="1" i="1" dirty="0"/>
              <a:t>lambda x, y: </a:t>
            </a:r>
            <a:r>
              <a:rPr lang="en-US" sz="2800" b="1" i="1" dirty="0" err="1"/>
              <a:t>add_complex_and_rational</a:t>
            </a:r>
            <a:r>
              <a:rPr lang="en-US" sz="2800" b="1" i="1" dirty="0"/>
              <a:t>(y, x)</a:t>
            </a:r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add.implementations</a:t>
            </a:r>
            <a:r>
              <a:rPr lang="en-US" sz="2800" dirty="0" smtClean="0"/>
              <a:t>[(’rat’, ’rat’)] = </a:t>
            </a:r>
            <a:r>
              <a:rPr lang="en-US" sz="2800" b="1" i="1" dirty="0" err="1"/>
              <a:t>add_rational</a:t>
            </a:r>
            <a:endParaRPr lang="en-US" sz="2800" b="1" i="1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924800" y="4800600"/>
            <a:ext cx="914400" cy="612648"/>
          </a:xfrm>
          <a:prstGeom prst="wedgeRoundRectCallout">
            <a:avLst>
              <a:gd name="adj1" fmla="val -350297"/>
              <a:gd name="adj2" fmla="val 11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prstClr val="black"/>
                </a:solidFill>
              </a:rPr>
              <a:t>סדר הפוך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of the dictionary-based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Is </a:t>
            </a:r>
            <a:r>
              <a:rPr lang="en-US" sz="3000" b="1" dirty="0" smtClean="0"/>
              <a:t>additive</a:t>
            </a:r>
            <a:r>
              <a:rPr lang="en-US" sz="3000" dirty="0" smtClean="0"/>
              <a:t>:</a:t>
            </a:r>
          </a:p>
          <a:p>
            <a:r>
              <a:rPr lang="en-US" sz="2600" i="1" dirty="0" err="1" smtClean="0"/>
              <a:t>add.implementations</a:t>
            </a:r>
            <a:r>
              <a:rPr lang="en-US" sz="2600" dirty="0" smtClean="0"/>
              <a:t> and </a:t>
            </a:r>
            <a:r>
              <a:rPr lang="en-US" sz="2600" i="1" dirty="0" err="1" smtClean="0"/>
              <a:t>type_tag.tags</a:t>
            </a:r>
            <a:r>
              <a:rPr lang="en-US" sz="2600" dirty="0" smtClean="0"/>
              <a:t> can always be extended. </a:t>
            </a:r>
          </a:p>
          <a:p>
            <a:r>
              <a:rPr lang="en-US" sz="2600" dirty="0" smtClean="0"/>
              <a:t>Any new numeric type can “install” itself into the existing system by adding new entries to these dictionaries.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generic, extensible </a:t>
            </a:r>
            <a:r>
              <a:rPr lang="en-US" sz="2800" i="1" dirty="0" smtClean="0"/>
              <a:t>add</a:t>
            </a:r>
            <a:r>
              <a:rPr lang="en-US" sz="2800" dirty="0" smtClean="0"/>
              <a:t> function that handles mixed types: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add(</a:t>
            </a:r>
            <a:r>
              <a:rPr lang="en-US" sz="2800" dirty="0" err="1" smtClean="0"/>
              <a:t>ComplexRI</a:t>
            </a:r>
            <a:r>
              <a:rPr lang="en-US" sz="2800" dirty="0" smtClean="0"/>
              <a:t>(1.5, 0), Rational(3, 2))</a:t>
            </a:r>
          </a:p>
          <a:p>
            <a:pPr>
              <a:buNone/>
            </a:pPr>
            <a:r>
              <a:rPr lang="en-US" sz="2800" dirty="0" err="1" smtClean="0"/>
              <a:t>ComplexRI</a:t>
            </a:r>
            <a:r>
              <a:rPr lang="en-US" sz="2800" dirty="0" smtClean="0"/>
              <a:t>(3.0, 0)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add(Rational(5, 3), Rational(1, 2))</a:t>
            </a:r>
          </a:p>
          <a:p>
            <a:pPr>
              <a:buNone/>
            </a:pPr>
            <a:r>
              <a:rPr lang="en-US" sz="2800" dirty="0" smtClean="0"/>
              <a:t>Rational(13, 6)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Data-directed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A fully generic approach to implementing of generic arithmetic </a:t>
            </a:r>
          </a:p>
          <a:p>
            <a:pPr lvl="1"/>
            <a:r>
              <a:rPr lang="en-US" dirty="0" smtClean="0"/>
              <a:t>apply </a:t>
            </a:r>
            <a:r>
              <a:rPr lang="en-US" b="1" i="1" dirty="0" smtClean="0"/>
              <a:t>arbitrary operators </a:t>
            </a:r>
            <a:r>
              <a:rPr lang="en-US" dirty="0" smtClean="0"/>
              <a:t>to </a:t>
            </a:r>
            <a:r>
              <a:rPr lang="en-US" b="1" i="1" dirty="0" smtClean="0"/>
              <a:t>arbitrary types</a:t>
            </a:r>
            <a:r>
              <a:rPr lang="en-US" dirty="0" smtClean="0"/>
              <a:t> by using a </a:t>
            </a:r>
            <a:r>
              <a:rPr lang="en-US" i="1" dirty="0" smtClean="0"/>
              <a:t>dictionary</a:t>
            </a:r>
            <a:r>
              <a:rPr lang="en-US" dirty="0" smtClean="0"/>
              <a:t> to store implementations of </a:t>
            </a:r>
            <a:r>
              <a:rPr lang="en-US" i="1" dirty="0" smtClean="0">
                <a:solidFill>
                  <a:srgbClr val="C00000"/>
                </a:solidFill>
              </a:rPr>
              <a:t>various combinations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example: apply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implement both generic </a:t>
            </a:r>
            <a:r>
              <a:rPr lang="en-US" sz="2800" i="1" dirty="0" smtClean="0">
                <a:solidFill>
                  <a:srgbClr val="C00000"/>
                </a:solidFill>
              </a:rPr>
              <a:t>addition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and </a:t>
            </a:r>
            <a:r>
              <a:rPr lang="en-US" sz="2800" i="1" dirty="0" smtClean="0">
                <a:solidFill>
                  <a:srgbClr val="C00000"/>
                </a:solidFill>
              </a:rPr>
              <a:t>multiplication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without redundant logic: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b="1" dirty="0" smtClean="0"/>
              <a:t>apply</a:t>
            </a:r>
            <a:r>
              <a:rPr lang="en-US" sz="2800" dirty="0" smtClean="0"/>
              <a:t>(</a:t>
            </a:r>
            <a:r>
              <a:rPr lang="en-US" sz="2800" dirty="0" err="1" smtClean="0"/>
              <a:t>operator_name</a:t>
            </a:r>
            <a:r>
              <a:rPr lang="en-US" sz="2800" dirty="0" smtClean="0"/>
              <a:t>, x, y):</a:t>
            </a:r>
          </a:p>
          <a:p>
            <a:pPr>
              <a:buNone/>
            </a:pPr>
            <a:r>
              <a:rPr lang="en-US" sz="2800" dirty="0" smtClean="0"/>
              <a:t>		tags = (</a:t>
            </a:r>
            <a:r>
              <a:rPr lang="en-US" sz="2800" dirty="0" err="1" smtClean="0"/>
              <a:t>type_tag</a:t>
            </a:r>
            <a:r>
              <a:rPr lang="en-US" sz="2800" dirty="0" smtClean="0"/>
              <a:t>(x), </a:t>
            </a:r>
            <a:r>
              <a:rPr lang="en-US" sz="2800" dirty="0" err="1" smtClean="0"/>
              <a:t>type_tag</a:t>
            </a:r>
            <a:r>
              <a:rPr lang="en-US" sz="2800" dirty="0" smtClean="0"/>
              <a:t>(y))</a:t>
            </a:r>
          </a:p>
          <a:p>
            <a:pPr>
              <a:buNone/>
            </a:pPr>
            <a:r>
              <a:rPr lang="en-US" sz="2800" dirty="0" smtClean="0"/>
              <a:t>		key = (</a:t>
            </a:r>
            <a:r>
              <a:rPr lang="en-US" sz="2800" dirty="0" err="1" smtClean="0"/>
              <a:t>operator_name</a:t>
            </a:r>
            <a:r>
              <a:rPr lang="en-US" sz="2800" dirty="0" smtClean="0"/>
              <a:t>, tags)</a:t>
            </a:r>
          </a:p>
          <a:p>
            <a:pPr>
              <a:buNone/>
            </a:pPr>
            <a:r>
              <a:rPr lang="en-US" sz="2800" dirty="0" smtClean="0"/>
              <a:t>		return </a:t>
            </a:r>
            <a:r>
              <a:rPr lang="en-US" sz="2800" dirty="0" err="1" smtClean="0"/>
              <a:t>apply.</a:t>
            </a:r>
            <a:r>
              <a:rPr lang="en-US" sz="2800" b="1" dirty="0" err="1" smtClean="0"/>
              <a:t>implementations</a:t>
            </a:r>
            <a:r>
              <a:rPr lang="en-US" sz="2800" dirty="0" smtClean="0"/>
              <a:t>[key](x, y)</a:t>
            </a:r>
            <a:endParaRPr lang="en-US" sz="2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553200" y="2667000"/>
            <a:ext cx="2514600" cy="1752600"/>
          </a:xfrm>
          <a:prstGeom prst="wedgeRoundRectCallout">
            <a:avLst>
              <a:gd name="adj1" fmla="val -88690"/>
              <a:gd name="adj2" fmla="val 46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/>
                </a:solidFill>
              </a:rPr>
              <a:t>KEY is constructed from the operator name (e.g., ’add’) and a </a:t>
            </a:r>
            <a:r>
              <a:rPr lang="en-US" dirty="0" err="1" smtClean="0">
                <a:solidFill>
                  <a:prstClr val="black"/>
                </a:solidFill>
              </a:rPr>
              <a:t>tuple</a:t>
            </a:r>
            <a:r>
              <a:rPr lang="en-US" dirty="0" smtClean="0">
                <a:solidFill>
                  <a:prstClr val="black"/>
                </a:solidFill>
              </a:rPr>
              <a:t> of type tags for the arguments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example: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Support for </a:t>
            </a:r>
            <a:r>
              <a:rPr lang="en-US" sz="2600" i="1" dirty="0" smtClean="0">
                <a:solidFill>
                  <a:srgbClr val="C00000"/>
                </a:solidFill>
              </a:rPr>
              <a:t>multiplication</a:t>
            </a:r>
            <a:r>
              <a:rPr lang="en-US" sz="2600" dirty="0" smtClean="0">
                <a:solidFill>
                  <a:srgbClr val="C00000"/>
                </a:solidFill>
              </a:rPr>
              <a:t> </a:t>
            </a:r>
            <a:r>
              <a:rPr lang="en-US" sz="2600" dirty="0" smtClean="0"/>
              <a:t>on complex and rational numbers: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 def </a:t>
            </a:r>
            <a:r>
              <a:rPr lang="en-US" sz="2400" b="1" dirty="0" err="1" smtClean="0"/>
              <a:t>mul_complex_and_rational</a:t>
            </a:r>
            <a:r>
              <a:rPr lang="en-US" sz="2400" dirty="0" smtClean="0"/>
              <a:t>(z, r):</a:t>
            </a:r>
          </a:p>
          <a:p>
            <a:pPr>
              <a:buNone/>
            </a:pPr>
            <a:r>
              <a:rPr lang="en-US" sz="2400" dirty="0" smtClean="0"/>
              <a:t>		return </a:t>
            </a:r>
            <a:r>
              <a:rPr lang="en-US" sz="2400" dirty="0" err="1" smtClean="0"/>
              <a:t>ComplexMA</a:t>
            </a:r>
            <a:r>
              <a:rPr lang="en-US" sz="2400" dirty="0" smtClean="0"/>
              <a:t>(</a:t>
            </a:r>
            <a:r>
              <a:rPr lang="en-US" sz="2400" dirty="0" err="1" smtClean="0"/>
              <a:t>z.magnitude</a:t>
            </a:r>
            <a:r>
              <a:rPr lang="en-US" sz="2400" dirty="0" smtClean="0"/>
              <a:t> * </a:t>
            </a:r>
            <a:r>
              <a:rPr lang="en-US" sz="2400" dirty="0" err="1" smtClean="0"/>
              <a:t>r.numer</a:t>
            </a:r>
            <a:r>
              <a:rPr lang="en-US" sz="2400" dirty="0" smtClean="0"/>
              <a:t> / </a:t>
            </a:r>
            <a:r>
              <a:rPr lang="en-US" sz="2400" dirty="0" err="1" smtClean="0"/>
              <a:t>r.denom</a:t>
            </a:r>
            <a:r>
              <a:rPr lang="en-US" sz="2400" dirty="0" smtClean="0"/>
              <a:t>, </a:t>
            </a:r>
            <a:r>
              <a:rPr lang="en-US" sz="2400" dirty="0" err="1" smtClean="0"/>
              <a:t>z.angle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b="1" dirty="0" err="1" smtClean="0"/>
              <a:t>mul_rational_and_complex</a:t>
            </a:r>
            <a:r>
              <a:rPr lang="en-US" sz="2400" dirty="0" smtClean="0"/>
              <a:t> = lambda r, z: 				</a:t>
            </a:r>
            <a:r>
              <a:rPr lang="en-US" sz="2400" dirty="0" err="1" smtClean="0"/>
              <a:t>mul_complex_and_rational</a:t>
            </a:r>
            <a:r>
              <a:rPr lang="en-US" sz="2400" dirty="0" smtClean="0"/>
              <a:t>(z, r)</a:t>
            </a:r>
          </a:p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apply.implementations</a:t>
            </a:r>
            <a:r>
              <a:rPr lang="en-US" sz="2400" dirty="0" smtClean="0"/>
              <a:t> = {(’</a:t>
            </a:r>
            <a:r>
              <a:rPr lang="en-US" sz="2400" dirty="0" err="1" smtClean="0"/>
              <a:t>mul</a:t>
            </a:r>
            <a:r>
              <a:rPr lang="en-US" sz="2400" dirty="0" smtClean="0"/>
              <a:t>’, (’com’, ’com’)): </a:t>
            </a:r>
            <a:r>
              <a:rPr lang="en-US" sz="2400" b="1" dirty="0" err="1" smtClean="0"/>
              <a:t>mul_complex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		(’</a:t>
            </a:r>
            <a:r>
              <a:rPr lang="en-US" sz="2400" dirty="0" err="1" smtClean="0"/>
              <a:t>mul</a:t>
            </a:r>
            <a:r>
              <a:rPr lang="en-US" sz="2400" dirty="0" smtClean="0"/>
              <a:t>’, (’com’, ’rat’)): </a:t>
            </a:r>
            <a:r>
              <a:rPr lang="en-US" sz="2400" b="1" dirty="0" err="1" smtClean="0"/>
              <a:t>mul_complex_and_rational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		(’</a:t>
            </a:r>
            <a:r>
              <a:rPr lang="en-US" sz="2400" dirty="0" err="1" smtClean="0"/>
              <a:t>mul</a:t>
            </a:r>
            <a:r>
              <a:rPr lang="en-US" sz="2400" dirty="0" smtClean="0"/>
              <a:t>’, (’rat’, ’com’)): </a:t>
            </a:r>
            <a:r>
              <a:rPr lang="en-US" sz="2400" b="1" dirty="0" err="1" smtClean="0"/>
              <a:t>mul_rational_and_complex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		(’</a:t>
            </a:r>
            <a:r>
              <a:rPr lang="en-US" sz="2400" dirty="0" err="1" smtClean="0"/>
              <a:t>mul</a:t>
            </a:r>
            <a:r>
              <a:rPr lang="en-US" sz="2400" dirty="0" smtClean="0"/>
              <a:t>’, (’rat’, ’rat’)): </a:t>
            </a:r>
            <a:r>
              <a:rPr lang="en-US" sz="2400" b="1" dirty="0" err="1" smtClean="0"/>
              <a:t>mul_rational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924800" y="3352800"/>
            <a:ext cx="914400" cy="612648"/>
          </a:xfrm>
          <a:prstGeom prst="wedgeRoundRectCallout">
            <a:avLst>
              <a:gd name="adj1" fmla="val -344940"/>
              <a:gd name="adj2" fmla="val 25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>
                <a:solidFill>
                  <a:prstClr val="black"/>
                </a:solidFill>
              </a:rPr>
              <a:t>סדר הפוך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example: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 the addition implementations from </a:t>
            </a:r>
            <a:r>
              <a:rPr lang="en-US" sz="2800" i="1" dirty="0" smtClean="0"/>
              <a:t>add</a:t>
            </a:r>
            <a:r>
              <a:rPr lang="en-US" sz="2800" dirty="0" smtClean="0"/>
              <a:t> to </a:t>
            </a:r>
            <a:r>
              <a:rPr lang="en-US" sz="2800" i="1" dirty="0" smtClean="0"/>
              <a:t>apply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&gt;&gt;&gt; adders = </a:t>
            </a:r>
            <a:r>
              <a:rPr lang="en-US" sz="2800" dirty="0" err="1" smtClean="0"/>
              <a:t>add.implementations.items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apply.implementations.update</a:t>
            </a:r>
            <a:r>
              <a:rPr lang="en-US" sz="2800" dirty="0" smtClean="0"/>
              <a:t>(</a:t>
            </a:r>
          </a:p>
          <a:p>
            <a:pPr>
              <a:buNone/>
            </a:pPr>
            <a:r>
              <a:rPr lang="en-US" sz="2800" dirty="0" smtClean="0"/>
              <a:t>			{(’add’, </a:t>
            </a:r>
            <a:r>
              <a:rPr lang="en-US" sz="2800" i="1" dirty="0" smtClean="0"/>
              <a:t>tags</a:t>
            </a:r>
            <a:r>
              <a:rPr lang="en-US" sz="2800" dirty="0" smtClean="0"/>
              <a:t>):</a:t>
            </a:r>
            <a:r>
              <a:rPr lang="en-US" sz="2800" i="1" dirty="0" smtClean="0"/>
              <a:t>fn</a:t>
            </a:r>
            <a:r>
              <a:rPr lang="en-US" sz="2800" dirty="0" smtClean="0"/>
              <a:t> for (</a:t>
            </a:r>
            <a:r>
              <a:rPr lang="en-US" sz="2800" i="1" dirty="0" smtClean="0"/>
              <a:t>tags</a:t>
            </a:r>
            <a:r>
              <a:rPr lang="en-US" sz="2800" dirty="0" smtClean="0"/>
              <a:t>, </a:t>
            </a:r>
            <a:r>
              <a:rPr lang="en-US" sz="2800" i="1" dirty="0" smtClean="0"/>
              <a:t>fn</a:t>
            </a:r>
            <a:r>
              <a:rPr lang="en-US" sz="2800" dirty="0" smtClean="0"/>
              <a:t>) in adders})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"</a:t>
            </a:r>
            <a:r>
              <a:rPr lang="en-US" dirty="0" err="1"/>
              <a:t>aaa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 smtClean="0"/>
              <a:t>'</a:t>
            </a:r>
            <a:r>
              <a:rPr lang="en-US" dirty="0" err="1" smtClean="0"/>
              <a:t>aaa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print(</a:t>
            </a:r>
            <a:r>
              <a:rPr lang="en-US" dirty="0" err="1"/>
              <a:t>repr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aaa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repr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"'</a:t>
            </a:r>
            <a:r>
              <a:rPr lang="en-US" dirty="0" err="1"/>
              <a:t>aaa</a:t>
            </a:r>
            <a:r>
              <a:rPr lang="en-US" dirty="0"/>
              <a:t>'"</a:t>
            </a:r>
          </a:p>
          <a:p>
            <a:pPr marL="0" indent="0">
              <a:buNone/>
            </a:pPr>
            <a:r>
              <a:rPr lang="en-US" dirty="0"/>
              <a:t>&gt;&gt;&gt; aa = </a:t>
            </a:r>
            <a:r>
              <a:rPr lang="en-US" dirty="0" err="1"/>
              <a:t>eval</a:t>
            </a:r>
            <a:r>
              <a:rPr lang="en-US" dirty="0"/>
              <a:t>(</a:t>
            </a:r>
            <a:r>
              <a:rPr lang="en-US" dirty="0" err="1"/>
              <a:t>repr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/>
              <a:t>"))</a:t>
            </a:r>
          </a:p>
          <a:p>
            <a:pPr marL="0" indent="0">
              <a:buNone/>
            </a:pPr>
            <a:r>
              <a:rPr lang="en-US" dirty="0"/>
              <a:t>&gt;&gt;&gt; aa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aaa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apply</a:t>
            </a:r>
            <a:r>
              <a:rPr lang="en-US" sz="2800" dirty="0" smtClean="0"/>
              <a:t> supports 8 different implementations in a single table, we can use it to manipulate rational and complex numbers quite generically: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apply(’</a:t>
            </a:r>
            <a:r>
              <a:rPr lang="en-US" sz="2800" dirty="0" smtClean="0">
                <a:solidFill>
                  <a:srgbClr val="C00000"/>
                </a:solidFill>
              </a:rPr>
              <a:t>add</a:t>
            </a:r>
            <a:r>
              <a:rPr lang="en-US" sz="2800" dirty="0" smtClean="0"/>
              <a:t>’, </a:t>
            </a:r>
            <a:r>
              <a:rPr lang="en-US" sz="2800" dirty="0" err="1" smtClean="0"/>
              <a:t>ComplexRI</a:t>
            </a:r>
            <a:r>
              <a:rPr lang="en-US" sz="2800" dirty="0" smtClean="0"/>
              <a:t>(1.5, 0), Rational(3, 2))</a:t>
            </a:r>
          </a:p>
          <a:p>
            <a:pPr>
              <a:buNone/>
            </a:pPr>
            <a:r>
              <a:rPr lang="en-US" sz="2800" dirty="0" err="1" smtClean="0"/>
              <a:t>ComplexRI</a:t>
            </a:r>
            <a:r>
              <a:rPr lang="en-US" sz="2800" dirty="0" smtClean="0"/>
              <a:t>(3.0, 0)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apply(’</a:t>
            </a:r>
            <a:r>
              <a:rPr lang="en-US" sz="2800" dirty="0" err="1" smtClean="0">
                <a:solidFill>
                  <a:srgbClr val="C00000"/>
                </a:solidFill>
              </a:rPr>
              <a:t>mul</a:t>
            </a:r>
            <a:r>
              <a:rPr lang="en-US" sz="2800" dirty="0" smtClean="0"/>
              <a:t>’, Rational(1, 2), </a:t>
            </a:r>
            <a:r>
              <a:rPr lang="en-US" sz="2800" dirty="0" err="1" smtClean="0"/>
              <a:t>ComplexMA</a:t>
            </a:r>
            <a:r>
              <a:rPr lang="en-US" sz="2800" dirty="0" smtClean="0"/>
              <a:t>(10, 1))</a:t>
            </a:r>
          </a:p>
          <a:p>
            <a:pPr>
              <a:buNone/>
            </a:pPr>
            <a:r>
              <a:rPr lang="en-US" sz="2800" dirty="0" err="1" smtClean="0"/>
              <a:t>ComplexMA</a:t>
            </a:r>
            <a:r>
              <a:rPr lang="en-US" sz="2800" dirty="0" smtClean="0"/>
              <a:t>(5.0, 1)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Introducing a new type =+ the construction and installation of the </a:t>
            </a:r>
            <a:r>
              <a:rPr lang="en-US" sz="2800" b="1" dirty="0" smtClean="0"/>
              <a:t>cross-type operations</a:t>
            </a:r>
            <a:endParaRPr lang="en-US" sz="2800" dirty="0" smtClean="0"/>
          </a:p>
          <a:p>
            <a:pPr lvl="1"/>
            <a:r>
              <a:rPr lang="en-US" sz="2600" dirty="0" smtClean="0"/>
              <a:t>much more code than the operations on the type itself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Implementors</a:t>
            </a:r>
            <a:r>
              <a:rPr lang="en-US" sz="2800" dirty="0" smtClean="0"/>
              <a:t> of the individual numeric types need to take account of </a:t>
            </a:r>
            <a:r>
              <a:rPr lang="en-US" sz="2800" b="1" i="1" dirty="0" smtClean="0"/>
              <a:t>other types </a:t>
            </a:r>
            <a:r>
              <a:rPr lang="en-US" sz="2800" dirty="0" smtClean="0"/>
              <a:t>when writing cross-type operations</a:t>
            </a:r>
          </a:p>
          <a:p>
            <a:pPr lvl="1"/>
            <a:r>
              <a:rPr lang="en-US" sz="2600" dirty="0" smtClean="0"/>
              <a:t>Whom responsibility?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Objects of one type may be viewed as being of another type – this process is called </a:t>
            </a:r>
            <a:r>
              <a:rPr lang="en-US" sz="2800" b="1" dirty="0" smtClean="0"/>
              <a:t>coercion</a:t>
            </a: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Example: we can view the </a:t>
            </a:r>
            <a:r>
              <a:rPr lang="en-US" sz="2800" i="1" dirty="0" smtClean="0"/>
              <a:t>rational</a:t>
            </a:r>
            <a:r>
              <a:rPr lang="en-US" sz="2800" dirty="0" smtClean="0"/>
              <a:t> number as a </a:t>
            </a:r>
            <a:r>
              <a:rPr lang="en-US" sz="2800" i="1" dirty="0" smtClean="0"/>
              <a:t>complex</a:t>
            </a:r>
            <a:r>
              <a:rPr lang="en-US" sz="2800" dirty="0" smtClean="0"/>
              <a:t> number whose imaginary part is zero</a:t>
            </a:r>
          </a:p>
          <a:p>
            <a:pPr lvl="1"/>
            <a:r>
              <a:rPr lang="en-US" dirty="0" smtClean="0"/>
              <a:t>transform the problem to </a:t>
            </a:r>
            <a:r>
              <a:rPr lang="en-US" i="1" dirty="0" smtClean="0"/>
              <a:t>combining two complex numbers</a:t>
            </a:r>
          </a:p>
          <a:p>
            <a:pPr lvl="1"/>
            <a:r>
              <a:rPr lang="en-US" dirty="0" smtClean="0"/>
              <a:t>can be handled by </a:t>
            </a:r>
            <a:r>
              <a:rPr lang="en-US" b="1" i="1" dirty="0" err="1" smtClean="0"/>
              <a:t>add_complex</a:t>
            </a:r>
            <a:r>
              <a:rPr lang="en-US" dirty="0" smtClean="0"/>
              <a:t> and </a:t>
            </a:r>
            <a:r>
              <a:rPr lang="en-US" b="1" i="1" dirty="0" err="1" smtClean="0"/>
              <a:t>mul_complex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coercion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coercion function: a rational =&gt; a complex number with zero imaginary part: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def </a:t>
            </a:r>
            <a:r>
              <a:rPr lang="en-US" sz="2800" dirty="0" err="1" smtClean="0"/>
              <a:t>rational_to_complex</a:t>
            </a:r>
            <a:r>
              <a:rPr lang="en-US" sz="2800" dirty="0" smtClean="0"/>
              <a:t>(x):</a:t>
            </a:r>
          </a:p>
          <a:p>
            <a:pPr>
              <a:buNone/>
            </a:pPr>
            <a:r>
              <a:rPr lang="en-US" sz="2800" dirty="0" smtClean="0"/>
              <a:t>		return </a:t>
            </a:r>
            <a:r>
              <a:rPr lang="en-US" sz="2800" dirty="0" err="1" smtClean="0"/>
              <a:t>ComplexRI</a:t>
            </a:r>
            <a:r>
              <a:rPr lang="en-US" sz="2800" dirty="0" smtClean="0"/>
              <a:t>(</a:t>
            </a:r>
            <a:r>
              <a:rPr lang="en-US" sz="2800" dirty="0" err="1" smtClean="0"/>
              <a:t>x.numer</a:t>
            </a:r>
            <a:r>
              <a:rPr lang="en-US" sz="2800" dirty="0" smtClean="0"/>
              <a:t>/</a:t>
            </a:r>
            <a:r>
              <a:rPr lang="en-US" sz="2800" dirty="0" err="1" smtClean="0"/>
              <a:t>x.denom</a:t>
            </a:r>
            <a:r>
              <a:rPr lang="en-US" sz="2800" dirty="0" smtClean="0"/>
              <a:t>, 0)</a:t>
            </a:r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define a dictionary of coercion functions</a:t>
            </a:r>
          </a:p>
          <a:p>
            <a:pPr lvl="1"/>
            <a:r>
              <a:rPr lang="en-US" sz="2400" dirty="0" smtClean="0"/>
              <a:t>could be extended as more numeric types are introduced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b="1" dirty="0" smtClean="0">
                <a:solidFill>
                  <a:srgbClr val="C00000"/>
                </a:solidFill>
              </a:rPr>
              <a:t>coercions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= {(’rat’, ’com’): </a:t>
            </a:r>
            <a:r>
              <a:rPr lang="en-US" sz="2800" dirty="0" err="1" smtClean="0"/>
              <a:t>rational_to_complex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coerce_apply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Attempts to coerce arguments into values of the </a:t>
            </a:r>
            <a:r>
              <a:rPr lang="en-US" i="1" dirty="0" smtClean="0">
                <a:solidFill>
                  <a:srgbClr val="C00000"/>
                </a:solidFill>
              </a:rPr>
              <a:t>same type</a:t>
            </a:r>
            <a:r>
              <a:rPr lang="en-US" dirty="0" smtClean="0"/>
              <a:t>, and only then applies an operator: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def </a:t>
            </a:r>
            <a:r>
              <a:rPr lang="en-US" b="1" dirty="0" err="1" smtClean="0"/>
              <a:t>coerce_apply</a:t>
            </a:r>
            <a:r>
              <a:rPr lang="en-US" dirty="0" smtClean="0"/>
              <a:t>(</a:t>
            </a:r>
            <a:r>
              <a:rPr lang="en-US" dirty="0" err="1" smtClean="0"/>
              <a:t>operator_name</a:t>
            </a:r>
            <a:r>
              <a:rPr lang="en-US" dirty="0" smtClean="0"/>
              <a:t>, x, y):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 = </a:t>
            </a:r>
            <a:r>
              <a:rPr lang="en-US" dirty="0" err="1" smtClean="0"/>
              <a:t>type_tag</a:t>
            </a:r>
            <a:r>
              <a:rPr lang="en-US" dirty="0" smtClean="0"/>
              <a:t>(x), </a:t>
            </a:r>
            <a:r>
              <a:rPr lang="en-US" dirty="0" err="1" smtClean="0"/>
              <a:t>type_tag</a:t>
            </a:r>
            <a:r>
              <a:rPr lang="en-US" dirty="0" smtClean="0"/>
              <a:t>(y)</a:t>
            </a:r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dirty="0" err="1" smtClean="0"/>
              <a:t>tx</a:t>
            </a:r>
            <a:r>
              <a:rPr lang="en-US" dirty="0" smtClean="0"/>
              <a:t> != </a:t>
            </a:r>
            <a:r>
              <a:rPr lang="en-US" dirty="0" err="1" smtClean="0"/>
              <a:t>ty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    if 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) in </a:t>
            </a:r>
            <a:r>
              <a:rPr lang="en-US" dirty="0" smtClean="0">
                <a:solidFill>
                  <a:srgbClr val="C00000"/>
                </a:solidFill>
              </a:rPr>
              <a:t>coercions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        </a:t>
            </a:r>
            <a:r>
              <a:rPr lang="en-US" dirty="0" err="1" smtClean="0"/>
              <a:t>tx</a:t>
            </a:r>
            <a:r>
              <a:rPr lang="en-US" dirty="0" smtClean="0"/>
              <a:t>, x =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coercions</a:t>
            </a:r>
            <a:r>
              <a:rPr lang="en-US" dirty="0" smtClean="0"/>
              <a:t>[(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 err="1" smtClean="0"/>
              <a:t>ty</a:t>
            </a:r>
            <a:r>
              <a:rPr lang="en-US" dirty="0" smtClean="0"/>
              <a:t>)](x)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/>
              <a:t>elif</a:t>
            </a:r>
            <a:r>
              <a:rPr lang="en-US" dirty="0" smtClean="0"/>
              <a:t> (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tx</a:t>
            </a:r>
            <a:r>
              <a:rPr lang="en-US" dirty="0" smtClean="0"/>
              <a:t>) in </a:t>
            </a:r>
            <a:r>
              <a:rPr lang="en-US" dirty="0" smtClean="0">
                <a:solidFill>
                  <a:srgbClr val="C00000"/>
                </a:solidFill>
              </a:rPr>
              <a:t>coercions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s-ES" dirty="0" smtClean="0"/>
              <a:t>		        </a:t>
            </a:r>
            <a:r>
              <a:rPr lang="es-ES" dirty="0" err="1" smtClean="0"/>
              <a:t>ty</a:t>
            </a:r>
            <a:r>
              <a:rPr lang="es-ES" dirty="0" smtClean="0"/>
              <a:t>, y = </a:t>
            </a:r>
            <a:r>
              <a:rPr lang="es-ES" dirty="0" err="1" smtClean="0"/>
              <a:t>tx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C00000"/>
                </a:solidFill>
              </a:rPr>
              <a:t>coercions</a:t>
            </a:r>
            <a:r>
              <a:rPr lang="es-ES" dirty="0" smtClean="0"/>
              <a:t>[(</a:t>
            </a:r>
            <a:r>
              <a:rPr lang="es-ES" dirty="0" err="1" smtClean="0"/>
              <a:t>ty</a:t>
            </a:r>
            <a:r>
              <a:rPr lang="es-ES" dirty="0" smtClean="0"/>
              <a:t>, </a:t>
            </a:r>
            <a:r>
              <a:rPr lang="es-ES" dirty="0" err="1" smtClean="0"/>
              <a:t>tx</a:t>
            </a:r>
            <a:r>
              <a:rPr lang="es-ES" dirty="0" smtClean="0"/>
              <a:t>)](y)</a:t>
            </a:r>
          </a:p>
          <a:p>
            <a:pPr>
              <a:buNone/>
            </a:pPr>
            <a:r>
              <a:rPr lang="en-US" dirty="0" smtClean="0"/>
              <a:t>		    else:</a:t>
            </a:r>
          </a:p>
          <a:p>
            <a:pPr>
              <a:buNone/>
            </a:pPr>
            <a:r>
              <a:rPr lang="en-US" dirty="0" smtClean="0"/>
              <a:t>		        return ’No coercion possible.’</a:t>
            </a:r>
          </a:p>
          <a:p>
            <a:pPr>
              <a:buNone/>
            </a:pPr>
            <a:r>
              <a:rPr lang="en-US" dirty="0" smtClean="0"/>
              <a:t>		key = (</a:t>
            </a:r>
            <a:r>
              <a:rPr lang="en-US" dirty="0" err="1" smtClean="0"/>
              <a:t>operator_name</a:t>
            </a:r>
            <a:r>
              <a:rPr lang="en-US" dirty="0" smtClean="0"/>
              <a:t>, </a:t>
            </a:r>
            <a:r>
              <a:rPr lang="en-US" dirty="0" err="1" smtClean="0"/>
              <a:t>tx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coerce_apply.</a:t>
            </a:r>
            <a:r>
              <a:rPr lang="en-US" b="1" dirty="0" err="1" smtClean="0"/>
              <a:t>implementations</a:t>
            </a:r>
            <a:r>
              <a:rPr lang="en-US" dirty="0" smtClean="0"/>
              <a:t>[key](x, y)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667000" y="6172200"/>
            <a:ext cx="3733800" cy="612648"/>
          </a:xfrm>
          <a:prstGeom prst="wedgeRoundRectCallout">
            <a:avLst>
              <a:gd name="adj1" fmla="val -27393"/>
              <a:gd name="adj2" fmla="val -81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coerce_apply</a:t>
            </a:r>
            <a:r>
              <a:rPr lang="en-US" dirty="0" smtClean="0">
                <a:solidFill>
                  <a:prstClr val="black"/>
                </a:solidFill>
              </a:rPr>
              <a:t> does not include any cross-type operator implementations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4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implementations</a:t>
            </a:r>
            <a:r>
              <a:rPr lang="en-US" dirty="0" smtClean="0"/>
              <a:t> of </a:t>
            </a:r>
            <a:r>
              <a:rPr lang="en-US" i="1" dirty="0" err="1" smtClean="0"/>
              <a:t>coerce_apply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Require only one type tag, because they assume that </a:t>
            </a:r>
            <a:r>
              <a:rPr lang="en-US" sz="2600" i="1" dirty="0" smtClean="0"/>
              <a:t>both</a:t>
            </a:r>
            <a:r>
              <a:rPr lang="en-US" sz="2600" dirty="0" smtClean="0"/>
              <a:t> values </a:t>
            </a:r>
            <a:r>
              <a:rPr lang="en-US" sz="2600" i="1" dirty="0" smtClean="0">
                <a:solidFill>
                  <a:srgbClr val="C00000"/>
                </a:solidFill>
              </a:rPr>
              <a:t>share</a:t>
            </a:r>
            <a:r>
              <a:rPr lang="en-US" sz="2600" dirty="0" smtClean="0">
                <a:solidFill>
                  <a:srgbClr val="C00000"/>
                </a:solidFill>
              </a:rPr>
              <a:t> the </a:t>
            </a:r>
            <a:r>
              <a:rPr lang="en-US" sz="2600" i="1" dirty="0" smtClean="0">
                <a:solidFill>
                  <a:srgbClr val="C00000"/>
                </a:solidFill>
              </a:rPr>
              <a:t>same type tag</a:t>
            </a:r>
          </a:p>
          <a:p>
            <a:r>
              <a:rPr lang="en-US" sz="2400" dirty="0" smtClean="0"/>
              <a:t>only 4 implementations to support generic arithmetic over complex and rational numbers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coerce_apply.implementations</a:t>
            </a:r>
            <a:r>
              <a:rPr lang="en-US" sz="2400" dirty="0" smtClean="0"/>
              <a:t> = {(’</a:t>
            </a:r>
            <a:r>
              <a:rPr lang="en-US" sz="2400" dirty="0" err="1" smtClean="0"/>
              <a:t>mul</a:t>
            </a:r>
            <a:r>
              <a:rPr lang="en-US" sz="2400" dirty="0" smtClean="0"/>
              <a:t>’, ’com’):</a:t>
            </a:r>
            <a:r>
              <a:rPr lang="en-US" sz="2400" b="1" dirty="0" err="1" smtClean="0"/>
              <a:t>mul_complex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					  (’</a:t>
            </a:r>
            <a:r>
              <a:rPr lang="en-US" sz="2400" dirty="0" err="1" smtClean="0"/>
              <a:t>mul</a:t>
            </a:r>
            <a:r>
              <a:rPr lang="en-US" sz="2400" dirty="0" smtClean="0"/>
              <a:t>’, ’rat’): </a:t>
            </a:r>
            <a:r>
              <a:rPr lang="en-US" sz="2400" b="1" dirty="0" err="1"/>
              <a:t>mul_rational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					  (’add’, ’com’): </a:t>
            </a:r>
            <a:r>
              <a:rPr lang="en-US" sz="2400" b="1" dirty="0" err="1"/>
              <a:t>add_complex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					  (’add’, ’rat’): </a:t>
            </a:r>
            <a:r>
              <a:rPr lang="en-US" sz="2400" b="1" dirty="0" err="1"/>
              <a:t>add_rational</a:t>
            </a:r>
            <a:r>
              <a:rPr lang="en-US" sz="2400" dirty="0" smtClean="0"/>
              <a:t> 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6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/>
          <a:lstStyle/>
          <a:p>
            <a:r>
              <a:rPr lang="en-US" i="1" dirty="0" err="1" smtClean="0"/>
              <a:t>coerce_apply</a:t>
            </a:r>
            <a:r>
              <a:rPr lang="en-US" dirty="0" smtClean="0"/>
              <a:t> can replace </a:t>
            </a:r>
            <a:r>
              <a:rPr lang="en-US" i="1" dirty="0" smtClean="0"/>
              <a:t>apply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coerce_apply</a:t>
            </a:r>
            <a:r>
              <a:rPr lang="en-US" sz="2800" dirty="0" smtClean="0"/>
              <a:t>(’add’, </a:t>
            </a:r>
            <a:r>
              <a:rPr lang="en-US" sz="2800" dirty="0" err="1" smtClean="0"/>
              <a:t>ComplexRI</a:t>
            </a:r>
            <a:r>
              <a:rPr lang="en-US" sz="2800" dirty="0" smtClean="0"/>
              <a:t>(1.5, 0), Rational(3, 2))</a:t>
            </a:r>
          </a:p>
          <a:p>
            <a:pPr>
              <a:buNone/>
            </a:pPr>
            <a:r>
              <a:rPr lang="en-US" sz="2800" dirty="0" err="1" smtClean="0"/>
              <a:t>ComplexRI</a:t>
            </a:r>
            <a:r>
              <a:rPr lang="en-US" sz="2800" dirty="0" smtClean="0"/>
              <a:t>(3.0, 0)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 </a:t>
            </a:r>
            <a:r>
              <a:rPr lang="en-US" sz="2800" dirty="0" err="1" smtClean="0"/>
              <a:t>coerce_apply</a:t>
            </a:r>
            <a:r>
              <a:rPr lang="en-US" sz="2800" dirty="0" smtClean="0"/>
              <a:t>(’</a:t>
            </a:r>
            <a:r>
              <a:rPr lang="en-US" sz="2800" dirty="0" err="1" smtClean="0"/>
              <a:t>mul</a:t>
            </a:r>
            <a:r>
              <a:rPr lang="en-US" sz="2800" dirty="0" smtClean="0"/>
              <a:t>’, Rational(1, 2), </a:t>
            </a:r>
            <a:r>
              <a:rPr lang="en-US" sz="2800" dirty="0" err="1" smtClean="0"/>
              <a:t>ComplexMA</a:t>
            </a:r>
            <a:r>
              <a:rPr lang="en-US" sz="2800" dirty="0" smtClean="0"/>
              <a:t>(10, 1))</a:t>
            </a:r>
          </a:p>
          <a:p>
            <a:pPr>
              <a:buNone/>
            </a:pPr>
            <a:r>
              <a:rPr lang="en-US" sz="2800" dirty="0" err="1" smtClean="0"/>
              <a:t>ComplexMA</a:t>
            </a:r>
            <a:r>
              <a:rPr lang="en-US" sz="2800" dirty="0" smtClean="0"/>
              <a:t>(5.0, 1.0)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We need to write only 1 function for each pair of types </a:t>
            </a:r>
          </a:p>
          <a:p>
            <a:pPr lvl="1"/>
            <a:r>
              <a:rPr lang="en-US" sz="2400" dirty="0" smtClean="0"/>
              <a:t>rather than a different functions for each collection of types and each generic operation</a:t>
            </a:r>
          </a:p>
          <a:p>
            <a:r>
              <a:rPr lang="en-US" sz="2800" dirty="0" smtClean="0"/>
              <a:t>May try to coerce two different types each into a third common type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i="1" dirty="0" smtClean="0"/>
              <a:t>rhombus</a:t>
            </a:r>
            <a:r>
              <a:rPr lang="en-US" sz="2400" dirty="0" smtClean="0"/>
              <a:t> and a </a:t>
            </a:r>
            <a:r>
              <a:rPr lang="en-US" sz="2400" i="1" dirty="0" smtClean="0"/>
              <a:t>rectangle</a:t>
            </a:r>
            <a:r>
              <a:rPr lang="en-US" sz="2400" dirty="0" smtClean="0"/>
              <a:t>: both can be viewed as </a:t>
            </a:r>
            <a:r>
              <a:rPr lang="en-US" sz="2400" i="1" dirty="0" smtClean="0"/>
              <a:t>quadrilaterals</a:t>
            </a:r>
          </a:p>
          <a:p>
            <a:r>
              <a:rPr lang="en-US" sz="2800" dirty="0" smtClean="0"/>
              <a:t>Iterative coercion – one data type is coerced into another via intermediate types </a:t>
            </a:r>
          </a:p>
          <a:p>
            <a:pPr lvl="1"/>
            <a:r>
              <a:rPr lang="en-US" sz="2400" dirty="0" smtClean="0"/>
              <a:t>an </a:t>
            </a:r>
            <a:r>
              <a:rPr lang="en-US" sz="2400" i="1" dirty="0" smtClean="0"/>
              <a:t>integer</a:t>
            </a:r>
            <a:r>
              <a:rPr lang="en-US" sz="2400" dirty="0" smtClean="0"/>
              <a:t> -&gt; a </a:t>
            </a:r>
            <a:r>
              <a:rPr lang="en-US" sz="2400" i="1" dirty="0" smtClean="0"/>
              <a:t>rational</a:t>
            </a:r>
            <a:r>
              <a:rPr lang="en-US" sz="2400" dirty="0" smtClean="0"/>
              <a:t> -&gt; a </a:t>
            </a:r>
            <a:r>
              <a:rPr lang="en-US" sz="2400" i="1" dirty="0" smtClean="0"/>
              <a:t>real</a:t>
            </a:r>
            <a:r>
              <a:rPr lang="en-US" sz="2400" dirty="0" smtClean="0"/>
              <a:t> number</a:t>
            </a:r>
          </a:p>
          <a:p>
            <a:pPr lvl="1"/>
            <a:r>
              <a:rPr lang="en-US" sz="2400" dirty="0" smtClean="0"/>
              <a:t>reduce the total number of coercion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coercion functions can lose information when they are applied </a:t>
            </a:r>
          </a:p>
          <a:p>
            <a:pPr lvl="1"/>
            <a:r>
              <a:rPr lang="en-US" sz="2600" dirty="0" smtClean="0"/>
              <a:t>rational numbers are exact representations, but become approximations when they are converted to complex numbers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 smtClean="0"/>
              <a:t>It is left up to you, the programmer, to decide whether to employ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C00000"/>
                </a:solidFill>
              </a:rPr>
              <a:t>type dispatching</a:t>
            </a:r>
            <a:r>
              <a:rPr lang="en-US" dirty="0" smtClean="0"/>
              <a:t>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>
                <a:solidFill>
                  <a:srgbClr val="C00000"/>
                </a:solidFill>
              </a:rPr>
              <a:t>data-directed programming</a:t>
            </a:r>
            <a:r>
              <a:rPr lang="en-US" dirty="0" smtClean="0"/>
              <a:t>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>
                <a:solidFill>
                  <a:srgbClr val="C00000"/>
                </a:solidFill>
              </a:rPr>
              <a:t>message passing</a:t>
            </a:r>
            <a:r>
              <a:rPr lang="en-US" dirty="0" smtClean="0"/>
              <a:t>, or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>
                <a:solidFill>
                  <a:srgbClr val="C00000"/>
                </a:solidFill>
              </a:rPr>
              <a:t>coercion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3000" dirty="0" smtClean="0"/>
              <a:t>in order to implement generic functions in your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 for user-defined classes…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&gt;&gt;&gt; class Account():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self.balance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repr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		return 'Account()'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= Account()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repr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'Account()'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= </a:t>
            </a:r>
            <a:r>
              <a:rPr lang="en-US" dirty="0" err="1"/>
              <a:t>eval</a:t>
            </a:r>
            <a:r>
              <a:rPr lang="en-US" dirty="0"/>
              <a:t>(</a:t>
            </a:r>
            <a:r>
              <a:rPr lang="en-US" dirty="0" err="1"/>
              <a:t>repr</a:t>
            </a:r>
            <a:r>
              <a:rPr lang="en-US" dirty="0"/>
              <a:t>(a))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Account()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a.balance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4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 vs. </a:t>
            </a:r>
            <a:r>
              <a:rPr lang="en-US" dirty="0" err="1" smtClean="0"/>
              <a:t>repr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&gt;&gt;&gt; from </a:t>
            </a:r>
            <a:r>
              <a:rPr lang="en-US" dirty="0" err="1" smtClean="0"/>
              <a:t>datetime</a:t>
            </a:r>
            <a:r>
              <a:rPr lang="en-US" dirty="0" smtClean="0"/>
              <a:t> import date</a:t>
            </a:r>
          </a:p>
          <a:p>
            <a:pPr>
              <a:buNone/>
            </a:pPr>
            <a:r>
              <a:rPr lang="en-US" dirty="0" smtClean="0"/>
              <a:t>&gt;&gt;&gt; today = date(2011, 9, 12)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b="1" dirty="0" err="1" smtClean="0"/>
              <a:t>repr</a:t>
            </a:r>
            <a:r>
              <a:rPr lang="en-US" dirty="0" smtClean="0"/>
              <a:t>(today)</a:t>
            </a:r>
          </a:p>
          <a:p>
            <a:pPr>
              <a:buNone/>
            </a:pPr>
            <a:r>
              <a:rPr lang="en-US" dirty="0" smtClean="0"/>
              <a:t>’</a:t>
            </a:r>
            <a:r>
              <a:rPr lang="en-US" dirty="0" err="1" smtClean="0"/>
              <a:t>datetime.date</a:t>
            </a:r>
            <a:r>
              <a:rPr lang="en-US" dirty="0" smtClean="0"/>
              <a:t>(2011, 9, 12)’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b="1" dirty="0" err="1" smtClean="0"/>
              <a:t>str</a:t>
            </a:r>
            <a:r>
              <a:rPr lang="en-US" dirty="0" smtClean="0"/>
              <a:t>(today)</a:t>
            </a:r>
          </a:p>
          <a:p>
            <a:pPr>
              <a:buNone/>
            </a:pPr>
            <a:r>
              <a:rPr lang="en-US" dirty="0" smtClean="0"/>
              <a:t>’2011-09-12’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 for Account object…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&gt;&gt;&gt; class Account():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self.balance</a:t>
            </a:r>
            <a:r>
              <a:rPr lang="en-US" sz="2400" dirty="0" smtClean="0"/>
              <a:t> </a:t>
            </a:r>
            <a:r>
              <a:rPr lang="en-US" sz="2400" dirty="0"/>
              <a:t>= 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str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return </a:t>
            </a:r>
            <a:r>
              <a:rPr lang="en-US" sz="2400" dirty="0"/>
              <a:t>'bank account with balance = '+</a:t>
            </a:r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self.balance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&gt;&gt;&gt; a = Account()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str</a:t>
            </a:r>
            <a:r>
              <a:rPr lang="en-US" sz="2400" dirty="0"/>
              <a:t>(a)</a:t>
            </a:r>
          </a:p>
          <a:p>
            <a:pPr marL="0" indent="0">
              <a:buNone/>
            </a:pPr>
            <a:r>
              <a:rPr lang="en-US" sz="2400" dirty="0"/>
              <a:t>'bank account with balance = </a:t>
            </a:r>
            <a:r>
              <a:rPr lang="en-US" sz="2400" dirty="0" smtClean="0"/>
              <a:t>0‘</a:t>
            </a:r>
          </a:p>
          <a:p>
            <a:pPr marL="0" indent="0">
              <a:buNone/>
            </a:pPr>
            <a:r>
              <a:rPr lang="en-US" sz="2400" dirty="0" smtClean="0"/>
              <a:t>&gt;&gt;&gt; print( a)  </a:t>
            </a:r>
            <a:r>
              <a:rPr lang="en-US" sz="2400" i="1" dirty="0" smtClean="0">
                <a:solidFill>
                  <a:srgbClr val="00B050"/>
                </a:solidFill>
              </a:rPr>
              <a:t># the same as print(</a:t>
            </a:r>
            <a:r>
              <a:rPr lang="en-US" sz="2400" i="1" dirty="0" err="1" smtClean="0">
                <a:solidFill>
                  <a:srgbClr val="00B050"/>
                </a:solidFill>
              </a:rPr>
              <a:t>str</a:t>
            </a:r>
            <a:r>
              <a:rPr lang="en-US" sz="2400" i="1" dirty="0" smtClean="0">
                <a:solidFill>
                  <a:srgbClr val="00B050"/>
                </a:solidFill>
              </a:rPr>
              <a:t>(a))</a:t>
            </a:r>
            <a:endParaRPr lang="en-US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bank </a:t>
            </a:r>
            <a:r>
              <a:rPr lang="en-US" sz="2400" dirty="0"/>
              <a:t>account with balance = </a:t>
            </a:r>
            <a:r>
              <a:rPr lang="en-US" sz="2400" dirty="0" smtClean="0"/>
              <a:t>0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 or </a:t>
            </a:r>
            <a:r>
              <a:rPr lang="en-US" dirty="0" err="1" smtClean="0"/>
              <a:t>repr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class Account():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</a:t>
            </a:r>
            <a:r>
              <a:rPr lang="en-US" sz="2400" dirty="0" err="1" smtClean="0"/>
              <a:t>self.balance</a:t>
            </a:r>
            <a:r>
              <a:rPr lang="en-US" sz="2400" dirty="0" smtClean="0"/>
              <a:t> </a:t>
            </a:r>
            <a:r>
              <a:rPr lang="en-US" sz="2400" dirty="0"/>
              <a:t>= 0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repr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return </a:t>
            </a:r>
            <a:r>
              <a:rPr lang="en-US" sz="2400" dirty="0"/>
              <a:t>'Account()'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str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	    return 'bank account with balance = '+</a:t>
            </a:r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self.balance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&gt;&gt;&gt; a = Account()</a:t>
            </a:r>
          </a:p>
          <a:p>
            <a:pPr marL="0" indent="0">
              <a:buNone/>
            </a:pPr>
            <a:r>
              <a:rPr lang="en-US" sz="2400" dirty="0" smtClean="0"/>
              <a:t>&gt;&gt;&gt; </a:t>
            </a:r>
            <a:r>
              <a:rPr lang="en-US" sz="2400" dirty="0"/>
              <a:t>a</a:t>
            </a:r>
          </a:p>
          <a:p>
            <a:pPr marL="0" indent="0">
              <a:buNone/>
            </a:pPr>
            <a:r>
              <a:rPr lang="en-US" sz="2400" dirty="0"/>
              <a:t>Account()</a:t>
            </a:r>
          </a:p>
          <a:p>
            <a:pPr marL="0" indent="0">
              <a:buNone/>
            </a:pPr>
            <a:r>
              <a:rPr lang="en-US" sz="2400" dirty="0"/>
              <a:t>&gt;&gt;&gt; print(a)</a:t>
            </a:r>
          </a:p>
          <a:p>
            <a:pPr marL="0" indent="0">
              <a:buNone/>
            </a:pPr>
            <a:r>
              <a:rPr lang="en-US" sz="2400" dirty="0"/>
              <a:t>bank account with balance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2094</Words>
  <Application>Microsoft Office PowerPoint</Application>
  <PresentationFormat>On-screen Show (4:3)</PresentationFormat>
  <Paragraphs>551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Тема Office</vt:lpstr>
      <vt:lpstr>Office Theme</vt:lpstr>
      <vt:lpstr>Principles of Programming Languages</vt:lpstr>
      <vt:lpstr>Generic Operations</vt:lpstr>
      <vt:lpstr>String Conversion</vt:lpstr>
      <vt:lpstr>repr for build-in objects</vt:lpstr>
      <vt:lpstr>More examples…</vt:lpstr>
      <vt:lpstr>and for user-defined classes…</vt:lpstr>
      <vt:lpstr>str vs. repr</vt:lpstr>
      <vt:lpstr>str for Account object…</vt:lpstr>
      <vt:lpstr>str or repr?</vt:lpstr>
      <vt:lpstr>str or repr?</vt:lpstr>
      <vt:lpstr>str or repr?</vt:lpstr>
      <vt:lpstr>str or repr?</vt:lpstr>
      <vt:lpstr>Polymorphic functions</vt:lpstr>
      <vt:lpstr>Multiple Representations</vt:lpstr>
      <vt:lpstr>Example: Complex numbers</vt:lpstr>
      <vt:lpstr>Complex number representations Rectangular form</vt:lpstr>
      <vt:lpstr>Complex number representations Polar form</vt:lpstr>
      <vt:lpstr>Complex numbers  System overview</vt:lpstr>
      <vt:lpstr>Multiple Representations: System design</vt:lpstr>
      <vt:lpstr>Complex numbers system</vt:lpstr>
      <vt:lpstr>The principle of data abstraction</vt:lpstr>
      <vt:lpstr>Interfaces</vt:lpstr>
      <vt:lpstr>Complex Numbers</vt:lpstr>
      <vt:lpstr>Two representations</vt:lpstr>
      <vt:lpstr>Complex Arithmetic</vt:lpstr>
      <vt:lpstr>Properties</vt:lpstr>
      <vt:lpstr>An implementation of complex numbers, rectangular form</vt:lpstr>
      <vt:lpstr>An implementation of complex numbers, polar form</vt:lpstr>
      <vt:lpstr>Connecting two types</vt:lpstr>
      <vt:lpstr>Example</vt:lpstr>
      <vt:lpstr>Why Interface?</vt:lpstr>
      <vt:lpstr>Special methods</vt:lpstr>
      <vt:lpstr>Special methods</vt:lpstr>
      <vt:lpstr>Generic Functions</vt:lpstr>
      <vt:lpstr>Rational number</vt:lpstr>
      <vt:lpstr>Adding and multiplying rational numbers</vt:lpstr>
      <vt:lpstr>Type dispatching</vt:lpstr>
      <vt:lpstr>Dispatching on type</vt:lpstr>
      <vt:lpstr>Implementation of add</vt:lpstr>
      <vt:lpstr>Disadvantage</vt:lpstr>
      <vt:lpstr>Type dispatch with a dictionary  The first step</vt:lpstr>
      <vt:lpstr>Type dispatch with a dictionary  The next step</vt:lpstr>
      <vt:lpstr>Dictionary add.implementations</vt:lpstr>
      <vt:lpstr>Advantage of the dictionary-based approach </vt:lpstr>
      <vt:lpstr>Final result</vt:lpstr>
      <vt:lpstr>Data-directed programming</vt:lpstr>
      <vt:lpstr>Our example: apply </vt:lpstr>
      <vt:lpstr>Our example: population</vt:lpstr>
      <vt:lpstr>Our example: population</vt:lpstr>
      <vt:lpstr>Final result</vt:lpstr>
      <vt:lpstr>Disadvantages of DDP</vt:lpstr>
      <vt:lpstr>Coercion</vt:lpstr>
      <vt:lpstr>Designing coercion functions</vt:lpstr>
      <vt:lpstr>coerce_apply</vt:lpstr>
      <vt:lpstr>implementations of coerce_apply</vt:lpstr>
      <vt:lpstr>Manipulating</vt:lpstr>
      <vt:lpstr>Advantages</vt:lpstr>
      <vt:lpstr>Disadvantage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Operations</dc:title>
  <dc:creator>מרינה ליטבק</dc:creator>
  <cp:lastModifiedBy>מרינה ליטבק</cp:lastModifiedBy>
  <cp:revision>60</cp:revision>
  <dcterms:created xsi:type="dcterms:W3CDTF">2012-12-22T18:17:36Z</dcterms:created>
  <dcterms:modified xsi:type="dcterms:W3CDTF">2016-12-25T16:00:13Z</dcterms:modified>
</cp:coreProperties>
</file>