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7" r:id="rId6"/>
    <p:sldId id="269" r:id="rId7"/>
    <p:sldId id="259" r:id="rId8"/>
    <p:sldId id="270" r:id="rId9"/>
    <p:sldId id="260" r:id="rId10"/>
    <p:sldId id="271" r:id="rId11"/>
    <p:sldId id="272" r:id="rId12"/>
    <p:sldId id="261" r:id="rId13"/>
    <p:sldId id="273" r:id="rId14"/>
    <p:sldId id="274" r:id="rId15"/>
    <p:sldId id="262" r:id="rId16"/>
    <p:sldId id="275" r:id="rId17"/>
    <p:sldId id="276" r:id="rId18"/>
    <p:sldId id="263" r:id="rId19"/>
    <p:sldId id="277" r:id="rId20"/>
    <p:sldId id="278" r:id="rId21"/>
    <p:sldId id="265" r:id="rId22"/>
    <p:sldId id="279" r:id="rId23"/>
    <p:sldId id="280" r:id="rId24"/>
    <p:sldId id="264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9F0B7-693C-465D-B8E6-1A6CC86857CB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F1EA-CE81-4BC1-9147-456566EA2B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70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9F0B7-693C-465D-B8E6-1A6CC86857CB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F1EA-CE81-4BC1-9147-456566EA2B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0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9F0B7-693C-465D-B8E6-1A6CC86857CB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F1EA-CE81-4BC1-9147-456566EA2B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44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9F0B7-693C-465D-B8E6-1A6CC86857CB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F1EA-CE81-4BC1-9147-456566EA2B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27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9F0B7-693C-465D-B8E6-1A6CC86857CB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F1EA-CE81-4BC1-9147-456566EA2B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06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9F0B7-693C-465D-B8E6-1A6CC86857CB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F1EA-CE81-4BC1-9147-456566EA2B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70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9F0B7-693C-465D-B8E6-1A6CC86857CB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F1EA-CE81-4BC1-9147-456566EA2B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51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9F0B7-693C-465D-B8E6-1A6CC86857CB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F1EA-CE81-4BC1-9147-456566EA2B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0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9F0B7-693C-465D-B8E6-1A6CC86857CB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F1EA-CE81-4BC1-9147-456566EA2B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36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9F0B7-693C-465D-B8E6-1A6CC86857CB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F1EA-CE81-4BC1-9147-456566EA2B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31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9F0B7-693C-465D-B8E6-1A6CC86857CB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F1EA-CE81-4BC1-9147-456566EA2B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00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9F0B7-693C-465D-B8E6-1A6CC86857CB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6F1EA-CE81-4BC1-9147-456566EA2B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32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Разработка кода информационных систем. Лекция №7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1587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508" y="1448583"/>
            <a:ext cx="9535199" cy="489449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Array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736" y="6257987"/>
            <a:ext cx="3610064" cy="299832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>
            <a:off x="8469746" y="5739248"/>
            <a:ext cx="674254" cy="46181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377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Array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87082"/>
            <a:ext cx="4408055" cy="239317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940" y="1787082"/>
            <a:ext cx="7670060" cy="3758767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V="1">
            <a:off x="3912340" y="3768436"/>
            <a:ext cx="1219200" cy="92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921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Интерфейс обозначается ключевым словом </a:t>
            </a:r>
            <a:r>
              <a:rPr lang="en-US" dirty="0" smtClean="0"/>
              <a:t>interface</a:t>
            </a:r>
            <a:r>
              <a:rPr lang="ru-RU" dirty="0" smtClean="0"/>
              <a:t>, его название должно начитается с заглавной буквы </a:t>
            </a:r>
            <a:r>
              <a:rPr lang="en-US" dirty="0" smtClean="0"/>
              <a:t>I</a:t>
            </a:r>
          </a:p>
          <a:p>
            <a:r>
              <a:rPr lang="ru-RU" dirty="0"/>
              <a:t>Интерфейс содержит только описание </a:t>
            </a:r>
            <a:r>
              <a:rPr lang="ru-RU" dirty="0" smtClean="0"/>
              <a:t>методов – название</a:t>
            </a:r>
            <a:r>
              <a:rPr lang="ru-RU" dirty="0"/>
              <a:t>, </a:t>
            </a:r>
            <a:r>
              <a:rPr lang="ru-RU" dirty="0" smtClean="0"/>
              <a:t>принимаемые аргументы и возвращаемый тип, но не их реализацию</a:t>
            </a:r>
          </a:p>
          <a:p>
            <a:r>
              <a:rPr lang="ru-RU" dirty="0" smtClean="0"/>
              <a:t>Интерфейс можно описать как контракт, обязательство для класса содержать поля и методы, описанные в интерфейсе, который он реализует</a:t>
            </a:r>
            <a:endParaRPr lang="en-US" dirty="0" smtClean="0"/>
          </a:p>
          <a:p>
            <a:r>
              <a:rPr lang="ru-RU" dirty="0" smtClean="0"/>
              <a:t>Все методы должны быть публичными</a:t>
            </a:r>
          </a:p>
        </p:txBody>
      </p:sp>
    </p:spTree>
    <p:extLst>
      <p:ext uri="{BB962C8B-B14F-4D97-AF65-F5344CB8AC3E}">
        <p14:creationId xmlns:p14="http://schemas.microsoft.com/office/powerpoint/2010/main" val="483567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Интерфейсы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8647" y="1382402"/>
            <a:ext cx="7174706" cy="533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66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Интерфейсы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6058" y="3197431"/>
            <a:ext cx="6426753" cy="358961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727" y="1690688"/>
            <a:ext cx="3687417" cy="460927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>
            <a:off x="5839436" y="2281995"/>
            <a:ext cx="0" cy="7850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673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IComparable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классы в </a:t>
            </a:r>
            <a:r>
              <a:rPr lang="en-US" dirty="0" smtClean="0"/>
              <a:t>C#</a:t>
            </a:r>
            <a:r>
              <a:rPr lang="ru-RU" dirty="0" smtClean="0"/>
              <a:t>, которые можно сравнивать, реализуют интерфейс </a:t>
            </a:r>
            <a:r>
              <a:rPr lang="ru-RU" dirty="0" smtClean="0"/>
              <a:t> </a:t>
            </a:r>
            <a:r>
              <a:rPr lang="en-US" dirty="0" err="1" smtClean="0"/>
              <a:t>IComparable</a:t>
            </a:r>
            <a:r>
              <a:rPr lang="ru-RU" dirty="0" smtClean="0"/>
              <a:t>, например строки и числа</a:t>
            </a:r>
            <a:endParaRPr lang="en-US" dirty="0" smtClean="0"/>
          </a:p>
          <a:p>
            <a:r>
              <a:rPr lang="ru-RU" dirty="0" smtClean="0"/>
              <a:t>В этом интерфейсе определен только один метод </a:t>
            </a:r>
            <a:r>
              <a:rPr lang="en-US" dirty="0" err="1" smtClean="0"/>
              <a:t>CompareTo</a:t>
            </a:r>
            <a:r>
              <a:rPr lang="en-US" dirty="0" smtClean="0"/>
              <a:t>, </a:t>
            </a:r>
            <a:r>
              <a:rPr lang="ru-RU" dirty="0" smtClean="0"/>
              <a:t>который возвращает -1, если один элемент меньше другого, 0 если они равны и 1 если больше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475" y="4472349"/>
            <a:ext cx="5657049" cy="161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15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IComparable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6909" y="1690688"/>
            <a:ext cx="8258182" cy="50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96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</a:t>
            </a:r>
            <a:r>
              <a:rPr lang="en-US" dirty="0" err="1"/>
              <a:t>IComparable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1175" y="1690688"/>
            <a:ext cx="7669650" cy="512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17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IComparer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Иногда есть необходимость иметь возможность сравнивать элементы класса несколькими разными способами.</a:t>
            </a:r>
          </a:p>
          <a:p>
            <a:r>
              <a:rPr lang="ru-RU" dirty="0" smtClean="0"/>
              <a:t>В этом случае понадобится интерфейс </a:t>
            </a:r>
            <a:r>
              <a:rPr lang="en-US" dirty="0" err="1" smtClean="0"/>
              <a:t>IComparer</a:t>
            </a:r>
            <a:r>
              <a:rPr lang="en-US" dirty="0" smtClean="0"/>
              <a:t> (</a:t>
            </a:r>
            <a:r>
              <a:rPr lang="ru-RU" dirty="0" err="1" smtClean="0"/>
              <a:t>сравниватель</a:t>
            </a:r>
            <a:r>
              <a:rPr lang="en-US" dirty="0" smtClean="0"/>
              <a:t>)</a:t>
            </a:r>
            <a:r>
              <a:rPr lang="ru-RU" dirty="0" smtClean="0"/>
              <a:t>, в котором описан один метод </a:t>
            </a:r>
            <a:r>
              <a:rPr lang="en-US" dirty="0" smtClean="0"/>
              <a:t>Compare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750" y="4437687"/>
            <a:ext cx="6386499" cy="173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27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</a:t>
            </a:r>
            <a:r>
              <a:rPr lang="en-US" dirty="0" err="1" smtClean="0"/>
              <a:t>IComparer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6149" y="1382223"/>
            <a:ext cx="5699702" cy="547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53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проблемы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59768"/>
            <a:ext cx="12185466" cy="529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49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</a:t>
            </a:r>
            <a:r>
              <a:rPr lang="en-US" dirty="0" err="1"/>
              <a:t>IComparer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2083" y="1690688"/>
            <a:ext cx="8407834" cy="447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12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Виртуальные методы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Виртуальные методы обозначаются ключевым словом </a:t>
            </a:r>
            <a:r>
              <a:rPr lang="en-US" dirty="0" smtClean="0"/>
              <a:t>virtual</a:t>
            </a:r>
          </a:p>
          <a:p>
            <a:r>
              <a:rPr lang="ru-RU" dirty="0" smtClean="0"/>
              <a:t>Виртуальные методы можно переопределять в производных классах</a:t>
            </a:r>
          </a:p>
          <a:p>
            <a:r>
              <a:rPr lang="ru-RU" dirty="0" smtClean="0"/>
              <a:t>Для того чтобы переопределить виртуальный метод в производном классе нужно использовать ключевое слово </a:t>
            </a:r>
            <a:r>
              <a:rPr lang="en-US" dirty="0"/>
              <a:t>override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5915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Виртуальные методы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1153" y="1666945"/>
            <a:ext cx="4551182" cy="3357637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 flipH="1">
            <a:off x="10409383" y="2992508"/>
            <a:ext cx="775854" cy="96058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65" y="1616797"/>
            <a:ext cx="6738522" cy="340778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664" y="5182469"/>
            <a:ext cx="5331727" cy="125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79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Виртуальные методы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839691" cy="495622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430" y="3162472"/>
            <a:ext cx="5128677" cy="100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56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 принципа ООП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Инкапсуляция – </a:t>
            </a:r>
            <a:r>
              <a:rPr lang="ru-RU" dirty="0"/>
              <a:t>Скрытие деталей реализации объекта и предоставление только интерфейса для взаимодействия с </a:t>
            </a:r>
            <a:r>
              <a:rPr lang="ru-RU" dirty="0" smtClean="0"/>
              <a:t>ним. </a:t>
            </a:r>
            <a:r>
              <a:rPr lang="ru-RU" dirty="0"/>
              <a:t>Это позволяет изолировать изменения в одной части программы от других частей, что делает код более надёжным и устойчивым к изменениям.</a:t>
            </a:r>
            <a:endParaRPr lang="ru-RU" dirty="0" smtClean="0"/>
          </a:p>
          <a:p>
            <a:r>
              <a:rPr lang="ru-RU" dirty="0" smtClean="0"/>
              <a:t>Наследование – </a:t>
            </a:r>
            <a:r>
              <a:rPr lang="ru-RU" dirty="0"/>
              <a:t>Создание новых классов на основе существующих. Это способствует повторному использованию кода и созданию иерархий </a:t>
            </a:r>
            <a:r>
              <a:rPr lang="ru-RU" dirty="0" smtClean="0"/>
              <a:t>классов.</a:t>
            </a:r>
          </a:p>
          <a:p>
            <a:r>
              <a:rPr lang="ru-RU" dirty="0"/>
              <a:t>Полиморфизм – Способность объектов разных классов обладать общим интерфейсом. Это позволяет обрабатывать объекты разных типов с помощью общих методов и функций.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629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294745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Объекты в реальном мире разделяют на различные множества, вложенные друг в друга</a:t>
            </a:r>
          </a:p>
          <a:p>
            <a:r>
              <a:rPr lang="ru-RU" dirty="0" smtClean="0"/>
              <a:t>Рассмотрим множество транспортных средств</a:t>
            </a:r>
          </a:p>
          <a:p>
            <a:r>
              <a:rPr lang="ru-RU" dirty="0"/>
              <a:t>В</a:t>
            </a:r>
            <a:r>
              <a:rPr lang="ru-RU" dirty="0" smtClean="0"/>
              <a:t> него входит множество транспортных средств с ДВС, с электродвигателем и т.п.</a:t>
            </a:r>
          </a:p>
          <a:p>
            <a:r>
              <a:rPr lang="ru-RU" dirty="0" smtClean="0"/>
              <a:t>В множество транспортных средств </a:t>
            </a:r>
            <a:r>
              <a:rPr lang="ru-RU" dirty="0"/>
              <a:t>с </a:t>
            </a:r>
            <a:r>
              <a:rPr lang="ru-RU" dirty="0" smtClean="0"/>
              <a:t>ДВС входят автомобили, мотоциклы и т.д.</a:t>
            </a:r>
          </a:p>
          <a:p>
            <a:r>
              <a:rPr lang="ru-RU" dirty="0" smtClean="0"/>
              <a:t>Они также разделяются на подкатегории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618" y="960367"/>
            <a:ext cx="5741782" cy="563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1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267036" cy="4351338"/>
          </a:xfrm>
        </p:spPr>
        <p:txBody>
          <a:bodyPr/>
          <a:lstStyle/>
          <a:p>
            <a:r>
              <a:rPr lang="ru-RU" dirty="0" smtClean="0"/>
              <a:t>Каждый уровень имеет свои уникальные параметры</a:t>
            </a:r>
          </a:p>
          <a:p>
            <a:r>
              <a:rPr lang="ru-RU" dirty="0" smtClean="0"/>
              <a:t>Нижестоящий уровень </a:t>
            </a:r>
            <a:r>
              <a:rPr lang="ru-RU" b="1" dirty="0" smtClean="0"/>
              <a:t>наследует</a:t>
            </a:r>
            <a:r>
              <a:rPr lang="ru-RU" dirty="0" smtClean="0"/>
              <a:t> все поля из вышестоящих, и </a:t>
            </a:r>
            <a:r>
              <a:rPr lang="ru-RU" b="1" dirty="0" smtClean="0"/>
              <a:t>расширяет</a:t>
            </a:r>
            <a:r>
              <a:rPr lang="ru-RU" dirty="0" smtClean="0"/>
              <a:t> их своими</a:t>
            </a:r>
          </a:p>
          <a:p>
            <a:r>
              <a:rPr lang="ru-RU" dirty="0" smtClean="0"/>
              <a:t>Соответственно, чем ниже уровень тем больше параметров у объекта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219" y="1299855"/>
            <a:ext cx="5908890" cy="504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69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6653"/>
            <a:ext cx="4010891" cy="51599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120" y="2789291"/>
            <a:ext cx="7249880" cy="233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3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наследования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C# </a:t>
            </a:r>
            <a:r>
              <a:rPr lang="ru-RU" dirty="0" smtClean="0"/>
              <a:t>иерархия наследования всегда имеет форму дерева, в нем запрещено множественное наследование.</a:t>
            </a:r>
          </a:p>
          <a:p>
            <a:r>
              <a:rPr lang="en-US" dirty="0" err="1" smtClean="0"/>
              <a:t>Upcast</a:t>
            </a:r>
            <a:r>
              <a:rPr lang="en-US" dirty="0" smtClean="0"/>
              <a:t> – </a:t>
            </a:r>
            <a:r>
              <a:rPr lang="ru-RU" dirty="0" smtClean="0"/>
              <a:t>приведение к базовому(родительскому) типу, при </a:t>
            </a:r>
            <a:r>
              <a:rPr lang="en-US" dirty="0" err="1" smtClean="0"/>
              <a:t>upcast</a:t>
            </a:r>
            <a:r>
              <a:rPr lang="en-US" dirty="0" smtClean="0"/>
              <a:t>’</a:t>
            </a:r>
            <a:r>
              <a:rPr lang="ru-RU" dirty="0" smtClean="0"/>
              <a:t>е мы как бы </a:t>
            </a:r>
            <a:r>
              <a:rPr lang="en-US" dirty="0" smtClean="0"/>
              <a:t>“</a:t>
            </a:r>
            <a:r>
              <a:rPr lang="ru-RU" dirty="0" smtClean="0"/>
              <a:t>закрываем глаза</a:t>
            </a:r>
            <a:r>
              <a:rPr lang="en-US" dirty="0" smtClean="0"/>
              <a:t>”</a:t>
            </a:r>
            <a:r>
              <a:rPr lang="ru-RU" dirty="0" smtClean="0"/>
              <a:t> на все поля объекта, которых нет в базовом типе, но они остаются в памяти. </a:t>
            </a:r>
            <a:r>
              <a:rPr lang="en-US" dirty="0" err="1" smtClean="0"/>
              <a:t>Upcast</a:t>
            </a:r>
            <a:r>
              <a:rPr lang="en-US" dirty="0" smtClean="0"/>
              <a:t> </a:t>
            </a:r>
            <a:r>
              <a:rPr lang="ru-RU" dirty="0" smtClean="0"/>
              <a:t>возможен всегда.</a:t>
            </a:r>
          </a:p>
          <a:p>
            <a:r>
              <a:rPr lang="en-US" dirty="0" smtClean="0"/>
              <a:t>Downcast – </a:t>
            </a:r>
            <a:r>
              <a:rPr lang="ru-RU" dirty="0" smtClean="0"/>
              <a:t>операция обратная </a:t>
            </a:r>
            <a:r>
              <a:rPr lang="en-US" dirty="0" err="1" smtClean="0"/>
              <a:t>upcast</a:t>
            </a:r>
            <a:r>
              <a:rPr lang="en-US" dirty="0" smtClean="0"/>
              <a:t>’</a:t>
            </a:r>
            <a:r>
              <a:rPr lang="ru-RU" dirty="0" smtClean="0"/>
              <a:t>у</a:t>
            </a:r>
            <a:r>
              <a:rPr lang="en-US" dirty="0" smtClean="0"/>
              <a:t>. </a:t>
            </a:r>
            <a:r>
              <a:rPr lang="ru-RU" dirty="0" smtClean="0"/>
              <a:t>Данная операция возможно только тогда, когда объект действительно относится к тому типу, к которому его хотят привести, иначе произойдет ошибка.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5619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Иерархия наследования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824" y="1345333"/>
            <a:ext cx="9896351" cy="551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0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наследования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1775" y="1428461"/>
            <a:ext cx="8488450" cy="542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83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Array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1727" y="1449561"/>
            <a:ext cx="5588546" cy="540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217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448</Words>
  <Application>Microsoft Office PowerPoint</Application>
  <PresentationFormat>Широкоэкранный</PresentationFormat>
  <Paragraphs>50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Тема Office</vt:lpstr>
      <vt:lpstr>Наследование</vt:lpstr>
      <vt:lpstr>Постановка проблемы</vt:lpstr>
      <vt:lpstr>Наследование</vt:lpstr>
      <vt:lpstr>Наследование</vt:lpstr>
      <vt:lpstr>Наследование</vt:lpstr>
      <vt:lpstr>Иерархия наследования</vt:lpstr>
      <vt:lpstr>Иерархия наследования</vt:lpstr>
      <vt:lpstr>Иерархия наследования</vt:lpstr>
      <vt:lpstr>Класс Array</vt:lpstr>
      <vt:lpstr>Класс Array</vt:lpstr>
      <vt:lpstr>Класс Array</vt:lpstr>
      <vt:lpstr>Интерфейсы</vt:lpstr>
      <vt:lpstr>Интерфейсы</vt:lpstr>
      <vt:lpstr>Интерфейсы</vt:lpstr>
      <vt:lpstr>IComparable</vt:lpstr>
      <vt:lpstr>IComparable</vt:lpstr>
      <vt:lpstr>Реализация IComparable</vt:lpstr>
      <vt:lpstr>IComparer</vt:lpstr>
      <vt:lpstr>Реализация IComparer</vt:lpstr>
      <vt:lpstr>Реализация IComparer</vt:lpstr>
      <vt:lpstr>Виртуальные методы</vt:lpstr>
      <vt:lpstr>Виртуальные методы</vt:lpstr>
      <vt:lpstr>Виртуальные методы</vt:lpstr>
      <vt:lpstr>3 принципа ООП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Наследование</dc:title>
  <dc:creator>Андрей</dc:creator>
  <cp:lastModifiedBy>Андрей</cp:lastModifiedBy>
  <cp:revision>24</cp:revision>
  <dcterms:created xsi:type="dcterms:W3CDTF">2024-10-13T17:35:20Z</dcterms:created>
  <dcterms:modified xsi:type="dcterms:W3CDTF">2024-10-20T17:50:53Z</dcterms:modified>
</cp:coreProperties>
</file>