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6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7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8.xml" ContentType="application/vnd.openxmlformats-officedocument.theme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theme/theme9.xml" ContentType="application/vnd.openxmlformats-officedocument.theme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Override5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41"/>
    <p:sldMasterId id="2147483781" r:id="rId42"/>
    <p:sldMasterId id="2147483793" r:id="rId43"/>
    <p:sldMasterId id="2147483806" r:id="rId44"/>
    <p:sldMasterId id="2147483819" r:id="rId45"/>
    <p:sldMasterId id="2147483832" r:id="rId46"/>
    <p:sldMasterId id="2147483845" r:id="rId47"/>
    <p:sldMasterId id="2147483858" r:id="rId48"/>
    <p:sldMasterId id="2147483871" r:id="rId49"/>
    <p:sldMasterId id="2147483884" r:id="rId50"/>
  </p:sldMasterIdLst>
  <p:notesMasterIdLst>
    <p:notesMasterId r:id="rId88"/>
  </p:notesMasterIdLst>
  <p:sldIdLst>
    <p:sldId id="256" r:id="rId51"/>
    <p:sldId id="462" r:id="rId52"/>
    <p:sldId id="412" r:id="rId53"/>
    <p:sldId id="417" r:id="rId54"/>
    <p:sldId id="452" r:id="rId55"/>
    <p:sldId id="453" r:id="rId56"/>
    <p:sldId id="454" r:id="rId57"/>
    <p:sldId id="455" r:id="rId58"/>
    <p:sldId id="456" r:id="rId59"/>
    <p:sldId id="472" r:id="rId60"/>
    <p:sldId id="473" r:id="rId61"/>
    <p:sldId id="475" r:id="rId62"/>
    <p:sldId id="474" r:id="rId63"/>
    <p:sldId id="476" r:id="rId64"/>
    <p:sldId id="463" r:id="rId65"/>
    <p:sldId id="414" r:id="rId66"/>
    <p:sldId id="415" r:id="rId67"/>
    <p:sldId id="464" r:id="rId68"/>
    <p:sldId id="465" r:id="rId69"/>
    <p:sldId id="284" r:id="rId70"/>
    <p:sldId id="466" r:id="rId71"/>
    <p:sldId id="468" r:id="rId72"/>
    <p:sldId id="450" r:id="rId73"/>
    <p:sldId id="467" r:id="rId74"/>
    <p:sldId id="437" r:id="rId75"/>
    <p:sldId id="303" r:id="rId76"/>
    <p:sldId id="477" r:id="rId77"/>
    <p:sldId id="498" r:id="rId78"/>
    <p:sldId id="497" r:id="rId79"/>
    <p:sldId id="499" r:id="rId80"/>
    <p:sldId id="502" r:id="rId81"/>
    <p:sldId id="503" r:id="rId82"/>
    <p:sldId id="504" r:id="rId83"/>
    <p:sldId id="505" r:id="rId84"/>
    <p:sldId id="506" r:id="rId85"/>
    <p:sldId id="507" r:id="rId86"/>
    <p:sldId id="508" r:id="rId87"/>
  </p:sldIdLst>
  <p:sldSz cx="9144000" cy="6858000" type="screen4x3"/>
  <p:notesSz cx="6858000" cy="9144000"/>
  <p:defaultTextStyle>
    <a:defPPr>
      <a:defRPr lang="ru-RU"/>
    </a:defPPr>
    <a:lvl1pPr marL="0" algn="l" defTabSz="9131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586" algn="l" defTabSz="9131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171" algn="l" defTabSz="9131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69749" algn="l" defTabSz="9131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6343" algn="l" defTabSz="9131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2917" algn="l" defTabSz="9131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39501" algn="l" defTabSz="9131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6082" algn="l" defTabSz="9131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2681" algn="l" defTabSz="9131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77" autoAdjust="0"/>
    <p:restoredTop sz="94660"/>
  </p:normalViewPr>
  <p:slideViewPr>
    <p:cSldViewPr>
      <p:cViewPr varScale="1">
        <p:scale>
          <a:sx n="131" d="100"/>
          <a:sy n="131" d="100"/>
        </p:scale>
        <p:origin x="744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slideMaster" Target="slideMasters/slideMaster2.xml"/><Relationship Id="rId47" Type="http://schemas.openxmlformats.org/officeDocument/2006/relationships/slideMaster" Target="slideMasters/slideMaster7.xml"/><Relationship Id="rId63" Type="http://schemas.openxmlformats.org/officeDocument/2006/relationships/slide" Target="slides/slide13.xml"/><Relationship Id="rId68" Type="http://schemas.openxmlformats.org/officeDocument/2006/relationships/slide" Target="slides/slide18.xml"/><Relationship Id="rId84" Type="http://schemas.openxmlformats.org/officeDocument/2006/relationships/slide" Target="slides/slide34.xml"/><Relationship Id="rId89" Type="http://schemas.openxmlformats.org/officeDocument/2006/relationships/presProps" Target="presProps.xml"/><Relationship Id="rId16" Type="http://schemas.openxmlformats.org/officeDocument/2006/relationships/customXml" Target="../customXml/item16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slide" Target="slides/slide3.xml"/><Relationship Id="rId58" Type="http://schemas.openxmlformats.org/officeDocument/2006/relationships/slide" Target="slides/slide8.xml"/><Relationship Id="rId74" Type="http://schemas.openxmlformats.org/officeDocument/2006/relationships/slide" Target="slides/slide24.xml"/><Relationship Id="rId79" Type="http://schemas.openxmlformats.org/officeDocument/2006/relationships/slide" Target="slides/slide29.xml"/><Relationship Id="rId5" Type="http://schemas.openxmlformats.org/officeDocument/2006/relationships/customXml" Target="../customXml/item5.xml"/><Relationship Id="rId90" Type="http://schemas.openxmlformats.org/officeDocument/2006/relationships/viewProps" Target="viewProps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slideMaster" Target="slideMasters/slideMaster3.xml"/><Relationship Id="rId48" Type="http://schemas.openxmlformats.org/officeDocument/2006/relationships/slideMaster" Target="slideMasters/slideMaster8.xml"/><Relationship Id="rId56" Type="http://schemas.openxmlformats.org/officeDocument/2006/relationships/slide" Target="slides/slide6.xml"/><Relationship Id="rId64" Type="http://schemas.openxmlformats.org/officeDocument/2006/relationships/slide" Target="slides/slide14.xml"/><Relationship Id="rId69" Type="http://schemas.openxmlformats.org/officeDocument/2006/relationships/slide" Target="slides/slide19.xml"/><Relationship Id="rId77" Type="http://schemas.openxmlformats.org/officeDocument/2006/relationships/slide" Target="slides/slide27.xml"/><Relationship Id="rId8" Type="http://schemas.openxmlformats.org/officeDocument/2006/relationships/customXml" Target="../customXml/item8.xml"/><Relationship Id="rId51" Type="http://schemas.openxmlformats.org/officeDocument/2006/relationships/slide" Target="slides/slide1.xml"/><Relationship Id="rId72" Type="http://schemas.openxmlformats.org/officeDocument/2006/relationships/slide" Target="slides/slide22.xml"/><Relationship Id="rId80" Type="http://schemas.openxmlformats.org/officeDocument/2006/relationships/slide" Target="slides/slide30.xml"/><Relationship Id="rId85" Type="http://schemas.openxmlformats.org/officeDocument/2006/relationships/slide" Target="slides/slide35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slideMaster" Target="slideMasters/slideMaster6.xml"/><Relationship Id="rId59" Type="http://schemas.openxmlformats.org/officeDocument/2006/relationships/slide" Target="slides/slide9.xml"/><Relationship Id="rId67" Type="http://schemas.openxmlformats.org/officeDocument/2006/relationships/slide" Target="slides/slide17.xml"/><Relationship Id="rId20" Type="http://schemas.openxmlformats.org/officeDocument/2006/relationships/customXml" Target="../customXml/item20.xml"/><Relationship Id="rId41" Type="http://schemas.openxmlformats.org/officeDocument/2006/relationships/slideMaster" Target="slideMasters/slideMaster1.xml"/><Relationship Id="rId54" Type="http://schemas.openxmlformats.org/officeDocument/2006/relationships/slide" Target="slides/slide4.xml"/><Relationship Id="rId62" Type="http://schemas.openxmlformats.org/officeDocument/2006/relationships/slide" Target="slides/slide12.xml"/><Relationship Id="rId70" Type="http://schemas.openxmlformats.org/officeDocument/2006/relationships/slide" Target="slides/slide20.xml"/><Relationship Id="rId75" Type="http://schemas.openxmlformats.org/officeDocument/2006/relationships/slide" Target="slides/slide25.xml"/><Relationship Id="rId83" Type="http://schemas.openxmlformats.org/officeDocument/2006/relationships/slide" Target="slides/slide33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slideMaster" Target="slideMasters/slideMaster9.xml"/><Relationship Id="rId57" Type="http://schemas.openxmlformats.org/officeDocument/2006/relationships/slide" Target="slides/slide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slideMaster" Target="slideMasters/slideMaster4.xml"/><Relationship Id="rId52" Type="http://schemas.openxmlformats.org/officeDocument/2006/relationships/slide" Target="slides/slide2.xml"/><Relationship Id="rId60" Type="http://schemas.openxmlformats.org/officeDocument/2006/relationships/slide" Target="slides/slide10.xml"/><Relationship Id="rId65" Type="http://schemas.openxmlformats.org/officeDocument/2006/relationships/slide" Target="slides/slide15.xml"/><Relationship Id="rId73" Type="http://schemas.openxmlformats.org/officeDocument/2006/relationships/slide" Target="slides/slide23.xml"/><Relationship Id="rId78" Type="http://schemas.openxmlformats.org/officeDocument/2006/relationships/slide" Target="slides/slide28.xml"/><Relationship Id="rId81" Type="http://schemas.openxmlformats.org/officeDocument/2006/relationships/slide" Target="slides/slide31.xml"/><Relationship Id="rId86" Type="http://schemas.openxmlformats.org/officeDocument/2006/relationships/slide" Target="slides/slide36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34" Type="http://schemas.openxmlformats.org/officeDocument/2006/relationships/customXml" Target="../customXml/item34.xml"/><Relationship Id="rId50" Type="http://schemas.openxmlformats.org/officeDocument/2006/relationships/slideMaster" Target="slideMasters/slideMaster10.xml"/><Relationship Id="rId55" Type="http://schemas.openxmlformats.org/officeDocument/2006/relationships/slide" Target="slides/slide5.xml"/><Relationship Id="rId76" Type="http://schemas.openxmlformats.org/officeDocument/2006/relationships/slide" Target="slides/slide26.xml"/><Relationship Id="rId7" Type="http://schemas.openxmlformats.org/officeDocument/2006/relationships/customXml" Target="../customXml/item7.xml"/><Relationship Id="rId71" Type="http://schemas.openxmlformats.org/officeDocument/2006/relationships/slide" Target="slides/slide21.xml"/><Relationship Id="rId92" Type="http://schemas.openxmlformats.org/officeDocument/2006/relationships/tableStyles" Target="tableStyles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slideMaster" Target="slideMasters/slideMaster5.xml"/><Relationship Id="rId66" Type="http://schemas.openxmlformats.org/officeDocument/2006/relationships/slide" Target="slides/slide16.xml"/><Relationship Id="rId87" Type="http://schemas.openxmlformats.org/officeDocument/2006/relationships/slide" Target="slides/slide37.xml"/><Relationship Id="rId61" Type="http://schemas.openxmlformats.org/officeDocument/2006/relationships/slide" Target="slides/slide11.xml"/><Relationship Id="rId82" Type="http://schemas.openxmlformats.org/officeDocument/2006/relationships/slide" Target="slides/slide32.xml"/><Relationship Id="rId19" Type="http://schemas.openxmlformats.org/officeDocument/2006/relationships/customXml" Target="../customXml/item1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98EF4-4FA8-4B33-95B2-DCEDC05AE1DC}" type="datetimeFigureOut">
              <a:rPr lang="ru-RU" smtClean="0"/>
              <a:t>28.01.2017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BFFF2-75EC-4308-9FA5-AA8980CD54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552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17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586" algn="l" defTabSz="91317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171" algn="l" defTabSz="91317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69749" algn="l" defTabSz="91317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6343" algn="l" defTabSz="91317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2917" algn="l" defTabSz="91317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9501" algn="l" defTabSz="91317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6082" algn="l" defTabSz="91317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2681" algn="l" defTabSz="91317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BFFF2-75EC-4308-9FA5-AA8980CD54F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679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50DBCD4-CFF1-45B7-89CE-A10FCBCEADD4}" type="slidenum">
              <a:rPr lang="ru-RU" altLang="en-US"/>
              <a:pPr eaLnBrk="1" hangingPunct="1"/>
              <a:t>3</a:t>
            </a:fld>
            <a:endParaRPr lang="ru-RU" alt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ru-RU" altLang="en-US" smtClean="0"/>
              <a:t>Словари на каждом этапе.</a:t>
            </a:r>
          </a:p>
        </p:txBody>
      </p:sp>
    </p:spTree>
    <p:extLst>
      <p:ext uri="{BB962C8B-B14F-4D97-AF65-F5344CB8AC3E}">
        <p14:creationId xmlns:p14="http://schemas.microsoft.com/office/powerpoint/2010/main" val="4037521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50DBCD4-CFF1-45B7-89CE-A10FCBCEADD4}" type="slidenum">
              <a:rPr lang="ru-RU" altLang="en-US"/>
              <a:pPr eaLnBrk="1" hangingPunct="1"/>
              <a:t>10</a:t>
            </a:fld>
            <a:endParaRPr lang="ru-RU" alt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ru-RU" altLang="en-US" smtClean="0"/>
              <a:t>Словари на каждом этапе.</a:t>
            </a:r>
          </a:p>
        </p:txBody>
      </p:sp>
    </p:spTree>
    <p:extLst>
      <p:ext uri="{BB962C8B-B14F-4D97-AF65-F5344CB8AC3E}">
        <p14:creationId xmlns:p14="http://schemas.microsoft.com/office/powerpoint/2010/main" val="4037521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50DBCD4-CFF1-45B7-89CE-A10FCBCEADD4}" type="slidenum">
              <a:rPr lang="ru-RU" altLang="en-US"/>
              <a:pPr eaLnBrk="1" hangingPunct="1"/>
              <a:t>11</a:t>
            </a:fld>
            <a:endParaRPr lang="ru-RU" alt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ru-RU" altLang="en-US" smtClean="0"/>
              <a:t>Словари на каждом этапе.</a:t>
            </a:r>
          </a:p>
        </p:txBody>
      </p:sp>
    </p:spTree>
    <p:extLst>
      <p:ext uri="{BB962C8B-B14F-4D97-AF65-F5344CB8AC3E}">
        <p14:creationId xmlns:p14="http://schemas.microsoft.com/office/powerpoint/2010/main" val="4037521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50DBCD4-CFF1-45B7-89CE-A10FCBCEADD4}" type="slidenum">
              <a:rPr lang="ru-RU" altLang="en-US"/>
              <a:pPr eaLnBrk="1" hangingPunct="1"/>
              <a:t>12</a:t>
            </a:fld>
            <a:endParaRPr lang="ru-RU" alt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ru-RU" altLang="en-US" smtClean="0"/>
              <a:t>Словари на каждом этапе.</a:t>
            </a:r>
          </a:p>
        </p:txBody>
      </p:sp>
    </p:spTree>
    <p:extLst>
      <p:ext uri="{BB962C8B-B14F-4D97-AF65-F5344CB8AC3E}">
        <p14:creationId xmlns:p14="http://schemas.microsoft.com/office/powerpoint/2010/main" val="4037521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50DBCD4-CFF1-45B7-89CE-A10FCBCEADD4}" type="slidenum">
              <a:rPr lang="ru-RU" altLang="en-US"/>
              <a:pPr eaLnBrk="1" hangingPunct="1"/>
              <a:t>13</a:t>
            </a:fld>
            <a:endParaRPr lang="ru-RU" alt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ru-RU" altLang="en-US" smtClean="0"/>
              <a:t>Словари на каждом этапе.</a:t>
            </a:r>
          </a:p>
        </p:txBody>
      </p:sp>
    </p:spTree>
    <p:extLst>
      <p:ext uri="{BB962C8B-B14F-4D97-AF65-F5344CB8AC3E}">
        <p14:creationId xmlns:p14="http://schemas.microsoft.com/office/powerpoint/2010/main" val="4037521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50DBCD4-CFF1-45B7-89CE-A10FCBCEADD4}" type="slidenum">
              <a:rPr lang="ru-RU" altLang="en-US"/>
              <a:pPr eaLnBrk="1" hangingPunct="1"/>
              <a:t>14</a:t>
            </a:fld>
            <a:endParaRPr lang="ru-RU" alt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ru-RU" altLang="en-US" smtClean="0"/>
              <a:t>Словари на каждом этапе.</a:t>
            </a:r>
          </a:p>
        </p:txBody>
      </p:sp>
    </p:spTree>
    <p:extLst>
      <p:ext uri="{BB962C8B-B14F-4D97-AF65-F5344CB8AC3E}">
        <p14:creationId xmlns:p14="http://schemas.microsoft.com/office/powerpoint/2010/main" val="4037521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BFFF2-75EC-4308-9FA5-AA8980CD54F9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4872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BFFF2-75EC-4308-9FA5-AA8980CD54F9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2262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9.xml"/><Relationship Id="rId1" Type="http://schemas.openxmlformats.org/officeDocument/2006/relationships/customXml" Target="../../customXml/item21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9.xml"/><Relationship Id="rId1" Type="http://schemas.openxmlformats.org/officeDocument/2006/relationships/customXml" Target="../../customXml/item19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9.xml"/><Relationship Id="rId1" Type="http://schemas.openxmlformats.org/officeDocument/2006/relationships/customXml" Target="../../customXml/item36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9.xml"/><Relationship Id="rId1" Type="http://schemas.openxmlformats.org/officeDocument/2006/relationships/customXml" Target="../../customXml/item2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0.xml"/><Relationship Id="rId1" Type="http://schemas.openxmlformats.org/officeDocument/2006/relationships/customXml" Target="../../customXml/item4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0.xml"/><Relationship Id="rId1" Type="http://schemas.openxmlformats.org/officeDocument/2006/relationships/customXml" Target="../../customXml/item23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0.xml"/><Relationship Id="rId1" Type="http://schemas.openxmlformats.org/officeDocument/2006/relationships/customXml" Target="../../customXml/item4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0.xml"/><Relationship Id="rId1" Type="http://schemas.openxmlformats.org/officeDocument/2006/relationships/customXml" Target="../../customXml/item26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0.xml"/><Relationship Id="rId1" Type="http://schemas.openxmlformats.org/officeDocument/2006/relationships/customXml" Target="../../customXml/item3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3.xml"/><Relationship Id="rId1" Type="http://schemas.openxmlformats.org/officeDocument/2006/relationships/customXml" Target="../../customXml/item30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3.xml"/><Relationship Id="rId1" Type="http://schemas.openxmlformats.org/officeDocument/2006/relationships/customXml" Target="../../customXml/item20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3.xml"/><Relationship Id="rId1" Type="http://schemas.openxmlformats.org/officeDocument/2006/relationships/customXml" Target="../../customXml/item6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3.xml"/><Relationship Id="rId1" Type="http://schemas.openxmlformats.org/officeDocument/2006/relationships/customXml" Target="../../customXml/item10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3.xml"/><Relationship Id="rId1" Type="http://schemas.openxmlformats.org/officeDocument/2006/relationships/customXml" Target="../../customXml/item2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4.xml"/><Relationship Id="rId1" Type="http://schemas.openxmlformats.org/officeDocument/2006/relationships/customXml" Target="../../customXml/item17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4.xml"/><Relationship Id="rId1" Type="http://schemas.openxmlformats.org/officeDocument/2006/relationships/customXml" Target="../../customXml/item1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4.xml"/><Relationship Id="rId1" Type="http://schemas.openxmlformats.org/officeDocument/2006/relationships/customXml" Target="../../customXml/item29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4.xml"/><Relationship Id="rId1" Type="http://schemas.openxmlformats.org/officeDocument/2006/relationships/customXml" Target="../../customXml/item37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4.xml"/><Relationship Id="rId1" Type="http://schemas.openxmlformats.org/officeDocument/2006/relationships/customXml" Target="../../customXml/item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5.xml"/><Relationship Id="rId1" Type="http://schemas.openxmlformats.org/officeDocument/2006/relationships/customXml" Target="../../customXml/item9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5.xml"/><Relationship Id="rId1" Type="http://schemas.openxmlformats.org/officeDocument/2006/relationships/customXml" Target="../../customXml/item8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5.xml"/><Relationship Id="rId1" Type="http://schemas.openxmlformats.org/officeDocument/2006/relationships/customXml" Target="../../customXml/item1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5.xml"/><Relationship Id="rId1" Type="http://schemas.openxmlformats.org/officeDocument/2006/relationships/customXml" Target="../../customXml/item28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5.xml"/><Relationship Id="rId1" Type="http://schemas.openxmlformats.org/officeDocument/2006/relationships/customXml" Target="../../customXml/item2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6.xml"/><Relationship Id="rId1" Type="http://schemas.openxmlformats.org/officeDocument/2006/relationships/customXml" Target="../../customXml/item3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6.xml"/><Relationship Id="rId1" Type="http://schemas.openxmlformats.org/officeDocument/2006/relationships/customXml" Target="../../customXml/item3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6.xml"/><Relationship Id="rId1" Type="http://schemas.openxmlformats.org/officeDocument/2006/relationships/customXml" Target="../../customXml/item16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6.xml"/><Relationship Id="rId1" Type="http://schemas.openxmlformats.org/officeDocument/2006/relationships/customXml" Target="../../customXml/item7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6.xml"/><Relationship Id="rId1" Type="http://schemas.openxmlformats.org/officeDocument/2006/relationships/customXml" Target="../../customXml/item1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7.xml"/><Relationship Id="rId1" Type="http://schemas.openxmlformats.org/officeDocument/2006/relationships/customXml" Target="../../customXml/item2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7.xml"/><Relationship Id="rId1" Type="http://schemas.openxmlformats.org/officeDocument/2006/relationships/customXml" Target="../../customXml/item39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7.xml"/><Relationship Id="rId1" Type="http://schemas.openxmlformats.org/officeDocument/2006/relationships/customXml" Target="../../customXml/item5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7.xml"/><Relationship Id="rId1" Type="http://schemas.openxmlformats.org/officeDocument/2006/relationships/customXml" Target="../../customXml/item3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7.xml"/><Relationship Id="rId1" Type="http://schemas.openxmlformats.org/officeDocument/2006/relationships/customXml" Target="../../customXml/item3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8.xml"/><Relationship Id="rId1" Type="http://schemas.openxmlformats.org/officeDocument/2006/relationships/customXml" Target="../../customXml/item1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8.xml"/><Relationship Id="rId1" Type="http://schemas.openxmlformats.org/officeDocument/2006/relationships/customXml" Target="../../customXml/item2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8.xml"/><Relationship Id="rId1" Type="http://schemas.openxmlformats.org/officeDocument/2006/relationships/customXml" Target="../../customXml/item3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8.xml"/><Relationship Id="rId1" Type="http://schemas.openxmlformats.org/officeDocument/2006/relationships/customXml" Target="../../customXml/item38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8.xml"/><Relationship Id="rId1" Type="http://schemas.openxmlformats.org/officeDocument/2006/relationships/customXml" Target="../../customXml/item1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9.xml"/><Relationship Id="rId1" Type="http://schemas.openxmlformats.org/officeDocument/2006/relationships/customXml" Target="../../customXml/item1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14.10.2013</a:t>
            </a:r>
            <a:endParaRPr lang="ru-RU"/>
          </a:p>
        </p:txBody>
      </p:sp>
      <p:sp>
        <p:nvSpPr>
          <p:cNvPr id="5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ВШЭ. Компьютерная лингвистика-1.   Толдова С.Ю.</a:t>
            </a:r>
            <a:endParaRPr lang="ru-RU"/>
          </a:p>
        </p:txBody>
      </p:sp>
      <p:sp>
        <p:nvSpPr>
          <p:cNvPr id="6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A9CD2E-A16A-4EE8-A127-D7231CA81E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9069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14.10.2013</a:t>
            </a:r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ВШЭ. Компьютерная лингвистика-1.   Толдова С.Ю.</a:t>
            </a: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A9CD2E-A16A-4EE8-A127-D7231CA81E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056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375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14.10.2013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6" name="Group 5"/>
          <p:cNvGrpSpPr/>
          <p:nvPr>
            <p:custDataLst>
              <p:custData r:id="rId1"/>
            </p:custDataLst>
          </p:nvPr>
        </p:nvGrpSpPr>
        <p:grpSpPr>
          <a:xfrm>
            <a:off x="5364089" y="6465908"/>
            <a:ext cx="3522371" cy="340149"/>
            <a:chOff x="4976289" y="6389409"/>
            <a:chExt cx="3628159" cy="340149"/>
          </a:xfrm>
        </p:grpSpPr>
        <p:sp>
          <p:nvSpPr>
            <p:cNvPr id="7" name="Footer Placeholder 5"/>
            <p:cNvSpPr txBox="1">
              <a:spLocks/>
            </p:cNvSpPr>
            <p:nvPr/>
          </p:nvSpPr>
          <p:spPr>
            <a:xfrm>
              <a:off x="5364088" y="6389409"/>
              <a:ext cx="3240360" cy="340149"/>
            </a:xfrm>
            <a:prstGeom prst="rect">
              <a:avLst/>
            </a:prstGeom>
          </p:spPr>
          <p:txBody>
            <a:bodyPr vert="horz" lIns="91314" tIns="45658" rIns="91314" bIns="45658" rtlCol="0" anchor="ctr"/>
            <a:lstStyle>
              <a:defPPr>
                <a:defRPr lang="ru-RU"/>
              </a:defPPr>
              <a:lvl1pPr marL="0" algn="ctr" defTabSz="913171" rtl="0" eaLnBrk="1" fontAlgn="auto" latinLnBrk="0" hangingPunct="1">
                <a:spcBef>
                  <a:spcPts val="0"/>
                </a:spcBef>
                <a:spcAft>
                  <a:spcPts val="0"/>
                </a:spcAft>
                <a:defRPr kumimoji="0"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6586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317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9749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6343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2917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950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6082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268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ru-RU" altLang="en-US" sz="675" dirty="0" smtClean="0">
                  <a:solidFill>
                    <a:prstClr val="black">
                      <a:tint val="75000"/>
                    </a:prstClr>
                  </a:solidFill>
                </a:rPr>
                <a:t>ВШЭ. Магистры 1 курс. Компьютерная лингвистика.   </a:t>
              </a:r>
              <a:r>
                <a:rPr lang="ru-RU" altLang="en-US" sz="675" dirty="0" err="1" smtClean="0">
                  <a:solidFill>
                    <a:prstClr val="black">
                      <a:tint val="75000"/>
                    </a:prstClr>
                  </a:solidFill>
                </a:rPr>
                <a:t>Толдова</a:t>
              </a:r>
              <a:r>
                <a:rPr lang="ru-RU" altLang="en-US" sz="675" dirty="0" smtClean="0">
                  <a:solidFill>
                    <a:prstClr val="black">
                      <a:tint val="75000"/>
                    </a:prstClr>
                  </a:solidFill>
                </a:rPr>
                <a:t> С.Ю</a:t>
              </a:r>
              <a:endParaRPr lang="en-US" altLang="en-US" sz="675" dirty="0">
                <a:solidFill>
                  <a:prstClr val="black">
                    <a:tint val="75000"/>
                  </a:prstClr>
                </a:solidFill>
              </a:endParaRPr>
            </a:p>
          </p:txBody>
        </p:sp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6289" y="6421370"/>
              <a:ext cx="4095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1844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14.10.2013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5" name="Group 5"/>
          <p:cNvGrpSpPr/>
          <p:nvPr>
            <p:custDataLst>
              <p:custData r:id="rId1"/>
            </p:custDataLst>
          </p:nvPr>
        </p:nvGrpSpPr>
        <p:grpSpPr>
          <a:xfrm>
            <a:off x="5508105" y="6453338"/>
            <a:ext cx="3522371" cy="340149"/>
            <a:chOff x="4976289" y="6389409"/>
            <a:chExt cx="3628159" cy="340149"/>
          </a:xfrm>
        </p:grpSpPr>
        <p:sp>
          <p:nvSpPr>
            <p:cNvPr id="6" name="Footer Placeholder 5"/>
            <p:cNvSpPr txBox="1">
              <a:spLocks/>
            </p:cNvSpPr>
            <p:nvPr/>
          </p:nvSpPr>
          <p:spPr>
            <a:xfrm>
              <a:off x="5364088" y="6389409"/>
              <a:ext cx="3240360" cy="340149"/>
            </a:xfrm>
            <a:prstGeom prst="rect">
              <a:avLst/>
            </a:prstGeom>
          </p:spPr>
          <p:txBody>
            <a:bodyPr vert="horz" lIns="91314" tIns="45658" rIns="91314" bIns="45658" rtlCol="0" anchor="ctr"/>
            <a:lstStyle>
              <a:defPPr>
                <a:defRPr lang="ru-RU"/>
              </a:defPPr>
              <a:lvl1pPr marL="0" algn="ctr" defTabSz="913171" rtl="0" eaLnBrk="1" fontAlgn="auto" latinLnBrk="0" hangingPunct="1">
                <a:spcBef>
                  <a:spcPts val="0"/>
                </a:spcBef>
                <a:spcAft>
                  <a:spcPts val="0"/>
                </a:spcAft>
                <a:defRPr kumimoji="0"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6586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317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9749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6343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2917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950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6082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268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ru-RU" altLang="en-US" sz="675" dirty="0" smtClean="0">
                  <a:solidFill>
                    <a:prstClr val="black">
                      <a:tint val="75000"/>
                    </a:prstClr>
                  </a:solidFill>
                </a:rPr>
                <a:t>ВШЭ. Магистры 1 курс. Компьютерная лингвистика.   </a:t>
              </a:r>
              <a:r>
                <a:rPr lang="ru-RU" altLang="en-US" sz="675" dirty="0" err="1" smtClean="0">
                  <a:solidFill>
                    <a:prstClr val="black">
                      <a:tint val="75000"/>
                    </a:prstClr>
                  </a:solidFill>
                </a:rPr>
                <a:t>Толдова</a:t>
              </a:r>
              <a:r>
                <a:rPr lang="ru-RU" altLang="en-US" sz="675" dirty="0" smtClean="0">
                  <a:solidFill>
                    <a:prstClr val="black">
                      <a:tint val="75000"/>
                    </a:prstClr>
                  </a:solidFill>
                </a:rPr>
                <a:t> С.Ю</a:t>
              </a:r>
              <a:endParaRPr lang="en-US" altLang="en-US" sz="675" dirty="0">
                <a:solidFill>
                  <a:prstClr val="black">
                    <a:tint val="75000"/>
                  </a:prstClr>
                </a:solidFill>
              </a:endParaRPr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6289" y="6421370"/>
              <a:ext cx="4095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03724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195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050"/>
            </a:lvl1pPr>
            <a:lvl2pPr indent="0" algn="l">
              <a:buNone/>
              <a:defRPr sz="900"/>
            </a:lvl2pPr>
            <a:lvl3pPr indent="0" algn="l">
              <a:buNone/>
              <a:defRPr sz="750"/>
            </a:lvl3pPr>
            <a:lvl4pPr indent="0" algn="l">
              <a:buNone/>
              <a:defRPr sz="675"/>
            </a:lvl4pPr>
            <a:lvl5pPr indent="0" algn="l">
              <a:buNone/>
              <a:defRPr sz="675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14.10.2013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>
          <a:xfrm>
            <a:off x="7668344" y="537321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fld id="{59F44964-58C1-4D2A-8784-DE4932C54E8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8" name="Group 5"/>
          <p:cNvGrpSpPr/>
          <p:nvPr>
            <p:custDataLst>
              <p:custData r:id="rId1"/>
            </p:custDataLst>
          </p:nvPr>
        </p:nvGrpSpPr>
        <p:grpSpPr>
          <a:xfrm>
            <a:off x="5436097" y="6410045"/>
            <a:ext cx="3522371" cy="340149"/>
            <a:chOff x="4976289" y="6389409"/>
            <a:chExt cx="3628159" cy="340149"/>
          </a:xfrm>
        </p:grpSpPr>
        <p:sp>
          <p:nvSpPr>
            <p:cNvPr id="9" name="Footer Placeholder 5"/>
            <p:cNvSpPr txBox="1">
              <a:spLocks/>
            </p:cNvSpPr>
            <p:nvPr/>
          </p:nvSpPr>
          <p:spPr>
            <a:xfrm>
              <a:off x="5364088" y="6389409"/>
              <a:ext cx="3240360" cy="340149"/>
            </a:xfrm>
            <a:prstGeom prst="rect">
              <a:avLst/>
            </a:prstGeom>
          </p:spPr>
          <p:txBody>
            <a:bodyPr vert="horz" lIns="91314" tIns="45658" rIns="91314" bIns="45658" rtlCol="0" anchor="ctr"/>
            <a:lstStyle>
              <a:defPPr>
                <a:defRPr lang="ru-RU"/>
              </a:defPPr>
              <a:lvl1pPr marL="0" algn="ctr" defTabSz="913171" rtl="0" eaLnBrk="1" fontAlgn="auto" latinLnBrk="0" hangingPunct="1">
                <a:spcBef>
                  <a:spcPts val="0"/>
                </a:spcBef>
                <a:spcAft>
                  <a:spcPts val="0"/>
                </a:spcAft>
                <a:defRPr kumimoji="0"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6586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317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9749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6343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2917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950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6082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268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ru-RU" altLang="en-US" sz="675" dirty="0" smtClean="0">
                  <a:solidFill>
                    <a:prstClr val="black">
                      <a:tint val="75000"/>
                    </a:prstClr>
                  </a:solidFill>
                </a:rPr>
                <a:t>ВШЭ. Магистры 1 курс. Компьютерная лингвистика.   </a:t>
              </a:r>
              <a:r>
                <a:rPr lang="ru-RU" altLang="en-US" sz="675" dirty="0" err="1" smtClean="0">
                  <a:solidFill>
                    <a:prstClr val="black">
                      <a:tint val="75000"/>
                    </a:prstClr>
                  </a:solidFill>
                </a:rPr>
                <a:t>Толдова</a:t>
              </a:r>
              <a:r>
                <a:rPr lang="ru-RU" altLang="en-US" sz="675" dirty="0" smtClean="0">
                  <a:solidFill>
                    <a:prstClr val="black">
                      <a:tint val="75000"/>
                    </a:prstClr>
                  </a:solidFill>
                </a:rPr>
                <a:t> С.Ю</a:t>
              </a:r>
              <a:endParaRPr lang="en-US" altLang="en-US" sz="675" dirty="0">
                <a:solidFill>
                  <a:prstClr val="black">
                    <a:tint val="75000"/>
                  </a:prstClr>
                </a:solidFill>
              </a:endParaRPr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6289" y="6421370"/>
              <a:ext cx="4095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57552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с одним вырезанным скругленным углом 13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6" name="Прямоугольный треугольник 14"/>
          <p:cNvSpPr/>
          <p:nvPr/>
        </p:nvSpPr>
        <p:spPr>
          <a:xfrm rot="420000" flipV="1">
            <a:off x="8004176" y="5359402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Полилиния 16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685800">
              <a:defRPr/>
            </a:pPr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lIns="45720" rIns="45720" bIns="45720"/>
          <a:lstStyle>
            <a:lvl1pPr algn="l">
              <a:buNone/>
              <a:defRPr sz="1500" b="1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188"/>
              </a:spcBef>
              <a:buFontTx/>
              <a:buNone/>
              <a:defRPr sz="975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9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14.10.2013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12" name="Group 5"/>
          <p:cNvGrpSpPr/>
          <p:nvPr>
            <p:custDataLst>
              <p:custData r:id="rId1"/>
            </p:custDataLst>
          </p:nvPr>
        </p:nvGrpSpPr>
        <p:grpSpPr>
          <a:xfrm>
            <a:off x="5508105" y="6453338"/>
            <a:ext cx="3522371" cy="340149"/>
            <a:chOff x="4976289" y="6389409"/>
            <a:chExt cx="3628159" cy="340149"/>
          </a:xfrm>
        </p:grpSpPr>
        <p:sp>
          <p:nvSpPr>
            <p:cNvPr id="13" name="Footer Placeholder 5"/>
            <p:cNvSpPr txBox="1">
              <a:spLocks/>
            </p:cNvSpPr>
            <p:nvPr/>
          </p:nvSpPr>
          <p:spPr>
            <a:xfrm>
              <a:off x="5364088" y="6389409"/>
              <a:ext cx="3240360" cy="340149"/>
            </a:xfrm>
            <a:prstGeom prst="rect">
              <a:avLst/>
            </a:prstGeom>
          </p:spPr>
          <p:txBody>
            <a:bodyPr vert="horz" lIns="91314" tIns="45658" rIns="91314" bIns="45658" rtlCol="0" anchor="ctr"/>
            <a:lstStyle>
              <a:defPPr>
                <a:defRPr lang="ru-RU"/>
              </a:defPPr>
              <a:lvl1pPr marL="0" algn="ctr" defTabSz="913171" rtl="0" eaLnBrk="1" fontAlgn="auto" latinLnBrk="0" hangingPunct="1">
                <a:spcBef>
                  <a:spcPts val="0"/>
                </a:spcBef>
                <a:spcAft>
                  <a:spcPts val="0"/>
                </a:spcAft>
                <a:defRPr kumimoji="0"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6586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317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9749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6343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2917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950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6082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268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ru-RU" altLang="en-US" sz="675" dirty="0" smtClean="0">
                  <a:solidFill>
                    <a:prstClr val="black">
                      <a:tint val="75000"/>
                    </a:prstClr>
                  </a:solidFill>
                </a:rPr>
                <a:t>ВШЭ. Магистры 1 курс. Компьютерная лингвистика.   </a:t>
              </a:r>
              <a:r>
                <a:rPr lang="ru-RU" altLang="en-US" sz="675" dirty="0" err="1" smtClean="0">
                  <a:solidFill>
                    <a:prstClr val="black">
                      <a:tint val="75000"/>
                    </a:prstClr>
                  </a:solidFill>
                </a:rPr>
                <a:t>Толдова</a:t>
              </a:r>
              <a:r>
                <a:rPr lang="ru-RU" altLang="en-US" sz="675" dirty="0" smtClean="0">
                  <a:solidFill>
                    <a:prstClr val="black">
                      <a:tint val="75000"/>
                    </a:prstClr>
                  </a:solidFill>
                </a:rPr>
                <a:t> С.Ю</a:t>
              </a:r>
              <a:endParaRPr lang="en-US" altLang="en-US" sz="675" dirty="0">
                <a:solidFill>
                  <a:prstClr val="black">
                    <a:tint val="75000"/>
                  </a:prstClr>
                </a:solidFill>
              </a:endParaRPr>
            </a:p>
          </p:txBody>
        </p:sp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6289" y="6421370"/>
              <a:ext cx="4095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27458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14.10.2013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>
                <a:solidFill>
                  <a:srgbClr val="04617B">
                    <a:shade val="90000"/>
                  </a:srgbClr>
                </a:solidFill>
              </a:rPr>
              <a:t>ВШЭ. Компьютерная лингвистика-1.   Толдова С.Ю.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F44964-58C1-4D2A-8784-DE4932C54E8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614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14.10.2013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>
                <a:solidFill>
                  <a:srgbClr val="04617B">
                    <a:shade val="90000"/>
                  </a:srgbClr>
                </a:solidFill>
              </a:rPr>
              <a:t>ВШЭ. Компьютерная лингвистика-1.   Толдова С.Ю.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F44964-58C1-4D2A-8784-DE4932C54E8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36871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pt_stamp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/>
          <p:nvPr/>
        </p:nvGrpSpPr>
        <p:grpSpPr>
          <a:xfrm>
            <a:off x="5508105" y="6453338"/>
            <a:ext cx="3522371" cy="340149"/>
            <a:chOff x="4976289" y="6389409"/>
            <a:chExt cx="3628159" cy="340149"/>
          </a:xfrm>
        </p:grpSpPr>
        <p:sp>
          <p:nvSpPr>
            <p:cNvPr id="4" name="Footer Placeholder 5"/>
            <p:cNvSpPr txBox="1">
              <a:spLocks/>
            </p:cNvSpPr>
            <p:nvPr/>
          </p:nvSpPr>
          <p:spPr>
            <a:xfrm>
              <a:off x="5364088" y="6389409"/>
              <a:ext cx="3240360" cy="340149"/>
            </a:xfrm>
            <a:prstGeom prst="rect">
              <a:avLst/>
            </a:prstGeom>
          </p:spPr>
          <p:txBody>
            <a:bodyPr vert="horz" lIns="91314" tIns="45658" rIns="91314" bIns="45658" rtlCol="0" anchor="ctr"/>
            <a:lstStyle>
              <a:defPPr>
                <a:defRPr lang="ru-RU"/>
              </a:defPPr>
              <a:lvl1pPr marL="0" algn="ctr" defTabSz="913171" rtl="0" eaLnBrk="1" fontAlgn="auto" latinLnBrk="0" hangingPunct="1">
                <a:spcBef>
                  <a:spcPts val="0"/>
                </a:spcBef>
                <a:spcAft>
                  <a:spcPts val="0"/>
                </a:spcAft>
                <a:defRPr kumimoji="0"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6586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317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9749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6343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2917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950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6082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268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ru-RU" altLang="en-US" sz="675" dirty="0" smtClean="0">
                  <a:solidFill>
                    <a:prstClr val="black">
                      <a:tint val="75000"/>
                    </a:prstClr>
                  </a:solidFill>
                </a:rPr>
                <a:t>ВШЭ. Магистры 1 курс. Компьютерная лингвистика.   </a:t>
              </a:r>
              <a:r>
                <a:rPr lang="ru-RU" altLang="en-US" sz="675" dirty="0" err="1" smtClean="0">
                  <a:solidFill>
                    <a:prstClr val="black">
                      <a:tint val="75000"/>
                    </a:prstClr>
                  </a:solidFill>
                </a:rPr>
                <a:t>Толдова</a:t>
              </a:r>
              <a:r>
                <a:rPr lang="ru-RU" altLang="en-US" sz="675" dirty="0" smtClean="0">
                  <a:solidFill>
                    <a:prstClr val="black">
                      <a:tint val="75000"/>
                    </a:prstClr>
                  </a:solidFill>
                </a:rPr>
                <a:t> С.Ю</a:t>
              </a:r>
              <a:r>
                <a:rPr lang="en-US" altLang="en-US" sz="675" dirty="0" smtClean="0">
                  <a:solidFill>
                    <a:prstClr val="black">
                      <a:tint val="75000"/>
                    </a:prstClr>
                  </a:solidFill>
                </a:rPr>
                <a:t>.</a:t>
              </a:r>
              <a:endParaRPr lang="en-US" altLang="en-US" sz="675" dirty="0">
                <a:solidFill>
                  <a:prstClr val="black">
                    <a:tint val="75000"/>
                  </a:prstClr>
                </a:solidFill>
              </a:endParaRPr>
            </a:p>
          </p:txBody>
        </p:sp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6289" y="6421370"/>
              <a:ext cx="4095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9746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42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34290" indent="0" algn="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DBF5F9">
                    <a:shade val="90000"/>
                  </a:srgbClr>
                </a:solidFill>
              </a:rPr>
              <a:t>14.10.2013</a:t>
            </a:r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>
                <a:solidFill>
                  <a:srgbClr val="DBF5F9">
                    <a:shade val="90000"/>
                  </a:srgbClr>
                </a:solidFill>
              </a:rPr>
              <a:t>ВШЭ. Компьютерная лингвистика-1.   Толдова С.Ю.</a:t>
            </a:r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F44964-58C1-4D2A-8784-DE4932C54E81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8925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14.10.2013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F44964-58C1-4D2A-8784-DE4932C54E8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10" name="Group 5"/>
          <p:cNvGrpSpPr/>
          <p:nvPr>
            <p:custDataLst>
              <p:custData r:id="rId1"/>
            </p:custDataLst>
          </p:nvPr>
        </p:nvGrpSpPr>
        <p:grpSpPr>
          <a:xfrm>
            <a:off x="5508105" y="6453338"/>
            <a:ext cx="3522371" cy="340149"/>
            <a:chOff x="4976289" y="6389409"/>
            <a:chExt cx="3628159" cy="340149"/>
          </a:xfrm>
        </p:grpSpPr>
        <p:sp>
          <p:nvSpPr>
            <p:cNvPr id="11" name="Footer Placeholder 5"/>
            <p:cNvSpPr txBox="1">
              <a:spLocks/>
            </p:cNvSpPr>
            <p:nvPr/>
          </p:nvSpPr>
          <p:spPr>
            <a:xfrm>
              <a:off x="5364088" y="6389409"/>
              <a:ext cx="3240360" cy="340149"/>
            </a:xfrm>
            <a:prstGeom prst="rect">
              <a:avLst/>
            </a:prstGeom>
          </p:spPr>
          <p:txBody>
            <a:bodyPr vert="horz" lIns="91314" tIns="45658" rIns="91314" bIns="45658" rtlCol="0" anchor="ctr"/>
            <a:lstStyle>
              <a:defPPr>
                <a:defRPr lang="ru-RU"/>
              </a:defPPr>
              <a:lvl1pPr marL="0" algn="ctr" defTabSz="913171" rtl="0" eaLnBrk="1" fontAlgn="auto" latinLnBrk="0" hangingPunct="1">
                <a:spcBef>
                  <a:spcPts val="0"/>
                </a:spcBef>
                <a:spcAft>
                  <a:spcPts val="0"/>
                </a:spcAft>
                <a:defRPr kumimoji="0"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6586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317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9749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6343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2917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950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6082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268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ru-RU" altLang="en-US" sz="675" dirty="0" smtClean="0">
                  <a:solidFill>
                    <a:prstClr val="black">
                      <a:tint val="75000"/>
                    </a:prstClr>
                  </a:solidFill>
                </a:rPr>
                <a:t>ВШЭ. Магистры 1 курс. Компьютерная лингвистика.   </a:t>
              </a:r>
              <a:r>
                <a:rPr lang="ru-RU" altLang="en-US" sz="675" dirty="0" err="1" smtClean="0">
                  <a:solidFill>
                    <a:prstClr val="black">
                      <a:tint val="75000"/>
                    </a:prstClr>
                  </a:solidFill>
                </a:rPr>
                <a:t>Толдова</a:t>
              </a:r>
              <a:r>
                <a:rPr lang="ru-RU" altLang="en-US" sz="675" dirty="0" smtClean="0">
                  <a:solidFill>
                    <a:prstClr val="black">
                      <a:tint val="75000"/>
                    </a:prstClr>
                  </a:solidFill>
                </a:rPr>
                <a:t> С.Ю</a:t>
              </a:r>
              <a:endParaRPr lang="en-US" altLang="en-US" sz="675" dirty="0">
                <a:solidFill>
                  <a:prstClr val="black">
                    <a:tint val="75000"/>
                  </a:prstClr>
                </a:solidFill>
              </a:endParaRPr>
            </a:p>
          </p:txBody>
        </p:sp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6289" y="6421370"/>
              <a:ext cx="4095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40201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42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1650">
                <a:solidFill>
                  <a:schemeClr val="tx1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DBF5F9">
                    <a:shade val="90000"/>
                  </a:srgbClr>
                </a:solidFill>
              </a:rPr>
              <a:t>14.10.2013</a:t>
            </a:r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>
                <a:solidFill>
                  <a:srgbClr val="DBF5F9">
                    <a:shade val="90000"/>
                  </a:srgbClr>
                </a:solidFill>
              </a:rPr>
              <a:t>ВШЭ. Компьютерная лингвистика-1.   Толдова С.Ю.</a:t>
            </a:r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F44964-58C1-4D2A-8784-DE4932C54E81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008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14.10.2013</a:t>
            </a:r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ВШЭ. Компьютерная лингвистика-1.   Толдова С.Ю.</a:t>
            </a: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A9CD2E-A16A-4EE8-A127-D7231CA81E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0054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195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195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14.10.2013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59F44964-58C1-4D2A-8784-DE4932C54E8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899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18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18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</p:spPr>
        <p:txBody>
          <a:bodyPr tIns="0"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14.10.2013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>
                <a:solidFill>
                  <a:srgbClr val="04617B">
                    <a:shade val="90000"/>
                  </a:srgbClr>
                </a:solidFill>
              </a:rPr>
              <a:t>ВШЭ. Компьютерная лингвистика-1.   Толдова С.Ю.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F44964-58C1-4D2A-8784-DE4932C54E8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12495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375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14.10.2013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6" name="Group 5"/>
          <p:cNvGrpSpPr/>
          <p:nvPr>
            <p:custDataLst>
              <p:custData r:id="rId1"/>
            </p:custDataLst>
          </p:nvPr>
        </p:nvGrpSpPr>
        <p:grpSpPr>
          <a:xfrm>
            <a:off x="5364089" y="6465908"/>
            <a:ext cx="3522371" cy="340149"/>
            <a:chOff x="4976289" y="6389409"/>
            <a:chExt cx="3628159" cy="340149"/>
          </a:xfrm>
        </p:grpSpPr>
        <p:sp>
          <p:nvSpPr>
            <p:cNvPr id="7" name="Footer Placeholder 5"/>
            <p:cNvSpPr txBox="1">
              <a:spLocks/>
            </p:cNvSpPr>
            <p:nvPr/>
          </p:nvSpPr>
          <p:spPr>
            <a:xfrm>
              <a:off x="5364088" y="6389409"/>
              <a:ext cx="3240360" cy="340149"/>
            </a:xfrm>
            <a:prstGeom prst="rect">
              <a:avLst/>
            </a:prstGeom>
          </p:spPr>
          <p:txBody>
            <a:bodyPr vert="horz" lIns="91314" tIns="45658" rIns="91314" bIns="45658" rtlCol="0" anchor="ctr"/>
            <a:lstStyle>
              <a:defPPr>
                <a:defRPr lang="ru-RU"/>
              </a:defPPr>
              <a:lvl1pPr marL="0" algn="ctr" defTabSz="913171" rtl="0" eaLnBrk="1" fontAlgn="auto" latinLnBrk="0" hangingPunct="1">
                <a:spcBef>
                  <a:spcPts val="0"/>
                </a:spcBef>
                <a:spcAft>
                  <a:spcPts val="0"/>
                </a:spcAft>
                <a:defRPr kumimoji="0"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6586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317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9749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6343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2917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950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6082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268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ru-RU" altLang="en-US" sz="675" dirty="0" smtClean="0">
                  <a:solidFill>
                    <a:prstClr val="black">
                      <a:tint val="75000"/>
                    </a:prstClr>
                  </a:solidFill>
                </a:rPr>
                <a:t>ВШЭ. Магистры 1 курс. Компьютерная лингвистика.   </a:t>
              </a:r>
              <a:r>
                <a:rPr lang="ru-RU" altLang="en-US" sz="675" dirty="0" err="1" smtClean="0">
                  <a:solidFill>
                    <a:prstClr val="black">
                      <a:tint val="75000"/>
                    </a:prstClr>
                  </a:solidFill>
                </a:rPr>
                <a:t>Толдова</a:t>
              </a:r>
              <a:r>
                <a:rPr lang="ru-RU" altLang="en-US" sz="675" dirty="0" smtClean="0">
                  <a:solidFill>
                    <a:prstClr val="black">
                      <a:tint val="75000"/>
                    </a:prstClr>
                  </a:solidFill>
                </a:rPr>
                <a:t> С.Ю</a:t>
              </a:r>
              <a:endParaRPr lang="en-US" altLang="en-US" sz="675" dirty="0">
                <a:solidFill>
                  <a:prstClr val="black">
                    <a:tint val="75000"/>
                  </a:prstClr>
                </a:solidFill>
              </a:endParaRPr>
            </a:p>
          </p:txBody>
        </p:sp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6289" y="6421370"/>
              <a:ext cx="4095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67952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14.10.2013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5" name="Group 5"/>
          <p:cNvGrpSpPr/>
          <p:nvPr>
            <p:custDataLst>
              <p:custData r:id="rId1"/>
            </p:custDataLst>
          </p:nvPr>
        </p:nvGrpSpPr>
        <p:grpSpPr>
          <a:xfrm>
            <a:off x="5508105" y="6453338"/>
            <a:ext cx="3522371" cy="340149"/>
            <a:chOff x="4976289" y="6389409"/>
            <a:chExt cx="3628159" cy="340149"/>
          </a:xfrm>
        </p:grpSpPr>
        <p:sp>
          <p:nvSpPr>
            <p:cNvPr id="6" name="Footer Placeholder 5"/>
            <p:cNvSpPr txBox="1">
              <a:spLocks/>
            </p:cNvSpPr>
            <p:nvPr/>
          </p:nvSpPr>
          <p:spPr>
            <a:xfrm>
              <a:off x="5364088" y="6389409"/>
              <a:ext cx="3240360" cy="340149"/>
            </a:xfrm>
            <a:prstGeom prst="rect">
              <a:avLst/>
            </a:prstGeom>
          </p:spPr>
          <p:txBody>
            <a:bodyPr vert="horz" lIns="91314" tIns="45658" rIns="91314" bIns="45658" rtlCol="0" anchor="ctr"/>
            <a:lstStyle>
              <a:defPPr>
                <a:defRPr lang="ru-RU"/>
              </a:defPPr>
              <a:lvl1pPr marL="0" algn="ctr" defTabSz="913171" rtl="0" eaLnBrk="1" fontAlgn="auto" latinLnBrk="0" hangingPunct="1">
                <a:spcBef>
                  <a:spcPts val="0"/>
                </a:spcBef>
                <a:spcAft>
                  <a:spcPts val="0"/>
                </a:spcAft>
                <a:defRPr kumimoji="0"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6586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317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9749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6343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2917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950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6082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268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ru-RU" altLang="en-US" sz="675" dirty="0" smtClean="0">
                  <a:solidFill>
                    <a:prstClr val="black">
                      <a:tint val="75000"/>
                    </a:prstClr>
                  </a:solidFill>
                </a:rPr>
                <a:t>ВШЭ. Магистры 1 курс. Компьютерная лингвистика.   </a:t>
              </a:r>
              <a:r>
                <a:rPr lang="ru-RU" altLang="en-US" sz="675" dirty="0" err="1" smtClean="0">
                  <a:solidFill>
                    <a:prstClr val="black">
                      <a:tint val="75000"/>
                    </a:prstClr>
                  </a:solidFill>
                </a:rPr>
                <a:t>Толдова</a:t>
              </a:r>
              <a:r>
                <a:rPr lang="ru-RU" altLang="en-US" sz="675" dirty="0" smtClean="0">
                  <a:solidFill>
                    <a:prstClr val="black">
                      <a:tint val="75000"/>
                    </a:prstClr>
                  </a:solidFill>
                </a:rPr>
                <a:t> С.Ю</a:t>
              </a:r>
              <a:endParaRPr lang="en-US" altLang="en-US" sz="675" dirty="0">
                <a:solidFill>
                  <a:prstClr val="black">
                    <a:tint val="75000"/>
                  </a:prstClr>
                </a:solidFill>
              </a:endParaRPr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6289" y="6421370"/>
              <a:ext cx="4095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98855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195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050"/>
            </a:lvl1pPr>
            <a:lvl2pPr indent="0" algn="l">
              <a:buNone/>
              <a:defRPr sz="900"/>
            </a:lvl2pPr>
            <a:lvl3pPr indent="0" algn="l">
              <a:buNone/>
              <a:defRPr sz="750"/>
            </a:lvl3pPr>
            <a:lvl4pPr indent="0" algn="l">
              <a:buNone/>
              <a:defRPr sz="675"/>
            </a:lvl4pPr>
            <a:lvl5pPr indent="0" algn="l">
              <a:buNone/>
              <a:defRPr sz="675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14.10.2013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>
          <a:xfrm>
            <a:off x="7668344" y="537321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fld id="{59F44964-58C1-4D2A-8784-DE4932C54E8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8" name="Group 5"/>
          <p:cNvGrpSpPr/>
          <p:nvPr>
            <p:custDataLst>
              <p:custData r:id="rId1"/>
            </p:custDataLst>
          </p:nvPr>
        </p:nvGrpSpPr>
        <p:grpSpPr>
          <a:xfrm>
            <a:off x="5436097" y="6410045"/>
            <a:ext cx="3522371" cy="340149"/>
            <a:chOff x="4976289" y="6389409"/>
            <a:chExt cx="3628159" cy="340149"/>
          </a:xfrm>
        </p:grpSpPr>
        <p:sp>
          <p:nvSpPr>
            <p:cNvPr id="9" name="Footer Placeholder 5"/>
            <p:cNvSpPr txBox="1">
              <a:spLocks/>
            </p:cNvSpPr>
            <p:nvPr/>
          </p:nvSpPr>
          <p:spPr>
            <a:xfrm>
              <a:off x="5364088" y="6389409"/>
              <a:ext cx="3240360" cy="340149"/>
            </a:xfrm>
            <a:prstGeom prst="rect">
              <a:avLst/>
            </a:prstGeom>
          </p:spPr>
          <p:txBody>
            <a:bodyPr vert="horz" lIns="91314" tIns="45658" rIns="91314" bIns="45658" rtlCol="0" anchor="ctr"/>
            <a:lstStyle>
              <a:defPPr>
                <a:defRPr lang="ru-RU"/>
              </a:defPPr>
              <a:lvl1pPr marL="0" algn="ctr" defTabSz="913171" rtl="0" eaLnBrk="1" fontAlgn="auto" latinLnBrk="0" hangingPunct="1">
                <a:spcBef>
                  <a:spcPts val="0"/>
                </a:spcBef>
                <a:spcAft>
                  <a:spcPts val="0"/>
                </a:spcAft>
                <a:defRPr kumimoji="0"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6586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317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9749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6343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2917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950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6082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268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ru-RU" altLang="en-US" sz="675" dirty="0" smtClean="0">
                  <a:solidFill>
                    <a:prstClr val="black">
                      <a:tint val="75000"/>
                    </a:prstClr>
                  </a:solidFill>
                </a:rPr>
                <a:t>ВШЭ. Магистры 1 курс. Компьютерная лингвистика.   </a:t>
              </a:r>
              <a:r>
                <a:rPr lang="ru-RU" altLang="en-US" sz="675" dirty="0" err="1" smtClean="0">
                  <a:solidFill>
                    <a:prstClr val="black">
                      <a:tint val="75000"/>
                    </a:prstClr>
                  </a:solidFill>
                </a:rPr>
                <a:t>Толдова</a:t>
              </a:r>
              <a:r>
                <a:rPr lang="ru-RU" altLang="en-US" sz="675" dirty="0" smtClean="0">
                  <a:solidFill>
                    <a:prstClr val="black">
                      <a:tint val="75000"/>
                    </a:prstClr>
                  </a:solidFill>
                </a:rPr>
                <a:t> С.Ю</a:t>
              </a:r>
              <a:endParaRPr lang="en-US" altLang="en-US" sz="675" dirty="0">
                <a:solidFill>
                  <a:prstClr val="black">
                    <a:tint val="75000"/>
                  </a:prstClr>
                </a:solidFill>
              </a:endParaRPr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6289" y="6421370"/>
              <a:ext cx="4095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540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с одним вырезанным скругленным углом 13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6" name="Прямоугольный треугольник 14"/>
          <p:cNvSpPr/>
          <p:nvPr/>
        </p:nvSpPr>
        <p:spPr>
          <a:xfrm rot="420000" flipV="1">
            <a:off x="8004176" y="5359402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Полилиния 16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685800">
              <a:defRPr/>
            </a:pPr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lIns="45720" rIns="45720" bIns="45720"/>
          <a:lstStyle>
            <a:lvl1pPr algn="l">
              <a:buNone/>
              <a:defRPr sz="1500" b="1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188"/>
              </a:spcBef>
              <a:buFontTx/>
              <a:buNone/>
              <a:defRPr sz="975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9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14.10.2013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12" name="Group 5"/>
          <p:cNvGrpSpPr/>
          <p:nvPr>
            <p:custDataLst>
              <p:custData r:id="rId1"/>
            </p:custDataLst>
          </p:nvPr>
        </p:nvGrpSpPr>
        <p:grpSpPr>
          <a:xfrm>
            <a:off x="5508105" y="6453338"/>
            <a:ext cx="3522371" cy="340149"/>
            <a:chOff x="4976289" y="6389409"/>
            <a:chExt cx="3628159" cy="340149"/>
          </a:xfrm>
        </p:grpSpPr>
        <p:sp>
          <p:nvSpPr>
            <p:cNvPr id="13" name="Footer Placeholder 5"/>
            <p:cNvSpPr txBox="1">
              <a:spLocks/>
            </p:cNvSpPr>
            <p:nvPr/>
          </p:nvSpPr>
          <p:spPr>
            <a:xfrm>
              <a:off x="5364088" y="6389409"/>
              <a:ext cx="3240360" cy="340149"/>
            </a:xfrm>
            <a:prstGeom prst="rect">
              <a:avLst/>
            </a:prstGeom>
          </p:spPr>
          <p:txBody>
            <a:bodyPr vert="horz" lIns="91314" tIns="45658" rIns="91314" bIns="45658" rtlCol="0" anchor="ctr"/>
            <a:lstStyle>
              <a:defPPr>
                <a:defRPr lang="ru-RU"/>
              </a:defPPr>
              <a:lvl1pPr marL="0" algn="ctr" defTabSz="913171" rtl="0" eaLnBrk="1" fontAlgn="auto" latinLnBrk="0" hangingPunct="1">
                <a:spcBef>
                  <a:spcPts val="0"/>
                </a:spcBef>
                <a:spcAft>
                  <a:spcPts val="0"/>
                </a:spcAft>
                <a:defRPr kumimoji="0"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6586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317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9749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6343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2917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950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6082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268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ru-RU" altLang="en-US" sz="675" dirty="0" smtClean="0">
                  <a:solidFill>
                    <a:prstClr val="black">
                      <a:tint val="75000"/>
                    </a:prstClr>
                  </a:solidFill>
                </a:rPr>
                <a:t>ВШЭ. Магистры 1 курс. Компьютерная лингвистика.   </a:t>
              </a:r>
              <a:r>
                <a:rPr lang="ru-RU" altLang="en-US" sz="675" dirty="0" err="1" smtClean="0">
                  <a:solidFill>
                    <a:prstClr val="black">
                      <a:tint val="75000"/>
                    </a:prstClr>
                  </a:solidFill>
                </a:rPr>
                <a:t>Толдова</a:t>
              </a:r>
              <a:r>
                <a:rPr lang="ru-RU" altLang="en-US" sz="675" dirty="0" smtClean="0">
                  <a:solidFill>
                    <a:prstClr val="black">
                      <a:tint val="75000"/>
                    </a:prstClr>
                  </a:solidFill>
                </a:rPr>
                <a:t> С.Ю</a:t>
              </a:r>
              <a:endParaRPr lang="en-US" altLang="en-US" sz="675" dirty="0">
                <a:solidFill>
                  <a:prstClr val="black">
                    <a:tint val="75000"/>
                  </a:prstClr>
                </a:solidFill>
              </a:endParaRPr>
            </a:p>
          </p:txBody>
        </p:sp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6289" y="6421370"/>
              <a:ext cx="4095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25572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14.10.2013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>
                <a:solidFill>
                  <a:srgbClr val="04617B">
                    <a:shade val="90000"/>
                  </a:srgbClr>
                </a:solidFill>
              </a:rPr>
              <a:t>ВШЭ. Компьютерная лингвистика-1.   Толдова С.Ю.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F44964-58C1-4D2A-8784-DE4932C54E8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496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14.10.2013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>
                <a:solidFill>
                  <a:srgbClr val="04617B">
                    <a:shade val="90000"/>
                  </a:srgbClr>
                </a:solidFill>
              </a:rPr>
              <a:t>ВШЭ. Компьютерная лингвистика-1.   Толдова С.Ю.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F44964-58C1-4D2A-8784-DE4932C54E8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440095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pt_stamp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/>
          <p:nvPr/>
        </p:nvGrpSpPr>
        <p:grpSpPr>
          <a:xfrm>
            <a:off x="5508105" y="6453338"/>
            <a:ext cx="3522371" cy="340149"/>
            <a:chOff x="4976289" y="6389409"/>
            <a:chExt cx="3628159" cy="340149"/>
          </a:xfrm>
        </p:grpSpPr>
        <p:sp>
          <p:nvSpPr>
            <p:cNvPr id="4" name="Footer Placeholder 5"/>
            <p:cNvSpPr txBox="1">
              <a:spLocks/>
            </p:cNvSpPr>
            <p:nvPr/>
          </p:nvSpPr>
          <p:spPr>
            <a:xfrm>
              <a:off x="5364088" y="6389409"/>
              <a:ext cx="3240360" cy="340149"/>
            </a:xfrm>
            <a:prstGeom prst="rect">
              <a:avLst/>
            </a:prstGeom>
          </p:spPr>
          <p:txBody>
            <a:bodyPr vert="horz" lIns="91314" tIns="45658" rIns="91314" bIns="45658" rtlCol="0" anchor="ctr"/>
            <a:lstStyle>
              <a:defPPr>
                <a:defRPr lang="ru-RU"/>
              </a:defPPr>
              <a:lvl1pPr marL="0" algn="ctr" defTabSz="913171" rtl="0" eaLnBrk="1" fontAlgn="auto" latinLnBrk="0" hangingPunct="1">
                <a:spcBef>
                  <a:spcPts val="0"/>
                </a:spcBef>
                <a:spcAft>
                  <a:spcPts val="0"/>
                </a:spcAft>
                <a:defRPr kumimoji="0"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6586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317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9749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6343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2917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950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6082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268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ru-RU" altLang="en-US" sz="675" dirty="0" smtClean="0">
                  <a:solidFill>
                    <a:prstClr val="black">
                      <a:tint val="75000"/>
                    </a:prstClr>
                  </a:solidFill>
                </a:rPr>
                <a:t>ВШЭ. Магистры 1 курс. Компьютерная лингвистика.   </a:t>
              </a:r>
              <a:r>
                <a:rPr lang="ru-RU" altLang="en-US" sz="675" dirty="0" err="1" smtClean="0">
                  <a:solidFill>
                    <a:prstClr val="black">
                      <a:tint val="75000"/>
                    </a:prstClr>
                  </a:solidFill>
                </a:rPr>
                <a:t>Толдова</a:t>
              </a:r>
              <a:r>
                <a:rPr lang="ru-RU" altLang="en-US" sz="675" dirty="0" smtClean="0">
                  <a:solidFill>
                    <a:prstClr val="black">
                      <a:tint val="75000"/>
                    </a:prstClr>
                  </a:solidFill>
                </a:rPr>
                <a:t> С.Ю</a:t>
              </a:r>
              <a:r>
                <a:rPr lang="en-US" altLang="en-US" sz="675" dirty="0" smtClean="0">
                  <a:solidFill>
                    <a:prstClr val="black">
                      <a:tint val="75000"/>
                    </a:prstClr>
                  </a:solidFill>
                </a:rPr>
                <a:t>.</a:t>
              </a:r>
              <a:endParaRPr lang="en-US" altLang="en-US" sz="675" dirty="0">
                <a:solidFill>
                  <a:prstClr val="black">
                    <a:tint val="75000"/>
                  </a:prstClr>
                </a:solidFill>
              </a:endParaRPr>
            </a:p>
          </p:txBody>
        </p:sp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6289" y="6421370"/>
              <a:ext cx="4095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69882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14.10.2013</a:t>
            </a:r>
            <a:endParaRPr lang="ru-RU"/>
          </a:p>
        </p:txBody>
      </p:sp>
      <p:sp>
        <p:nvSpPr>
          <p:cNvPr id="5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ВШЭ. Компьютерная лингвистика-1.   Толдова С.Ю.</a:t>
            </a:r>
            <a:endParaRPr lang="ru-RU"/>
          </a:p>
        </p:txBody>
      </p:sp>
      <p:sp>
        <p:nvSpPr>
          <p:cNvPr id="6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A9CD2E-A16A-4EE8-A127-D7231CA81E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6493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14.10.2013</a:t>
            </a:r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ВШЭ. Компьютерная лингвистика-1.   Толдова С.Ю.</a:t>
            </a: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A9CD2E-A16A-4EE8-A127-D7231CA81E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638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14.10.2013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ВШЭ. Компьютерная лингвистика-1.   Толдова С.Ю.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A9CD2E-A16A-4EE8-A127-D7231CA81E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9073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14.10.2013</a:t>
            </a:r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ВШЭ. Компьютерная лингвистика-1.   Толдова С.Ю.</a:t>
            </a: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A9CD2E-A16A-4EE8-A127-D7231CA81E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24782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14.10.2013</a:t>
            </a:r>
            <a:endParaRPr lang="ru-RU"/>
          </a:p>
        </p:txBody>
      </p:sp>
      <p:sp>
        <p:nvSpPr>
          <p:cNvPr id="8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ВШЭ. Компьютерная лингвистика-1.   Толдова С.Ю.</a:t>
            </a:r>
            <a:endParaRPr lang="ru-RU"/>
          </a:p>
        </p:txBody>
      </p:sp>
      <p:sp>
        <p:nvSpPr>
          <p:cNvPr id="9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A9CD2E-A16A-4EE8-A127-D7231CA81E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864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14.10.2013</a:t>
            </a:r>
            <a:endParaRPr lang="ru-RU"/>
          </a:p>
        </p:txBody>
      </p:sp>
      <p:sp>
        <p:nvSpPr>
          <p:cNvPr id="4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ВШЭ. Компьютерная лингвистика-1.   Толдова С.Ю.</a:t>
            </a:r>
            <a:endParaRPr lang="ru-RU"/>
          </a:p>
        </p:txBody>
      </p:sp>
      <p:sp>
        <p:nvSpPr>
          <p:cNvPr id="5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A9CD2E-A16A-4EE8-A127-D7231CA81E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8337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14.10.2013</a:t>
            </a:r>
            <a:endParaRPr lang="ru-RU"/>
          </a:p>
        </p:txBody>
      </p:sp>
      <p:sp>
        <p:nvSpPr>
          <p:cNvPr id="3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ВШЭ. Компьютерная лингвистика-1.   Толдова С.Ю.</a:t>
            </a:r>
            <a:endParaRPr lang="ru-RU"/>
          </a:p>
        </p:txBody>
      </p:sp>
      <p:sp>
        <p:nvSpPr>
          <p:cNvPr id="4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A9CD2E-A16A-4EE8-A127-D7231CA81E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3846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14.10.2013</a:t>
            </a:r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ВШЭ. Компьютерная лингвистика-1.   Толдова С.Ю.</a:t>
            </a: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A9CD2E-A16A-4EE8-A127-D7231CA81E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7683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14.10.2013</a:t>
            </a:r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ВШЭ. Компьютерная лингвистика-1.   Толдова С.Ю.</a:t>
            </a: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A9CD2E-A16A-4EE8-A127-D7231CA81E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561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с одним вырезанным скругленным углом 13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ый треугольник 14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Полилиния 15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Полилиния 16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9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14.10.2013</a:t>
            </a:r>
            <a:endParaRPr lang="ru-RU"/>
          </a:p>
        </p:txBody>
      </p:sp>
      <p:sp>
        <p:nvSpPr>
          <p:cNvPr id="10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ВШЭ. Компьютерная лингвистика-1.   Толдова С.Ю.</a:t>
            </a:r>
            <a:endParaRPr lang="ru-RU"/>
          </a:p>
        </p:txBody>
      </p:sp>
      <p:sp>
        <p:nvSpPr>
          <p:cNvPr id="11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82A9CD2E-A16A-4EE8-A127-D7231CA81E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1474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14.10.2013</a:t>
            </a:r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ВШЭ. Компьютерная лингвистика-1.   Толдова С.Ю.</a:t>
            </a: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A9CD2E-A16A-4EE8-A127-D7231CA81E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5230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14.10.2013</a:t>
            </a:r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ВШЭ. Компьютерная лингвистика-1.   Толдова С.Ю.</a:t>
            </a: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A9CD2E-A16A-4EE8-A127-D7231CA81E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1951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DBF5F9">
                    <a:shade val="90000"/>
                  </a:srgbClr>
                </a:solidFill>
              </a:rPr>
              <a:t>14.10.2013</a:t>
            </a:r>
            <a:endParaRPr lang="ru-RU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>
                <a:solidFill>
                  <a:srgbClr val="DBF5F9">
                    <a:shade val="90000"/>
                  </a:srgbClr>
                </a:solidFill>
              </a:rPr>
              <a:t>ВШЭ. Компьютерная лингвистика-1.   Толдова С.Ю.</a:t>
            </a:r>
            <a:endParaRPr lang="ru-RU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A9CD2E-A16A-4EE8-A127-D7231CA81ED1}" type="slidenum">
              <a:rPr lang="ru-RU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ru-RU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3939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14.10.2013</a:t>
            </a: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A9CD2E-A16A-4EE8-A127-D7231CA81ED1}" type="slidenum">
              <a:rPr lang="ru-RU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10" name="Group 5"/>
          <p:cNvGrpSpPr/>
          <p:nvPr>
            <p:custDataLst>
              <p:custData r:id="rId1"/>
            </p:custDataLst>
          </p:nvPr>
        </p:nvGrpSpPr>
        <p:grpSpPr>
          <a:xfrm>
            <a:off x="5508104" y="6453336"/>
            <a:ext cx="3522371" cy="340149"/>
            <a:chOff x="4976289" y="6389409"/>
            <a:chExt cx="3628159" cy="340149"/>
          </a:xfrm>
        </p:grpSpPr>
        <p:sp>
          <p:nvSpPr>
            <p:cNvPr id="11" name="Footer Placeholder 5"/>
            <p:cNvSpPr txBox="1">
              <a:spLocks/>
            </p:cNvSpPr>
            <p:nvPr/>
          </p:nvSpPr>
          <p:spPr>
            <a:xfrm>
              <a:off x="5364088" y="6389409"/>
              <a:ext cx="3240360" cy="340149"/>
            </a:xfrm>
            <a:prstGeom prst="rect">
              <a:avLst/>
            </a:prstGeom>
          </p:spPr>
          <p:txBody>
            <a:bodyPr vert="horz" lIns="91314" tIns="45658" rIns="91314" bIns="45658" rtlCol="0" anchor="ctr"/>
            <a:lstStyle>
              <a:defPPr>
                <a:defRPr lang="ru-RU"/>
              </a:defPPr>
              <a:lvl1pPr marL="0" algn="ctr" defTabSz="913171" rtl="0" eaLnBrk="1" fontAlgn="auto" latinLnBrk="0" hangingPunct="1">
                <a:spcBef>
                  <a:spcPts val="0"/>
                </a:spcBef>
                <a:spcAft>
                  <a:spcPts val="0"/>
                </a:spcAft>
                <a:defRPr kumimoji="0"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6586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317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9749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6343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2917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950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6082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268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ru-RU" altLang="en-US" sz="900" dirty="0" smtClean="0">
                  <a:solidFill>
                    <a:prstClr val="black">
                      <a:tint val="75000"/>
                    </a:prstClr>
                  </a:solidFill>
                </a:rPr>
                <a:t>ВШЭ. Магистры 1 курс. Компьютерная лингвистика.   </a:t>
              </a:r>
              <a:r>
                <a:rPr lang="ru-RU" altLang="en-US" sz="900" dirty="0" err="1" smtClean="0">
                  <a:solidFill>
                    <a:prstClr val="black">
                      <a:tint val="75000"/>
                    </a:prstClr>
                  </a:solidFill>
                </a:rPr>
                <a:t>Толдова</a:t>
              </a:r>
              <a:r>
                <a:rPr lang="ru-RU" altLang="en-US" sz="900" dirty="0" smtClean="0">
                  <a:solidFill>
                    <a:prstClr val="black">
                      <a:tint val="75000"/>
                    </a:prstClr>
                  </a:solidFill>
                </a:rPr>
                <a:t> С.Ю</a:t>
              </a:r>
              <a:endParaRPr lang="en-US" altLang="en-US" sz="900" dirty="0">
                <a:solidFill>
                  <a:prstClr val="black">
                    <a:tint val="75000"/>
                  </a:prstClr>
                </a:solidFill>
              </a:endParaRPr>
            </a:p>
          </p:txBody>
        </p:sp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6289" y="6421370"/>
              <a:ext cx="4095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54174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DBF5F9">
                    <a:shade val="90000"/>
                  </a:srgbClr>
                </a:solidFill>
              </a:rPr>
              <a:t>14.10.2013</a:t>
            </a:r>
            <a:endParaRPr lang="ru-RU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>
                <a:solidFill>
                  <a:srgbClr val="DBF5F9">
                    <a:shade val="90000"/>
                  </a:srgbClr>
                </a:solidFill>
              </a:rPr>
              <a:t>ВШЭ. Компьютерная лингвистика-1.   Толдова С.Ю.</a:t>
            </a:r>
            <a:endParaRPr lang="ru-RU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A9CD2E-A16A-4EE8-A127-D7231CA81ED1}" type="slidenum">
              <a:rPr lang="ru-RU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ru-RU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357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14.10.2013</a:t>
            </a: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ru-RU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	</a:t>
            </a:r>
            <a:endParaRPr lang="ru-RU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832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14.10.2013</a:t>
            </a: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>
                <a:solidFill>
                  <a:srgbClr val="04617B">
                    <a:shade val="90000"/>
                  </a:srgbClr>
                </a:solidFill>
              </a:rPr>
              <a:t>ВШЭ. Компьютерная лингвистика-1.   Толдова С.Ю.</a:t>
            </a: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A9CD2E-A16A-4EE8-A127-D7231CA81ED1}" type="slidenum">
              <a:rPr lang="ru-RU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7845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14.10.2013</a:t>
            </a: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6" name="Group 5"/>
          <p:cNvGrpSpPr/>
          <p:nvPr>
            <p:custDataLst>
              <p:custData r:id="rId1"/>
            </p:custDataLst>
          </p:nvPr>
        </p:nvGrpSpPr>
        <p:grpSpPr>
          <a:xfrm>
            <a:off x="5364088" y="6465906"/>
            <a:ext cx="3522371" cy="340149"/>
            <a:chOff x="4976289" y="6389409"/>
            <a:chExt cx="3628159" cy="340149"/>
          </a:xfrm>
        </p:grpSpPr>
        <p:sp>
          <p:nvSpPr>
            <p:cNvPr id="7" name="Footer Placeholder 5"/>
            <p:cNvSpPr txBox="1">
              <a:spLocks/>
            </p:cNvSpPr>
            <p:nvPr/>
          </p:nvSpPr>
          <p:spPr>
            <a:xfrm>
              <a:off x="5364088" y="6389409"/>
              <a:ext cx="3240360" cy="340149"/>
            </a:xfrm>
            <a:prstGeom prst="rect">
              <a:avLst/>
            </a:prstGeom>
          </p:spPr>
          <p:txBody>
            <a:bodyPr vert="horz" lIns="91314" tIns="45658" rIns="91314" bIns="45658" rtlCol="0" anchor="ctr"/>
            <a:lstStyle>
              <a:defPPr>
                <a:defRPr lang="ru-RU"/>
              </a:defPPr>
              <a:lvl1pPr marL="0" algn="ctr" defTabSz="913171" rtl="0" eaLnBrk="1" fontAlgn="auto" latinLnBrk="0" hangingPunct="1">
                <a:spcBef>
                  <a:spcPts val="0"/>
                </a:spcBef>
                <a:spcAft>
                  <a:spcPts val="0"/>
                </a:spcAft>
                <a:defRPr kumimoji="0"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6586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317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9749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6343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2917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950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6082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268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ru-RU" altLang="en-US" sz="900" dirty="0" smtClean="0">
                  <a:solidFill>
                    <a:prstClr val="black">
                      <a:tint val="75000"/>
                    </a:prstClr>
                  </a:solidFill>
                </a:rPr>
                <a:t>ВШЭ. Магистры 1 курс. Компьютерная лингвистика.   </a:t>
              </a:r>
              <a:r>
                <a:rPr lang="ru-RU" altLang="en-US" sz="900" dirty="0" err="1" smtClean="0">
                  <a:solidFill>
                    <a:prstClr val="black">
                      <a:tint val="75000"/>
                    </a:prstClr>
                  </a:solidFill>
                </a:rPr>
                <a:t>Толдова</a:t>
              </a:r>
              <a:r>
                <a:rPr lang="ru-RU" altLang="en-US" sz="900" dirty="0" smtClean="0">
                  <a:solidFill>
                    <a:prstClr val="black">
                      <a:tint val="75000"/>
                    </a:prstClr>
                  </a:solidFill>
                </a:rPr>
                <a:t> С.Ю</a:t>
              </a:r>
              <a:endParaRPr lang="en-US" altLang="en-US" sz="900" dirty="0">
                <a:solidFill>
                  <a:prstClr val="black">
                    <a:tint val="75000"/>
                  </a:prstClr>
                </a:solidFill>
              </a:endParaRPr>
            </a:p>
          </p:txBody>
        </p:sp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6289" y="6421370"/>
              <a:ext cx="4095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54706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14.10.2013</a:t>
            </a: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5" name="Group 5"/>
          <p:cNvGrpSpPr/>
          <p:nvPr>
            <p:custDataLst>
              <p:custData r:id="rId1"/>
            </p:custDataLst>
          </p:nvPr>
        </p:nvGrpSpPr>
        <p:grpSpPr>
          <a:xfrm>
            <a:off x="5508104" y="6453336"/>
            <a:ext cx="3522371" cy="340149"/>
            <a:chOff x="4976289" y="6389409"/>
            <a:chExt cx="3628159" cy="340149"/>
          </a:xfrm>
        </p:grpSpPr>
        <p:sp>
          <p:nvSpPr>
            <p:cNvPr id="6" name="Footer Placeholder 5"/>
            <p:cNvSpPr txBox="1">
              <a:spLocks/>
            </p:cNvSpPr>
            <p:nvPr/>
          </p:nvSpPr>
          <p:spPr>
            <a:xfrm>
              <a:off x="5364088" y="6389409"/>
              <a:ext cx="3240360" cy="340149"/>
            </a:xfrm>
            <a:prstGeom prst="rect">
              <a:avLst/>
            </a:prstGeom>
          </p:spPr>
          <p:txBody>
            <a:bodyPr vert="horz" lIns="91314" tIns="45658" rIns="91314" bIns="45658" rtlCol="0" anchor="ctr"/>
            <a:lstStyle>
              <a:defPPr>
                <a:defRPr lang="ru-RU"/>
              </a:defPPr>
              <a:lvl1pPr marL="0" algn="ctr" defTabSz="913171" rtl="0" eaLnBrk="1" fontAlgn="auto" latinLnBrk="0" hangingPunct="1">
                <a:spcBef>
                  <a:spcPts val="0"/>
                </a:spcBef>
                <a:spcAft>
                  <a:spcPts val="0"/>
                </a:spcAft>
                <a:defRPr kumimoji="0"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6586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317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9749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6343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2917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950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6082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268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ru-RU" altLang="en-US" sz="900" dirty="0" smtClean="0">
                  <a:solidFill>
                    <a:prstClr val="black">
                      <a:tint val="75000"/>
                    </a:prstClr>
                  </a:solidFill>
                </a:rPr>
                <a:t>ВШЭ. Магистры 1 курс. Компьютерная лингвистика.   </a:t>
              </a:r>
              <a:r>
                <a:rPr lang="ru-RU" altLang="en-US" sz="900" dirty="0" err="1" smtClean="0">
                  <a:solidFill>
                    <a:prstClr val="black">
                      <a:tint val="75000"/>
                    </a:prstClr>
                  </a:solidFill>
                </a:rPr>
                <a:t>Толдова</a:t>
              </a:r>
              <a:r>
                <a:rPr lang="ru-RU" altLang="en-US" sz="900" dirty="0" smtClean="0">
                  <a:solidFill>
                    <a:prstClr val="black">
                      <a:tint val="75000"/>
                    </a:prstClr>
                  </a:solidFill>
                </a:rPr>
                <a:t> С.Ю</a:t>
              </a:r>
              <a:endParaRPr lang="en-US" altLang="en-US" sz="900" dirty="0">
                <a:solidFill>
                  <a:prstClr val="black">
                    <a:tint val="75000"/>
                  </a:prstClr>
                </a:solidFill>
              </a:endParaRPr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6289" y="6421370"/>
              <a:ext cx="4095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3474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14.10.2013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ВШЭ. Компьютерная лингвистика-1.   Толдова С.Ю.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A9CD2E-A16A-4EE8-A127-D7231CA81E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639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14.10.2013</a:t>
            </a: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>
          <a:xfrm>
            <a:off x="7668344" y="5373216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fld id="{82A9CD2E-A16A-4EE8-A127-D7231CA81ED1}" type="slidenum">
              <a:rPr lang="ru-RU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ru-RU" dirty="0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8" name="Group 5"/>
          <p:cNvGrpSpPr/>
          <p:nvPr>
            <p:custDataLst>
              <p:custData r:id="rId1"/>
            </p:custDataLst>
          </p:nvPr>
        </p:nvGrpSpPr>
        <p:grpSpPr>
          <a:xfrm>
            <a:off x="5436096" y="6410043"/>
            <a:ext cx="3522371" cy="340149"/>
            <a:chOff x="4976289" y="6389409"/>
            <a:chExt cx="3628159" cy="340149"/>
          </a:xfrm>
        </p:grpSpPr>
        <p:sp>
          <p:nvSpPr>
            <p:cNvPr id="9" name="Footer Placeholder 5"/>
            <p:cNvSpPr txBox="1">
              <a:spLocks/>
            </p:cNvSpPr>
            <p:nvPr/>
          </p:nvSpPr>
          <p:spPr>
            <a:xfrm>
              <a:off x="5364088" y="6389409"/>
              <a:ext cx="3240360" cy="340149"/>
            </a:xfrm>
            <a:prstGeom prst="rect">
              <a:avLst/>
            </a:prstGeom>
          </p:spPr>
          <p:txBody>
            <a:bodyPr vert="horz" lIns="91314" tIns="45658" rIns="91314" bIns="45658" rtlCol="0" anchor="ctr"/>
            <a:lstStyle>
              <a:defPPr>
                <a:defRPr lang="ru-RU"/>
              </a:defPPr>
              <a:lvl1pPr marL="0" algn="ctr" defTabSz="913171" rtl="0" eaLnBrk="1" fontAlgn="auto" latinLnBrk="0" hangingPunct="1">
                <a:spcBef>
                  <a:spcPts val="0"/>
                </a:spcBef>
                <a:spcAft>
                  <a:spcPts val="0"/>
                </a:spcAft>
                <a:defRPr kumimoji="0"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6586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317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9749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6343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2917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950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6082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268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ru-RU" altLang="en-US" sz="900" dirty="0" smtClean="0">
                  <a:solidFill>
                    <a:prstClr val="black">
                      <a:tint val="75000"/>
                    </a:prstClr>
                  </a:solidFill>
                </a:rPr>
                <a:t>ВШЭ. Магистры 1 курс. Компьютерная лингвистика.   </a:t>
              </a:r>
              <a:r>
                <a:rPr lang="ru-RU" altLang="en-US" sz="900" dirty="0" err="1" smtClean="0">
                  <a:solidFill>
                    <a:prstClr val="black">
                      <a:tint val="75000"/>
                    </a:prstClr>
                  </a:solidFill>
                </a:rPr>
                <a:t>Толдова</a:t>
              </a:r>
              <a:r>
                <a:rPr lang="ru-RU" altLang="en-US" sz="900" dirty="0" smtClean="0">
                  <a:solidFill>
                    <a:prstClr val="black">
                      <a:tint val="75000"/>
                    </a:prstClr>
                  </a:solidFill>
                </a:rPr>
                <a:t> С.Ю</a:t>
              </a:r>
              <a:endParaRPr lang="en-US" altLang="en-US" sz="900" dirty="0">
                <a:solidFill>
                  <a:prstClr val="black">
                    <a:tint val="75000"/>
                  </a:prstClr>
                </a:solidFill>
              </a:endParaRPr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6289" y="6421370"/>
              <a:ext cx="4095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92798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с одним вырезанным скругленным углом 13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Прямоугольный треугольник 14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Полилиния 16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9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14.10.2013</a:t>
            </a: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12" name="Group 5"/>
          <p:cNvGrpSpPr/>
          <p:nvPr>
            <p:custDataLst>
              <p:custData r:id="rId1"/>
            </p:custDataLst>
          </p:nvPr>
        </p:nvGrpSpPr>
        <p:grpSpPr>
          <a:xfrm>
            <a:off x="5508104" y="6453336"/>
            <a:ext cx="3522371" cy="340149"/>
            <a:chOff x="4976289" y="6389409"/>
            <a:chExt cx="3628159" cy="340149"/>
          </a:xfrm>
        </p:grpSpPr>
        <p:sp>
          <p:nvSpPr>
            <p:cNvPr id="13" name="Footer Placeholder 5"/>
            <p:cNvSpPr txBox="1">
              <a:spLocks/>
            </p:cNvSpPr>
            <p:nvPr/>
          </p:nvSpPr>
          <p:spPr>
            <a:xfrm>
              <a:off x="5364088" y="6389409"/>
              <a:ext cx="3240360" cy="340149"/>
            </a:xfrm>
            <a:prstGeom prst="rect">
              <a:avLst/>
            </a:prstGeom>
          </p:spPr>
          <p:txBody>
            <a:bodyPr vert="horz" lIns="91314" tIns="45658" rIns="91314" bIns="45658" rtlCol="0" anchor="ctr"/>
            <a:lstStyle>
              <a:defPPr>
                <a:defRPr lang="ru-RU"/>
              </a:defPPr>
              <a:lvl1pPr marL="0" algn="ctr" defTabSz="913171" rtl="0" eaLnBrk="1" fontAlgn="auto" latinLnBrk="0" hangingPunct="1">
                <a:spcBef>
                  <a:spcPts val="0"/>
                </a:spcBef>
                <a:spcAft>
                  <a:spcPts val="0"/>
                </a:spcAft>
                <a:defRPr kumimoji="0"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6586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317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9749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6343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2917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950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6082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268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ru-RU" altLang="en-US" sz="900" dirty="0" smtClean="0">
                  <a:solidFill>
                    <a:prstClr val="black">
                      <a:tint val="75000"/>
                    </a:prstClr>
                  </a:solidFill>
                </a:rPr>
                <a:t>ВШЭ. Магистры 1 курс. Компьютерная лингвистика.   </a:t>
              </a:r>
              <a:r>
                <a:rPr lang="ru-RU" altLang="en-US" sz="900" dirty="0" err="1" smtClean="0">
                  <a:solidFill>
                    <a:prstClr val="black">
                      <a:tint val="75000"/>
                    </a:prstClr>
                  </a:solidFill>
                </a:rPr>
                <a:t>Толдова</a:t>
              </a:r>
              <a:r>
                <a:rPr lang="ru-RU" altLang="en-US" sz="900" dirty="0" smtClean="0">
                  <a:solidFill>
                    <a:prstClr val="black">
                      <a:tint val="75000"/>
                    </a:prstClr>
                  </a:solidFill>
                </a:rPr>
                <a:t> С.Ю</a:t>
              </a:r>
              <a:endParaRPr lang="en-US" altLang="en-US" sz="900" dirty="0">
                <a:solidFill>
                  <a:prstClr val="black">
                    <a:tint val="75000"/>
                  </a:prstClr>
                </a:solidFill>
              </a:endParaRPr>
            </a:p>
          </p:txBody>
        </p:sp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6289" y="6421370"/>
              <a:ext cx="4095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68468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14.10.2013</a:t>
            </a: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>
                <a:solidFill>
                  <a:srgbClr val="04617B">
                    <a:shade val="90000"/>
                  </a:srgbClr>
                </a:solidFill>
              </a:rPr>
              <a:t>ВШЭ. Компьютерная лингвистика-1.   Толдова С.Ю.</a:t>
            </a: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A9CD2E-A16A-4EE8-A127-D7231CA81ED1}" type="slidenum">
              <a:rPr lang="ru-RU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366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14.10.2013</a:t>
            </a: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>
                <a:solidFill>
                  <a:srgbClr val="04617B">
                    <a:shade val="90000"/>
                  </a:srgbClr>
                </a:solidFill>
              </a:rPr>
              <a:t>ВШЭ. Компьютерная лингвистика-1.   Толдова С.Ю.</a:t>
            </a: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A9CD2E-A16A-4EE8-A127-D7231CA81ED1}" type="slidenum">
              <a:rPr lang="ru-RU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8986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pt_stamp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/>
          <p:nvPr/>
        </p:nvGrpSpPr>
        <p:grpSpPr>
          <a:xfrm>
            <a:off x="5508104" y="6453336"/>
            <a:ext cx="3522371" cy="340149"/>
            <a:chOff x="4976289" y="6389409"/>
            <a:chExt cx="3628159" cy="340149"/>
          </a:xfrm>
        </p:grpSpPr>
        <p:sp>
          <p:nvSpPr>
            <p:cNvPr id="4" name="Footer Placeholder 5"/>
            <p:cNvSpPr txBox="1">
              <a:spLocks/>
            </p:cNvSpPr>
            <p:nvPr/>
          </p:nvSpPr>
          <p:spPr>
            <a:xfrm>
              <a:off x="5364088" y="6389409"/>
              <a:ext cx="3240360" cy="340149"/>
            </a:xfrm>
            <a:prstGeom prst="rect">
              <a:avLst/>
            </a:prstGeom>
          </p:spPr>
          <p:txBody>
            <a:bodyPr vert="horz" lIns="91314" tIns="45658" rIns="91314" bIns="45658" rtlCol="0" anchor="ctr"/>
            <a:lstStyle>
              <a:defPPr>
                <a:defRPr lang="ru-RU"/>
              </a:defPPr>
              <a:lvl1pPr marL="0" algn="ctr" defTabSz="913171" rtl="0" eaLnBrk="1" fontAlgn="auto" latinLnBrk="0" hangingPunct="1">
                <a:spcBef>
                  <a:spcPts val="0"/>
                </a:spcBef>
                <a:spcAft>
                  <a:spcPts val="0"/>
                </a:spcAft>
                <a:defRPr kumimoji="0"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6586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317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9749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6343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2917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950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6082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268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ru-RU" altLang="en-US" sz="900" dirty="0" smtClean="0">
                  <a:solidFill>
                    <a:prstClr val="black">
                      <a:tint val="75000"/>
                    </a:prstClr>
                  </a:solidFill>
                </a:rPr>
                <a:t>ВШЭ. Магистры 1 курс. Компьютерная лингвистика.   </a:t>
              </a:r>
              <a:r>
                <a:rPr lang="ru-RU" altLang="en-US" sz="900" dirty="0" err="1" smtClean="0">
                  <a:solidFill>
                    <a:prstClr val="black">
                      <a:tint val="75000"/>
                    </a:prstClr>
                  </a:solidFill>
                </a:rPr>
                <a:t>Толдова</a:t>
              </a:r>
              <a:r>
                <a:rPr lang="ru-RU" altLang="en-US" sz="900" dirty="0" smtClean="0">
                  <a:solidFill>
                    <a:prstClr val="black">
                      <a:tint val="75000"/>
                    </a:prstClr>
                  </a:solidFill>
                </a:rPr>
                <a:t> С.Ю</a:t>
              </a:r>
              <a:r>
                <a:rPr lang="en-US" altLang="en-US" sz="900" dirty="0" smtClean="0">
                  <a:solidFill>
                    <a:prstClr val="black">
                      <a:tint val="75000"/>
                    </a:prstClr>
                  </a:solidFill>
                </a:rPr>
                <a:t>.</a:t>
              </a:r>
              <a:endParaRPr lang="en-US" altLang="en-US" sz="900" dirty="0">
                <a:solidFill>
                  <a:prstClr val="black">
                    <a:tint val="75000"/>
                  </a:prstClr>
                </a:solidFill>
              </a:endParaRPr>
            </a:p>
          </p:txBody>
        </p:sp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6289" y="6421370"/>
              <a:ext cx="4095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73889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DBF5F9">
                    <a:shade val="90000"/>
                  </a:srgbClr>
                </a:solidFill>
              </a:rPr>
              <a:t>14.10.2013</a:t>
            </a:r>
            <a:endParaRPr lang="ru-RU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>
                <a:solidFill>
                  <a:srgbClr val="DBF5F9">
                    <a:shade val="90000"/>
                  </a:srgbClr>
                </a:solidFill>
              </a:rPr>
              <a:t>ВШЭ. Компьютерная лингвистика-1.   Толдова С.Ю.</a:t>
            </a:r>
            <a:endParaRPr lang="ru-RU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A9CD2E-A16A-4EE8-A127-D7231CA81ED1}" type="slidenum">
              <a:rPr lang="ru-RU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ru-RU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756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14.10.2013</a:t>
            </a: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A9CD2E-A16A-4EE8-A127-D7231CA81ED1}" type="slidenum">
              <a:rPr lang="ru-RU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10" name="Group 5"/>
          <p:cNvGrpSpPr/>
          <p:nvPr>
            <p:custDataLst>
              <p:custData r:id="rId1"/>
            </p:custDataLst>
          </p:nvPr>
        </p:nvGrpSpPr>
        <p:grpSpPr>
          <a:xfrm>
            <a:off x="5508104" y="6453336"/>
            <a:ext cx="3522371" cy="340149"/>
            <a:chOff x="4976289" y="6389409"/>
            <a:chExt cx="3628159" cy="340149"/>
          </a:xfrm>
        </p:grpSpPr>
        <p:sp>
          <p:nvSpPr>
            <p:cNvPr id="11" name="Footer Placeholder 5"/>
            <p:cNvSpPr txBox="1">
              <a:spLocks/>
            </p:cNvSpPr>
            <p:nvPr/>
          </p:nvSpPr>
          <p:spPr>
            <a:xfrm>
              <a:off x="5364088" y="6389409"/>
              <a:ext cx="3240360" cy="340149"/>
            </a:xfrm>
            <a:prstGeom prst="rect">
              <a:avLst/>
            </a:prstGeom>
          </p:spPr>
          <p:txBody>
            <a:bodyPr vert="horz" lIns="91314" tIns="45658" rIns="91314" bIns="45658" rtlCol="0" anchor="ctr"/>
            <a:lstStyle>
              <a:defPPr>
                <a:defRPr lang="ru-RU"/>
              </a:defPPr>
              <a:lvl1pPr marL="0" algn="ctr" defTabSz="913171" rtl="0" eaLnBrk="1" fontAlgn="auto" latinLnBrk="0" hangingPunct="1">
                <a:spcBef>
                  <a:spcPts val="0"/>
                </a:spcBef>
                <a:spcAft>
                  <a:spcPts val="0"/>
                </a:spcAft>
                <a:defRPr kumimoji="0"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6586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317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9749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6343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2917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950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6082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268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ru-RU" altLang="en-US" sz="900" dirty="0" smtClean="0">
                  <a:solidFill>
                    <a:prstClr val="black">
                      <a:tint val="75000"/>
                    </a:prstClr>
                  </a:solidFill>
                </a:rPr>
                <a:t>ВШЭ. Магистры 1 курс. Компьютерная лингвистика.   </a:t>
              </a:r>
              <a:r>
                <a:rPr lang="ru-RU" altLang="en-US" sz="900" dirty="0" err="1" smtClean="0">
                  <a:solidFill>
                    <a:prstClr val="black">
                      <a:tint val="75000"/>
                    </a:prstClr>
                  </a:solidFill>
                </a:rPr>
                <a:t>Толдова</a:t>
              </a:r>
              <a:r>
                <a:rPr lang="ru-RU" altLang="en-US" sz="900" dirty="0" smtClean="0">
                  <a:solidFill>
                    <a:prstClr val="black">
                      <a:tint val="75000"/>
                    </a:prstClr>
                  </a:solidFill>
                </a:rPr>
                <a:t> С.Ю</a:t>
              </a:r>
              <a:endParaRPr lang="en-US" altLang="en-US" sz="900" dirty="0">
                <a:solidFill>
                  <a:prstClr val="black">
                    <a:tint val="75000"/>
                  </a:prstClr>
                </a:solidFill>
              </a:endParaRPr>
            </a:p>
          </p:txBody>
        </p:sp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6289" y="6421370"/>
              <a:ext cx="4095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11590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DBF5F9">
                    <a:shade val="90000"/>
                  </a:srgbClr>
                </a:solidFill>
              </a:rPr>
              <a:t>14.10.2013</a:t>
            </a:r>
            <a:endParaRPr lang="ru-RU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>
                <a:solidFill>
                  <a:srgbClr val="DBF5F9">
                    <a:shade val="90000"/>
                  </a:srgbClr>
                </a:solidFill>
              </a:rPr>
              <a:t>ВШЭ. Компьютерная лингвистика-1.   Толдова С.Ю.</a:t>
            </a:r>
            <a:endParaRPr lang="ru-RU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A9CD2E-A16A-4EE8-A127-D7231CA81ED1}" type="slidenum">
              <a:rPr lang="ru-RU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ru-RU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345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14.10.2013</a:t>
            </a: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ru-RU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	</a:t>
            </a:r>
            <a:endParaRPr lang="ru-RU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772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14.10.2013</a:t>
            </a: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>
                <a:solidFill>
                  <a:srgbClr val="04617B">
                    <a:shade val="90000"/>
                  </a:srgbClr>
                </a:solidFill>
              </a:rPr>
              <a:t>ВШЭ. Компьютерная лингвистика-1.   Толдова С.Ю.</a:t>
            </a: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A9CD2E-A16A-4EE8-A127-D7231CA81ED1}" type="slidenum">
              <a:rPr lang="ru-RU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889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14.10.2013</a:t>
            </a:r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ВШЭ. Компьютерная лингвистика-1.   Толдова С.Ю.</a:t>
            </a: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A9CD2E-A16A-4EE8-A127-D7231CA81E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08863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14.10.2013</a:t>
            </a: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6" name="Group 5"/>
          <p:cNvGrpSpPr/>
          <p:nvPr>
            <p:custDataLst>
              <p:custData r:id="rId1"/>
            </p:custDataLst>
          </p:nvPr>
        </p:nvGrpSpPr>
        <p:grpSpPr>
          <a:xfrm>
            <a:off x="5364088" y="6465906"/>
            <a:ext cx="3522371" cy="340149"/>
            <a:chOff x="4976289" y="6389409"/>
            <a:chExt cx="3628159" cy="340149"/>
          </a:xfrm>
        </p:grpSpPr>
        <p:sp>
          <p:nvSpPr>
            <p:cNvPr id="7" name="Footer Placeholder 5"/>
            <p:cNvSpPr txBox="1">
              <a:spLocks/>
            </p:cNvSpPr>
            <p:nvPr/>
          </p:nvSpPr>
          <p:spPr>
            <a:xfrm>
              <a:off x="5364088" y="6389409"/>
              <a:ext cx="3240360" cy="340149"/>
            </a:xfrm>
            <a:prstGeom prst="rect">
              <a:avLst/>
            </a:prstGeom>
          </p:spPr>
          <p:txBody>
            <a:bodyPr vert="horz" lIns="91314" tIns="45658" rIns="91314" bIns="45658" rtlCol="0" anchor="ctr"/>
            <a:lstStyle>
              <a:defPPr>
                <a:defRPr lang="ru-RU"/>
              </a:defPPr>
              <a:lvl1pPr marL="0" algn="ctr" defTabSz="913171" rtl="0" eaLnBrk="1" fontAlgn="auto" latinLnBrk="0" hangingPunct="1">
                <a:spcBef>
                  <a:spcPts val="0"/>
                </a:spcBef>
                <a:spcAft>
                  <a:spcPts val="0"/>
                </a:spcAft>
                <a:defRPr kumimoji="0"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6586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317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9749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6343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2917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950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6082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268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ru-RU" altLang="en-US" sz="900" dirty="0" smtClean="0">
                  <a:solidFill>
                    <a:prstClr val="black">
                      <a:tint val="75000"/>
                    </a:prstClr>
                  </a:solidFill>
                </a:rPr>
                <a:t>ВШЭ. Магистры 1 курс. Компьютерная лингвистика.   </a:t>
              </a:r>
              <a:r>
                <a:rPr lang="ru-RU" altLang="en-US" sz="900" dirty="0" err="1" smtClean="0">
                  <a:solidFill>
                    <a:prstClr val="black">
                      <a:tint val="75000"/>
                    </a:prstClr>
                  </a:solidFill>
                </a:rPr>
                <a:t>Толдова</a:t>
              </a:r>
              <a:r>
                <a:rPr lang="ru-RU" altLang="en-US" sz="900" dirty="0" smtClean="0">
                  <a:solidFill>
                    <a:prstClr val="black">
                      <a:tint val="75000"/>
                    </a:prstClr>
                  </a:solidFill>
                </a:rPr>
                <a:t> С.Ю</a:t>
              </a:r>
              <a:endParaRPr lang="en-US" altLang="en-US" sz="900" dirty="0">
                <a:solidFill>
                  <a:prstClr val="black">
                    <a:tint val="75000"/>
                  </a:prstClr>
                </a:solidFill>
              </a:endParaRPr>
            </a:p>
          </p:txBody>
        </p:sp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6289" y="6421370"/>
              <a:ext cx="4095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21113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14.10.2013</a:t>
            </a: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5" name="Group 5"/>
          <p:cNvGrpSpPr/>
          <p:nvPr>
            <p:custDataLst>
              <p:custData r:id="rId1"/>
            </p:custDataLst>
          </p:nvPr>
        </p:nvGrpSpPr>
        <p:grpSpPr>
          <a:xfrm>
            <a:off x="5508104" y="6453336"/>
            <a:ext cx="3522371" cy="340149"/>
            <a:chOff x="4976289" y="6389409"/>
            <a:chExt cx="3628159" cy="340149"/>
          </a:xfrm>
        </p:grpSpPr>
        <p:sp>
          <p:nvSpPr>
            <p:cNvPr id="6" name="Footer Placeholder 5"/>
            <p:cNvSpPr txBox="1">
              <a:spLocks/>
            </p:cNvSpPr>
            <p:nvPr/>
          </p:nvSpPr>
          <p:spPr>
            <a:xfrm>
              <a:off x="5364088" y="6389409"/>
              <a:ext cx="3240360" cy="340149"/>
            </a:xfrm>
            <a:prstGeom prst="rect">
              <a:avLst/>
            </a:prstGeom>
          </p:spPr>
          <p:txBody>
            <a:bodyPr vert="horz" lIns="91314" tIns="45658" rIns="91314" bIns="45658" rtlCol="0" anchor="ctr"/>
            <a:lstStyle>
              <a:defPPr>
                <a:defRPr lang="ru-RU"/>
              </a:defPPr>
              <a:lvl1pPr marL="0" algn="ctr" defTabSz="913171" rtl="0" eaLnBrk="1" fontAlgn="auto" latinLnBrk="0" hangingPunct="1">
                <a:spcBef>
                  <a:spcPts val="0"/>
                </a:spcBef>
                <a:spcAft>
                  <a:spcPts val="0"/>
                </a:spcAft>
                <a:defRPr kumimoji="0"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6586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317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9749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6343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2917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950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6082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268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ru-RU" altLang="en-US" sz="900" dirty="0" smtClean="0">
                  <a:solidFill>
                    <a:prstClr val="black">
                      <a:tint val="75000"/>
                    </a:prstClr>
                  </a:solidFill>
                </a:rPr>
                <a:t>ВШЭ. Магистры 1 курс. Компьютерная лингвистика.   </a:t>
              </a:r>
              <a:r>
                <a:rPr lang="ru-RU" altLang="en-US" sz="900" dirty="0" err="1" smtClean="0">
                  <a:solidFill>
                    <a:prstClr val="black">
                      <a:tint val="75000"/>
                    </a:prstClr>
                  </a:solidFill>
                </a:rPr>
                <a:t>Толдова</a:t>
              </a:r>
              <a:r>
                <a:rPr lang="ru-RU" altLang="en-US" sz="900" dirty="0" smtClean="0">
                  <a:solidFill>
                    <a:prstClr val="black">
                      <a:tint val="75000"/>
                    </a:prstClr>
                  </a:solidFill>
                </a:rPr>
                <a:t> С.Ю</a:t>
              </a:r>
              <a:endParaRPr lang="en-US" altLang="en-US" sz="900" dirty="0">
                <a:solidFill>
                  <a:prstClr val="black">
                    <a:tint val="75000"/>
                  </a:prstClr>
                </a:solidFill>
              </a:endParaRPr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6289" y="6421370"/>
              <a:ext cx="4095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65112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14.10.2013</a:t>
            </a: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>
          <a:xfrm>
            <a:off x="7668344" y="5373216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fld id="{82A9CD2E-A16A-4EE8-A127-D7231CA81ED1}" type="slidenum">
              <a:rPr lang="ru-RU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ru-RU" dirty="0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8" name="Group 5"/>
          <p:cNvGrpSpPr/>
          <p:nvPr>
            <p:custDataLst>
              <p:custData r:id="rId1"/>
            </p:custDataLst>
          </p:nvPr>
        </p:nvGrpSpPr>
        <p:grpSpPr>
          <a:xfrm>
            <a:off x="5436096" y="6410043"/>
            <a:ext cx="3522371" cy="340149"/>
            <a:chOff x="4976289" y="6389409"/>
            <a:chExt cx="3628159" cy="340149"/>
          </a:xfrm>
        </p:grpSpPr>
        <p:sp>
          <p:nvSpPr>
            <p:cNvPr id="9" name="Footer Placeholder 5"/>
            <p:cNvSpPr txBox="1">
              <a:spLocks/>
            </p:cNvSpPr>
            <p:nvPr/>
          </p:nvSpPr>
          <p:spPr>
            <a:xfrm>
              <a:off x="5364088" y="6389409"/>
              <a:ext cx="3240360" cy="340149"/>
            </a:xfrm>
            <a:prstGeom prst="rect">
              <a:avLst/>
            </a:prstGeom>
          </p:spPr>
          <p:txBody>
            <a:bodyPr vert="horz" lIns="91314" tIns="45658" rIns="91314" bIns="45658" rtlCol="0" anchor="ctr"/>
            <a:lstStyle>
              <a:defPPr>
                <a:defRPr lang="ru-RU"/>
              </a:defPPr>
              <a:lvl1pPr marL="0" algn="ctr" defTabSz="913171" rtl="0" eaLnBrk="1" fontAlgn="auto" latinLnBrk="0" hangingPunct="1">
                <a:spcBef>
                  <a:spcPts val="0"/>
                </a:spcBef>
                <a:spcAft>
                  <a:spcPts val="0"/>
                </a:spcAft>
                <a:defRPr kumimoji="0"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6586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317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9749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6343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2917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950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6082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268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ru-RU" altLang="en-US" sz="900" dirty="0" smtClean="0">
                  <a:solidFill>
                    <a:prstClr val="black">
                      <a:tint val="75000"/>
                    </a:prstClr>
                  </a:solidFill>
                </a:rPr>
                <a:t>ВШЭ. Магистры 1 курс. Компьютерная лингвистика.   </a:t>
              </a:r>
              <a:r>
                <a:rPr lang="ru-RU" altLang="en-US" sz="900" dirty="0" err="1" smtClean="0">
                  <a:solidFill>
                    <a:prstClr val="black">
                      <a:tint val="75000"/>
                    </a:prstClr>
                  </a:solidFill>
                </a:rPr>
                <a:t>Толдова</a:t>
              </a:r>
              <a:r>
                <a:rPr lang="ru-RU" altLang="en-US" sz="900" dirty="0" smtClean="0">
                  <a:solidFill>
                    <a:prstClr val="black">
                      <a:tint val="75000"/>
                    </a:prstClr>
                  </a:solidFill>
                </a:rPr>
                <a:t> С.Ю</a:t>
              </a:r>
              <a:endParaRPr lang="en-US" altLang="en-US" sz="900" dirty="0">
                <a:solidFill>
                  <a:prstClr val="black">
                    <a:tint val="75000"/>
                  </a:prstClr>
                </a:solidFill>
              </a:endParaRPr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6289" y="6421370"/>
              <a:ext cx="4095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07269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с одним вырезанным скругленным углом 13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Прямоугольный треугольник 14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Полилиния 16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9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14.10.2013</a:t>
            </a: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12" name="Group 5"/>
          <p:cNvGrpSpPr/>
          <p:nvPr>
            <p:custDataLst>
              <p:custData r:id="rId1"/>
            </p:custDataLst>
          </p:nvPr>
        </p:nvGrpSpPr>
        <p:grpSpPr>
          <a:xfrm>
            <a:off x="5508104" y="6453336"/>
            <a:ext cx="3522371" cy="340149"/>
            <a:chOff x="4976289" y="6389409"/>
            <a:chExt cx="3628159" cy="340149"/>
          </a:xfrm>
        </p:grpSpPr>
        <p:sp>
          <p:nvSpPr>
            <p:cNvPr id="13" name="Footer Placeholder 5"/>
            <p:cNvSpPr txBox="1">
              <a:spLocks/>
            </p:cNvSpPr>
            <p:nvPr/>
          </p:nvSpPr>
          <p:spPr>
            <a:xfrm>
              <a:off x="5364088" y="6389409"/>
              <a:ext cx="3240360" cy="340149"/>
            </a:xfrm>
            <a:prstGeom prst="rect">
              <a:avLst/>
            </a:prstGeom>
          </p:spPr>
          <p:txBody>
            <a:bodyPr vert="horz" lIns="91314" tIns="45658" rIns="91314" bIns="45658" rtlCol="0" anchor="ctr"/>
            <a:lstStyle>
              <a:defPPr>
                <a:defRPr lang="ru-RU"/>
              </a:defPPr>
              <a:lvl1pPr marL="0" algn="ctr" defTabSz="913171" rtl="0" eaLnBrk="1" fontAlgn="auto" latinLnBrk="0" hangingPunct="1">
                <a:spcBef>
                  <a:spcPts val="0"/>
                </a:spcBef>
                <a:spcAft>
                  <a:spcPts val="0"/>
                </a:spcAft>
                <a:defRPr kumimoji="0"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6586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317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9749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6343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2917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950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6082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268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ru-RU" altLang="en-US" sz="900" dirty="0" smtClean="0">
                  <a:solidFill>
                    <a:prstClr val="black">
                      <a:tint val="75000"/>
                    </a:prstClr>
                  </a:solidFill>
                </a:rPr>
                <a:t>ВШЭ. Магистры 1 курс. Компьютерная лингвистика.   </a:t>
              </a:r>
              <a:r>
                <a:rPr lang="ru-RU" altLang="en-US" sz="900" dirty="0" err="1" smtClean="0">
                  <a:solidFill>
                    <a:prstClr val="black">
                      <a:tint val="75000"/>
                    </a:prstClr>
                  </a:solidFill>
                </a:rPr>
                <a:t>Толдова</a:t>
              </a:r>
              <a:r>
                <a:rPr lang="ru-RU" altLang="en-US" sz="900" dirty="0" smtClean="0">
                  <a:solidFill>
                    <a:prstClr val="black">
                      <a:tint val="75000"/>
                    </a:prstClr>
                  </a:solidFill>
                </a:rPr>
                <a:t> С.Ю</a:t>
              </a:r>
              <a:endParaRPr lang="en-US" altLang="en-US" sz="900" dirty="0">
                <a:solidFill>
                  <a:prstClr val="black">
                    <a:tint val="75000"/>
                  </a:prstClr>
                </a:solidFill>
              </a:endParaRPr>
            </a:p>
          </p:txBody>
        </p:sp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6289" y="6421370"/>
              <a:ext cx="4095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6914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14.10.2013</a:t>
            </a: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>
                <a:solidFill>
                  <a:srgbClr val="04617B">
                    <a:shade val="90000"/>
                  </a:srgbClr>
                </a:solidFill>
              </a:rPr>
              <a:t>ВШЭ. Компьютерная лингвистика-1.   Толдова С.Ю.</a:t>
            </a: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A9CD2E-A16A-4EE8-A127-D7231CA81ED1}" type="slidenum">
              <a:rPr lang="ru-RU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674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14.10.2013</a:t>
            </a: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>
                <a:solidFill>
                  <a:srgbClr val="04617B">
                    <a:shade val="90000"/>
                  </a:srgbClr>
                </a:solidFill>
              </a:rPr>
              <a:t>ВШЭ. Компьютерная лингвистика-1.   Толдова С.Ю.</a:t>
            </a: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A9CD2E-A16A-4EE8-A127-D7231CA81ED1}" type="slidenum">
              <a:rPr lang="ru-RU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89680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pt_stamp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/>
          <p:nvPr/>
        </p:nvGrpSpPr>
        <p:grpSpPr>
          <a:xfrm>
            <a:off x="5508104" y="6453336"/>
            <a:ext cx="3522371" cy="340149"/>
            <a:chOff x="4976289" y="6389409"/>
            <a:chExt cx="3628159" cy="340149"/>
          </a:xfrm>
        </p:grpSpPr>
        <p:sp>
          <p:nvSpPr>
            <p:cNvPr id="4" name="Footer Placeholder 5"/>
            <p:cNvSpPr txBox="1">
              <a:spLocks/>
            </p:cNvSpPr>
            <p:nvPr/>
          </p:nvSpPr>
          <p:spPr>
            <a:xfrm>
              <a:off x="5364088" y="6389409"/>
              <a:ext cx="3240360" cy="340149"/>
            </a:xfrm>
            <a:prstGeom prst="rect">
              <a:avLst/>
            </a:prstGeom>
          </p:spPr>
          <p:txBody>
            <a:bodyPr vert="horz" lIns="91314" tIns="45658" rIns="91314" bIns="45658" rtlCol="0" anchor="ctr"/>
            <a:lstStyle>
              <a:defPPr>
                <a:defRPr lang="ru-RU"/>
              </a:defPPr>
              <a:lvl1pPr marL="0" algn="ctr" defTabSz="913171" rtl="0" eaLnBrk="1" fontAlgn="auto" latinLnBrk="0" hangingPunct="1">
                <a:spcBef>
                  <a:spcPts val="0"/>
                </a:spcBef>
                <a:spcAft>
                  <a:spcPts val="0"/>
                </a:spcAft>
                <a:defRPr kumimoji="0"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6586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317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9749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6343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2917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950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6082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268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ru-RU" altLang="en-US" sz="900" dirty="0" smtClean="0">
                  <a:solidFill>
                    <a:prstClr val="black">
                      <a:tint val="75000"/>
                    </a:prstClr>
                  </a:solidFill>
                </a:rPr>
                <a:t>ВШЭ. Магистры 1 курс. Компьютерная лингвистика.   </a:t>
              </a:r>
              <a:r>
                <a:rPr lang="ru-RU" altLang="en-US" sz="900" dirty="0" err="1" smtClean="0">
                  <a:solidFill>
                    <a:prstClr val="black">
                      <a:tint val="75000"/>
                    </a:prstClr>
                  </a:solidFill>
                </a:rPr>
                <a:t>Толдова</a:t>
              </a:r>
              <a:r>
                <a:rPr lang="ru-RU" altLang="en-US" sz="900" dirty="0" smtClean="0">
                  <a:solidFill>
                    <a:prstClr val="black">
                      <a:tint val="75000"/>
                    </a:prstClr>
                  </a:solidFill>
                </a:rPr>
                <a:t> С.Ю</a:t>
              </a:r>
              <a:r>
                <a:rPr lang="en-US" altLang="en-US" sz="900" dirty="0" smtClean="0">
                  <a:solidFill>
                    <a:prstClr val="black">
                      <a:tint val="75000"/>
                    </a:prstClr>
                  </a:solidFill>
                </a:rPr>
                <a:t>.</a:t>
              </a:r>
              <a:endParaRPr lang="en-US" altLang="en-US" sz="900" dirty="0">
                <a:solidFill>
                  <a:prstClr val="black">
                    <a:tint val="75000"/>
                  </a:prstClr>
                </a:solidFill>
              </a:endParaRPr>
            </a:p>
          </p:txBody>
        </p:sp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6289" y="6421370"/>
              <a:ext cx="4095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99831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DBF5F9">
                    <a:shade val="90000"/>
                  </a:srgbClr>
                </a:solidFill>
              </a:rPr>
              <a:t>14.10.2013</a:t>
            </a:r>
            <a:endParaRPr lang="ru-RU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>
                <a:solidFill>
                  <a:srgbClr val="DBF5F9">
                    <a:shade val="90000"/>
                  </a:srgbClr>
                </a:solidFill>
              </a:rPr>
              <a:t>ВШЭ. Компьютерная лингвистика-1.   Толдова С.Ю.</a:t>
            </a:r>
            <a:endParaRPr lang="ru-RU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A9CD2E-A16A-4EE8-A127-D7231CA81ED1}" type="slidenum">
              <a:rPr lang="ru-RU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ru-RU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174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14.10.2013</a:t>
            </a: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A9CD2E-A16A-4EE8-A127-D7231CA81ED1}" type="slidenum">
              <a:rPr lang="ru-RU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10" name="Group 5"/>
          <p:cNvGrpSpPr/>
          <p:nvPr>
            <p:custDataLst>
              <p:custData r:id="rId1"/>
            </p:custDataLst>
          </p:nvPr>
        </p:nvGrpSpPr>
        <p:grpSpPr>
          <a:xfrm>
            <a:off x="5508104" y="6453336"/>
            <a:ext cx="3522371" cy="340149"/>
            <a:chOff x="4976289" y="6389409"/>
            <a:chExt cx="3628159" cy="340149"/>
          </a:xfrm>
        </p:grpSpPr>
        <p:sp>
          <p:nvSpPr>
            <p:cNvPr id="11" name="Footer Placeholder 5"/>
            <p:cNvSpPr txBox="1">
              <a:spLocks/>
            </p:cNvSpPr>
            <p:nvPr/>
          </p:nvSpPr>
          <p:spPr>
            <a:xfrm>
              <a:off x="5364088" y="6389409"/>
              <a:ext cx="3240360" cy="340149"/>
            </a:xfrm>
            <a:prstGeom prst="rect">
              <a:avLst/>
            </a:prstGeom>
          </p:spPr>
          <p:txBody>
            <a:bodyPr vert="horz" lIns="91314" tIns="45658" rIns="91314" bIns="45658" rtlCol="0" anchor="ctr"/>
            <a:lstStyle>
              <a:defPPr>
                <a:defRPr lang="ru-RU"/>
              </a:defPPr>
              <a:lvl1pPr marL="0" algn="ctr" defTabSz="913171" rtl="0" eaLnBrk="1" fontAlgn="auto" latinLnBrk="0" hangingPunct="1">
                <a:spcBef>
                  <a:spcPts val="0"/>
                </a:spcBef>
                <a:spcAft>
                  <a:spcPts val="0"/>
                </a:spcAft>
                <a:defRPr kumimoji="0"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6586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317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9749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6343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2917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950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6082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268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ru-RU" altLang="en-US" sz="900" dirty="0" smtClean="0">
                  <a:solidFill>
                    <a:prstClr val="black">
                      <a:tint val="75000"/>
                    </a:prstClr>
                  </a:solidFill>
                </a:rPr>
                <a:t>ВШЭ. Магистры 1 курс. Компьютерная лингвистика.   </a:t>
              </a:r>
              <a:r>
                <a:rPr lang="ru-RU" altLang="en-US" sz="900" dirty="0" err="1" smtClean="0">
                  <a:solidFill>
                    <a:prstClr val="black">
                      <a:tint val="75000"/>
                    </a:prstClr>
                  </a:solidFill>
                </a:rPr>
                <a:t>Толдова</a:t>
              </a:r>
              <a:r>
                <a:rPr lang="ru-RU" altLang="en-US" sz="900" dirty="0" smtClean="0">
                  <a:solidFill>
                    <a:prstClr val="black">
                      <a:tint val="75000"/>
                    </a:prstClr>
                  </a:solidFill>
                </a:rPr>
                <a:t> С.Ю</a:t>
              </a:r>
              <a:endParaRPr lang="en-US" altLang="en-US" sz="900" dirty="0">
                <a:solidFill>
                  <a:prstClr val="black">
                    <a:tint val="75000"/>
                  </a:prstClr>
                </a:solidFill>
              </a:endParaRPr>
            </a:p>
          </p:txBody>
        </p:sp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6289" y="6421370"/>
              <a:ext cx="4095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79315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DBF5F9">
                    <a:shade val="90000"/>
                  </a:srgbClr>
                </a:solidFill>
              </a:rPr>
              <a:t>14.10.2013</a:t>
            </a:r>
            <a:endParaRPr lang="ru-RU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>
                <a:solidFill>
                  <a:srgbClr val="DBF5F9">
                    <a:shade val="90000"/>
                  </a:srgbClr>
                </a:solidFill>
              </a:rPr>
              <a:t>ВШЭ. Компьютерная лингвистика-1.   Толдова С.Ю.</a:t>
            </a:r>
            <a:endParaRPr lang="ru-RU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A9CD2E-A16A-4EE8-A127-D7231CA81ED1}" type="slidenum">
              <a:rPr lang="ru-RU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ru-RU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694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14.10.2013</a:t>
            </a:r>
            <a:endParaRPr lang="ru-RU"/>
          </a:p>
        </p:txBody>
      </p:sp>
      <p:sp>
        <p:nvSpPr>
          <p:cNvPr id="8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ВШЭ. Компьютерная лингвистика-1.   Толдова С.Ю.</a:t>
            </a:r>
            <a:endParaRPr lang="ru-RU"/>
          </a:p>
        </p:txBody>
      </p:sp>
      <p:sp>
        <p:nvSpPr>
          <p:cNvPr id="9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A9CD2E-A16A-4EE8-A127-D7231CA81E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91348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14.10.2013</a:t>
            </a: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ru-RU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	</a:t>
            </a:r>
            <a:endParaRPr lang="ru-RU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699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14.10.2013</a:t>
            </a: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>
                <a:solidFill>
                  <a:srgbClr val="04617B">
                    <a:shade val="90000"/>
                  </a:srgbClr>
                </a:solidFill>
              </a:rPr>
              <a:t>ВШЭ. Компьютерная лингвистика-1.   Толдова С.Ю.</a:t>
            </a: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A9CD2E-A16A-4EE8-A127-D7231CA81ED1}" type="slidenum">
              <a:rPr lang="ru-RU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5592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14.10.2013</a:t>
            </a: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6" name="Group 5"/>
          <p:cNvGrpSpPr/>
          <p:nvPr>
            <p:custDataLst>
              <p:custData r:id="rId1"/>
            </p:custDataLst>
          </p:nvPr>
        </p:nvGrpSpPr>
        <p:grpSpPr>
          <a:xfrm>
            <a:off x="5364088" y="6465906"/>
            <a:ext cx="3522371" cy="340149"/>
            <a:chOff x="4976289" y="6389409"/>
            <a:chExt cx="3628159" cy="340149"/>
          </a:xfrm>
        </p:grpSpPr>
        <p:sp>
          <p:nvSpPr>
            <p:cNvPr id="7" name="Footer Placeholder 5"/>
            <p:cNvSpPr txBox="1">
              <a:spLocks/>
            </p:cNvSpPr>
            <p:nvPr/>
          </p:nvSpPr>
          <p:spPr>
            <a:xfrm>
              <a:off x="5364088" y="6389409"/>
              <a:ext cx="3240360" cy="340149"/>
            </a:xfrm>
            <a:prstGeom prst="rect">
              <a:avLst/>
            </a:prstGeom>
          </p:spPr>
          <p:txBody>
            <a:bodyPr vert="horz" lIns="91314" tIns="45658" rIns="91314" bIns="45658" rtlCol="0" anchor="ctr"/>
            <a:lstStyle>
              <a:defPPr>
                <a:defRPr lang="ru-RU"/>
              </a:defPPr>
              <a:lvl1pPr marL="0" algn="ctr" defTabSz="913171" rtl="0" eaLnBrk="1" fontAlgn="auto" latinLnBrk="0" hangingPunct="1">
                <a:spcBef>
                  <a:spcPts val="0"/>
                </a:spcBef>
                <a:spcAft>
                  <a:spcPts val="0"/>
                </a:spcAft>
                <a:defRPr kumimoji="0"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6586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317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9749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6343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2917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950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6082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268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ru-RU" altLang="en-US" sz="900" dirty="0" smtClean="0">
                  <a:solidFill>
                    <a:prstClr val="black">
                      <a:tint val="75000"/>
                    </a:prstClr>
                  </a:solidFill>
                </a:rPr>
                <a:t>ВШЭ. Магистры 1 курс. Компьютерная лингвистика.   </a:t>
              </a:r>
              <a:r>
                <a:rPr lang="ru-RU" altLang="en-US" sz="900" dirty="0" err="1" smtClean="0">
                  <a:solidFill>
                    <a:prstClr val="black">
                      <a:tint val="75000"/>
                    </a:prstClr>
                  </a:solidFill>
                </a:rPr>
                <a:t>Толдова</a:t>
              </a:r>
              <a:r>
                <a:rPr lang="ru-RU" altLang="en-US" sz="900" dirty="0" smtClean="0">
                  <a:solidFill>
                    <a:prstClr val="black">
                      <a:tint val="75000"/>
                    </a:prstClr>
                  </a:solidFill>
                </a:rPr>
                <a:t> С.Ю</a:t>
              </a:r>
              <a:endParaRPr lang="en-US" altLang="en-US" sz="900" dirty="0">
                <a:solidFill>
                  <a:prstClr val="black">
                    <a:tint val="75000"/>
                  </a:prstClr>
                </a:solidFill>
              </a:endParaRPr>
            </a:p>
          </p:txBody>
        </p:sp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6289" y="6421370"/>
              <a:ext cx="4095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86423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14.10.2013</a:t>
            </a: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5" name="Group 5"/>
          <p:cNvGrpSpPr/>
          <p:nvPr>
            <p:custDataLst>
              <p:custData r:id="rId1"/>
            </p:custDataLst>
          </p:nvPr>
        </p:nvGrpSpPr>
        <p:grpSpPr>
          <a:xfrm>
            <a:off x="5508104" y="6453336"/>
            <a:ext cx="3522371" cy="340149"/>
            <a:chOff x="4976289" y="6389409"/>
            <a:chExt cx="3628159" cy="340149"/>
          </a:xfrm>
        </p:grpSpPr>
        <p:sp>
          <p:nvSpPr>
            <p:cNvPr id="6" name="Footer Placeholder 5"/>
            <p:cNvSpPr txBox="1">
              <a:spLocks/>
            </p:cNvSpPr>
            <p:nvPr/>
          </p:nvSpPr>
          <p:spPr>
            <a:xfrm>
              <a:off x="5364088" y="6389409"/>
              <a:ext cx="3240360" cy="340149"/>
            </a:xfrm>
            <a:prstGeom prst="rect">
              <a:avLst/>
            </a:prstGeom>
          </p:spPr>
          <p:txBody>
            <a:bodyPr vert="horz" lIns="91314" tIns="45658" rIns="91314" bIns="45658" rtlCol="0" anchor="ctr"/>
            <a:lstStyle>
              <a:defPPr>
                <a:defRPr lang="ru-RU"/>
              </a:defPPr>
              <a:lvl1pPr marL="0" algn="ctr" defTabSz="913171" rtl="0" eaLnBrk="1" fontAlgn="auto" latinLnBrk="0" hangingPunct="1">
                <a:spcBef>
                  <a:spcPts val="0"/>
                </a:spcBef>
                <a:spcAft>
                  <a:spcPts val="0"/>
                </a:spcAft>
                <a:defRPr kumimoji="0"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6586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317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9749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6343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2917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950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6082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268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ru-RU" altLang="en-US" sz="900" dirty="0" smtClean="0">
                  <a:solidFill>
                    <a:prstClr val="black">
                      <a:tint val="75000"/>
                    </a:prstClr>
                  </a:solidFill>
                </a:rPr>
                <a:t>ВШЭ. Магистры 1 курс. Компьютерная лингвистика.   </a:t>
              </a:r>
              <a:r>
                <a:rPr lang="ru-RU" altLang="en-US" sz="900" dirty="0" err="1" smtClean="0">
                  <a:solidFill>
                    <a:prstClr val="black">
                      <a:tint val="75000"/>
                    </a:prstClr>
                  </a:solidFill>
                </a:rPr>
                <a:t>Толдова</a:t>
              </a:r>
              <a:r>
                <a:rPr lang="ru-RU" altLang="en-US" sz="900" dirty="0" smtClean="0">
                  <a:solidFill>
                    <a:prstClr val="black">
                      <a:tint val="75000"/>
                    </a:prstClr>
                  </a:solidFill>
                </a:rPr>
                <a:t> С.Ю</a:t>
              </a:r>
              <a:endParaRPr lang="en-US" altLang="en-US" sz="900" dirty="0">
                <a:solidFill>
                  <a:prstClr val="black">
                    <a:tint val="75000"/>
                  </a:prstClr>
                </a:solidFill>
              </a:endParaRPr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6289" y="6421370"/>
              <a:ext cx="4095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32354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14.10.2013</a:t>
            </a: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>
          <a:xfrm>
            <a:off x="7668344" y="5373216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fld id="{82A9CD2E-A16A-4EE8-A127-D7231CA81ED1}" type="slidenum">
              <a:rPr lang="ru-RU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ru-RU" dirty="0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8" name="Group 5"/>
          <p:cNvGrpSpPr/>
          <p:nvPr>
            <p:custDataLst>
              <p:custData r:id="rId1"/>
            </p:custDataLst>
          </p:nvPr>
        </p:nvGrpSpPr>
        <p:grpSpPr>
          <a:xfrm>
            <a:off x="5436096" y="6410043"/>
            <a:ext cx="3522371" cy="340149"/>
            <a:chOff x="4976289" y="6389409"/>
            <a:chExt cx="3628159" cy="340149"/>
          </a:xfrm>
        </p:grpSpPr>
        <p:sp>
          <p:nvSpPr>
            <p:cNvPr id="9" name="Footer Placeholder 5"/>
            <p:cNvSpPr txBox="1">
              <a:spLocks/>
            </p:cNvSpPr>
            <p:nvPr/>
          </p:nvSpPr>
          <p:spPr>
            <a:xfrm>
              <a:off x="5364088" y="6389409"/>
              <a:ext cx="3240360" cy="340149"/>
            </a:xfrm>
            <a:prstGeom prst="rect">
              <a:avLst/>
            </a:prstGeom>
          </p:spPr>
          <p:txBody>
            <a:bodyPr vert="horz" lIns="91314" tIns="45658" rIns="91314" bIns="45658" rtlCol="0" anchor="ctr"/>
            <a:lstStyle>
              <a:defPPr>
                <a:defRPr lang="ru-RU"/>
              </a:defPPr>
              <a:lvl1pPr marL="0" algn="ctr" defTabSz="913171" rtl="0" eaLnBrk="1" fontAlgn="auto" latinLnBrk="0" hangingPunct="1">
                <a:spcBef>
                  <a:spcPts val="0"/>
                </a:spcBef>
                <a:spcAft>
                  <a:spcPts val="0"/>
                </a:spcAft>
                <a:defRPr kumimoji="0"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6586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317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9749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6343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2917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950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6082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268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ru-RU" altLang="en-US" sz="900" dirty="0" smtClean="0">
                  <a:solidFill>
                    <a:prstClr val="black">
                      <a:tint val="75000"/>
                    </a:prstClr>
                  </a:solidFill>
                </a:rPr>
                <a:t>ВШЭ. Магистры 1 курс. Компьютерная лингвистика.   </a:t>
              </a:r>
              <a:r>
                <a:rPr lang="ru-RU" altLang="en-US" sz="900" dirty="0" err="1" smtClean="0">
                  <a:solidFill>
                    <a:prstClr val="black">
                      <a:tint val="75000"/>
                    </a:prstClr>
                  </a:solidFill>
                </a:rPr>
                <a:t>Толдова</a:t>
              </a:r>
              <a:r>
                <a:rPr lang="ru-RU" altLang="en-US" sz="900" dirty="0" smtClean="0">
                  <a:solidFill>
                    <a:prstClr val="black">
                      <a:tint val="75000"/>
                    </a:prstClr>
                  </a:solidFill>
                </a:rPr>
                <a:t> С.Ю</a:t>
              </a:r>
              <a:endParaRPr lang="en-US" altLang="en-US" sz="900" dirty="0">
                <a:solidFill>
                  <a:prstClr val="black">
                    <a:tint val="75000"/>
                  </a:prstClr>
                </a:solidFill>
              </a:endParaRPr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6289" y="6421370"/>
              <a:ext cx="4095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73679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с одним вырезанным скругленным углом 13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Прямоугольный треугольник 14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Полилиния 16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9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14.10.2013</a:t>
            </a: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12" name="Group 5"/>
          <p:cNvGrpSpPr/>
          <p:nvPr>
            <p:custDataLst>
              <p:custData r:id="rId1"/>
            </p:custDataLst>
          </p:nvPr>
        </p:nvGrpSpPr>
        <p:grpSpPr>
          <a:xfrm>
            <a:off x="5508104" y="6453336"/>
            <a:ext cx="3522371" cy="340149"/>
            <a:chOff x="4976289" y="6389409"/>
            <a:chExt cx="3628159" cy="340149"/>
          </a:xfrm>
        </p:grpSpPr>
        <p:sp>
          <p:nvSpPr>
            <p:cNvPr id="13" name="Footer Placeholder 5"/>
            <p:cNvSpPr txBox="1">
              <a:spLocks/>
            </p:cNvSpPr>
            <p:nvPr/>
          </p:nvSpPr>
          <p:spPr>
            <a:xfrm>
              <a:off x="5364088" y="6389409"/>
              <a:ext cx="3240360" cy="340149"/>
            </a:xfrm>
            <a:prstGeom prst="rect">
              <a:avLst/>
            </a:prstGeom>
          </p:spPr>
          <p:txBody>
            <a:bodyPr vert="horz" lIns="91314" tIns="45658" rIns="91314" bIns="45658" rtlCol="0" anchor="ctr"/>
            <a:lstStyle>
              <a:defPPr>
                <a:defRPr lang="ru-RU"/>
              </a:defPPr>
              <a:lvl1pPr marL="0" algn="ctr" defTabSz="913171" rtl="0" eaLnBrk="1" fontAlgn="auto" latinLnBrk="0" hangingPunct="1">
                <a:spcBef>
                  <a:spcPts val="0"/>
                </a:spcBef>
                <a:spcAft>
                  <a:spcPts val="0"/>
                </a:spcAft>
                <a:defRPr kumimoji="0"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6586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317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9749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6343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2917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950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6082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268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ru-RU" altLang="en-US" sz="900" dirty="0" smtClean="0">
                  <a:solidFill>
                    <a:prstClr val="black">
                      <a:tint val="75000"/>
                    </a:prstClr>
                  </a:solidFill>
                </a:rPr>
                <a:t>ВШЭ. Магистры 1 курс. Компьютерная лингвистика.   </a:t>
              </a:r>
              <a:r>
                <a:rPr lang="ru-RU" altLang="en-US" sz="900" dirty="0" err="1" smtClean="0">
                  <a:solidFill>
                    <a:prstClr val="black">
                      <a:tint val="75000"/>
                    </a:prstClr>
                  </a:solidFill>
                </a:rPr>
                <a:t>Толдова</a:t>
              </a:r>
              <a:r>
                <a:rPr lang="ru-RU" altLang="en-US" sz="900" dirty="0" smtClean="0">
                  <a:solidFill>
                    <a:prstClr val="black">
                      <a:tint val="75000"/>
                    </a:prstClr>
                  </a:solidFill>
                </a:rPr>
                <a:t> С.Ю</a:t>
              </a:r>
              <a:endParaRPr lang="en-US" altLang="en-US" sz="900" dirty="0">
                <a:solidFill>
                  <a:prstClr val="black">
                    <a:tint val="75000"/>
                  </a:prstClr>
                </a:solidFill>
              </a:endParaRPr>
            </a:p>
          </p:txBody>
        </p:sp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6289" y="6421370"/>
              <a:ext cx="4095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24417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14.10.2013</a:t>
            </a: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>
                <a:solidFill>
                  <a:srgbClr val="04617B">
                    <a:shade val="90000"/>
                  </a:srgbClr>
                </a:solidFill>
              </a:rPr>
              <a:t>ВШЭ. Компьютерная лингвистика-1.   Толдова С.Ю.</a:t>
            </a: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A9CD2E-A16A-4EE8-A127-D7231CA81ED1}" type="slidenum">
              <a:rPr lang="ru-RU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070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14.10.2013</a:t>
            </a: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>
                <a:solidFill>
                  <a:srgbClr val="04617B">
                    <a:shade val="90000"/>
                  </a:srgbClr>
                </a:solidFill>
              </a:rPr>
              <a:t>ВШЭ. Компьютерная лингвистика-1.   Толдова С.Ю.</a:t>
            </a: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A9CD2E-A16A-4EE8-A127-D7231CA81ED1}" type="slidenum">
              <a:rPr lang="ru-RU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39916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pt_stamp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/>
          <p:nvPr/>
        </p:nvGrpSpPr>
        <p:grpSpPr>
          <a:xfrm>
            <a:off x="5508104" y="6453336"/>
            <a:ext cx="3522371" cy="340149"/>
            <a:chOff x="4976289" y="6389409"/>
            <a:chExt cx="3628159" cy="340149"/>
          </a:xfrm>
        </p:grpSpPr>
        <p:sp>
          <p:nvSpPr>
            <p:cNvPr id="4" name="Footer Placeholder 5"/>
            <p:cNvSpPr txBox="1">
              <a:spLocks/>
            </p:cNvSpPr>
            <p:nvPr/>
          </p:nvSpPr>
          <p:spPr>
            <a:xfrm>
              <a:off x="5364088" y="6389409"/>
              <a:ext cx="3240360" cy="340149"/>
            </a:xfrm>
            <a:prstGeom prst="rect">
              <a:avLst/>
            </a:prstGeom>
          </p:spPr>
          <p:txBody>
            <a:bodyPr vert="horz" lIns="91314" tIns="45658" rIns="91314" bIns="45658" rtlCol="0" anchor="ctr"/>
            <a:lstStyle>
              <a:defPPr>
                <a:defRPr lang="ru-RU"/>
              </a:defPPr>
              <a:lvl1pPr marL="0" algn="ctr" defTabSz="913171" rtl="0" eaLnBrk="1" fontAlgn="auto" latinLnBrk="0" hangingPunct="1">
                <a:spcBef>
                  <a:spcPts val="0"/>
                </a:spcBef>
                <a:spcAft>
                  <a:spcPts val="0"/>
                </a:spcAft>
                <a:defRPr kumimoji="0"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6586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317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9749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6343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2917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950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6082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268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ru-RU" altLang="en-US" sz="900" dirty="0" smtClean="0">
                  <a:solidFill>
                    <a:prstClr val="black">
                      <a:tint val="75000"/>
                    </a:prstClr>
                  </a:solidFill>
                </a:rPr>
                <a:t>ВШЭ. Магистры 1 курс. Компьютерная лингвистика.   </a:t>
              </a:r>
              <a:r>
                <a:rPr lang="ru-RU" altLang="en-US" sz="900" dirty="0" err="1" smtClean="0">
                  <a:solidFill>
                    <a:prstClr val="black">
                      <a:tint val="75000"/>
                    </a:prstClr>
                  </a:solidFill>
                </a:rPr>
                <a:t>Толдова</a:t>
              </a:r>
              <a:r>
                <a:rPr lang="ru-RU" altLang="en-US" sz="900" dirty="0" smtClean="0">
                  <a:solidFill>
                    <a:prstClr val="black">
                      <a:tint val="75000"/>
                    </a:prstClr>
                  </a:solidFill>
                </a:rPr>
                <a:t> С.Ю</a:t>
              </a:r>
              <a:r>
                <a:rPr lang="en-US" altLang="en-US" sz="900" dirty="0" smtClean="0">
                  <a:solidFill>
                    <a:prstClr val="black">
                      <a:tint val="75000"/>
                    </a:prstClr>
                  </a:solidFill>
                </a:rPr>
                <a:t>.</a:t>
              </a:r>
              <a:endParaRPr lang="en-US" altLang="en-US" sz="900" dirty="0">
                <a:solidFill>
                  <a:prstClr val="black">
                    <a:tint val="75000"/>
                  </a:prstClr>
                </a:solidFill>
              </a:endParaRPr>
            </a:p>
          </p:txBody>
        </p:sp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6289" y="6421370"/>
              <a:ext cx="4095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1435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DBF5F9">
                    <a:shade val="90000"/>
                  </a:srgbClr>
                </a:solidFill>
              </a:rPr>
              <a:t>14.10.2013</a:t>
            </a:r>
            <a:endParaRPr lang="ru-RU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>
                <a:solidFill>
                  <a:srgbClr val="DBF5F9">
                    <a:shade val="90000"/>
                  </a:srgbClr>
                </a:solidFill>
              </a:rPr>
              <a:t>ВШЭ. Компьютерная лингвистика-1.   Толдова С.Ю.</a:t>
            </a:r>
            <a:endParaRPr lang="ru-RU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A9CD2E-A16A-4EE8-A127-D7231CA81ED1}" type="slidenum">
              <a:rPr lang="ru-RU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ru-RU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270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14.10.2013</a:t>
            </a:r>
            <a:endParaRPr lang="ru-RU"/>
          </a:p>
        </p:txBody>
      </p:sp>
      <p:sp>
        <p:nvSpPr>
          <p:cNvPr id="4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ВШЭ. Компьютерная лингвистика-1.   Толдова С.Ю.</a:t>
            </a:r>
            <a:endParaRPr lang="ru-RU"/>
          </a:p>
        </p:txBody>
      </p:sp>
      <p:sp>
        <p:nvSpPr>
          <p:cNvPr id="5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A9CD2E-A16A-4EE8-A127-D7231CA81E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90168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14.10.2013</a:t>
            </a: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A9CD2E-A16A-4EE8-A127-D7231CA81ED1}" type="slidenum">
              <a:rPr lang="ru-RU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10" name="Group 5"/>
          <p:cNvGrpSpPr/>
          <p:nvPr>
            <p:custDataLst>
              <p:custData r:id="rId1"/>
            </p:custDataLst>
          </p:nvPr>
        </p:nvGrpSpPr>
        <p:grpSpPr>
          <a:xfrm>
            <a:off x="5508104" y="6453336"/>
            <a:ext cx="3522371" cy="340149"/>
            <a:chOff x="4976289" y="6389409"/>
            <a:chExt cx="3628159" cy="340149"/>
          </a:xfrm>
        </p:grpSpPr>
        <p:sp>
          <p:nvSpPr>
            <p:cNvPr id="11" name="Footer Placeholder 5"/>
            <p:cNvSpPr txBox="1">
              <a:spLocks/>
            </p:cNvSpPr>
            <p:nvPr/>
          </p:nvSpPr>
          <p:spPr>
            <a:xfrm>
              <a:off x="5364088" y="6389409"/>
              <a:ext cx="3240360" cy="340149"/>
            </a:xfrm>
            <a:prstGeom prst="rect">
              <a:avLst/>
            </a:prstGeom>
          </p:spPr>
          <p:txBody>
            <a:bodyPr vert="horz" lIns="91314" tIns="45658" rIns="91314" bIns="45658" rtlCol="0" anchor="ctr"/>
            <a:lstStyle>
              <a:defPPr>
                <a:defRPr lang="ru-RU"/>
              </a:defPPr>
              <a:lvl1pPr marL="0" algn="ctr" defTabSz="913171" rtl="0" eaLnBrk="1" fontAlgn="auto" latinLnBrk="0" hangingPunct="1">
                <a:spcBef>
                  <a:spcPts val="0"/>
                </a:spcBef>
                <a:spcAft>
                  <a:spcPts val="0"/>
                </a:spcAft>
                <a:defRPr kumimoji="0"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6586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317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9749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6343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2917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950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6082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268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ru-RU" altLang="en-US" sz="900" dirty="0" smtClean="0">
                  <a:solidFill>
                    <a:prstClr val="black">
                      <a:tint val="75000"/>
                    </a:prstClr>
                  </a:solidFill>
                </a:rPr>
                <a:t>ВШЭ. Магистры 1 курс. Компьютерная лингвистика.   </a:t>
              </a:r>
              <a:r>
                <a:rPr lang="ru-RU" altLang="en-US" sz="900" dirty="0" err="1" smtClean="0">
                  <a:solidFill>
                    <a:prstClr val="black">
                      <a:tint val="75000"/>
                    </a:prstClr>
                  </a:solidFill>
                </a:rPr>
                <a:t>Толдова</a:t>
              </a:r>
              <a:r>
                <a:rPr lang="ru-RU" altLang="en-US" sz="900" dirty="0" smtClean="0">
                  <a:solidFill>
                    <a:prstClr val="black">
                      <a:tint val="75000"/>
                    </a:prstClr>
                  </a:solidFill>
                </a:rPr>
                <a:t> С.Ю</a:t>
              </a:r>
              <a:endParaRPr lang="en-US" altLang="en-US" sz="900" dirty="0">
                <a:solidFill>
                  <a:prstClr val="black">
                    <a:tint val="75000"/>
                  </a:prstClr>
                </a:solidFill>
              </a:endParaRPr>
            </a:p>
          </p:txBody>
        </p:sp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6289" y="6421370"/>
              <a:ext cx="4095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36949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DBF5F9">
                    <a:shade val="90000"/>
                  </a:srgbClr>
                </a:solidFill>
              </a:rPr>
              <a:t>14.10.2013</a:t>
            </a:r>
            <a:endParaRPr lang="ru-RU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>
                <a:solidFill>
                  <a:srgbClr val="DBF5F9">
                    <a:shade val="90000"/>
                  </a:srgbClr>
                </a:solidFill>
              </a:rPr>
              <a:t>ВШЭ. Компьютерная лингвистика-1.   Толдова С.Ю.</a:t>
            </a:r>
            <a:endParaRPr lang="ru-RU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A9CD2E-A16A-4EE8-A127-D7231CA81ED1}" type="slidenum">
              <a:rPr lang="ru-RU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ru-RU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073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14.10.2013</a:t>
            </a: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ru-RU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	</a:t>
            </a:r>
            <a:endParaRPr lang="ru-RU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090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14.10.2013</a:t>
            </a: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>
                <a:solidFill>
                  <a:srgbClr val="04617B">
                    <a:shade val="90000"/>
                  </a:srgbClr>
                </a:solidFill>
              </a:rPr>
              <a:t>ВШЭ. Компьютерная лингвистика-1.   Толдова С.Ю.</a:t>
            </a: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A9CD2E-A16A-4EE8-A127-D7231CA81ED1}" type="slidenum">
              <a:rPr lang="ru-RU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63950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14.10.2013</a:t>
            </a: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6" name="Group 5"/>
          <p:cNvGrpSpPr/>
          <p:nvPr>
            <p:custDataLst>
              <p:custData r:id="rId1"/>
            </p:custDataLst>
          </p:nvPr>
        </p:nvGrpSpPr>
        <p:grpSpPr>
          <a:xfrm>
            <a:off x="5364088" y="6465906"/>
            <a:ext cx="3522371" cy="340149"/>
            <a:chOff x="4976289" y="6389409"/>
            <a:chExt cx="3628159" cy="340149"/>
          </a:xfrm>
        </p:grpSpPr>
        <p:sp>
          <p:nvSpPr>
            <p:cNvPr id="7" name="Footer Placeholder 5"/>
            <p:cNvSpPr txBox="1">
              <a:spLocks/>
            </p:cNvSpPr>
            <p:nvPr/>
          </p:nvSpPr>
          <p:spPr>
            <a:xfrm>
              <a:off x="5364088" y="6389409"/>
              <a:ext cx="3240360" cy="340149"/>
            </a:xfrm>
            <a:prstGeom prst="rect">
              <a:avLst/>
            </a:prstGeom>
          </p:spPr>
          <p:txBody>
            <a:bodyPr vert="horz" lIns="91314" tIns="45658" rIns="91314" bIns="45658" rtlCol="0" anchor="ctr"/>
            <a:lstStyle>
              <a:defPPr>
                <a:defRPr lang="ru-RU"/>
              </a:defPPr>
              <a:lvl1pPr marL="0" algn="ctr" defTabSz="913171" rtl="0" eaLnBrk="1" fontAlgn="auto" latinLnBrk="0" hangingPunct="1">
                <a:spcBef>
                  <a:spcPts val="0"/>
                </a:spcBef>
                <a:spcAft>
                  <a:spcPts val="0"/>
                </a:spcAft>
                <a:defRPr kumimoji="0"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6586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317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9749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6343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2917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950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6082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268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ru-RU" altLang="en-US" sz="900" dirty="0" smtClean="0">
                  <a:solidFill>
                    <a:prstClr val="black">
                      <a:tint val="75000"/>
                    </a:prstClr>
                  </a:solidFill>
                </a:rPr>
                <a:t>ВШЭ. Магистры 1 курс. Компьютерная лингвистика.   </a:t>
              </a:r>
              <a:r>
                <a:rPr lang="ru-RU" altLang="en-US" sz="900" dirty="0" err="1" smtClean="0">
                  <a:solidFill>
                    <a:prstClr val="black">
                      <a:tint val="75000"/>
                    </a:prstClr>
                  </a:solidFill>
                </a:rPr>
                <a:t>Толдова</a:t>
              </a:r>
              <a:r>
                <a:rPr lang="ru-RU" altLang="en-US" sz="900" dirty="0" smtClean="0">
                  <a:solidFill>
                    <a:prstClr val="black">
                      <a:tint val="75000"/>
                    </a:prstClr>
                  </a:solidFill>
                </a:rPr>
                <a:t> С.Ю</a:t>
              </a:r>
              <a:endParaRPr lang="en-US" altLang="en-US" sz="900" dirty="0">
                <a:solidFill>
                  <a:prstClr val="black">
                    <a:tint val="75000"/>
                  </a:prstClr>
                </a:solidFill>
              </a:endParaRPr>
            </a:p>
          </p:txBody>
        </p:sp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6289" y="6421370"/>
              <a:ext cx="4095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67376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14.10.2013</a:t>
            </a: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5" name="Group 5"/>
          <p:cNvGrpSpPr/>
          <p:nvPr>
            <p:custDataLst>
              <p:custData r:id="rId1"/>
            </p:custDataLst>
          </p:nvPr>
        </p:nvGrpSpPr>
        <p:grpSpPr>
          <a:xfrm>
            <a:off x="5508104" y="6453336"/>
            <a:ext cx="3522371" cy="340149"/>
            <a:chOff x="4976289" y="6389409"/>
            <a:chExt cx="3628159" cy="340149"/>
          </a:xfrm>
        </p:grpSpPr>
        <p:sp>
          <p:nvSpPr>
            <p:cNvPr id="6" name="Footer Placeholder 5"/>
            <p:cNvSpPr txBox="1">
              <a:spLocks/>
            </p:cNvSpPr>
            <p:nvPr/>
          </p:nvSpPr>
          <p:spPr>
            <a:xfrm>
              <a:off x="5364088" y="6389409"/>
              <a:ext cx="3240360" cy="340149"/>
            </a:xfrm>
            <a:prstGeom prst="rect">
              <a:avLst/>
            </a:prstGeom>
          </p:spPr>
          <p:txBody>
            <a:bodyPr vert="horz" lIns="91314" tIns="45658" rIns="91314" bIns="45658" rtlCol="0" anchor="ctr"/>
            <a:lstStyle>
              <a:defPPr>
                <a:defRPr lang="ru-RU"/>
              </a:defPPr>
              <a:lvl1pPr marL="0" algn="ctr" defTabSz="913171" rtl="0" eaLnBrk="1" fontAlgn="auto" latinLnBrk="0" hangingPunct="1">
                <a:spcBef>
                  <a:spcPts val="0"/>
                </a:spcBef>
                <a:spcAft>
                  <a:spcPts val="0"/>
                </a:spcAft>
                <a:defRPr kumimoji="0"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6586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317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9749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6343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2917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950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6082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268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ru-RU" altLang="en-US" sz="900" dirty="0" smtClean="0">
                  <a:solidFill>
                    <a:prstClr val="black">
                      <a:tint val="75000"/>
                    </a:prstClr>
                  </a:solidFill>
                </a:rPr>
                <a:t>ВШЭ. Магистры 1 курс. Компьютерная лингвистика.   </a:t>
              </a:r>
              <a:r>
                <a:rPr lang="ru-RU" altLang="en-US" sz="900" dirty="0" err="1" smtClean="0">
                  <a:solidFill>
                    <a:prstClr val="black">
                      <a:tint val="75000"/>
                    </a:prstClr>
                  </a:solidFill>
                </a:rPr>
                <a:t>Толдова</a:t>
              </a:r>
              <a:r>
                <a:rPr lang="ru-RU" altLang="en-US" sz="900" dirty="0" smtClean="0">
                  <a:solidFill>
                    <a:prstClr val="black">
                      <a:tint val="75000"/>
                    </a:prstClr>
                  </a:solidFill>
                </a:rPr>
                <a:t> С.Ю</a:t>
              </a:r>
              <a:endParaRPr lang="en-US" altLang="en-US" sz="900" dirty="0">
                <a:solidFill>
                  <a:prstClr val="black">
                    <a:tint val="75000"/>
                  </a:prstClr>
                </a:solidFill>
              </a:endParaRPr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6289" y="6421370"/>
              <a:ext cx="4095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28409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14.10.2013</a:t>
            </a: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>
          <a:xfrm>
            <a:off x="7668344" y="5373216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fld id="{82A9CD2E-A16A-4EE8-A127-D7231CA81ED1}" type="slidenum">
              <a:rPr lang="ru-RU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ru-RU" dirty="0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8" name="Group 5"/>
          <p:cNvGrpSpPr/>
          <p:nvPr>
            <p:custDataLst>
              <p:custData r:id="rId1"/>
            </p:custDataLst>
          </p:nvPr>
        </p:nvGrpSpPr>
        <p:grpSpPr>
          <a:xfrm>
            <a:off x="5436096" y="6410043"/>
            <a:ext cx="3522371" cy="340149"/>
            <a:chOff x="4976289" y="6389409"/>
            <a:chExt cx="3628159" cy="340149"/>
          </a:xfrm>
        </p:grpSpPr>
        <p:sp>
          <p:nvSpPr>
            <p:cNvPr id="9" name="Footer Placeholder 5"/>
            <p:cNvSpPr txBox="1">
              <a:spLocks/>
            </p:cNvSpPr>
            <p:nvPr/>
          </p:nvSpPr>
          <p:spPr>
            <a:xfrm>
              <a:off x="5364088" y="6389409"/>
              <a:ext cx="3240360" cy="340149"/>
            </a:xfrm>
            <a:prstGeom prst="rect">
              <a:avLst/>
            </a:prstGeom>
          </p:spPr>
          <p:txBody>
            <a:bodyPr vert="horz" lIns="91314" tIns="45658" rIns="91314" bIns="45658" rtlCol="0" anchor="ctr"/>
            <a:lstStyle>
              <a:defPPr>
                <a:defRPr lang="ru-RU"/>
              </a:defPPr>
              <a:lvl1pPr marL="0" algn="ctr" defTabSz="913171" rtl="0" eaLnBrk="1" fontAlgn="auto" latinLnBrk="0" hangingPunct="1">
                <a:spcBef>
                  <a:spcPts val="0"/>
                </a:spcBef>
                <a:spcAft>
                  <a:spcPts val="0"/>
                </a:spcAft>
                <a:defRPr kumimoji="0"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6586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317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9749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6343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2917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950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6082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268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ru-RU" altLang="en-US" sz="900" dirty="0" smtClean="0">
                  <a:solidFill>
                    <a:prstClr val="black">
                      <a:tint val="75000"/>
                    </a:prstClr>
                  </a:solidFill>
                </a:rPr>
                <a:t>ВШЭ. Магистры 1 курс. Компьютерная лингвистика.   </a:t>
              </a:r>
              <a:r>
                <a:rPr lang="ru-RU" altLang="en-US" sz="900" dirty="0" err="1" smtClean="0">
                  <a:solidFill>
                    <a:prstClr val="black">
                      <a:tint val="75000"/>
                    </a:prstClr>
                  </a:solidFill>
                </a:rPr>
                <a:t>Толдова</a:t>
              </a:r>
              <a:r>
                <a:rPr lang="ru-RU" altLang="en-US" sz="900" dirty="0" smtClean="0">
                  <a:solidFill>
                    <a:prstClr val="black">
                      <a:tint val="75000"/>
                    </a:prstClr>
                  </a:solidFill>
                </a:rPr>
                <a:t> С.Ю</a:t>
              </a:r>
              <a:endParaRPr lang="en-US" altLang="en-US" sz="900" dirty="0">
                <a:solidFill>
                  <a:prstClr val="black">
                    <a:tint val="75000"/>
                  </a:prstClr>
                </a:solidFill>
              </a:endParaRPr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6289" y="6421370"/>
              <a:ext cx="4095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54770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с одним вырезанным скругленным углом 13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Прямоугольный треугольник 14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Полилиния 16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9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14.10.2013</a:t>
            </a: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12" name="Group 5"/>
          <p:cNvGrpSpPr/>
          <p:nvPr>
            <p:custDataLst>
              <p:custData r:id="rId1"/>
            </p:custDataLst>
          </p:nvPr>
        </p:nvGrpSpPr>
        <p:grpSpPr>
          <a:xfrm>
            <a:off x="5508104" y="6453336"/>
            <a:ext cx="3522371" cy="340149"/>
            <a:chOff x="4976289" y="6389409"/>
            <a:chExt cx="3628159" cy="340149"/>
          </a:xfrm>
        </p:grpSpPr>
        <p:sp>
          <p:nvSpPr>
            <p:cNvPr id="13" name="Footer Placeholder 5"/>
            <p:cNvSpPr txBox="1">
              <a:spLocks/>
            </p:cNvSpPr>
            <p:nvPr/>
          </p:nvSpPr>
          <p:spPr>
            <a:xfrm>
              <a:off x="5364088" y="6389409"/>
              <a:ext cx="3240360" cy="340149"/>
            </a:xfrm>
            <a:prstGeom prst="rect">
              <a:avLst/>
            </a:prstGeom>
          </p:spPr>
          <p:txBody>
            <a:bodyPr vert="horz" lIns="91314" tIns="45658" rIns="91314" bIns="45658" rtlCol="0" anchor="ctr"/>
            <a:lstStyle>
              <a:defPPr>
                <a:defRPr lang="ru-RU"/>
              </a:defPPr>
              <a:lvl1pPr marL="0" algn="ctr" defTabSz="913171" rtl="0" eaLnBrk="1" fontAlgn="auto" latinLnBrk="0" hangingPunct="1">
                <a:spcBef>
                  <a:spcPts val="0"/>
                </a:spcBef>
                <a:spcAft>
                  <a:spcPts val="0"/>
                </a:spcAft>
                <a:defRPr kumimoji="0"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6586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317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9749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6343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2917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950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6082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268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ru-RU" altLang="en-US" sz="900" dirty="0" smtClean="0">
                  <a:solidFill>
                    <a:prstClr val="black">
                      <a:tint val="75000"/>
                    </a:prstClr>
                  </a:solidFill>
                </a:rPr>
                <a:t>ВШЭ. Магистры 1 курс. Компьютерная лингвистика.   </a:t>
              </a:r>
              <a:r>
                <a:rPr lang="ru-RU" altLang="en-US" sz="900" dirty="0" err="1" smtClean="0">
                  <a:solidFill>
                    <a:prstClr val="black">
                      <a:tint val="75000"/>
                    </a:prstClr>
                  </a:solidFill>
                </a:rPr>
                <a:t>Толдова</a:t>
              </a:r>
              <a:r>
                <a:rPr lang="ru-RU" altLang="en-US" sz="900" dirty="0" smtClean="0">
                  <a:solidFill>
                    <a:prstClr val="black">
                      <a:tint val="75000"/>
                    </a:prstClr>
                  </a:solidFill>
                </a:rPr>
                <a:t> С.Ю</a:t>
              </a:r>
              <a:endParaRPr lang="en-US" altLang="en-US" sz="900" dirty="0">
                <a:solidFill>
                  <a:prstClr val="black">
                    <a:tint val="75000"/>
                  </a:prstClr>
                </a:solidFill>
              </a:endParaRPr>
            </a:p>
          </p:txBody>
        </p:sp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6289" y="6421370"/>
              <a:ext cx="4095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51430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14.10.2013</a:t>
            </a: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>
                <a:solidFill>
                  <a:srgbClr val="04617B">
                    <a:shade val="90000"/>
                  </a:srgbClr>
                </a:solidFill>
              </a:rPr>
              <a:t>ВШЭ. Компьютерная лингвистика-1.   Толдова С.Ю.</a:t>
            </a: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A9CD2E-A16A-4EE8-A127-D7231CA81ED1}" type="slidenum">
              <a:rPr lang="ru-RU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94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14.10.2013</a:t>
            </a: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>
                <a:solidFill>
                  <a:srgbClr val="04617B">
                    <a:shade val="90000"/>
                  </a:srgbClr>
                </a:solidFill>
              </a:rPr>
              <a:t>ВШЭ. Компьютерная лингвистика-1.   Толдова С.Ю.</a:t>
            </a: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A9CD2E-A16A-4EE8-A127-D7231CA81ED1}" type="slidenum">
              <a:rPr lang="ru-RU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546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14.10.2013</a:t>
            </a:r>
            <a:endParaRPr lang="ru-RU"/>
          </a:p>
        </p:txBody>
      </p:sp>
      <p:sp>
        <p:nvSpPr>
          <p:cNvPr id="3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ВШЭ. Компьютерная лингвистика-1.   Толдова С.Ю.</a:t>
            </a:r>
            <a:endParaRPr lang="ru-RU"/>
          </a:p>
        </p:txBody>
      </p:sp>
      <p:sp>
        <p:nvSpPr>
          <p:cNvPr id="4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A9CD2E-A16A-4EE8-A127-D7231CA81E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40959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pt_stamp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/>
          <p:nvPr/>
        </p:nvGrpSpPr>
        <p:grpSpPr>
          <a:xfrm>
            <a:off x="5508104" y="6453336"/>
            <a:ext cx="3522371" cy="340149"/>
            <a:chOff x="4976289" y="6389409"/>
            <a:chExt cx="3628159" cy="340149"/>
          </a:xfrm>
        </p:grpSpPr>
        <p:sp>
          <p:nvSpPr>
            <p:cNvPr id="4" name="Footer Placeholder 5"/>
            <p:cNvSpPr txBox="1">
              <a:spLocks/>
            </p:cNvSpPr>
            <p:nvPr/>
          </p:nvSpPr>
          <p:spPr>
            <a:xfrm>
              <a:off x="5364088" y="6389409"/>
              <a:ext cx="3240360" cy="340149"/>
            </a:xfrm>
            <a:prstGeom prst="rect">
              <a:avLst/>
            </a:prstGeom>
          </p:spPr>
          <p:txBody>
            <a:bodyPr vert="horz" lIns="91314" tIns="45658" rIns="91314" bIns="45658" rtlCol="0" anchor="ctr"/>
            <a:lstStyle>
              <a:defPPr>
                <a:defRPr lang="ru-RU"/>
              </a:defPPr>
              <a:lvl1pPr marL="0" algn="ctr" defTabSz="913171" rtl="0" eaLnBrk="1" fontAlgn="auto" latinLnBrk="0" hangingPunct="1">
                <a:spcBef>
                  <a:spcPts val="0"/>
                </a:spcBef>
                <a:spcAft>
                  <a:spcPts val="0"/>
                </a:spcAft>
                <a:defRPr kumimoji="0"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6586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317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9749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6343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2917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950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6082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268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ru-RU" altLang="en-US" sz="900" dirty="0" smtClean="0">
                  <a:solidFill>
                    <a:prstClr val="black">
                      <a:tint val="75000"/>
                    </a:prstClr>
                  </a:solidFill>
                </a:rPr>
                <a:t>ВШЭ. Магистры 1 курс. Компьютерная лингвистика.   </a:t>
              </a:r>
              <a:r>
                <a:rPr lang="ru-RU" altLang="en-US" sz="900" dirty="0" err="1" smtClean="0">
                  <a:solidFill>
                    <a:prstClr val="black">
                      <a:tint val="75000"/>
                    </a:prstClr>
                  </a:solidFill>
                </a:rPr>
                <a:t>Толдова</a:t>
              </a:r>
              <a:r>
                <a:rPr lang="ru-RU" altLang="en-US" sz="900" dirty="0" smtClean="0">
                  <a:solidFill>
                    <a:prstClr val="black">
                      <a:tint val="75000"/>
                    </a:prstClr>
                  </a:solidFill>
                </a:rPr>
                <a:t> С.Ю</a:t>
              </a:r>
              <a:r>
                <a:rPr lang="en-US" altLang="en-US" sz="900" dirty="0" smtClean="0">
                  <a:solidFill>
                    <a:prstClr val="black">
                      <a:tint val="75000"/>
                    </a:prstClr>
                  </a:solidFill>
                </a:rPr>
                <a:t>.</a:t>
              </a:r>
              <a:endParaRPr lang="en-US" altLang="en-US" sz="900" dirty="0">
                <a:solidFill>
                  <a:prstClr val="black">
                    <a:tint val="75000"/>
                  </a:prstClr>
                </a:solidFill>
              </a:endParaRPr>
            </a:p>
          </p:txBody>
        </p:sp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6289" y="6421370"/>
              <a:ext cx="4095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20590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DBF5F9">
                    <a:shade val="90000"/>
                  </a:srgbClr>
                </a:solidFill>
              </a:rPr>
              <a:t>14.10.2013</a:t>
            </a:r>
            <a:endParaRPr lang="ru-RU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>
                <a:solidFill>
                  <a:srgbClr val="DBF5F9">
                    <a:shade val="90000"/>
                  </a:srgbClr>
                </a:solidFill>
              </a:rPr>
              <a:t>ВШЭ. Компьютерная лингвистика-1.   Толдова С.Ю.</a:t>
            </a:r>
            <a:endParaRPr lang="ru-RU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A9CD2E-A16A-4EE8-A127-D7231CA81ED1}" type="slidenum">
              <a:rPr lang="ru-RU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ru-RU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683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14.10.2013</a:t>
            </a: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A9CD2E-A16A-4EE8-A127-D7231CA81ED1}" type="slidenum">
              <a:rPr lang="ru-RU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10" name="Group 5"/>
          <p:cNvGrpSpPr/>
          <p:nvPr>
            <p:custDataLst>
              <p:custData r:id="rId1"/>
            </p:custDataLst>
          </p:nvPr>
        </p:nvGrpSpPr>
        <p:grpSpPr>
          <a:xfrm>
            <a:off x="5508104" y="6453336"/>
            <a:ext cx="3522371" cy="340149"/>
            <a:chOff x="4976289" y="6389409"/>
            <a:chExt cx="3628159" cy="340149"/>
          </a:xfrm>
        </p:grpSpPr>
        <p:sp>
          <p:nvSpPr>
            <p:cNvPr id="11" name="Footer Placeholder 5"/>
            <p:cNvSpPr txBox="1">
              <a:spLocks/>
            </p:cNvSpPr>
            <p:nvPr/>
          </p:nvSpPr>
          <p:spPr>
            <a:xfrm>
              <a:off x="5364088" y="6389409"/>
              <a:ext cx="3240360" cy="340149"/>
            </a:xfrm>
            <a:prstGeom prst="rect">
              <a:avLst/>
            </a:prstGeom>
          </p:spPr>
          <p:txBody>
            <a:bodyPr vert="horz" lIns="91314" tIns="45658" rIns="91314" bIns="45658" rtlCol="0" anchor="ctr"/>
            <a:lstStyle>
              <a:defPPr>
                <a:defRPr lang="ru-RU"/>
              </a:defPPr>
              <a:lvl1pPr marL="0" algn="ctr" defTabSz="913171" rtl="0" eaLnBrk="1" fontAlgn="auto" latinLnBrk="0" hangingPunct="1">
                <a:spcBef>
                  <a:spcPts val="0"/>
                </a:spcBef>
                <a:spcAft>
                  <a:spcPts val="0"/>
                </a:spcAft>
                <a:defRPr kumimoji="0"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6586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317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9749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6343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2917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950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6082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268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ru-RU" altLang="en-US" sz="900" dirty="0" smtClean="0">
                  <a:solidFill>
                    <a:prstClr val="black">
                      <a:tint val="75000"/>
                    </a:prstClr>
                  </a:solidFill>
                </a:rPr>
                <a:t>ВШЭ. Магистры 1 курс. Компьютерная лингвистика.   </a:t>
              </a:r>
              <a:r>
                <a:rPr lang="ru-RU" altLang="en-US" sz="900" dirty="0" err="1" smtClean="0">
                  <a:solidFill>
                    <a:prstClr val="black">
                      <a:tint val="75000"/>
                    </a:prstClr>
                  </a:solidFill>
                </a:rPr>
                <a:t>Толдова</a:t>
              </a:r>
              <a:r>
                <a:rPr lang="ru-RU" altLang="en-US" sz="900" dirty="0" smtClean="0">
                  <a:solidFill>
                    <a:prstClr val="black">
                      <a:tint val="75000"/>
                    </a:prstClr>
                  </a:solidFill>
                </a:rPr>
                <a:t> С.Ю</a:t>
              </a:r>
              <a:endParaRPr lang="en-US" altLang="en-US" sz="900" dirty="0">
                <a:solidFill>
                  <a:prstClr val="black">
                    <a:tint val="75000"/>
                  </a:prstClr>
                </a:solidFill>
              </a:endParaRPr>
            </a:p>
          </p:txBody>
        </p:sp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6289" y="6421370"/>
              <a:ext cx="4095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58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DBF5F9">
                    <a:shade val="90000"/>
                  </a:srgbClr>
                </a:solidFill>
              </a:rPr>
              <a:t>14.10.2013</a:t>
            </a:r>
            <a:endParaRPr lang="ru-RU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>
                <a:solidFill>
                  <a:srgbClr val="DBF5F9">
                    <a:shade val="90000"/>
                  </a:srgbClr>
                </a:solidFill>
              </a:rPr>
              <a:t>ВШЭ. Компьютерная лингвистика-1.   Толдова С.Ю.</a:t>
            </a:r>
            <a:endParaRPr lang="ru-RU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A9CD2E-A16A-4EE8-A127-D7231CA81ED1}" type="slidenum">
              <a:rPr lang="ru-RU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ru-RU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767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14.10.2013</a:t>
            </a: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ru-RU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	</a:t>
            </a:r>
            <a:endParaRPr lang="ru-RU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023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14.10.2013</a:t>
            </a: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>
                <a:solidFill>
                  <a:srgbClr val="04617B">
                    <a:shade val="90000"/>
                  </a:srgbClr>
                </a:solidFill>
              </a:rPr>
              <a:t>ВШЭ. Компьютерная лингвистика-1.   Толдова С.Ю.</a:t>
            </a: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A9CD2E-A16A-4EE8-A127-D7231CA81ED1}" type="slidenum">
              <a:rPr lang="ru-RU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61587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14.10.2013</a:t>
            </a: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6" name="Group 5"/>
          <p:cNvGrpSpPr/>
          <p:nvPr>
            <p:custDataLst>
              <p:custData r:id="rId1"/>
            </p:custDataLst>
          </p:nvPr>
        </p:nvGrpSpPr>
        <p:grpSpPr>
          <a:xfrm>
            <a:off x="5364088" y="6465906"/>
            <a:ext cx="3522371" cy="340149"/>
            <a:chOff x="4976289" y="6389409"/>
            <a:chExt cx="3628159" cy="340149"/>
          </a:xfrm>
        </p:grpSpPr>
        <p:sp>
          <p:nvSpPr>
            <p:cNvPr id="7" name="Footer Placeholder 5"/>
            <p:cNvSpPr txBox="1">
              <a:spLocks/>
            </p:cNvSpPr>
            <p:nvPr/>
          </p:nvSpPr>
          <p:spPr>
            <a:xfrm>
              <a:off x="5364088" y="6389409"/>
              <a:ext cx="3240360" cy="340149"/>
            </a:xfrm>
            <a:prstGeom prst="rect">
              <a:avLst/>
            </a:prstGeom>
          </p:spPr>
          <p:txBody>
            <a:bodyPr vert="horz" lIns="91314" tIns="45658" rIns="91314" bIns="45658" rtlCol="0" anchor="ctr"/>
            <a:lstStyle>
              <a:defPPr>
                <a:defRPr lang="ru-RU"/>
              </a:defPPr>
              <a:lvl1pPr marL="0" algn="ctr" defTabSz="913171" rtl="0" eaLnBrk="1" fontAlgn="auto" latinLnBrk="0" hangingPunct="1">
                <a:spcBef>
                  <a:spcPts val="0"/>
                </a:spcBef>
                <a:spcAft>
                  <a:spcPts val="0"/>
                </a:spcAft>
                <a:defRPr kumimoji="0"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6586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317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9749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6343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2917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950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6082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268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ru-RU" altLang="en-US" sz="900" dirty="0" smtClean="0">
                  <a:solidFill>
                    <a:prstClr val="black">
                      <a:tint val="75000"/>
                    </a:prstClr>
                  </a:solidFill>
                </a:rPr>
                <a:t>ВШЭ. Магистры 1 курс. Компьютерная лингвистика.   </a:t>
              </a:r>
              <a:r>
                <a:rPr lang="ru-RU" altLang="en-US" sz="900" dirty="0" err="1" smtClean="0">
                  <a:solidFill>
                    <a:prstClr val="black">
                      <a:tint val="75000"/>
                    </a:prstClr>
                  </a:solidFill>
                </a:rPr>
                <a:t>Толдова</a:t>
              </a:r>
              <a:r>
                <a:rPr lang="ru-RU" altLang="en-US" sz="900" dirty="0" smtClean="0">
                  <a:solidFill>
                    <a:prstClr val="black">
                      <a:tint val="75000"/>
                    </a:prstClr>
                  </a:solidFill>
                </a:rPr>
                <a:t> С.Ю</a:t>
              </a:r>
              <a:endParaRPr lang="en-US" altLang="en-US" sz="900" dirty="0">
                <a:solidFill>
                  <a:prstClr val="black">
                    <a:tint val="75000"/>
                  </a:prstClr>
                </a:solidFill>
              </a:endParaRPr>
            </a:p>
          </p:txBody>
        </p:sp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6289" y="6421370"/>
              <a:ext cx="4095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8330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14.10.2013</a:t>
            </a: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5" name="Group 5"/>
          <p:cNvGrpSpPr/>
          <p:nvPr>
            <p:custDataLst>
              <p:custData r:id="rId1"/>
            </p:custDataLst>
          </p:nvPr>
        </p:nvGrpSpPr>
        <p:grpSpPr>
          <a:xfrm>
            <a:off x="5508104" y="6453336"/>
            <a:ext cx="3522371" cy="340149"/>
            <a:chOff x="4976289" y="6389409"/>
            <a:chExt cx="3628159" cy="340149"/>
          </a:xfrm>
        </p:grpSpPr>
        <p:sp>
          <p:nvSpPr>
            <p:cNvPr id="6" name="Footer Placeholder 5"/>
            <p:cNvSpPr txBox="1">
              <a:spLocks/>
            </p:cNvSpPr>
            <p:nvPr/>
          </p:nvSpPr>
          <p:spPr>
            <a:xfrm>
              <a:off x="5364088" y="6389409"/>
              <a:ext cx="3240360" cy="340149"/>
            </a:xfrm>
            <a:prstGeom prst="rect">
              <a:avLst/>
            </a:prstGeom>
          </p:spPr>
          <p:txBody>
            <a:bodyPr vert="horz" lIns="91314" tIns="45658" rIns="91314" bIns="45658" rtlCol="0" anchor="ctr"/>
            <a:lstStyle>
              <a:defPPr>
                <a:defRPr lang="ru-RU"/>
              </a:defPPr>
              <a:lvl1pPr marL="0" algn="ctr" defTabSz="913171" rtl="0" eaLnBrk="1" fontAlgn="auto" latinLnBrk="0" hangingPunct="1">
                <a:spcBef>
                  <a:spcPts val="0"/>
                </a:spcBef>
                <a:spcAft>
                  <a:spcPts val="0"/>
                </a:spcAft>
                <a:defRPr kumimoji="0"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6586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317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9749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6343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2917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950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6082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268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ru-RU" altLang="en-US" sz="900" dirty="0" smtClean="0">
                  <a:solidFill>
                    <a:prstClr val="black">
                      <a:tint val="75000"/>
                    </a:prstClr>
                  </a:solidFill>
                </a:rPr>
                <a:t>ВШЭ. Магистры 1 курс. Компьютерная лингвистика.   </a:t>
              </a:r>
              <a:r>
                <a:rPr lang="ru-RU" altLang="en-US" sz="900" dirty="0" err="1" smtClean="0">
                  <a:solidFill>
                    <a:prstClr val="black">
                      <a:tint val="75000"/>
                    </a:prstClr>
                  </a:solidFill>
                </a:rPr>
                <a:t>Толдова</a:t>
              </a:r>
              <a:r>
                <a:rPr lang="ru-RU" altLang="en-US" sz="900" dirty="0" smtClean="0">
                  <a:solidFill>
                    <a:prstClr val="black">
                      <a:tint val="75000"/>
                    </a:prstClr>
                  </a:solidFill>
                </a:rPr>
                <a:t> С.Ю</a:t>
              </a:r>
              <a:endParaRPr lang="en-US" altLang="en-US" sz="900" dirty="0">
                <a:solidFill>
                  <a:prstClr val="black">
                    <a:tint val="75000"/>
                  </a:prstClr>
                </a:solidFill>
              </a:endParaRPr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6289" y="6421370"/>
              <a:ext cx="4095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62421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14.10.2013</a:t>
            </a: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>
          <a:xfrm>
            <a:off x="7668344" y="5373216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fld id="{82A9CD2E-A16A-4EE8-A127-D7231CA81ED1}" type="slidenum">
              <a:rPr lang="ru-RU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ru-RU" dirty="0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8" name="Group 5"/>
          <p:cNvGrpSpPr/>
          <p:nvPr>
            <p:custDataLst>
              <p:custData r:id="rId1"/>
            </p:custDataLst>
          </p:nvPr>
        </p:nvGrpSpPr>
        <p:grpSpPr>
          <a:xfrm>
            <a:off x="5436096" y="6410043"/>
            <a:ext cx="3522371" cy="340149"/>
            <a:chOff x="4976289" y="6389409"/>
            <a:chExt cx="3628159" cy="340149"/>
          </a:xfrm>
        </p:grpSpPr>
        <p:sp>
          <p:nvSpPr>
            <p:cNvPr id="9" name="Footer Placeholder 5"/>
            <p:cNvSpPr txBox="1">
              <a:spLocks/>
            </p:cNvSpPr>
            <p:nvPr/>
          </p:nvSpPr>
          <p:spPr>
            <a:xfrm>
              <a:off x="5364088" y="6389409"/>
              <a:ext cx="3240360" cy="340149"/>
            </a:xfrm>
            <a:prstGeom prst="rect">
              <a:avLst/>
            </a:prstGeom>
          </p:spPr>
          <p:txBody>
            <a:bodyPr vert="horz" lIns="91314" tIns="45658" rIns="91314" bIns="45658" rtlCol="0" anchor="ctr"/>
            <a:lstStyle>
              <a:defPPr>
                <a:defRPr lang="ru-RU"/>
              </a:defPPr>
              <a:lvl1pPr marL="0" algn="ctr" defTabSz="913171" rtl="0" eaLnBrk="1" fontAlgn="auto" latinLnBrk="0" hangingPunct="1">
                <a:spcBef>
                  <a:spcPts val="0"/>
                </a:spcBef>
                <a:spcAft>
                  <a:spcPts val="0"/>
                </a:spcAft>
                <a:defRPr kumimoji="0"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6586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317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9749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6343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2917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950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6082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268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ru-RU" altLang="en-US" sz="900" dirty="0" smtClean="0">
                  <a:solidFill>
                    <a:prstClr val="black">
                      <a:tint val="75000"/>
                    </a:prstClr>
                  </a:solidFill>
                </a:rPr>
                <a:t>ВШЭ. Магистры 1 курс. Компьютерная лингвистика.   </a:t>
              </a:r>
              <a:r>
                <a:rPr lang="ru-RU" altLang="en-US" sz="900" dirty="0" err="1" smtClean="0">
                  <a:solidFill>
                    <a:prstClr val="black">
                      <a:tint val="75000"/>
                    </a:prstClr>
                  </a:solidFill>
                </a:rPr>
                <a:t>Толдова</a:t>
              </a:r>
              <a:r>
                <a:rPr lang="ru-RU" altLang="en-US" sz="900" dirty="0" smtClean="0">
                  <a:solidFill>
                    <a:prstClr val="black">
                      <a:tint val="75000"/>
                    </a:prstClr>
                  </a:solidFill>
                </a:rPr>
                <a:t> С.Ю</a:t>
              </a:r>
              <a:endParaRPr lang="en-US" altLang="en-US" sz="900" dirty="0">
                <a:solidFill>
                  <a:prstClr val="black">
                    <a:tint val="75000"/>
                  </a:prstClr>
                </a:solidFill>
              </a:endParaRPr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6289" y="6421370"/>
              <a:ext cx="4095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1080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с одним вырезанным скругленным углом 13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Прямоугольный треугольник 14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Полилиния 16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9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14.10.2013</a:t>
            </a: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12" name="Group 5"/>
          <p:cNvGrpSpPr/>
          <p:nvPr>
            <p:custDataLst>
              <p:custData r:id="rId1"/>
            </p:custDataLst>
          </p:nvPr>
        </p:nvGrpSpPr>
        <p:grpSpPr>
          <a:xfrm>
            <a:off x="5508104" y="6453336"/>
            <a:ext cx="3522371" cy="340149"/>
            <a:chOff x="4976289" y="6389409"/>
            <a:chExt cx="3628159" cy="340149"/>
          </a:xfrm>
        </p:grpSpPr>
        <p:sp>
          <p:nvSpPr>
            <p:cNvPr id="13" name="Footer Placeholder 5"/>
            <p:cNvSpPr txBox="1">
              <a:spLocks/>
            </p:cNvSpPr>
            <p:nvPr/>
          </p:nvSpPr>
          <p:spPr>
            <a:xfrm>
              <a:off x="5364088" y="6389409"/>
              <a:ext cx="3240360" cy="340149"/>
            </a:xfrm>
            <a:prstGeom prst="rect">
              <a:avLst/>
            </a:prstGeom>
          </p:spPr>
          <p:txBody>
            <a:bodyPr vert="horz" lIns="91314" tIns="45658" rIns="91314" bIns="45658" rtlCol="0" anchor="ctr"/>
            <a:lstStyle>
              <a:defPPr>
                <a:defRPr lang="ru-RU"/>
              </a:defPPr>
              <a:lvl1pPr marL="0" algn="ctr" defTabSz="913171" rtl="0" eaLnBrk="1" fontAlgn="auto" latinLnBrk="0" hangingPunct="1">
                <a:spcBef>
                  <a:spcPts val="0"/>
                </a:spcBef>
                <a:spcAft>
                  <a:spcPts val="0"/>
                </a:spcAft>
                <a:defRPr kumimoji="0"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6586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317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9749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6343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2917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950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6082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268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ru-RU" altLang="en-US" sz="900" dirty="0" smtClean="0">
                  <a:solidFill>
                    <a:prstClr val="black">
                      <a:tint val="75000"/>
                    </a:prstClr>
                  </a:solidFill>
                </a:rPr>
                <a:t>ВШЭ. Магистры 1 курс. Компьютерная лингвистика.   </a:t>
              </a:r>
              <a:r>
                <a:rPr lang="ru-RU" altLang="en-US" sz="900" dirty="0" err="1" smtClean="0">
                  <a:solidFill>
                    <a:prstClr val="black">
                      <a:tint val="75000"/>
                    </a:prstClr>
                  </a:solidFill>
                </a:rPr>
                <a:t>Толдова</a:t>
              </a:r>
              <a:r>
                <a:rPr lang="ru-RU" altLang="en-US" sz="900" dirty="0" smtClean="0">
                  <a:solidFill>
                    <a:prstClr val="black">
                      <a:tint val="75000"/>
                    </a:prstClr>
                  </a:solidFill>
                </a:rPr>
                <a:t> С.Ю</a:t>
              </a:r>
              <a:endParaRPr lang="en-US" altLang="en-US" sz="900" dirty="0">
                <a:solidFill>
                  <a:prstClr val="black">
                    <a:tint val="75000"/>
                  </a:prstClr>
                </a:solidFill>
              </a:endParaRPr>
            </a:p>
          </p:txBody>
        </p:sp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6289" y="6421370"/>
              <a:ext cx="4095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54725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14.10.2013</a:t>
            </a:r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ВШЭ. Компьютерная лингвистика-1.   Толдова С.Ю.</a:t>
            </a: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A9CD2E-A16A-4EE8-A127-D7231CA81E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311233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14.10.2013</a:t>
            </a: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>
                <a:solidFill>
                  <a:srgbClr val="04617B">
                    <a:shade val="90000"/>
                  </a:srgbClr>
                </a:solidFill>
              </a:rPr>
              <a:t>ВШЭ. Компьютерная лингвистика-1.   Толдова С.Ю.</a:t>
            </a: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A9CD2E-A16A-4EE8-A127-D7231CA81ED1}" type="slidenum">
              <a:rPr lang="ru-RU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668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14.10.2013</a:t>
            </a: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>
                <a:solidFill>
                  <a:srgbClr val="04617B">
                    <a:shade val="90000"/>
                  </a:srgbClr>
                </a:solidFill>
              </a:rPr>
              <a:t>ВШЭ. Компьютерная лингвистика-1.   Толдова С.Ю.</a:t>
            </a: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A9CD2E-A16A-4EE8-A127-D7231CA81ED1}" type="slidenum">
              <a:rPr lang="ru-RU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44054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pt_stamp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/>
          <p:nvPr/>
        </p:nvGrpSpPr>
        <p:grpSpPr>
          <a:xfrm>
            <a:off x="5508104" y="6453336"/>
            <a:ext cx="3522371" cy="340149"/>
            <a:chOff x="4976289" y="6389409"/>
            <a:chExt cx="3628159" cy="340149"/>
          </a:xfrm>
        </p:grpSpPr>
        <p:sp>
          <p:nvSpPr>
            <p:cNvPr id="4" name="Footer Placeholder 5"/>
            <p:cNvSpPr txBox="1">
              <a:spLocks/>
            </p:cNvSpPr>
            <p:nvPr/>
          </p:nvSpPr>
          <p:spPr>
            <a:xfrm>
              <a:off x="5364088" y="6389409"/>
              <a:ext cx="3240360" cy="340149"/>
            </a:xfrm>
            <a:prstGeom prst="rect">
              <a:avLst/>
            </a:prstGeom>
          </p:spPr>
          <p:txBody>
            <a:bodyPr vert="horz" lIns="91314" tIns="45658" rIns="91314" bIns="45658" rtlCol="0" anchor="ctr"/>
            <a:lstStyle>
              <a:defPPr>
                <a:defRPr lang="ru-RU"/>
              </a:defPPr>
              <a:lvl1pPr marL="0" algn="ctr" defTabSz="913171" rtl="0" eaLnBrk="1" fontAlgn="auto" latinLnBrk="0" hangingPunct="1">
                <a:spcBef>
                  <a:spcPts val="0"/>
                </a:spcBef>
                <a:spcAft>
                  <a:spcPts val="0"/>
                </a:spcAft>
                <a:defRPr kumimoji="0"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6586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317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9749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6343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2917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950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6082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268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ru-RU" altLang="en-US" sz="900" dirty="0" smtClean="0">
                  <a:solidFill>
                    <a:prstClr val="black">
                      <a:tint val="75000"/>
                    </a:prstClr>
                  </a:solidFill>
                </a:rPr>
                <a:t>ВШЭ. Магистры 1 курс. Компьютерная лингвистика.   </a:t>
              </a:r>
              <a:r>
                <a:rPr lang="ru-RU" altLang="en-US" sz="900" dirty="0" err="1" smtClean="0">
                  <a:solidFill>
                    <a:prstClr val="black">
                      <a:tint val="75000"/>
                    </a:prstClr>
                  </a:solidFill>
                </a:rPr>
                <a:t>Толдова</a:t>
              </a:r>
              <a:r>
                <a:rPr lang="ru-RU" altLang="en-US" sz="900" dirty="0" smtClean="0">
                  <a:solidFill>
                    <a:prstClr val="black">
                      <a:tint val="75000"/>
                    </a:prstClr>
                  </a:solidFill>
                </a:rPr>
                <a:t> С.Ю</a:t>
              </a:r>
              <a:r>
                <a:rPr lang="en-US" altLang="en-US" sz="900" dirty="0" smtClean="0">
                  <a:solidFill>
                    <a:prstClr val="black">
                      <a:tint val="75000"/>
                    </a:prstClr>
                  </a:solidFill>
                </a:rPr>
                <a:t>.</a:t>
              </a:r>
              <a:endParaRPr lang="en-US" altLang="en-US" sz="900" dirty="0">
                <a:solidFill>
                  <a:prstClr val="black">
                    <a:tint val="75000"/>
                  </a:prstClr>
                </a:solidFill>
              </a:endParaRPr>
            </a:p>
          </p:txBody>
        </p:sp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6289" y="6421370"/>
              <a:ext cx="4095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26343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42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34290" indent="0" algn="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DBF5F9">
                    <a:shade val="90000"/>
                  </a:srgbClr>
                </a:solidFill>
              </a:rPr>
              <a:t>14.10.2013</a:t>
            </a:r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>
                <a:solidFill>
                  <a:srgbClr val="DBF5F9">
                    <a:shade val="90000"/>
                  </a:srgbClr>
                </a:solidFill>
              </a:rPr>
              <a:t>ВШЭ. Компьютерная лингвистика-1.   Толдова С.Ю.</a:t>
            </a:r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F44964-58C1-4D2A-8784-DE4932C54E81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7241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14.10.2013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F44964-58C1-4D2A-8784-DE4932C54E8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10" name="Group 5"/>
          <p:cNvGrpSpPr/>
          <p:nvPr>
            <p:custDataLst>
              <p:custData r:id="rId1"/>
            </p:custDataLst>
          </p:nvPr>
        </p:nvGrpSpPr>
        <p:grpSpPr>
          <a:xfrm>
            <a:off x="5508105" y="6453338"/>
            <a:ext cx="3522371" cy="340149"/>
            <a:chOff x="4976289" y="6389409"/>
            <a:chExt cx="3628159" cy="340149"/>
          </a:xfrm>
        </p:grpSpPr>
        <p:sp>
          <p:nvSpPr>
            <p:cNvPr id="11" name="Footer Placeholder 5"/>
            <p:cNvSpPr txBox="1">
              <a:spLocks/>
            </p:cNvSpPr>
            <p:nvPr/>
          </p:nvSpPr>
          <p:spPr>
            <a:xfrm>
              <a:off x="5364088" y="6389409"/>
              <a:ext cx="3240360" cy="340149"/>
            </a:xfrm>
            <a:prstGeom prst="rect">
              <a:avLst/>
            </a:prstGeom>
          </p:spPr>
          <p:txBody>
            <a:bodyPr vert="horz" lIns="91314" tIns="45658" rIns="91314" bIns="45658" rtlCol="0" anchor="ctr"/>
            <a:lstStyle>
              <a:defPPr>
                <a:defRPr lang="ru-RU"/>
              </a:defPPr>
              <a:lvl1pPr marL="0" algn="ctr" defTabSz="913171" rtl="0" eaLnBrk="1" fontAlgn="auto" latinLnBrk="0" hangingPunct="1">
                <a:spcBef>
                  <a:spcPts val="0"/>
                </a:spcBef>
                <a:spcAft>
                  <a:spcPts val="0"/>
                </a:spcAft>
                <a:defRPr kumimoji="0"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6586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317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9749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6343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2917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950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6082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268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ru-RU" altLang="en-US" sz="675" dirty="0" smtClean="0">
                  <a:solidFill>
                    <a:prstClr val="black">
                      <a:tint val="75000"/>
                    </a:prstClr>
                  </a:solidFill>
                </a:rPr>
                <a:t>ВШЭ. Магистры 1 курс. Компьютерная лингвистика.   </a:t>
              </a:r>
              <a:r>
                <a:rPr lang="ru-RU" altLang="en-US" sz="675" dirty="0" err="1" smtClean="0">
                  <a:solidFill>
                    <a:prstClr val="black">
                      <a:tint val="75000"/>
                    </a:prstClr>
                  </a:solidFill>
                </a:rPr>
                <a:t>Толдова</a:t>
              </a:r>
              <a:r>
                <a:rPr lang="ru-RU" altLang="en-US" sz="675" dirty="0" smtClean="0">
                  <a:solidFill>
                    <a:prstClr val="black">
                      <a:tint val="75000"/>
                    </a:prstClr>
                  </a:solidFill>
                </a:rPr>
                <a:t> С.Ю</a:t>
              </a:r>
              <a:endParaRPr lang="en-US" altLang="en-US" sz="675" dirty="0">
                <a:solidFill>
                  <a:prstClr val="black">
                    <a:tint val="75000"/>
                  </a:prstClr>
                </a:solidFill>
              </a:endParaRPr>
            </a:p>
          </p:txBody>
        </p:sp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6289" y="6421370"/>
              <a:ext cx="4095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19201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42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1650">
                <a:solidFill>
                  <a:schemeClr val="tx1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DBF5F9">
                    <a:shade val="90000"/>
                  </a:srgbClr>
                </a:solidFill>
              </a:rPr>
              <a:t>14.10.2013</a:t>
            </a:r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>
                <a:solidFill>
                  <a:srgbClr val="DBF5F9">
                    <a:shade val="90000"/>
                  </a:srgbClr>
                </a:solidFill>
              </a:rPr>
              <a:t>ВШЭ. Компьютерная лингвистика-1.   Толдова С.Ю.</a:t>
            </a:r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F44964-58C1-4D2A-8784-DE4932C54E81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2966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195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195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14.10.2013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59F44964-58C1-4D2A-8784-DE4932C54E8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83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18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18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</p:spPr>
        <p:txBody>
          <a:bodyPr tIns="0"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14.10.2013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>
                <a:solidFill>
                  <a:srgbClr val="04617B">
                    <a:shade val="90000"/>
                  </a:srgbClr>
                </a:solidFill>
              </a:rPr>
              <a:t>ВШЭ. Компьютерная лингвистика-1.   Толдова С.Ю.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F44964-58C1-4D2A-8784-DE4932C54E8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28096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375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14.10.2013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6" name="Group 5"/>
          <p:cNvGrpSpPr/>
          <p:nvPr>
            <p:custDataLst>
              <p:custData r:id="rId1"/>
            </p:custDataLst>
          </p:nvPr>
        </p:nvGrpSpPr>
        <p:grpSpPr>
          <a:xfrm>
            <a:off x="5364089" y="6465908"/>
            <a:ext cx="3522371" cy="340149"/>
            <a:chOff x="4976289" y="6389409"/>
            <a:chExt cx="3628159" cy="340149"/>
          </a:xfrm>
        </p:grpSpPr>
        <p:sp>
          <p:nvSpPr>
            <p:cNvPr id="7" name="Footer Placeholder 5"/>
            <p:cNvSpPr txBox="1">
              <a:spLocks/>
            </p:cNvSpPr>
            <p:nvPr/>
          </p:nvSpPr>
          <p:spPr>
            <a:xfrm>
              <a:off x="5364088" y="6389409"/>
              <a:ext cx="3240360" cy="340149"/>
            </a:xfrm>
            <a:prstGeom prst="rect">
              <a:avLst/>
            </a:prstGeom>
          </p:spPr>
          <p:txBody>
            <a:bodyPr vert="horz" lIns="91314" tIns="45658" rIns="91314" bIns="45658" rtlCol="0" anchor="ctr"/>
            <a:lstStyle>
              <a:defPPr>
                <a:defRPr lang="ru-RU"/>
              </a:defPPr>
              <a:lvl1pPr marL="0" algn="ctr" defTabSz="913171" rtl="0" eaLnBrk="1" fontAlgn="auto" latinLnBrk="0" hangingPunct="1">
                <a:spcBef>
                  <a:spcPts val="0"/>
                </a:spcBef>
                <a:spcAft>
                  <a:spcPts val="0"/>
                </a:spcAft>
                <a:defRPr kumimoji="0"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6586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317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9749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6343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2917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950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6082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268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ru-RU" altLang="en-US" sz="675" dirty="0" smtClean="0">
                  <a:solidFill>
                    <a:prstClr val="black">
                      <a:tint val="75000"/>
                    </a:prstClr>
                  </a:solidFill>
                </a:rPr>
                <a:t>ВШЭ. Магистры 1 курс. Компьютерная лингвистика.   </a:t>
              </a:r>
              <a:r>
                <a:rPr lang="ru-RU" altLang="en-US" sz="675" dirty="0" err="1" smtClean="0">
                  <a:solidFill>
                    <a:prstClr val="black">
                      <a:tint val="75000"/>
                    </a:prstClr>
                  </a:solidFill>
                </a:rPr>
                <a:t>Толдова</a:t>
              </a:r>
              <a:r>
                <a:rPr lang="ru-RU" altLang="en-US" sz="675" dirty="0" smtClean="0">
                  <a:solidFill>
                    <a:prstClr val="black">
                      <a:tint val="75000"/>
                    </a:prstClr>
                  </a:solidFill>
                </a:rPr>
                <a:t> С.Ю</a:t>
              </a:r>
              <a:endParaRPr lang="en-US" altLang="en-US" sz="675" dirty="0">
                <a:solidFill>
                  <a:prstClr val="black">
                    <a:tint val="75000"/>
                  </a:prstClr>
                </a:solidFill>
              </a:endParaRPr>
            </a:p>
          </p:txBody>
        </p:sp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6289" y="6421370"/>
              <a:ext cx="4095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27606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14.10.2013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5" name="Group 5"/>
          <p:cNvGrpSpPr/>
          <p:nvPr>
            <p:custDataLst>
              <p:custData r:id="rId1"/>
            </p:custDataLst>
          </p:nvPr>
        </p:nvGrpSpPr>
        <p:grpSpPr>
          <a:xfrm>
            <a:off x="5508105" y="6453338"/>
            <a:ext cx="3522371" cy="340149"/>
            <a:chOff x="4976289" y="6389409"/>
            <a:chExt cx="3628159" cy="340149"/>
          </a:xfrm>
        </p:grpSpPr>
        <p:sp>
          <p:nvSpPr>
            <p:cNvPr id="6" name="Footer Placeholder 5"/>
            <p:cNvSpPr txBox="1">
              <a:spLocks/>
            </p:cNvSpPr>
            <p:nvPr/>
          </p:nvSpPr>
          <p:spPr>
            <a:xfrm>
              <a:off x="5364088" y="6389409"/>
              <a:ext cx="3240360" cy="340149"/>
            </a:xfrm>
            <a:prstGeom prst="rect">
              <a:avLst/>
            </a:prstGeom>
          </p:spPr>
          <p:txBody>
            <a:bodyPr vert="horz" lIns="91314" tIns="45658" rIns="91314" bIns="45658" rtlCol="0" anchor="ctr"/>
            <a:lstStyle>
              <a:defPPr>
                <a:defRPr lang="ru-RU"/>
              </a:defPPr>
              <a:lvl1pPr marL="0" algn="ctr" defTabSz="913171" rtl="0" eaLnBrk="1" fontAlgn="auto" latinLnBrk="0" hangingPunct="1">
                <a:spcBef>
                  <a:spcPts val="0"/>
                </a:spcBef>
                <a:spcAft>
                  <a:spcPts val="0"/>
                </a:spcAft>
                <a:defRPr kumimoji="0"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6586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317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9749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6343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2917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950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6082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268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ru-RU" altLang="en-US" sz="675" dirty="0" smtClean="0">
                  <a:solidFill>
                    <a:prstClr val="black">
                      <a:tint val="75000"/>
                    </a:prstClr>
                  </a:solidFill>
                </a:rPr>
                <a:t>ВШЭ. Магистры 1 курс. Компьютерная лингвистика.   </a:t>
              </a:r>
              <a:r>
                <a:rPr lang="ru-RU" altLang="en-US" sz="675" dirty="0" err="1" smtClean="0">
                  <a:solidFill>
                    <a:prstClr val="black">
                      <a:tint val="75000"/>
                    </a:prstClr>
                  </a:solidFill>
                </a:rPr>
                <a:t>Толдова</a:t>
              </a:r>
              <a:r>
                <a:rPr lang="ru-RU" altLang="en-US" sz="675" dirty="0" smtClean="0">
                  <a:solidFill>
                    <a:prstClr val="black">
                      <a:tint val="75000"/>
                    </a:prstClr>
                  </a:solidFill>
                </a:rPr>
                <a:t> С.Ю</a:t>
              </a:r>
              <a:endParaRPr lang="en-US" altLang="en-US" sz="675" dirty="0">
                <a:solidFill>
                  <a:prstClr val="black">
                    <a:tint val="75000"/>
                  </a:prstClr>
                </a:solidFill>
              </a:endParaRPr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6289" y="6421370"/>
              <a:ext cx="4095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25872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с одним вырезанным скругленным углом 13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ый треугольник 14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Полилиния 15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Полилиния 16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9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14.10.2013</a:t>
            </a:r>
            <a:endParaRPr lang="ru-RU"/>
          </a:p>
        </p:txBody>
      </p:sp>
      <p:sp>
        <p:nvSpPr>
          <p:cNvPr id="10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ВШЭ. Компьютерная лингвистика-1.   Толдова С.Ю.</a:t>
            </a:r>
            <a:endParaRPr lang="ru-RU"/>
          </a:p>
        </p:txBody>
      </p:sp>
      <p:sp>
        <p:nvSpPr>
          <p:cNvPr id="11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82A9CD2E-A16A-4EE8-A127-D7231CA81E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75278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195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050"/>
            </a:lvl1pPr>
            <a:lvl2pPr indent="0" algn="l">
              <a:buNone/>
              <a:defRPr sz="900"/>
            </a:lvl2pPr>
            <a:lvl3pPr indent="0" algn="l">
              <a:buNone/>
              <a:defRPr sz="750"/>
            </a:lvl3pPr>
            <a:lvl4pPr indent="0" algn="l">
              <a:buNone/>
              <a:defRPr sz="675"/>
            </a:lvl4pPr>
            <a:lvl5pPr indent="0" algn="l">
              <a:buNone/>
              <a:defRPr sz="675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14.10.2013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>
          <a:xfrm>
            <a:off x="7668344" y="537321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fld id="{59F44964-58C1-4D2A-8784-DE4932C54E8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8" name="Group 5"/>
          <p:cNvGrpSpPr/>
          <p:nvPr>
            <p:custDataLst>
              <p:custData r:id="rId1"/>
            </p:custDataLst>
          </p:nvPr>
        </p:nvGrpSpPr>
        <p:grpSpPr>
          <a:xfrm>
            <a:off x="5436097" y="6410045"/>
            <a:ext cx="3522371" cy="340149"/>
            <a:chOff x="4976289" y="6389409"/>
            <a:chExt cx="3628159" cy="340149"/>
          </a:xfrm>
        </p:grpSpPr>
        <p:sp>
          <p:nvSpPr>
            <p:cNvPr id="9" name="Footer Placeholder 5"/>
            <p:cNvSpPr txBox="1">
              <a:spLocks/>
            </p:cNvSpPr>
            <p:nvPr/>
          </p:nvSpPr>
          <p:spPr>
            <a:xfrm>
              <a:off x="5364088" y="6389409"/>
              <a:ext cx="3240360" cy="340149"/>
            </a:xfrm>
            <a:prstGeom prst="rect">
              <a:avLst/>
            </a:prstGeom>
          </p:spPr>
          <p:txBody>
            <a:bodyPr vert="horz" lIns="91314" tIns="45658" rIns="91314" bIns="45658" rtlCol="0" anchor="ctr"/>
            <a:lstStyle>
              <a:defPPr>
                <a:defRPr lang="ru-RU"/>
              </a:defPPr>
              <a:lvl1pPr marL="0" algn="ctr" defTabSz="913171" rtl="0" eaLnBrk="1" fontAlgn="auto" latinLnBrk="0" hangingPunct="1">
                <a:spcBef>
                  <a:spcPts val="0"/>
                </a:spcBef>
                <a:spcAft>
                  <a:spcPts val="0"/>
                </a:spcAft>
                <a:defRPr kumimoji="0"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6586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317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9749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6343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2917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950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6082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268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ru-RU" altLang="en-US" sz="675" dirty="0" smtClean="0">
                  <a:solidFill>
                    <a:prstClr val="black">
                      <a:tint val="75000"/>
                    </a:prstClr>
                  </a:solidFill>
                </a:rPr>
                <a:t>ВШЭ. Магистры 1 курс. Компьютерная лингвистика.   </a:t>
              </a:r>
              <a:r>
                <a:rPr lang="ru-RU" altLang="en-US" sz="675" dirty="0" err="1" smtClean="0">
                  <a:solidFill>
                    <a:prstClr val="black">
                      <a:tint val="75000"/>
                    </a:prstClr>
                  </a:solidFill>
                </a:rPr>
                <a:t>Толдова</a:t>
              </a:r>
              <a:r>
                <a:rPr lang="ru-RU" altLang="en-US" sz="675" dirty="0" smtClean="0">
                  <a:solidFill>
                    <a:prstClr val="black">
                      <a:tint val="75000"/>
                    </a:prstClr>
                  </a:solidFill>
                </a:rPr>
                <a:t> С.Ю</a:t>
              </a:r>
              <a:endParaRPr lang="en-US" altLang="en-US" sz="675" dirty="0">
                <a:solidFill>
                  <a:prstClr val="black">
                    <a:tint val="75000"/>
                  </a:prstClr>
                </a:solidFill>
              </a:endParaRPr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6289" y="6421370"/>
              <a:ext cx="4095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82644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с одним вырезанным скругленным углом 13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6" name="Прямоугольный треугольник 14"/>
          <p:cNvSpPr/>
          <p:nvPr/>
        </p:nvSpPr>
        <p:spPr>
          <a:xfrm rot="420000" flipV="1">
            <a:off x="8004176" y="5359402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Полилиния 16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685800">
              <a:defRPr/>
            </a:pPr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lIns="45720" rIns="45720" bIns="45720"/>
          <a:lstStyle>
            <a:lvl1pPr algn="l">
              <a:buNone/>
              <a:defRPr sz="1500" b="1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188"/>
              </a:spcBef>
              <a:buFontTx/>
              <a:buNone/>
              <a:defRPr sz="975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9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14.10.2013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12" name="Group 5"/>
          <p:cNvGrpSpPr/>
          <p:nvPr>
            <p:custDataLst>
              <p:custData r:id="rId1"/>
            </p:custDataLst>
          </p:nvPr>
        </p:nvGrpSpPr>
        <p:grpSpPr>
          <a:xfrm>
            <a:off x="5508105" y="6453338"/>
            <a:ext cx="3522371" cy="340149"/>
            <a:chOff x="4976289" y="6389409"/>
            <a:chExt cx="3628159" cy="340149"/>
          </a:xfrm>
        </p:grpSpPr>
        <p:sp>
          <p:nvSpPr>
            <p:cNvPr id="13" name="Footer Placeholder 5"/>
            <p:cNvSpPr txBox="1">
              <a:spLocks/>
            </p:cNvSpPr>
            <p:nvPr/>
          </p:nvSpPr>
          <p:spPr>
            <a:xfrm>
              <a:off x="5364088" y="6389409"/>
              <a:ext cx="3240360" cy="340149"/>
            </a:xfrm>
            <a:prstGeom prst="rect">
              <a:avLst/>
            </a:prstGeom>
          </p:spPr>
          <p:txBody>
            <a:bodyPr vert="horz" lIns="91314" tIns="45658" rIns="91314" bIns="45658" rtlCol="0" anchor="ctr"/>
            <a:lstStyle>
              <a:defPPr>
                <a:defRPr lang="ru-RU"/>
              </a:defPPr>
              <a:lvl1pPr marL="0" algn="ctr" defTabSz="913171" rtl="0" eaLnBrk="1" fontAlgn="auto" latinLnBrk="0" hangingPunct="1">
                <a:spcBef>
                  <a:spcPts val="0"/>
                </a:spcBef>
                <a:spcAft>
                  <a:spcPts val="0"/>
                </a:spcAft>
                <a:defRPr kumimoji="0"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6586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317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9749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6343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2917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950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6082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268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ru-RU" altLang="en-US" sz="675" dirty="0" smtClean="0">
                  <a:solidFill>
                    <a:prstClr val="black">
                      <a:tint val="75000"/>
                    </a:prstClr>
                  </a:solidFill>
                </a:rPr>
                <a:t>ВШЭ. Магистры 1 курс. Компьютерная лингвистика.   </a:t>
              </a:r>
              <a:r>
                <a:rPr lang="ru-RU" altLang="en-US" sz="675" dirty="0" err="1" smtClean="0">
                  <a:solidFill>
                    <a:prstClr val="black">
                      <a:tint val="75000"/>
                    </a:prstClr>
                  </a:solidFill>
                </a:rPr>
                <a:t>Толдова</a:t>
              </a:r>
              <a:r>
                <a:rPr lang="ru-RU" altLang="en-US" sz="675" dirty="0" smtClean="0">
                  <a:solidFill>
                    <a:prstClr val="black">
                      <a:tint val="75000"/>
                    </a:prstClr>
                  </a:solidFill>
                </a:rPr>
                <a:t> С.Ю</a:t>
              </a:r>
              <a:endParaRPr lang="en-US" altLang="en-US" sz="675" dirty="0">
                <a:solidFill>
                  <a:prstClr val="black">
                    <a:tint val="75000"/>
                  </a:prstClr>
                </a:solidFill>
              </a:endParaRPr>
            </a:p>
          </p:txBody>
        </p:sp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6289" y="6421370"/>
              <a:ext cx="4095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33248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14.10.2013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>
                <a:solidFill>
                  <a:srgbClr val="04617B">
                    <a:shade val="90000"/>
                  </a:srgbClr>
                </a:solidFill>
              </a:rPr>
              <a:t>ВШЭ. Компьютерная лингвистика-1.   Толдова С.Ю.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F44964-58C1-4D2A-8784-DE4932C54E8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753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14.10.2013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>
                <a:solidFill>
                  <a:srgbClr val="04617B">
                    <a:shade val="90000"/>
                  </a:srgbClr>
                </a:solidFill>
              </a:rPr>
              <a:t>ВШЭ. Компьютерная лингвистика-1.   Толдова С.Ю.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F44964-58C1-4D2A-8784-DE4932C54E8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72181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pt_stamp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/>
          <p:nvPr/>
        </p:nvGrpSpPr>
        <p:grpSpPr>
          <a:xfrm>
            <a:off x="5508105" y="6453338"/>
            <a:ext cx="3522371" cy="340149"/>
            <a:chOff x="4976289" y="6389409"/>
            <a:chExt cx="3628159" cy="340149"/>
          </a:xfrm>
        </p:grpSpPr>
        <p:sp>
          <p:nvSpPr>
            <p:cNvPr id="4" name="Footer Placeholder 5"/>
            <p:cNvSpPr txBox="1">
              <a:spLocks/>
            </p:cNvSpPr>
            <p:nvPr/>
          </p:nvSpPr>
          <p:spPr>
            <a:xfrm>
              <a:off x="5364088" y="6389409"/>
              <a:ext cx="3240360" cy="340149"/>
            </a:xfrm>
            <a:prstGeom prst="rect">
              <a:avLst/>
            </a:prstGeom>
          </p:spPr>
          <p:txBody>
            <a:bodyPr vert="horz" lIns="91314" tIns="45658" rIns="91314" bIns="45658" rtlCol="0" anchor="ctr"/>
            <a:lstStyle>
              <a:defPPr>
                <a:defRPr lang="ru-RU"/>
              </a:defPPr>
              <a:lvl1pPr marL="0" algn="ctr" defTabSz="913171" rtl="0" eaLnBrk="1" fontAlgn="auto" latinLnBrk="0" hangingPunct="1">
                <a:spcBef>
                  <a:spcPts val="0"/>
                </a:spcBef>
                <a:spcAft>
                  <a:spcPts val="0"/>
                </a:spcAft>
                <a:defRPr kumimoji="0"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6586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317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9749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6343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2917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950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6082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268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ru-RU" altLang="en-US" sz="675" dirty="0" smtClean="0">
                  <a:solidFill>
                    <a:prstClr val="black">
                      <a:tint val="75000"/>
                    </a:prstClr>
                  </a:solidFill>
                </a:rPr>
                <a:t>ВШЭ. Магистры 1 курс. Компьютерная лингвистика.   </a:t>
              </a:r>
              <a:r>
                <a:rPr lang="ru-RU" altLang="en-US" sz="675" dirty="0" err="1" smtClean="0">
                  <a:solidFill>
                    <a:prstClr val="black">
                      <a:tint val="75000"/>
                    </a:prstClr>
                  </a:solidFill>
                </a:rPr>
                <a:t>Толдова</a:t>
              </a:r>
              <a:r>
                <a:rPr lang="ru-RU" altLang="en-US" sz="675" dirty="0" smtClean="0">
                  <a:solidFill>
                    <a:prstClr val="black">
                      <a:tint val="75000"/>
                    </a:prstClr>
                  </a:solidFill>
                </a:rPr>
                <a:t> С.Ю</a:t>
              </a:r>
              <a:r>
                <a:rPr lang="en-US" altLang="en-US" sz="675" dirty="0" smtClean="0">
                  <a:solidFill>
                    <a:prstClr val="black">
                      <a:tint val="75000"/>
                    </a:prstClr>
                  </a:solidFill>
                </a:rPr>
                <a:t>.</a:t>
              </a:r>
              <a:endParaRPr lang="en-US" altLang="en-US" sz="675" dirty="0">
                <a:solidFill>
                  <a:prstClr val="black">
                    <a:tint val="75000"/>
                  </a:prstClr>
                </a:solidFill>
              </a:endParaRPr>
            </a:p>
          </p:txBody>
        </p:sp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6289" y="6421370"/>
              <a:ext cx="4095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34465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42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34290" indent="0" algn="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DBF5F9">
                    <a:shade val="90000"/>
                  </a:srgbClr>
                </a:solidFill>
              </a:rPr>
              <a:t>14.10.2013</a:t>
            </a:r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>
                <a:solidFill>
                  <a:srgbClr val="DBF5F9">
                    <a:shade val="90000"/>
                  </a:srgbClr>
                </a:solidFill>
              </a:rPr>
              <a:t>ВШЭ. Компьютерная лингвистика-1.   Толдова С.Ю.</a:t>
            </a:r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F44964-58C1-4D2A-8784-DE4932C54E81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4011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14.10.2013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F44964-58C1-4D2A-8784-DE4932C54E8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10" name="Group 5"/>
          <p:cNvGrpSpPr/>
          <p:nvPr>
            <p:custDataLst>
              <p:custData r:id="rId1"/>
            </p:custDataLst>
          </p:nvPr>
        </p:nvGrpSpPr>
        <p:grpSpPr>
          <a:xfrm>
            <a:off x="5508105" y="6453338"/>
            <a:ext cx="3522371" cy="340149"/>
            <a:chOff x="4976289" y="6389409"/>
            <a:chExt cx="3628159" cy="340149"/>
          </a:xfrm>
        </p:grpSpPr>
        <p:sp>
          <p:nvSpPr>
            <p:cNvPr id="11" name="Footer Placeholder 5"/>
            <p:cNvSpPr txBox="1">
              <a:spLocks/>
            </p:cNvSpPr>
            <p:nvPr/>
          </p:nvSpPr>
          <p:spPr>
            <a:xfrm>
              <a:off x="5364088" y="6389409"/>
              <a:ext cx="3240360" cy="340149"/>
            </a:xfrm>
            <a:prstGeom prst="rect">
              <a:avLst/>
            </a:prstGeom>
          </p:spPr>
          <p:txBody>
            <a:bodyPr vert="horz" lIns="91314" tIns="45658" rIns="91314" bIns="45658" rtlCol="0" anchor="ctr"/>
            <a:lstStyle>
              <a:defPPr>
                <a:defRPr lang="ru-RU"/>
              </a:defPPr>
              <a:lvl1pPr marL="0" algn="ctr" defTabSz="913171" rtl="0" eaLnBrk="1" fontAlgn="auto" latinLnBrk="0" hangingPunct="1">
                <a:spcBef>
                  <a:spcPts val="0"/>
                </a:spcBef>
                <a:spcAft>
                  <a:spcPts val="0"/>
                </a:spcAft>
                <a:defRPr kumimoji="0"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6586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317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9749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6343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2917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950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6082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2681" algn="l" defTabSz="9131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ru-RU" altLang="en-US" sz="675" dirty="0" smtClean="0">
                  <a:solidFill>
                    <a:prstClr val="black">
                      <a:tint val="75000"/>
                    </a:prstClr>
                  </a:solidFill>
                </a:rPr>
                <a:t>ВШЭ. Магистры 1 курс. Компьютерная лингвистика.   </a:t>
              </a:r>
              <a:r>
                <a:rPr lang="ru-RU" altLang="en-US" sz="675" dirty="0" err="1" smtClean="0">
                  <a:solidFill>
                    <a:prstClr val="black">
                      <a:tint val="75000"/>
                    </a:prstClr>
                  </a:solidFill>
                </a:rPr>
                <a:t>Толдова</a:t>
              </a:r>
              <a:r>
                <a:rPr lang="ru-RU" altLang="en-US" sz="675" dirty="0" smtClean="0">
                  <a:solidFill>
                    <a:prstClr val="black">
                      <a:tint val="75000"/>
                    </a:prstClr>
                  </a:solidFill>
                </a:rPr>
                <a:t> С.Ю</a:t>
              </a:r>
              <a:endParaRPr lang="en-US" altLang="en-US" sz="675" dirty="0">
                <a:solidFill>
                  <a:prstClr val="black">
                    <a:tint val="75000"/>
                  </a:prstClr>
                </a:solidFill>
              </a:endParaRPr>
            </a:p>
          </p:txBody>
        </p:sp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6289" y="6421370"/>
              <a:ext cx="4095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55566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42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1650">
                <a:solidFill>
                  <a:schemeClr val="tx1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DBF5F9">
                    <a:shade val="90000"/>
                  </a:srgbClr>
                </a:solidFill>
              </a:rPr>
              <a:t>14.10.2013</a:t>
            </a:r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>
                <a:solidFill>
                  <a:srgbClr val="DBF5F9">
                    <a:shade val="90000"/>
                  </a:srgbClr>
                </a:solidFill>
              </a:rPr>
              <a:t>ВШЭ. Компьютерная лингвистика-1.   Толдова С.Ю.</a:t>
            </a:r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F44964-58C1-4D2A-8784-DE4932C54E81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37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195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195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14.10.2013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59F44964-58C1-4D2A-8784-DE4932C54E8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498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18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18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</p:spPr>
        <p:txBody>
          <a:bodyPr tIns="0"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14.10.2013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>
                <a:solidFill>
                  <a:srgbClr val="04617B">
                    <a:shade val="90000"/>
                  </a:srgbClr>
                </a:solidFill>
              </a:rPr>
              <a:t>ВШЭ. Компьютерная лингвистика-1.   Толдова С.Ю.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F44964-58C1-4D2A-8784-DE4932C54E8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273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4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09.xml"/><Relationship Id="rId7" Type="http://schemas.openxmlformats.org/officeDocument/2006/relationships/slideLayout" Target="../slideLayouts/slideLayout113.xml"/><Relationship Id="rId12" Type="http://schemas.openxmlformats.org/officeDocument/2006/relationships/slideLayout" Target="../slideLayouts/slideLayout118.xml"/><Relationship Id="rId2" Type="http://schemas.openxmlformats.org/officeDocument/2006/relationships/slideLayout" Target="../slideLayouts/slideLayout108.xml"/><Relationship Id="rId1" Type="http://schemas.openxmlformats.org/officeDocument/2006/relationships/slideLayout" Target="../slideLayouts/slideLayout107.xml"/><Relationship Id="rId6" Type="http://schemas.openxmlformats.org/officeDocument/2006/relationships/slideLayout" Target="../slideLayouts/slideLayout112.xml"/><Relationship Id="rId11" Type="http://schemas.openxmlformats.org/officeDocument/2006/relationships/slideLayout" Target="../slideLayouts/slideLayout117.xml"/><Relationship Id="rId5" Type="http://schemas.openxmlformats.org/officeDocument/2006/relationships/slideLayout" Target="../slideLayouts/slideLayout111.xml"/><Relationship Id="rId10" Type="http://schemas.openxmlformats.org/officeDocument/2006/relationships/slideLayout" Target="../slideLayouts/slideLayout116.xml"/><Relationship Id="rId4" Type="http://schemas.openxmlformats.org/officeDocument/2006/relationships/slideLayout" Target="../slideLayouts/slideLayout110.xml"/><Relationship Id="rId9" Type="http://schemas.openxmlformats.org/officeDocument/2006/relationships/slideLayout" Target="../slideLayouts/slideLayout11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0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9.xml"/><Relationship Id="rId12" Type="http://schemas.openxmlformats.org/officeDocument/2006/relationships/slideLayout" Target="../slideLayouts/slideLayout94.xml"/><Relationship Id="rId2" Type="http://schemas.openxmlformats.org/officeDocument/2006/relationships/slideLayout" Target="../slideLayouts/slideLayout84.xml"/><Relationship Id="rId1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8.xml"/><Relationship Id="rId11" Type="http://schemas.openxmlformats.org/officeDocument/2006/relationships/slideLayout" Target="../slideLayouts/slideLayout93.xml"/><Relationship Id="rId5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92.xml"/><Relationship Id="rId4" Type="http://schemas.openxmlformats.org/officeDocument/2006/relationships/slideLayout" Target="../slideLayouts/slideLayout86.xml"/><Relationship Id="rId9" Type="http://schemas.openxmlformats.org/officeDocument/2006/relationships/slideLayout" Target="../slideLayouts/slideLayout91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2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7.xml"/><Relationship Id="rId7" Type="http://schemas.openxmlformats.org/officeDocument/2006/relationships/slideLayout" Target="../slideLayouts/slideLayout101.xml"/><Relationship Id="rId12" Type="http://schemas.openxmlformats.org/officeDocument/2006/relationships/slideLayout" Target="../slideLayouts/slideLayout106.xml"/><Relationship Id="rId2" Type="http://schemas.openxmlformats.org/officeDocument/2006/relationships/slideLayout" Target="../slideLayouts/slideLayout96.xml"/><Relationship Id="rId1" Type="http://schemas.openxmlformats.org/officeDocument/2006/relationships/slideLayout" Target="../slideLayouts/slideLayout95.xml"/><Relationship Id="rId6" Type="http://schemas.openxmlformats.org/officeDocument/2006/relationships/slideLayout" Target="../slideLayouts/slideLayout100.xml"/><Relationship Id="rId11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98.xml"/><Relationship Id="rId9" Type="http://schemas.openxmlformats.org/officeDocument/2006/relationships/slideLayout" Target="../slideLayouts/slideLayout10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Заголовок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Образец заголовка</a:t>
            </a:r>
            <a:endParaRPr lang="en-US" altLang="en-US" smtClean="0"/>
          </a:p>
        </p:txBody>
      </p:sp>
      <p:sp>
        <p:nvSpPr>
          <p:cNvPr id="1029" name="Текст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Образец текста</a:t>
            </a:r>
          </a:p>
          <a:p>
            <a:pPr lvl="1"/>
            <a:r>
              <a:rPr lang="ru-RU" altLang="en-US" smtClean="0"/>
              <a:t>Второй уровень</a:t>
            </a:r>
          </a:p>
          <a:p>
            <a:pPr lvl="2"/>
            <a:r>
              <a:rPr lang="ru-RU" altLang="en-US" smtClean="0"/>
              <a:t>Третий уровень</a:t>
            </a:r>
          </a:p>
          <a:p>
            <a:pPr lvl="3"/>
            <a:r>
              <a:rPr lang="ru-RU" altLang="en-US" smtClean="0"/>
              <a:t>Четвертый уровень</a:t>
            </a:r>
          </a:p>
          <a:p>
            <a:pPr lvl="4"/>
            <a:r>
              <a:rPr lang="ru-RU" altLang="en-US" smtClean="0"/>
              <a:t>Пятый уровень</a:t>
            </a:r>
            <a:endParaRPr lang="en-US" altLang="en-US" smtClean="0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 smtClean="0"/>
              <a:t>14.10.2013</a:t>
            </a:r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ru-RU" smtClean="0"/>
              <a:t>ВШЭ. Компьютерная лингвистика-1.   Толдова С.Ю.</a:t>
            </a:r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fld id="{82A9CD2E-A16A-4EE8-A127-D7231CA81ED1}" type="slidenum">
              <a:rPr lang="ru-RU" smtClean="0"/>
              <a:t>‹#›</a:t>
            </a:fld>
            <a:endParaRPr lang="ru-RU"/>
          </a:p>
        </p:txBody>
      </p:sp>
      <p:grpSp>
        <p:nvGrpSpPr>
          <p:cNvPr id="1033" name="Группа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685800">
              <a:defRPr/>
            </a:pPr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685800">
              <a:defRPr/>
            </a:pPr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1028" name="Заголовок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Образец заголовка</a:t>
            </a:r>
            <a:endParaRPr lang="en-US" altLang="en-US" smtClean="0"/>
          </a:p>
        </p:txBody>
      </p:sp>
      <p:sp>
        <p:nvSpPr>
          <p:cNvPr id="1029" name="Текст 29"/>
          <p:cNvSpPr>
            <a:spLocks noGrp="1"/>
          </p:cNvSpPr>
          <p:nvPr>
            <p:ph type="body" idx="1"/>
          </p:nvPr>
        </p:nvSpPr>
        <p:spPr bwMode="auto">
          <a:xfrm>
            <a:off x="457200" y="1935165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Образец текста</a:t>
            </a:r>
          </a:p>
          <a:p>
            <a:pPr lvl="1"/>
            <a:r>
              <a:rPr lang="ru-RU" altLang="en-US" smtClean="0"/>
              <a:t>Второй уровень</a:t>
            </a:r>
          </a:p>
          <a:p>
            <a:pPr lvl="2"/>
            <a:r>
              <a:rPr lang="ru-RU" altLang="en-US" smtClean="0"/>
              <a:t>Третий уровень</a:t>
            </a:r>
          </a:p>
          <a:p>
            <a:pPr lvl="3"/>
            <a:r>
              <a:rPr lang="ru-RU" altLang="en-US" smtClean="0"/>
              <a:t>Четвертый уровень</a:t>
            </a:r>
          </a:p>
          <a:p>
            <a:pPr lvl="4"/>
            <a:r>
              <a:rPr lang="ru-RU" altLang="en-US" smtClean="0"/>
              <a:t>Пятый уровень</a:t>
            </a:r>
            <a:endParaRPr lang="en-US" altLang="en-US" smtClean="0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 defTabSz="685800"/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14.10.2013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 defTabSz="685800"/>
            <a:r>
              <a:rPr lang="ru-RU" smtClean="0">
                <a:solidFill>
                  <a:srgbClr val="04617B">
                    <a:shade val="90000"/>
                  </a:srgbClr>
                </a:solidFill>
              </a:rPr>
              <a:t>ВШЭ. Компьютерная лингвистика-1.   Толдова С.Ю.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 defTabSz="685800"/>
            <a:fld id="{59F44964-58C1-4D2A-8784-DE4932C54E8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 defTabSz="685800"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1033" name="Группа 1"/>
          <p:cNvGrpSpPr>
            <a:grpSpLocks/>
          </p:cNvGrpSpPr>
          <p:nvPr/>
        </p:nvGrpSpPr>
        <p:grpSpPr bwMode="auto">
          <a:xfrm>
            <a:off x="-19049" y="203200"/>
            <a:ext cx="9180513" cy="647700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356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  <p:sldLayoutId id="2147483896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75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5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5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5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50">
          <a:solidFill>
            <a:schemeClr val="tx2"/>
          </a:solidFill>
          <a:latin typeface="Times New Roman" pitchFamily="18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3750">
          <a:solidFill>
            <a:schemeClr val="tx2"/>
          </a:solidFill>
          <a:latin typeface="Times New Roman" pitchFamily="18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3750">
          <a:solidFill>
            <a:schemeClr val="tx2"/>
          </a:solidFill>
          <a:latin typeface="Times New Roman" pitchFamily="18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3750">
          <a:solidFill>
            <a:schemeClr val="tx2"/>
          </a:solidFill>
          <a:latin typeface="Times New Roman" pitchFamily="18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3750">
          <a:solidFill>
            <a:schemeClr val="tx2"/>
          </a:solidFill>
          <a:latin typeface="Times New Roman" pitchFamily="18" charset="0"/>
        </a:defRPr>
      </a:lvl9pPr>
    </p:titleStyle>
    <p:bodyStyle>
      <a:lvl1pPr marL="204788" indent="-204788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79822" indent="-184547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4547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890588" indent="-157163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096566" indent="-157163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303020" indent="-157734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indent="-13716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645920" indent="-137160" algn="l" rtl="0" eaLnBrk="1" latinLnBrk="0" hangingPunct="1">
        <a:spcBef>
          <a:spcPct val="20000"/>
        </a:spcBef>
        <a:buClr>
          <a:schemeClr val="tx2"/>
        </a:buClr>
        <a:buChar char="•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51660" indent="-13716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0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Заголовок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Образец заголовка</a:t>
            </a:r>
            <a:endParaRPr lang="en-US" altLang="en-US" smtClean="0"/>
          </a:p>
        </p:txBody>
      </p:sp>
      <p:sp>
        <p:nvSpPr>
          <p:cNvPr id="1029" name="Текст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Образец текста</a:t>
            </a:r>
          </a:p>
          <a:p>
            <a:pPr lvl="1"/>
            <a:r>
              <a:rPr lang="ru-RU" altLang="en-US" smtClean="0"/>
              <a:t>Второй уровень</a:t>
            </a:r>
          </a:p>
          <a:p>
            <a:pPr lvl="2"/>
            <a:r>
              <a:rPr lang="ru-RU" altLang="en-US" smtClean="0"/>
              <a:t>Третий уровень</a:t>
            </a:r>
          </a:p>
          <a:p>
            <a:pPr lvl="3"/>
            <a:r>
              <a:rPr lang="ru-RU" altLang="en-US" smtClean="0"/>
              <a:t>Четвертый уровень</a:t>
            </a:r>
          </a:p>
          <a:p>
            <a:pPr lvl="4"/>
            <a:r>
              <a:rPr lang="ru-RU" altLang="en-US" smtClean="0"/>
              <a:t>Пятый уровень</a:t>
            </a:r>
            <a:endParaRPr lang="en-US" altLang="en-US" smtClean="0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 smtClean="0"/>
              <a:t>14.10.2013</a:t>
            </a:r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ru-RU" smtClean="0"/>
              <a:t>ВШЭ. Компьютерная лингвистика-1.   Толдова С.Ю.</a:t>
            </a:r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fld id="{82A9CD2E-A16A-4EE8-A127-D7231CA81ED1}" type="slidenum">
              <a:rPr lang="ru-RU" smtClean="0"/>
              <a:t>‹#›</a:t>
            </a:fld>
            <a:endParaRPr lang="ru-RU"/>
          </a:p>
        </p:txBody>
      </p:sp>
      <p:grpSp>
        <p:nvGrpSpPr>
          <p:cNvPr id="1033" name="Группа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8562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28" name="Заголовок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Образец заголовка</a:t>
            </a:r>
            <a:endParaRPr lang="en-US" altLang="en-US" smtClean="0"/>
          </a:p>
        </p:txBody>
      </p:sp>
      <p:sp>
        <p:nvSpPr>
          <p:cNvPr id="1029" name="Текст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Образец текста</a:t>
            </a:r>
          </a:p>
          <a:p>
            <a:pPr lvl="1"/>
            <a:r>
              <a:rPr lang="ru-RU" altLang="en-US" smtClean="0"/>
              <a:t>Второй уровень</a:t>
            </a:r>
          </a:p>
          <a:p>
            <a:pPr lvl="2"/>
            <a:r>
              <a:rPr lang="ru-RU" altLang="en-US" smtClean="0"/>
              <a:t>Третий уровень</a:t>
            </a:r>
          </a:p>
          <a:p>
            <a:pPr lvl="3"/>
            <a:r>
              <a:rPr lang="ru-RU" altLang="en-US" smtClean="0"/>
              <a:t>Четвертый уровень</a:t>
            </a:r>
          </a:p>
          <a:p>
            <a:pPr lvl="4"/>
            <a:r>
              <a:rPr lang="ru-RU" altLang="en-US" smtClean="0"/>
              <a:t>Пятый уровень</a:t>
            </a:r>
            <a:endParaRPr lang="en-US" altLang="en-US" smtClean="0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14.10.2013</a:t>
            </a: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ru-RU" smtClean="0">
                <a:solidFill>
                  <a:srgbClr val="04617B">
                    <a:shade val="90000"/>
                  </a:srgbClr>
                </a:solidFill>
              </a:rPr>
              <a:t>ВШЭ. Компьютерная лингвистика-1.   Толдова С.Ю.</a:t>
            </a: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fld id="{82A9CD2E-A16A-4EE8-A127-D7231CA81ED1}" type="slidenum">
              <a:rPr lang="ru-RU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1033" name="Группа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0531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28" name="Заголовок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Образец заголовка</a:t>
            </a:r>
            <a:endParaRPr lang="en-US" altLang="en-US" smtClean="0"/>
          </a:p>
        </p:txBody>
      </p:sp>
      <p:sp>
        <p:nvSpPr>
          <p:cNvPr id="1029" name="Текст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Образец текста</a:t>
            </a:r>
          </a:p>
          <a:p>
            <a:pPr lvl="1"/>
            <a:r>
              <a:rPr lang="ru-RU" altLang="en-US" smtClean="0"/>
              <a:t>Второй уровень</a:t>
            </a:r>
          </a:p>
          <a:p>
            <a:pPr lvl="2"/>
            <a:r>
              <a:rPr lang="ru-RU" altLang="en-US" smtClean="0"/>
              <a:t>Третий уровень</a:t>
            </a:r>
          </a:p>
          <a:p>
            <a:pPr lvl="3"/>
            <a:r>
              <a:rPr lang="ru-RU" altLang="en-US" smtClean="0"/>
              <a:t>Четвертый уровень</a:t>
            </a:r>
          </a:p>
          <a:p>
            <a:pPr lvl="4"/>
            <a:r>
              <a:rPr lang="ru-RU" altLang="en-US" smtClean="0"/>
              <a:t>Пятый уровень</a:t>
            </a:r>
            <a:endParaRPr lang="en-US" altLang="en-US" smtClean="0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14.10.2013</a:t>
            </a: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ru-RU" smtClean="0">
                <a:solidFill>
                  <a:srgbClr val="04617B">
                    <a:shade val="90000"/>
                  </a:srgbClr>
                </a:solidFill>
              </a:rPr>
              <a:t>ВШЭ. Компьютерная лингвистика-1.   Толдова С.Ю.</a:t>
            </a: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fld id="{82A9CD2E-A16A-4EE8-A127-D7231CA81ED1}" type="slidenum">
              <a:rPr lang="ru-RU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1033" name="Группа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48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28" name="Заголовок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Образец заголовка</a:t>
            </a:r>
            <a:endParaRPr lang="en-US" altLang="en-US" smtClean="0"/>
          </a:p>
        </p:txBody>
      </p:sp>
      <p:sp>
        <p:nvSpPr>
          <p:cNvPr id="1029" name="Текст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Образец текста</a:t>
            </a:r>
          </a:p>
          <a:p>
            <a:pPr lvl="1"/>
            <a:r>
              <a:rPr lang="ru-RU" altLang="en-US" smtClean="0"/>
              <a:t>Второй уровень</a:t>
            </a:r>
          </a:p>
          <a:p>
            <a:pPr lvl="2"/>
            <a:r>
              <a:rPr lang="ru-RU" altLang="en-US" smtClean="0"/>
              <a:t>Третий уровень</a:t>
            </a:r>
          </a:p>
          <a:p>
            <a:pPr lvl="3"/>
            <a:r>
              <a:rPr lang="ru-RU" altLang="en-US" smtClean="0"/>
              <a:t>Четвертый уровень</a:t>
            </a:r>
          </a:p>
          <a:p>
            <a:pPr lvl="4"/>
            <a:r>
              <a:rPr lang="ru-RU" altLang="en-US" smtClean="0"/>
              <a:t>Пятый уровень</a:t>
            </a:r>
            <a:endParaRPr lang="en-US" altLang="en-US" smtClean="0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14.10.2013</a:t>
            </a: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ru-RU" smtClean="0">
                <a:solidFill>
                  <a:srgbClr val="04617B">
                    <a:shade val="90000"/>
                  </a:srgbClr>
                </a:solidFill>
              </a:rPr>
              <a:t>ВШЭ. Компьютерная лингвистика-1.   Толдова С.Ю.</a:t>
            </a: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fld id="{82A9CD2E-A16A-4EE8-A127-D7231CA81ED1}" type="slidenum">
              <a:rPr lang="ru-RU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1033" name="Группа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8258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28" name="Заголовок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Образец заголовка</a:t>
            </a:r>
            <a:endParaRPr lang="en-US" altLang="en-US" smtClean="0"/>
          </a:p>
        </p:txBody>
      </p:sp>
      <p:sp>
        <p:nvSpPr>
          <p:cNvPr id="1029" name="Текст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Образец текста</a:t>
            </a:r>
          </a:p>
          <a:p>
            <a:pPr lvl="1"/>
            <a:r>
              <a:rPr lang="ru-RU" altLang="en-US" smtClean="0"/>
              <a:t>Второй уровень</a:t>
            </a:r>
          </a:p>
          <a:p>
            <a:pPr lvl="2"/>
            <a:r>
              <a:rPr lang="ru-RU" altLang="en-US" smtClean="0"/>
              <a:t>Третий уровень</a:t>
            </a:r>
          </a:p>
          <a:p>
            <a:pPr lvl="3"/>
            <a:r>
              <a:rPr lang="ru-RU" altLang="en-US" smtClean="0"/>
              <a:t>Четвертый уровень</a:t>
            </a:r>
          </a:p>
          <a:p>
            <a:pPr lvl="4"/>
            <a:r>
              <a:rPr lang="ru-RU" altLang="en-US" smtClean="0"/>
              <a:t>Пятый уровень</a:t>
            </a:r>
            <a:endParaRPr lang="en-US" altLang="en-US" smtClean="0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14.10.2013</a:t>
            </a: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ru-RU" smtClean="0">
                <a:solidFill>
                  <a:srgbClr val="04617B">
                    <a:shade val="90000"/>
                  </a:srgbClr>
                </a:solidFill>
              </a:rPr>
              <a:t>ВШЭ. Компьютерная лингвистика-1.   Толдова С.Ю.</a:t>
            </a: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fld id="{82A9CD2E-A16A-4EE8-A127-D7231CA81ED1}" type="slidenum">
              <a:rPr lang="ru-RU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1033" name="Группа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470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28" name="Заголовок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Образец заголовка</a:t>
            </a:r>
            <a:endParaRPr lang="en-US" altLang="en-US" smtClean="0"/>
          </a:p>
        </p:txBody>
      </p:sp>
      <p:sp>
        <p:nvSpPr>
          <p:cNvPr id="1029" name="Текст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Образец текста</a:t>
            </a:r>
          </a:p>
          <a:p>
            <a:pPr lvl="1"/>
            <a:r>
              <a:rPr lang="ru-RU" altLang="en-US" smtClean="0"/>
              <a:t>Второй уровень</a:t>
            </a:r>
          </a:p>
          <a:p>
            <a:pPr lvl="2"/>
            <a:r>
              <a:rPr lang="ru-RU" altLang="en-US" smtClean="0"/>
              <a:t>Третий уровень</a:t>
            </a:r>
          </a:p>
          <a:p>
            <a:pPr lvl="3"/>
            <a:r>
              <a:rPr lang="ru-RU" altLang="en-US" smtClean="0"/>
              <a:t>Четвертый уровень</a:t>
            </a:r>
          </a:p>
          <a:p>
            <a:pPr lvl="4"/>
            <a:r>
              <a:rPr lang="ru-RU" altLang="en-US" smtClean="0"/>
              <a:t>Пятый уровень</a:t>
            </a:r>
            <a:endParaRPr lang="en-US" altLang="en-US" smtClean="0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14.10.2013</a:t>
            </a: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ru-RU" smtClean="0">
                <a:solidFill>
                  <a:srgbClr val="04617B">
                    <a:shade val="90000"/>
                  </a:srgbClr>
                </a:solidFill>
              </a:rPr>
              <a:t>ВШЭ. Компьютерная лингвистика-1.   Толдова С.Ю.</a:t>
            </a: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fld id="{82A9CD2E-A16A-4EE8-A127-D7231CA81ED1}" type="slidenum">
              <a:rPr lang="ru-RU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1033" name="Группа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1550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685800">
              <a:defRPr/>
            </a:pPr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685800">
              <a:defRPr/>
            </a:pPr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1028" name="Заголовок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Образец заголовка</a:t>
            </a:r>
            <a:endParaRPr lang="en-US" altLang="en-US" smtClean="0"/>
          </a:p>
        </p:txBody>
      </p:sp>
      <p:sp>
        <p:nvSpPr>
          <p:cNvPr id="1029" name="Текст 29"/>
          <p:cNvSpPr>
            <a:spLocks noGrp="1"/>
          </p:cNvSpPr>
          <p:nvPr>
            <p:ph type="body" idx="1"/>
          </p:nvPr>
        </p:nvSpPr>
        <p:spPr bwMode="auto">
          <a:xfrm>
            <a:off x="457200" y="1935165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Образец текста</a:t>
            </a:r>
          </a:p>
          <a:p>
            <a:pPr lvl="1"/>
            <a:r>
              <a:rPr lang="ru-RU" altLang="en-US" smtClean="0"/>
              <a:t>Второй уровень</a:t>
            </a:r>
          </a:p>
          <a:p>
            <a:pPr lvl="2"/>
            <a:r>
              <a:rPr lang="ru-RU" altLang="en-US" smtClean="0"/>
              <a:t>Третий уровень</a:t>
            </a:r>
          </a:p>
          <a:p>
            <a:pPr lvl="3"/>
            <a:r>
              <a:rPr lang="ru-RU" altLang="en-US" smtClean="0"/>
              <a:t>Четвертый уровень</a:t>
            </a:r>
          </a:p>
          <a:p>
            <a:pPr lvl="4"/>
            <a:r>
              <a:rPr lang="ru-RU" altLang="en-US" smtClean="0"/>
              <a:t>Пятый уровень</a:t>
            </a:r>
            <a:endParaRPr lang="en-US" altLang="en-US" smtClean="0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 defTabSz="685800"/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14.10.2013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 defTabSz="685800"/>
            <a:r>
              <a:rPr lang="ru-RU" smtClean="0">
                <a:solidFill>
                  <a:srgbClr val="04617B">
                    <a:shade val="90000"/>
                  </a:srgbClr>
                </a:solidFill>
              </a:rPr>
              <a:t>ВШЭ. Компьютерная лингвистика-1.   Толдова С.Ю.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 defTabSz="685800"/>
            <a:fld id="{59F44964-58C1-4D2A-8784-DE4932C54E8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 defTabSz="685800"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1033" name="Группа 1"/>
          <p:cNvGrpSpPr>
            <a:grpSpLocks/>
          </p:cNvGrpSpPr>
          <p:nvPr/>
        </p:nvGrpSpPr>
        <p:grpSpPr bwMode="auto">
          <a:xfrm>
            <a:off x="-19049" y="203200"/>
            <a:ext cx="9180513" cy="647700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617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75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5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5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5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50">
          <a:solidFill>
            <a:schemeClr val="tx2"/>
          </a:solidFill>
          <a:latin typeface="Times New Roman" pitchFamily="18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3750">
          <a:solidFill>
            <a:schemeClr val="tx2"/>
          </a:solidFill>
          <a:latin typeface="Times New Roman" pitchFamily="18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3750">
          <a:solidFill>
            <a:schemeClr val="tx2"/>
          </a:solidFill>
          <a:latin typeface="Times New Roman" pitchFamily="18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3750">
          <a:solidFill>
            <a:schemeClr val="tx2"/>
          </a:solidFill>
          <a:latin typeface="Times New Roman" pitchFamily="18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3750">
          <a:solidFill>
            <a:schemeClr val="tx2"/>
          </a:solidFill>
          <a:latin typeface="Times New Roman" pitchFamily="18" charset="0"/>
        </a:defRPr>
      </a:lvl9pPr>
    </p:titleStyle>
    <p:bodyStyle>
      <a:lvl1pPr marL="204788" indent="-204788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79822" indent="-184547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4547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890588" indent="-157163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096566" indent="-157163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303020" indent="-157734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indent="-13716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645920" indent="-137160" algn="l" rtl="0" eaLnBrk="1" latinLnBrk="0" hangingPunct="1">
        <a:spcBef>
          <a:spcPct val="20000"/>
        </a:spcBef>
        <a:buClr>
          <a:schemeClr val="tx2"/>
        </a:buClr>
        <a:buChar char="•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51660" indent="-13716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0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685800">
              <a:defRPr/>
            </a:pPr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685800">
              <a:defRPr/>
            </a:pPr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1028" name="Заголовок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Образец заголовка</a:t>
            </a:r>
            <a:endParaRPr lang="en-US" altLang="en-US" smtClean="0"/>
          </a:p>
        </p:txBody>
      </p:sp>
      <p:sp>
        <p:nvSpPr>
          <p:cNvPr id="1029" name="Текст 29"/>
          <p:cNvSpPr>
            <a:spLocks noGrp="1"/>
          </p:cNvSpPr>
          <p:nvPr>
            <p:ph type="body" idx="1"/>
          </p:nvPr>
        </p:nvSpPr>
        <p:spPr bwMode="auto">
          <a:xfrm>
            <a:off x="457200" y="1935165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Образец текста</a:t>
            </a:r>
          </a:p>
          <a:p>
            <a:pPr lvl="1"/>
            <a:r>
              <a:rPr lang="ru-RU" altLang="en-US" smtClean="0"/>
              <a:t>Второй уровень</a:t>
            </a:r>
          </a:p>
          <a:p>
            <a:pPr lvl="2"/>
            <a:r>
              <a:rPr lang="ru-RU" altLang="en-US" smtClean="0"/>
              <a:t>Третий уровень</a:t>
            </a:r>
          </a:p>
          <a:p>
            <a:pPr lvl="3"/>
            <a:r>
              <a:rPr lang="ru-RU" altLang="en-US" smtClean="0"/>
              <a:t>Четвертый уровень</a:t>
            </a:r>
          </a:p>
          <a:p>
            <a:pPr lvl="4"/>
            <a:r>
              <a:rPr lang="ru-RU" altLang="en-US" smtClean="0"/>
              <a:t>Пятый уровень</a:t>
            </a:r>
            <a:endParaRPr lang="en-US" altLang="en-US" smtClean="0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 defTabSz="685800"/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14.10.2013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 defTabSz="685800"/>
            <a:r>
              <a:rPr lang="ru-RU" smtClean="0">
                <a:solidFill>
                  <a:srgbClr val="04617B">
                    <a:shade val="90000"/>
                  </a:srgbClr>
                </a:solidFill>
              </a:rPr>
              <a:t>ВШЭ. Компьютерная лингвистика-1.   Толдова С.Ю.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 defTabSz="685800"/>
            <a:fld id="{59F44964-58C1-4D2A-8784-DE4932C54E8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 defTabSz="685800"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1033" name="Группа 1"/>
          <p:cNvGrpSpPr>
            <a:grpSpLocks/>
          </p:cNvGrpSpPr>
          <p:nvPr/>
        </p:nvGrpSpPr>
        <p:grpSpPr bwMode="auto">
          <a:xfrm>
            <a:off x="-19049" y="203200"/>
            <a:ext cx="9180513" cy="647700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917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  <p:sldLayoutId id="2147483883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75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5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5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5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50">
          <a:solidFill>
            <a:schemeClr val="tx2"/>
          </a:solidFill>
          <a:latin typeface="Times New Roman" pitchFamily="18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3750">
          <a:solidFill>
            <a:schemeClr val="tx2"/>
          </a:solidFill>
          <a:latin typeface="Times New Roman" pitchFamily="18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3750">
          <a:solidFill>
            <a:schemeClr val="tx2"/>
          </a:solidFill>
          <a:latin typeface="Times New Roman" pitchFamily="18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3750">
          <a:solidFill>
            <a:schemeClr val="tx2"/>
          </a:solidFill>
          <a:latin typeface="Times New Roman" pitchFamily="18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3750">
          <a:solidFill>
            <a:schemeClr val="tx2"/>
          </a:solidFill>
          <a:latin typeface="Times New Roman" pitchFamily="18" charset="0"/>
        </a:defRPr>
      </a:lvl9pPr>
    </p:titleStyle>
    <p:bodyStyle>
      <a:lvl1pPr marL="204788" indent="-204788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79822" indent="-184547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4547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890588" indent="-157163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096566" indent="-157163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303020" indent="-157734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indent="-13716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645920" indent="-137160" algn="l" rtl="0" eaLnBrk="1" latinLnBrk="0" hangingPunct="1">
        <a:spcBef>
          <a:spcPct val="20000"/>
        </a:spcBef>
        <a:buClr>
          <a:schemeClr val="tx2"/>
        </a:buClr>
        <a:buChar char="•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51660" indent="-13716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0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gate.ac.uk/gate/doc/plugins.html" TargetMode="External"/><Relationship Id="rId2" Type="http://schemas.openxmlformats.org/officeDocument/2006/relationships/hyperlink" Target="http://alias-i.com/lingpipe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://www.alchemyapi.com/" TargetMode="External"/><Relationship Id="rId4" Type="http://schemas.openxmlformats.org/officeDocument/2006/relationships/hyperlink" Target="http://incubator.apache.org/opennlp/index.html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gate.ac.uk/gate/doc/plugins.html" TargetMode="External"/><Relationship Id="rId7" Type="http://schemas.openxmlformats.org/officeDocument/2006/relationships/hyperlink" Target="https://uima.apache.org/" TargetMode="External"/><Relationship Id="rId2" Type="http://schemas.openxmlformats.org/officeDocument/2006/relationships/hyperlink" Target="http://alias-i.com/lingpipe/" TargetMode="External"/><Relationship Id="rId1" Type="http://schemas.openxmlformats.org/officeDocument/2006/relationships/slideLayout" Target="../slideLayouts/slideLayout108.xml"/><Relationship Id="rId6" Type="http://schemas.openxmlformats.org/officeDocument/2006/relationships/hyperlink" Target="https://tech.yandex.ru/tomita/" TargetMode="External"/><Relationship Id="rId5" Type="http://schemas.openxmlformats.org/officeDocument/2006/relationships/hyperlink" Target="http://www.alchemyapi.com/" TargetMode="External"/><Relationship Id="rId4" Type="http://schemas.openxmlformats.org/officeDocument/2006/relationships/hyperlink" Target="http://incubator.apache.org/opennlp/index.html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07504" y="1268760"/>
            <a:ext cx="8856984" cy="4320480"/>
          </a:xfrm>
        </p:spPr>
        <p:txBody>
          <a:bodyPr anchor="t">
            <a:normAutofit fontScale="90000"/>
          </a:bodyPr>
          <a:lstStyle/>
          <a:p>
            <a:pPr algn="ctr">
              <a:spcBef>
                <a:spcPts val="13200"/>
              </a:spcBef>
            </a:pPr>
            <a:r>
              <a:rPr lang="ru-RU" sz="6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Компьютерная лингвистика</a:t>
            </a:r>
            <a:br>
              <a:rPr lang="ru-RU" sz="6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ru-RU" sz="6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Лингвистические аспекты</a:t>
            </a:r>
            <a:r>
              <a:rPr lang="en-US" sz="6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/>
            </a:r>
            <a:br>
              <a:rPr lang="en-US" sz="6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ru-RU" sz="6000" dirty="0" smtClean="0">
                <a:solidFill>
                  <a:schemeClr val="bg1"/>
                </a:solidFill>
              </a:rPr>
              <a:t>Подходы и задачи</a:t>
            </a:r>
            <a:r>
              <a:rPr lang="ru-RU" sz="6000" dirty="0">
                <a:solidFill>
                  <a:schemeClr val="bg1"/>
                </a:solidFill>
              </a:rPr>
              <a:t/>
            </a:r>
            <a:br>
              <a:rPr lang="ru-RU" sz="6000" dirty="0">
                <a:solidFill>
                  <a:schemeClr val="bg1"/>
                </a:solidFill>
              </a:rPr>
            </a:br>
            <a:endParaRPr lang="ru-RU" sz="4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14.10.2013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03648" y="6165304"/>
            <a:ext cx="6768752" cy="556171"/>
          </a:xfrm>
        </p:spPr>
        <p:txBody>
          <a:bodyPr/>
          <a:lstStyle/>
          <a:p>
            <a:pPr algn="ctr"/>
            <a:r>
              <a:rPr lang="ru-RU" sz="1800" smtClean="0">
                <a:solidFill>
                  <a:schemeClr val="accent1">
                    <a:lumMod val="50000"/>
                  </a:schemeClr>
                </a:solidFill>
              </a:rPr>
              <a:t>ВШЭ. Компьютерная лингвистика-1.   Толдова С.Ю.</a:t>
            </a:r>
            <a:endParaRPr lang="ru-RU" sz="18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9CD2E-A16A-4EE8-A127-D7231CA81ED1}" type="slidenum">
              <a:rPr lang="ru-RU" smtClean="0"/>
              <a:t>1</a:t>
            </a:fld>
            <a:endParaRPr lang="ru-RU"/>
          </a:p>
        </p:txBody>
      </p:sp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1" y="31155"/>
            <a:ext cx="9144000" cy="103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846434" y="5301208"/>
            <a:ext cx="79208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err="1">
                <a:solidFill>
                  <a:schemeClr val="bg2">
                    <a:lumMod val="75000"/>
                  </a:schemeClr>
                </a:solidFill>
              </a:rPr>
              <a:t>Толдова</a:t>
            </a:r>
            <a:r>
              <a:rPr lang="ru-RU" sz="3600" dirty="0">
                <a:solidFill>
                  <a:schemeClr val="bg2">
                    <a:lumMod val="75000"/>
                  </a:schemeClr>
                </a:solidFill>
              </a:rPr>
              <a:t> С.Ю</a:t>
            </a:r>
            <a:r>
              <a:rPr lang="ru-RU" sz="3600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  <a:r>
              <a:rPr lang="en-US" sz="3600" dirty="0"/>
              <a:t/>
            </a:r>
            <a:br>
              <a:rPr lang="en-US" sz="3600" dirty="0"/>
            </a:b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2360752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6896"/>
            <a:ext cx="8229600" cy="11430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altLang="en-US" sz="3800" dirty="0" smtClean="0"/>
              <a:t>Компьютерная лингвистика 3: </a:t>
            </a:r>
            <a:br>
              <a:rPr lang="ru-RU" altLang="en-US" sz="3800" dirty="0" smtClean="0"/>
            </a:br>
            <a:r>
              <a:rPr lang="ru-RU" altLang="en-US" sz="3800" dirty="0" smtClean="0"/>
              <a:t>уровни анализа</a:t>
            </a:r>
            <a:endParaRPr lang="en-US" altLang="en-US" sz="3800" dirty="0" smtClean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84313"/>
            <a:ext cx="7772400" cy="43068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en-US" sz="2000" b="1" dirty="0" smtClean="0"/>
              <a:t>Последовательность этапов анализа, соответствующая уровням языка:</a:t>
            </a:r>
          </a:p>
          <a:p>
            <a:pPr eaLnBrk="1" hangingPunct="1">
              <a:lnSpc>
                <a:spcPct val="80000"/>
              </a:lnSpc>
            </a:pPr>
            <a:r>
              <a:rPr lang="ru-RU" altLang="en-US" sz="2000" dirty="0" smtClean="0"/>
              <a:t>Нормализация текста</a:t>
            </a:r>
          </a:p>
          <a:p>
            <a:pPr eaLnBrk="1" hangingPunct="1">
              <a:lnSpc>
                <a:spcPct val="80000"/>
              </a:lnSpc>
            </a:pPr>
            <a:r>
              <a:rPr lang="ru-RU" altLang="en-US" sz="2000" dirty="0" err="1" smtClean="0"/>
              <a:t>Графематический</a:t>
            </a:r>
            <a:r>
              <a:rPr lang="ru-RU" altLang="en-US" sz="2000" dirty="0" smtClean="0"/>
              <a:t> анализ текста: </a:t>
            </a:r>
          </a:p>
          <a:p>
            <a:pPr eaLnBrk="1" hangingPunct="1">
              <a:lnSpc>
                <a:spcPct val="80000"/>
              </a:lnSpc>
            </a:pPr>
            <a:r>
              <a:rPr lang="ru-RU" altLang="en-US" sz="2000" dirty="0" smtClean="0"/>
              <a:t>выделение </a:t>
            </a:r>
            <a:r>
              <a:rPr lang="ru-RU" altLang="en-US" sz="2000" dirty="0" err="1" smtClean="0"/>
              <a:t>токенов</a:t>
            </a:r>
            <a:r>
              <a:rPr lang="ru-RU" altLang="en-US" sz="2000" dirty="0" smtClean="0"/>
              <a:t> </a:t>
            </a:r>
            <a:r>
              <a:rPr lang="en-US" altLang="en-US" sz="2000" dirty="0" smtClean="0"/>
              <a:t>/</a:t>
            </a:r>
            <a:r>
              <a:rPr lang="ru-RU" altLang="en-US" sz="2000" dirty="0" smtClean="0"/>
              <a:t> единиц анализа,</a:t>
            </a:r>
          </a:p>
          <a:p>
            <a:pPr eaLnBrk="1" hangingPunct="1">
              <a:lnSpc>
                <a:spcPct val="80000"/>
              </a:lnSpc>
            </a:pPr>
            <a:r>
              <a:rPr lang="ru-RU" altLang="en-US" sz="2000" dirty="0" smtClean="0"/>
              <a:t>Классификация </a:t>
            </a:r>
            <a:r>
              <a:rPr lang="ru-RU" altLang="en-US" sz="2000" dirty="0" err="1" smtClean="0"/>
              <a:t>токенов</a:t>
            </a:r>
            <a:r>
              <a:rPr lang="ru-RU" altLang="en-US" sz="2000" dirty="0" smtClean="0"/>
              <a:t>: </a:t>
            </a:r>
            <a:r>
              <a:rPr lang="ru-RU" altLang="en-US" sz="2000" dirty="0" err="1" smtClean="0"/>
              <a:t>обрабатываеме</a:t>
            </a:r>
            <a:r>
              <a:rPr lang="ru-RU" altLang="en-US" sz="2000" dirty="0" smtClean="0"/>
              <a:t> </a:t>
            </a:r>
            <a:r>
              <a:rPr lang="en-US" altLang="en-US" sz="2000" dirty="0" smtClean="0"/>
              <a:t>vs.</a:t>
            </a:r>
            <a:r>
              <a:rPr lang="ru-RU" altLang="en-US" sz="2000" dirty="0" smtClean="0"/>
              <a:t> </a:t>
            </a:r>
            <a:r>
              <a:rPr lang="ru-RU" altLang="en-US" sz="2000" dirty="0" err="1" smtClean="0"/>
              <a:t>необразбатываемые</a:t>
            </a:r>
            <a:r>
              <a:rPr lang="ru-RU" altLang="en-US" sz="2000" dirty="0" smtClean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ru-RU" altLang="en-US" sz="2000" dirty="0" smtClean="0"/>
              <a:t>вспомогательных знаков: разделители – знаки препинания, числа, </a:t>
            </a:r>
            <a:r>
              <a:rPr lang="ru-RU" altLang="en-US" sz="2000" dirty="0" err="1" smtClean="0"/>
              <a:t>шаблонированные</a:t>
            </a:r>
            <a:r>
              <a:rPr lang="ru-RU" altLang="en-US" sz="2000" dirty="0" smtClean="0"/>
              <a:t> элементы и прочие текстовые единицы.</a:t>
            </a:r>
          </a:p>
        </p:txBody>
      </p:sp>
      <p:sp>
        <p:nvSpPr>
          <p:cNvPr id="1126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mtClean="0"/>
              <a:t>14.10.2013</a:t>
            </a:r>
            <a:endParaRPr lang="ru-RU" altLang="en-US"/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659ED87-9E52-4908-ACA1-95643F624E2C}" type="slidenum">
              <a:rPr lang="ru-RU" altLang="en-US">
                <a:latin typeface="Arial Black" pitchFamily="34" charset="0"/>
              </a:rPr>
              <a:pPr eaLnBrk="1" hangingPunct="1"/>
              <a:t>10</a:t>
            </a:fld>
            <a:endParaRPr lang="ru-RU" altLang="en-US">
              <a:latin typeface="Arial Black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6436976"/>
            <a:ext cx="39763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>
          <a:xfrm>
            <a:off x="1907704" y="6363671"/>
            <a:ext cx="4112096" cy="365125"/>
          </a:xfrm>
        </p:spPr>
        <p:txBody>
          <a:bodyPr/>
          <a:lstStyle/>
          <a:p>
            <a:r>
              <a:rPr lang="ru-RU" dirty="0" smtClean="0"/>
              <a:t>ВШЭ. Компьютерная лингвистика-1.   </a:t>
            </a:r>
            <a:r>
              <a:rPr lang="ru-RU" dirty="0" err="1" smtClean="0"/>
              <a:t>Толдова</a:t>
            </a:r>
            <a:r>
              <a:rPr lang="ru-RU" dirty="0" smtClean="0"/>
              <a:t> С.Ю.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102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1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6896"/>
            <a:ext cx="8229600" cy="11430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altLang="en-US" sz="3800" dirty="0" smtClean="0"/>
              <a:t>Компьютерная лингвистика 3: </a:t>
            </a:r>
            <a:br>
              <a:rPr lang="ru-RU" altLang="en-US" sz="3800" dirty="0" smtClean="0"/>
            </a:br>
            <a:r>
              <a:rPr lang="ru-RU" altLang="en-US" sz="3800" dirty="0" smtClean="0"/>
              <a:t>уровни анализа</a:t>
            </a:r>
            <a:endParaRPr lang="en-US" altLang="en-US" sz="3800" dirty="0" smtClean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412776"/>
            <a:ext cx="7772400" cy="43068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en-US" sz="2000" dirty="0" smtClean="0"/>
              <a:t>Морфологический анализ: </a:t>
            </a:r>
          </a:p>
          <a:p>
            <a:pPr eaLnBrk="1" hangingPunct="1">
              <a:lnSpc>
                <a:spcPct val="80000"/>
              </a:lnSpc>
            </a:pPr>
            <a:r>
              <a:rPr lang="ru-RU" altLang="en-US" sz="2000" dirty="0" smtClean="0"/>
              <a:t>Нормализация: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en-US" sz="1800" dirty="0" err="1" smtClean="0"/>
              <a:t>Лемматизация</a:t>
            </a:r>
            <a:endParaRPr lang="ru-RU" altLang="en-US" sz="1800" dirty="0" smtClean="0"/>
          </a:p>
          <a:p>
            <a:pPr lvl="1" eaLnBrk="1" hangingPunct="1">
              <a:lnSpc>
                <a:spcPct val="80000"/>
              </a:lnSpc>
            </a:pPr>
            <a:r>
              <a:rPr lang="ru-RU" altLang="en-US" sz="1800" dirty="0" err="1" smtClean="0"/>
              <a:t>стемминг</a:t>
            </a:r>
            <a:endParaRPr lang="ru-RU" altLang="en-US" sz="1800" dirty="0" smtClean="0"/>
          </a:p>
          <a:p>
            <a:pPr eaLnBrk="1" hangingPunct="1">
              <a:lnSpc>
                <a:spcPct val="80000"/>
              </a:lnSpc>
            </a:pPr>
            <a:r>
              <a:rPr lang="ru-RU" altLang="en-US" sz="2000" dirty="0" smtClean="0"/>
              <a:t>Лексико-грамматическая аннотация: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en-US" sz="1800" dirty="0" smtClean="0"/>
              <a:t>определение грамматических характеристик лексем, </a:t>
            </a:r>
            <a:r>
              <a:rPr lang="en-US" altLang="en-US" sz="1800" dirty="0" err="1" smtClean="0"/>
              <a:t>pos</a:t>
            </a:r>
            <a:r>
              <a:rPr lang="en-US" altLang="en-US" sz="1800" dirty="0" smtClean="0"/>
              <a:t>-tagging</a:t>
            </a:r>
            <a:endParaRPr lang="ru-RU" altLang="en-US" sz="1800" dirty="0" smtClean="0"/>
          </a:p>
          <a:p>
            <a:pPr eaLnBrk="1" hangingPunct="1">
              <a:lnSpc>
                <a:spcPct val="80000"/>
              </a:lnSpc>
            </a:pPr>
            <a:r>
              <a:rPr lang="ru-RU" altLang="en-US" sz="2000" dirty="0" err="1" smtClean="0"/>
              <a:t>Дизамбигуация</a:t>
            </a:r>
            <a:r>
              <a:rPr lang="ru-RU" altLang="en-US" sz="2000" dirty="0" smtClean="0"/>
              <a:t> (</a:t>
            </a:r>
            <a:r>
              <a:rPr lang="en-US" altLang="en-US" sz="2000" dirty="0" err="1" smtClean="0"/>
              <a:t>pos</a:t>
            </a:r>
            <a:r>
              <a:rPr lang="en-US" altLang="en-US" sz="2000" dirty="0" smtClean="0"/>
              <a:t>-tagging</a:t>
            </a:r>
            <a:r>
              <a:rPr lang="ru-RU" altLang="en-US" sz="2000" dirty="0" smtClean="0"/>
              <a:t>)</a:t>
            </a:r>
            <a:endParaRPr lang="en-US" alt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ru-RU" altLang="en-US" sz="2000" dirty="0" smtClean="0"/>
              <a:t>Морфологический </a:t>
            </a:r>
            <a:r>
              <a:rPr lang="ru-RU" altLang="en-US" sz="2000" dirty="0" err="1" smtClean="0"/>
              <a:t>парсинг</a:t>
            </a:r>
            <a:r>
              <a:rPr lang="ru-RU" altLang="en-US" sz="2000" dirty="0" smtClean="0"/>
              <a:t> (например, автоматический </a:t>
            </a:r>
            <a:r>
              <a:rPr lang="ru-RU" altLang="en-US" sz="2000" dirty="0" err="1" smtClean="0"/>
              <a:t>стемминг</a:t>
            </a:r>
            <a:r>
              <a:rPr lang="ru-RU" altLang="en-US" sz="2000" dirty="0" smtClean="0"/>
              <a:t> для незнакомого языка)</a:t>
            </a:r>
          </a:p>
          <a:p>
            <a:pPr eaLnBrk="1" hangingPunct="1">
              <a:lnSpc>
                <a:spcPct val="80000"/>
              </a:lnSpc>
            </a:pPr>
            <a:endParaRPr lang="ru-RU" altLang="en-US" sz="2000" dirty="0" smtClean="0"/>
          </a:p>
          <a:p>
            <a:pPr eaLnBrk="1" hangingPunct="1">
              <a:lnSpc>
                <a:spcPct val="80000"/>
              </a:lnSpc>
            </a:pPr>
            <a:endParaRPr lang="ru-RU" altLang="en-US" sz="2000" dirty="0" smtClean="0"/>
          </a:p>
          <a:p>
            <a:pPr eaLnBrk="1" hangingPunct="1">
              <a:lnSpc>
                <a:spcPct val="80000"/>
              </a:lnSpc>
            </a:pPr>
            <a:endParaRPr lang="ru-RU" altLang="en-US" sz="2000" dirty="0" smtClean="0"/>
          </a:p>
        </p:txBody>
      </p:sp>
      <p:sp>
        <p:nvSpPr>
          <p:cNvPr id="1126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mtClean="0"/>
              <a:t>14.10.2013</a:t>
            </a:r>
            <a:endParaRPr lang="ru-RU" altLang="en-US"/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659ED87-9E52-4908-ACA1-95643F624E2C}" type="slidenum">
              <a:rPr lang="ru-RU" altLang="en-US">
                <a:latin typeface="Arial Black" pitchFamily="34" charset="0"/>
              </a:rPr>
              <a:pPr eaLnBrk="1" hangingPunct="1"/>
              <a:t>11</a:t>
            </a:fld>
            <a:endParaRPr lang="ru-RU" altLang="en-US">
              <a:latin typeface="Arial Black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6516655"/>
            <a:ext cx="39763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>
          <a:xfrm>
            <a:off x="1979712" y="6356350"/>
            <a:ext cx="4040088" cy="437724"/>
          </a:xfrm>
        </p:spPr>
        <p:txBody>
          <a:bodyPr/>
          <a:lstStyle/>
          <a:p>
            <a:r>
              <a:rPr lang="ru-RU" dirty="0" smtClean="0"/>
              <a:t>ВШЭ. Компьютерная лингвистика-1.   </a:t>
            </a:r>
            <a:r>
              <a:rPr lang="ru-RU" dirty="0" err="1" smtClean="0"/>
              <a:t>Толдова</a:t>
            </a:r>
            <a:r>
              <a:rPr lang="ru-RU" dirty="0" smtClean="0"/>
              <a:t> С.Ю.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102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1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6896"/>
            <a:ext cx="8229600" cy="11430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altLang="en-US" sz="3800" dirty="0" smtClean="0"/>
              <a:t>Компьютерная лингвистика 3: </a:t>
            </a:r>
            <a:br>
              <a:rPr lang="ru-RU" altLang="en-US" sz="3800" dirty="0" smtClean="0"/>
            </a:br>
            <a:r>
              <a:rPr lang="ru-RU" altLang="en-US" sz="3800" dirty="0" smtClean="0"/>
              <a:t>уровни анализа</a:t>
            </a:r>
            <a:endParaRPr lang="en-US" altLang="en-US" sz="3800" dirty="0" smtClean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84313"/>
            <a:ext cx="7772400" cy="43068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en-US" sz="2000" b="1" dirty="0" smtClean="0"/>
              <a:t>Последовательность этапов анализа, соответствующая уровням языка:</a:t>
            </a:r>
          </a:p>
          <a:p>
            <a:pPr eaLnBrk="1" hangingPunct="1">
              <a:lnSpc>
                <a:spcPct val="80000"/>
              </a:lnSpc>
            </a:pPr>
            <a:r>
              <a:rPr lang="ru-RU" altLang="en-US" sz="2000" dirty="0" smtClean="0"/>
              <a:t>Синтаксический анализ: 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en-US" sz="1800" dirty="0" smtClean="0"/>
              <a:t>установление структуры предложения -- системы связей между словами;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smtClean="0"/>
              <a:t>Chunking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smtClean="0"/>
              <a:t>Shallow parsing</a:t>
            </a:r>
            <a:endParaRPr lang="ru-RU" altLang="en-US" sz="18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000" dirty="0" smtClean="0"/>
          </a:p>
        </p:txBody>
      </p:sp>
      <p:sp>
        <p:nvSpPr>
          <p:cNvPr id="1126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mtClean="0"/>
              <a:t>14.10.2013</a:t>
            </a:r>
            <a:endParaRPr lang="ru-RU" altLang="en-US"/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659ED87-9E52-4908-ACA1-95643F624E2C}" type="slidenum">
              <a:rPr lang="ru-RU" altLang="en-US">
                <a:latin typeface="Arial Black" pitchFamily="34" charset="0"/>
              </a:rPr>
              <a:pPr eaLnBrk="1" hangingPunct="1"/>
              <a:t>12</a:t>
            </a:fld>
            <a:endParaRPr lang="ru-RU" altLang="en-US">
              <a:latin typeface="Arial Black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533" y="6517849"/>
            <a:ext cx="39763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>
          <a:xfrm>
            <a:off x="1896842" y="6356350"/>
            <a:ext cx="3824064" cy="437724"/>
          </a:xfrm>
        </p:spPr>
        <p:txBody>
          <a:bodyPr/>
          <a:lstStyle/>
          <a:p>
            <a:r>
              <a:rPr lang="ru-RU" dirty="0" smtClean="0"/>
              <a:t>ВШЭ. Компьютерная лингвистика-1.   </a:t>
            </a:r>
            <a:r>
              <a:rPr lang="ru-RU" dirty="0" err="1" smtClean="0"/>
              <a:t>Толдова</a:t>
            </a:r>
            <a:r>
              <a:rPr lang="ru-RU" dirty="0" smtClean="0"/>
              <a:t> С.Ю.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102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1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6896"/>
            <a:ext cx="8229600" cy="11430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altLang="en-US" sz="3800" dirty="0" smtClean="0"/>
              <a:t>Компьютерная лингвистика 3: </a:t>
            </a:r>
            <a:br>
              <a:rPr lang="ru-RU" altLang="en-US" sz="3800" dirty="0" smtClean="0"/>
            </a:br>
            <a:r>
              <a:rPr lang="ru-RU" altLang="en-US" sz="3800" dirty="0" smtClean="0"/>
              <a:t>уровни анализа</a:t>
            </a:r>
            <a:endParaRPr lang="en-US" altLang="en-US" sz="3800" dirty="0" smtClean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84313"/>
            <a:ext cx="7772400" cy="43068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en-US" sz="2000" b="1" dirty="0" smtClean="0"/>
              <a:t>Последовательность этапов анализа, соответствующая уровням языка:</a:t>
            </a:r>
          </a:p>
          <a:p>
            <a:pPr eaLnBrk="1" hangingPunct="1">
              <a:lnSpc>
                <a:spcPct val="80000"/>
              </a:lnSpc>
            </a:pPr>
            <a:r>
              <a:rPr lang="ru-RU" altLang="en-US" sz="2000" dirty="0" smtClean="0"/>
              <a:t>Семантический анализ: </a:t>
            </a:r>
            <a:endParaRPr lang="en-US" alt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ru-RU" altLang="en-US" sz="2000" dirty="0" smtClean="0"/>
              <a:t>ключевые слова, терминология</a:t>
            </a:r>
            <a:endParaRPr lang="en-US" alt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ru-RU" altLang="en-US" sz="2000" dirty="0" err="1" smtClean="0"/>
              <a:t>коллокации</a:t>
            </a:r>
            <a:r>
              <a:rPr lang="ru-RU" altLang="en-US" sz="2000" dirty="0" smtClean="0"/>
              <a:t>, </a:t>
            </a:r>
          </a:p>
          <a:p>
            <a:pPr eaLnBrk="1" hangingPunct="1">
              <a:lnSpc>
                <a:spcPct val="80000"/>
              </a:lnSpc>
            </a:pPr>
            <a:r>
              <a:rPr lang="ru-RU" altLang="en-US" sz="2000" dirty="0" smtClean="0"/>
              <a:t>разрешение семантической неоднозначности, </a:t>
            </a:r>
          </a:p>
          <a:p>
            <a:pPr eaLnBrk="1" hangingPunct="1">
              <a:lnSpc>
                <a:spcPct val="80000"/>
              </a:lnSpc>
            </a:pPr>
            <a:r>
              <a:rPr lang="ru-RU" altLang="en-US" sz="2000" dirty="0" smtClean="0"/>
              <a:t>семантические сети, </a:t>
            </a:r>
          </a:p>
          <a:p>
            <a:pPr eaLnBrk="1" hangingPunct="1">
              <a:lnSpc>
                <a:spcPct val="80000"/>
              </a:lnSpc>
            </a:pPr>
            <a:r>
              <a:rPr lang="ru-RU" altLang="en-US" sz="2000" dirty="0" smtClean="0"/>
              <a:t>извлечение семантических ролей</a:t>
            </a:r>
            <a:r>
              <a:rPr lang="en-US" altLang="en-US" sz="2000" dirty="0" smtClean="0"/>
              <a:t>/</a:t>
            </a:r>
            <a:r>
              <a:rPr lang="ru-RU" altLang="en-US" sz="2000" dirty="0" smtClean="0"/>
              <a:t>моделей управления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000" dirty="0" smtClean="0"/>
          </a:p>
        </p:txBody>
      </p:sp>
      <p:sp>
        <p:nvSpPr>
          <p:cNvPr id="1126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mtClean="0"/>
              <a:t>14.10.2013</a:t>
            </a:r>
            <a:endParaRPr lang="ru-RU" altLang="en-US"/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659ED87-9E52-4908-ACA1-95643F624E2C}" type="slidenum">
              <a:rPr lang="ru-RU" altLang="en-US">
                <a:latin typeface="Arial Black" pitchFamily="34" charset="0"/>
              </a:rPr>
              <a:pPr eaLnBrk="1" hangingPunct="1"/>
              <a:t>13</a:t>
            </a:fld>
            <a:endParaRPr lang="ru-RU" altLang="en-US">
              <a:latin typeface="Arial Black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533" y="6517849"/>
            <a:ext cx="39763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>
          <a:xfrm>
            <a:off x="1952173" y="6356350"/>
            <a:ext cx="3752056" cy="437724"/>
          </a:xfrm>
        </p:spPr>
        <p:txBody>
          <a:bodyPr/>
          <a:lstStyle/>
          <a:p>
            <a:r>
              <a:rPr lang="ru-RU" dirty="0" smtClean="0"/>
              <a:t>ВШЭ. Компьютерная лингвистика-1.   </a:t>
            </a:r>
            <a:r>
              <a:rPr lang="ru-RU" dirty="0" err="1" smtClean="0"/>
              <a:t>Толдова</a:t>
            </a:r>
            <a:r>
              <a:rPr lang="ru-RU" dirty="0" smtClean="0"/>
              <a:t> С.Ю.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102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1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6896"/>
            <a:ext cx="8229600" cy="11430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altLang="en-US" sz="3800" dirty="0" smtClean="0"/>
              <a:t>Компьютерная лингвистика 3: </a:t>
            </a:r>
            <a:br>
              <a:rPr lang="ru-RU" altLang="en-US" sz="3800" dirty="0" smtClean="0"/>
            </a:br>
            <a:r>
              <a:rPr lang="ru-RU" altLang="en-US" sz="3800" dirty="0" smtClean="0"/>
              <a:t>уровни анализа</a:t>
            </a:r>
            <a:endParaRPr lang="en-US" altLang="en-US" sz="3800" dirty="0" smtClean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84313"/>
            <a:ext cx="7772400" cy="43068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en-US" sz="2000" dirty="0" smtClean="0"/>
              <a:t>Дискурсивный анализ:</a:t>
            </a:r>
          </a:p>
          <a:p>
            <a:pPr eaLnBrk="1" hangingPunct="1">
              <a:lnSpc>
                <a:spcPct val="80000"/>
              </a:lnSpc>
            </a:pPr>
            <a:r>
              <a:rPr lang="ru-RU" altLang="en-US" sz="2000" dirty="0" smtClean="0"/>
              <a:t>анафора-</a:t>
            </a:r>
            <a:r>
              <a:rPr lang="ru-RU" altLang="en-US" sz="2000" dirty="0" err="1" smtClean="0"/>
              <a:t>кореферентность</a:t>
            </a:r>
            <a:r>
              <a:rPr lang="ru-RU" altLang="en-US" sz="2000" dirty="0" smtClean="0"/>
              <a:t>, </a:t>
            </a:r>
          </a:p>
          <a:p>
            <a:pPr eaLnBrk="1" hangingPunct="1">
              <a:lnSpc>
                <a:spcPct val="80000"/>
              </a:lnSpc>
            </a:pPr>
            <a:r>
              <a:rPr lang="ru-RU" altLang="en-US" sz="2000" dirty="0" smtClean="0"/>
              <a:t>дискурсивная связанность</a:t>
            </a:r>
          </a:p>
          <a:p>
            <a:pPr eaLnBrk="1" hangingPunct="1">
              <a:lnSpc>
                <a:spcPct val="80000"/>
              </a:lnSpc>
            </a:pPr>
            <a:r>
              <a:rPr lang="ru-RU" altLang="en-US" sz="2000" dirty="0" smtClean="0"/>
              <a:t>дискурсивные анализ: структура дискурса </a:t>
            </a:r>
          </a:p>
          <a:p>
            <a:pPr eaLnBrk="1" hangingPunct="1">
              <a:lnSpc>
                <a:spcPct val="80000"/>
              </a:lnSpc>
            </a:pPr>
            <a:r>
              <a:rPr lang="ru-RU" altLang="en-US" sz="2000" dirty="0" smtClean="0"/>
              <a:t>извлечение именованных сущностей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000" dirty="0" smtClean="0"/>
          </a:p>
        </p:txBody>
      </p:sp>
      <p:sp>
        <p:nvSpPr>
          <p:cNvPr id="1126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mtClean="0"/>
              <a:t>14.10.2013</a:t>
            </a:r>
            <a:endParaRPr lang="ru-RU" altLang="en-US"/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659ED87-9E52-4908-ACA1-95643F624E2C}" type="slidenum">
              <a:rPr lang="ru-RU" altLang="en-US">
                <a:latin typeface="Arial Black" pitchFamily="34" charset="0"/>
              </a:rPr>
              <a:pPr eaLnBrk="1" hangingPunct="1"/>
              <a:t>14</a:t>
            </a:fld>
            <a:endParaRPr lang="ru-RU" altLang="en-US">
              <a:latin typeface="Arial Black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533" y="6517849"/>
            <a:ext cx="39763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4184104" cy="437724"/>
          </a:xfrm>
        </p:spPr>
        <p:txBody>
          <a:bodyPr/>
          <a:lstStyle/>
          <a:p>
            <a:r>
              <a:rPr lang="ru-RU" dirty="0" smtClean="0"/>
              <a:t>ВШЭ. Компьютерная лингвистика-1.   </a:t>
            </a:r>
            <a:r>
              <a:rPr lang="ru-RU" dirty="0" err="1" smtClean="0"/>
              <a:t>Толдова</a:t>
            </a:r>
            <a:r>
              <a:rPr lang="ru-RU" dirty="0" smtClean="0"/>
              <a:t> С.Ю.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474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1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9823"/>
            <a:ext cx="8229600" cy="1143000"/>
          </a:xfrm>
        </p:spPr>
        <p:txBody>
          <a:bodyPr/>
          <a:lstStyle/>
          <a:p>
            <a:pPr algn="ctr"/>
            <a:r>
              <a:rPr lang="ru-RU" sz="3800" dirty="0"/>
              <a:t>Компьютерная лингвистика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3767"/>
            <a:ext cx="8229600" cy="4785395"/>
          </a:xfrm>
        </p:spPr>
        <p:txBody>
          <a:bodyPr>
            <a:normAutofit fontScale="77500" lnSpcReduction="20000"/>
          </a:bodyPr>
          <a:lstStyle/>
          <a:p>
            <a:pPr>
              <a:buClr>
                <a:schemeClr val="bg2"/>
              </a:buClr>
            </a:pPr>
            <a:r>
              <a:rPr lang="ru-RU" sz="2400" dirty="0">
                <a:solidFill>
                  <a:schemeClr val="bg1">
                    <a:lumMod val="85000"/>
                  </a:schemeClr>
                </a:solidFill>
              </a:rPr>
              <a:t>Компьютерная лингвистика</a:t>
            </a:r>
          </a:p>
          <a:p>
            <a:pPr lvl="1">
              <a:buClr>
                <a:schemeClr val="bg2"/>
              </a:buClr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Лингвистические задачи в приложениях. Примеры</a:t>
            </a:r>
          </a:p>
          <a:p>
            <a:pPr>
              <a:buClr>
                <a:schemeClr val="bg2"/>
              </a:buClr>
            </a:pPr>
            <a:r>
              <a:rPr lang="ru-RU" sz="2400" dirty="0">
                <a:solidFill>
                  <a:schemeClr val="bg1">
                    <a:lumMod val="85000"/>
                  </a:schemeClr>
                </a:solidFill>
              </a:rPr>
              <a:t>3 основных направления компьютерной лингвистики</a:t>
            </a:r>
          </a:p>
          <a:p>
            <a:pPr lvl="1">
              <a:buClr>
                <a:schemeClr val="bg2"/>
              </a:buClr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Компьютерная лингвистика 1: электронные ресурсы и инструменты работы с языковыми данными</a:t>
            </a:r>
          </a:p>
          <a:p>
            <a:pPr lvl="1">
              <a:buClr>
                <a:schemeClr val="bg2"/>
              </a:buClr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Компьютерная лингвистика 2: моделирования языка</a:t>
            </a:r>
          </a:p>
          <a:p>
            <a:pPr lvl="1">
              <a:buClr>
                <a:schemeClr val="bg2"/>
              </a:buClr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Компьютерная лингвистика 3: инженерная лингвистика (обработка языка в различных приложениях)</a:t>
            </a:r>
          </a:p>
          <a:p>
            <a:pPr>
              <a:buClr>
                <a:schemeClr val="bg2"/>
              </a:buClr>
            </a:pPr>
            <a:r>
              <a:rPr lang="ru-RU" sz="2400" dirty="0">
                <a:solidFill>
                  <a:schemeClr val="bg1">
                    <a:lumMod val="85000"/>
                  </a:schemeClr>
                </a:solidFill>
              </a:rPr>
              <a:t>Задачи компьютерной лингвистики 3. Автоматический анализ текста в приложениях</a:t>
            </a:r>
          </a:p>
          <a:p>
            <a:pPr lvl="1">
              <a:buClr>
                <a:schemeClr val="bg2"/>
              </a:buClr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информационный поиск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vs.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извлечение информации из текста</a:t>
            </a:r>
          </a:p>
          <a:p>
            <a:pPr lvl="1">
              <a:buClr>
                <a:schemeClr val="bg2"/>
              </a:buClr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анализ данных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vs.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извлечение знаний из текста</a:t>
            </a:r>
          </a:p>
          <a:p>
            <a:pPr>
              <a:buClr>
                <a:schemeClr val="bg2"/>
              </a:buClr>
            </a:pPr>
            <a:r>
              <a:rPr lang="ru-RU" sz="2400" dirty="0">
                <a:solidFill>
                  <a:schemeClr val="bg1">
                    <a:lumMod val="85000"/>
                  </a:schemeClr>
                </a:solidFill>
              </a:rPr>
              <a:t>Этапы лингвистической обработки</a:t>
            </a:r>
          </a:p>
          <a:p>
            <a:pPr>
              <a:buClr>
                <a:schemeClr val="bg2"/>
              </a:buClr>
            </a:pPr>
            <a:r>
              <a:rPr lang="ru-RU" sz="3600" dirty="0"/>
              <a:t>Свойства языка: сложности при моделировании языковых явлений</a:t>
            </a:r>
          </a:p>
          <a:p>
            <a:pPr>
              <a:buClr>
                <a:schemeClr val="bg2"/>
              </a:buClr>
            </a:pPr>
            <a:r>
              <a:rPr lang="ru-RU" dirty="0" smtClean="0">
                <a:solidFill>
                  <a:schemeClr val="bg1">
                    <a:lumMod val="85000"/>
                  </a:schemeClr>
                </a:solidFill>
              </a:rPr>
              <a:t>Примеры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лингвистических платформ</a:t>
            </a:r>
          </a:p>
          <a:p>
            <a:endParaRPr lang="ru-RU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14.10.2013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9CD2E-A16A-4EE8-A127-D7231CA81ED1}" type="slidenum">
              <a:rPr lang="ru-RU" smtClean="0"/>
              <a:t>15</a:t>
            </a:fld>
            <a:endParaRPr lang="ru-RU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6" y="6485297"/>
            <a:ext cx="39763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4184104" cy="405172"/>
          </a:xfrm>
        </p:spPr>
        <p:txBody>
          <a:bodyPr/>
          <a:lstStyle/>
          <a:p>
            <a:r>
              <a:rPr lang="ru-RU" dirty="0" smtClean="0"/>
              <a:t>ВШЭ. Компьютерная лингвистика-1.   </a:t>
            </a:r>
            <a:r>
              <a:rPr lang="ru-RU" dirty="0" err="1" smtClean="0"/>
              <a:t>Толдова</a:t>
            </a:r>
            <a:r>
              <a:rPr lang="ru-RU" dirty="0" smtClean="0"/>
              <a:t> С.Ю.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863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0"/>
            <a:ext cx="8229600" cy="1124744"/>
          </a:xfrm>
        </p:spPr>
        <p:txBody>
          <a:bodyPr/>
          <a:lstStyle/>
          <a:p>
            <a:pPr eaLnBrk="1" hangingPunct="1"/>
            <a:r>
              <a:rPr lang="ru-RU" altLang="en-US" sz="3000" dirty="0" smtClean="0"/>
              <a:t>Некоторые неудобные свойства языка</a:t>
            </a:r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196752"/>
            <a:ext cx="7924800" cy="4824636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en-US" sz="2000" dirty="0" smtClean="0">
                <a:solidFill>
                  <a:srgbClr val="0000FF"/>
                </a:solidFill>
              </a:rPr>
              <a:t>Неоднозначность</a:t>
            </a:r>
            <a:r>
              <a:rPr lang="ru-RU" altLang="en-US" sz="2000" dirty="0" smtClean="0"/>
              <a:t>: </a:t>
            </a:r>
          </a:p>
          <a:p>
            <a:pPr marL="393700" lvl="1" indent="0" eaLnBrk="1" hangingPunct="1">
              <a:lnSpc>
                <a:spcPct val="80000"/>
              </a:lnSpc>
              <a:buNone/>
            </a:pPr>
            <a:r>
              <a:rPr lang="ru-RU" altLang="en-US" sz="1800" i="1" dirty="0"/>
              <a:t>	</a:t>
            </a:r>
            <a:r>
              <a:rPr lang="ru-RU" altLang="en-US" sz="1800" i="1" dirty="0" smtClean="0"/>
              <a:t>	</a:t>
            </a:r>
            <a:r>
              <a:rPr lang="ru-RU" altLang="en-US" sz="1800" dirty="0" smtClean="0"/>
              <a:t>одно языковое выражение – разные смыслы</a:t>
            </a:r>
          </a:p>
          <a:p>
            <a:pPr marL="393700" lvl="1" indent="0" eaLnBrk="1" hangingPunct="1">
              <a:lnSpc>
                <a:spcPct val="80000"/>
              </a:lnSpc>
              <a:buNone/>
            </a:pPr>
            <a:r>
              <a:rPr lang="ru-RU" altLang="en-US" sz="1800" dirty="0"/>
              <a:t>	</a:t>
            </a:r>
            <a:r>
              <a:rPr lang="ru-RU" altLang="en-US" sz="1800" dirty="0" smtClean="0"/>
              <a:t>	</a:t>
            </a:r>
            <a:r>
              <a:rPr lang="ru-RU" altLang="en-US" sz="1800" i="1" dirty="0" smtClean="0"/>
              <a:t>ключ, партия, встретил Петрова  </a:t>
            </a:r>
            <a:r>
              <a:rPr lang="en-US" altLang="en-US" sz="1800" dirty="0" smtClean="0"/>
              <a:t>vs.</a:t>
            </a:r>
            <a:r>
              <a:rPr lang="ru-RU" altLang="en-US" sz="1800" dirty="0" smtClean="0"/>
              <a:t> </a:t>
            </a:r>
            <a:r>
              <a:rPr lang="ru-RU" altLang="en-US" sz="1800" i="1" dirty="0" smtClean="0"/>
              <a:t>Петрова сказала</a:t>
            </a:r>
            <a:r>
              <a:rPr lang="en-US" altLang="en-US" sz="1800" i="1" dirty="0" smtClean="0"/>
              <a:t> </a:t>
            </a:r>
            <a:endParaRPr lang="ru-RU" altLang="en-US" sz="1800" i="1" dirty="0" smtClean="0"/>
          </a:p>
          <a:p>
            <a:pPr marL="393700" lvl="1" indent="0" eaLnBrk="1" hangingPunct="1">
              <a:lnSpc>
                <a:spcPct val="80000"/>
              </a:lnSpc>
              <a:buNone/>
            </a:pPr>
            <a:r>
              <a:rPr lang="ru-RU" altLang="en-US" sz="1800" dirty="0" smtClean="0"/>
              <a:t>		</a:t>
            </a:r>
            <a:r>
              <a:rPr lang="ru-RU" altLang="en-US" sz="1800" i="1" dirty="0" smtClean="0"/>
              <a:t>Такие типы стали есть в цехе</a:t>
            </a:r>
            <a:r>
              <a:rPr lang="ru-RU" altLang="en-US" sz="1800" dirty="0" smtClean="0"/>
              <a:t> </a:t>
            </a:r>
          </a:p>
          <a:p>
            <a:pPr marL="393700" lvl="1" indent="0" eaLnBrk="1" hangingPunct="1">
              <a:lnSpc>
                <a:spcPct val="80000"/>
              </a:lnSpc>
              <a:buNone/>
            </a:pPr>
            <a:r>
              <a:rPr lang="ru-RU" altLang="en-US" sz="1800" dirty="0" smtClean="0"/>
              <a:t>(могут быть необходимы знания о мире для разрешения неоднозначности)</a:t>
            </a:r>
          </a:p>
          <a:p>
            <a:pPr eaLnBrk="1" hangingPunct="1">
              <a:lnSpc>
                <a:spcPct val="80000"/>
              </a:lnSpc>
            </a:pPr>
            <a:r>
              <a:rPr lang="ru-RU" altLang="en-US" sz="2000" dirty="0" smtClean="0">
                <a:solidFill>
                  <a:srgbClr val="0000FF"/>
                </a:solidFill>
              </a:rPr>
              <a:t>Несимметричность</a:t>
            </a:r>
            <a:r>
              <a:rPr lang="ru-RU" altLang="en-US" sz="2000" dirty="0" smtClean="0"/>
              <a:t>: разные способы выразить некоторый смысл в разных языках (лексика, грамматика). Существуют обязательные для выражения смыслы, необязательные в другом языке </a:t>
            </a:r>
          </a:p>
          <a:p>
            <a:pPr eaLnBrk="1" hangingPunct="1">
              <a:lnSpc>
                <a:spcPct val="80000"/>
              </a:lnSpc>
            </a:pPr>
            <a:r>
              <a:rPr lang="ru-RU" altLang="en-US" sz="2000" dirty="0" smtClean="0">
                <a:solidFill>
                  <a:srgbClr val="0000FF"/>
                </a:solidFill>
              </a:rPr>
              <a:t>Избыточность</a:t>
            </a:r>
            <a:r>
              <a:rPr lang="ru-RU" altLang="en-US" sz="2000" dirty="0" smtClean="0"/>
              <a:t> (вариативность):  множественность способов выражения одного смысла (смысл – как инвариант синонимических преобразований).</a:t>
            </a:r>
          </a:p>
          <a:p>
            <a:pPr eaLnBrk="1" hangingPunct="1">
              <a:lnSpc>
                <a:spcPct val="80000"/>
              </a:lnSpc>
            </a:pPr>
            <a:r>
              <a:rPr lang="ru-RU" altLang="en-US" sz="2000" dirty="0" err="1" smtClean="0">
                <a:solidFill>
                  <a:srgbClr val="0000FF"/>
                </a:solidFill>
              </a:rPr>
              <a:t>Конвенциональность</a:t>
            </a:r>
            <a:r>
              <a:rPr lang="ru-RU" altLang="en-US" sz="2000" dirty="0" smtClean="0">
                <a:solidFill>
                  <a:srgbClr val="0000FF"/>
                </a:solidFill>
              </a:rPr>
              <a:t>:</a:t>
            </a:r>
            <a:r>
              <a:rPr lang="ru-RU" altLang="en-US" sz="2000" dirty="0" smtClean="0"/>
              <a:t> часто правильным и даже единственно возможным способом выражения некоторого смысла является лишь один из теоретически возможных (терминология, культурные ритуалы).</a:t>
            </a:r>
          </a:p>
          <a:p>
            <a:pPr eaLnBrk="1" hangingPunct="1">
              <a:lnSpc>
                <a:spcPct val="80000"/>
              </a:lnSpc>
            </a:pPr>
            <a:r>
              <a:rPr lang="ru-RU" altLang="en-US" sz="2000" dirty="0" smtClean="0">
                <a:solidFill>
                  <a:srgbClr val="0000FF"/>
                </a:solidFill>
              </a:rPr>
              <a:t>Эллиптичность</a:t>
            </a:r>
            <a:r>
              <a:rPr lang="ru-RU" altLang="en-US" sz="2000" dirty="0" smtClean="0"/>
              <a:t>:  в языке действует множество умолчаний. Понимание требует восстановления опущенной информации.</a:t>
            </a:r>
          </a:p>
          <a:p>
            <a:pPr eaLnBrk="1" hangingPunct="1">
              <a:lnSpc>
                <a:spcPct val="80000"/>
              </a:lnSpc>
            </a:pPr>
            <a:r>
              <a:rPr lang="ru-RU" altLang="en-US" sz="2000" dirty="0" smtClean="0">
                <a:solidFill>
                  <a:srgbClr val="0000FF"/>
                </a:solidFill>
              </a:rPr>
              <a:t>Непрозрачность</a:t>
            </a:r>
            <a:r>
              <a:rPr lang="ru-RU" altLang="en-US" sz="2000" dirty="0" smtClean="0"/>
              <a:t>: язык активно использует сложные средства референции (указания на объекты в описываемом мире).</a:t>
            </a:r>
          </a:p>
          <a:p>
            <a:pPr eaLnBrk="1" hangingPunct="1">
              <a:lnSpc>
                <a:spcPct val="80000"/>
              </a:lnSpc>
            </a:pPr>
            <a:endParaRPr lang="ru-RU" altLang="en-US" sz="1800" dirty="0"/>
          </a:p>
          <a:p>
            <a:pPr eaLnBrk="1" hangingPunct="1">
              <a:lnSpc>
                <a:spcPct val="80000"/>
              </a:lnSpc>
            </a:pPr>
            <a:endParaRPr lang="ru-RU" altLang="en-US" sz="1800" dirty="0" smtClean="0"/>
          </a:p>
        </p:txBody>
      </p:sp>
      <p:sp>
        <p:nvSpPr>
          <p:cNvPr id="1331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mtClean="0"/>
              <a:t>14.10.2013</a:t>
            </a:r>
            <a:endParaRPr lang="ru-RU" altLang="en-US"/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E3A2115-8362-4D16-A993-264B02961ECF}" type="slidenum">
              <a:rPr lang="ru-RU" altLang="en-US">
                <a:latin typeface="Arial Black" pitchFamily="34" charset="0"/>
              </a:rPr>
              <a:pPr eaLnBrk="1" hangingPunct="1"/>
              <a:t>16</a:t>
            </a:fld>
            <a:endParaRPr lang="ru-RU" altLang="en-US">
              <a:latin typeface="Arial Black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90" y="6473729"/>
            <a:ext cx="39763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4184104" cy="365125"/>
          </a:xfrm>
        </p:spPr>
        <p:txBody>
          <a:bodyPr/>
          <a:lstStyle/>
          <a:p>
            <a:r>
              <a:rPr lang="ru-RU" dirty="0" smtClean="0"/>
              <a:t>ВШЭ. Компьютерная лингвистика-1.   </a:t>
            </a:r>
            <a:r>
              <a:rPr lang="ru-RU" dirty="0" err="1" smtClean="0"/>
              <a:t>Толдова</a:t>
            </a:r>
            <a:r>
              <a:rPr lang="ru-RU" dirty="0" smtClean="0"/>
              <a:t> С.Ю.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42996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0081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en-US" sz="3800" dirty="0" smtClean="0"/>
              <a:t>Язык как объект моделирования: сложности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008112"/>
            <a:ext cx="8229600" cy="4389437"/>
          </a:xfrm>
        </p:spPr>
        <p:txBody>
          <a:bodyPr/>
          <a:lstStyle/>
          <a:p>
            <a:pPr eaLnBrk="1" hangingPunct="1"/>
            <a:r>
              <a:rPr lang="ru-RU" altLang="en-US" sz="2400" dirty="0" smtClean="0"/>
              <a:t>Язык сложен для точного модельного описания: множество фактов не поддается тотальной систематизации (каталогизации) - несмотря на значительные достижения в создании моделей частных явлений, обладающих предсказательной силой.</a:t>
            </a:r>
          </a:p>
          <a:p>
            <a:pPr eaLnBrk="1" hangingPunct="1"/>
            <a:r>
              <a:rPr lang="ru-RU" altLang="en-US" sz="2400" dirty="0"/>
              <a:t>в</a:t>
            </a:r>
            <a:r>
              <a:rPr lang="ru-RU" altLang="en-US" sz="2400" dirty="0" smtClean="0"/>
              <a:t>нутренние структуры (синтаксис, семантика) не даны в непосредственном наблюдении, остаются гипотетическими</a:t>
            </a:r>
          </a:p>
        </p:txBody>
      </p:sp>
      <p:sp>
        <p:nvSpPr>
          <p:cNvPr id="1433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mtClean="0"/>
              <a:t>14.10.2013</a:t>
            </a:r>
            <a:endParaRPr lang="ru-RU" altLang="en-US"/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1926AA9-F8AD-4CEA-80B8-BEA8772D5F47}" type="slidenum">
              <a:rPr lang="ru-RU" altLang="en-US">
                <a:latin typeface="Arial Black" pitchFamily="34" charset="0"/>
              </a:rPr>
              <a:pPr eaLnBrk="1" hangingPunct="1"/>
              <a:t>17</a:t>
            </a:fld>
            <a:endParaRPr lang="ru-RU" altLang="en-US">
              <a:latin typeface="Arial Black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6" y="6437622"/>
            <a:ext cx="39763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>
          <a:xfrm>
            <a:off x="1979712" y="6356350"/>
            <a:ext cx="4040088" cy="365125"/>
          </a:xfrm>
        </p:spPr>
        <p:txBody>
          <a:bodyPr/>
          <a:lstStyle/>
          <a:p>
            <a:r>
              <a:rPr lang="ru-RU" smtClean="0"/>
              <a:t>ВШЭ. Компьютерная лингвистика-1.   Толдова С.Ю.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1982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0081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en-US" sz="3800" dirty="0" smtClean="0"/>
              <a:t>Язык как объект моделирования: сложности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008112"/>
            <a:ext cx="8229600" cy="4389437"/>
          </a:xfrm>
        </p:spPr>
        <p:txBody>
          <a:bodyPr/>
          <a:lstStyle/>
          <a:p>
            <a:pPr eaLnBrk="1" hangingPunct="1"/>
            <a:r>
              <a:rPr lang="ru-RU" altLang="en-US" sz="2400" dirty="0" smtClean="0"/>
              <a:t>нет взаимно-однозначного соответствия между формой и значением (полисемия и синонимия на всех уровнях)</a:t>
            </a:r>
          </a:p>
          <a:p>
            <a:pPr eaLnBrk="1" hangingPunct="1"/>
            <a:r>
              <a:rPr lang="ru-RU" altLang="en-US" sz="2400" dirty="0" smtClean="0"/>
              <a:t>многие языковые явления редки, не поддаются оцениванию при помощи стандартных статистических процедур; многие «события» остаются «не видны» в модели</a:t>
            </a:r>
          </a:p>
          <a:p>
            <a:pPr eaLnBrk="1" hangingPunct="1"/>
            <a:r>
              <a:rPr lang="ru-RU" altLang="en-US" sz="2400" dirty="0" smtClean="0"/>
              <a:t>язык использует стратегии «по умолчанию»: не все смыслы имеют поверхностное выражение</a:t>
            </a:r>
          </a:p>
        </p:txBody>
      </p:sp>
      <p:sp>
        <p:nvSpPr>
          <p:cNvPr id="1433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mtClean="0"/>
              <a:t>14.10.2013</a:t>
            </a:r>
            <a:endParaRPr lang="ru-RU" altLang="en-US"/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736" y="6356350"/>
            <a:ext cx="3824064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ru-RU" altLang="en-US" dirty="0" smtClean="0"/>
              <a:t>ВШЭ. Компьютерная лингвистика-1.   </a:t>
            </a:r>
            <a:r>
              <a:rPr lang="ru-RU" altLang="en-US" dirty="0" err="1" smtClean="0"/>
              <a:t>Толдова</a:t>
            </a:r>
            <a:r>
              <a:rPr lang="ru-RU" altLang="en-US" dirty="0" smtClean="0"/>
              <a:t> С.Ю.</a:t>
            </a:r>
            <a:endParaRPr lang="ru-RU" altLang="en-US" dirty="0"/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1926AA9-F8AD-4CEA-80B8-BEA8772D5F47}" type="slidenum">
              <a:rPr lang="ru-RU" altLang="en-US">
                <a:latin typeface="Arial Black" pitchFamily="34" charset="0"/>
              </a:rPr>
              <a:pPr eaLnBrk="1" hangingPunct="1"/>
              <a:t>18</a:t>
            </a:fld>
            <a:endParaRPr lang="ru-RU" altLang="en-US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248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229600" cy="1143000"/>
          </a:xfrm>
        </p:spPr>
        <p:txBody>
          <a:bodyPr/>
          <a:lstStyle/>
          <a:p>
            <a:r>
              <a:rPr lang="ru-RU" dirty="0" smtClean="0"/>
              <a:t>Неоднозначность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721284"/>
            <a:ext cx="8229600" cy="4389437"/>
          </a:xfrm>
        </p:spPr>
        <p:txBody>
          <a:bodyPr/>
          <a:lstStyle/>
          <a:p>
            <a:r>
              <a:rPr lang="ru-RU" dirty="0" smtClean="0"/>
              <a:t>Морфологическая неоднозначность:</a:t>
            </a:r>
          </a:p>
          <a:p>
            <a:pPr lvl="1"/>
            <a:r>
              <a:rPr lang="ru-RU" i="1" dirty="0" smtClean="0"/>
              <a:t>Адвокат Петрова Сидорова</a:t>
            </a:r>
          </a:p>
          <a:p>
            <a:r>
              <a:rPr lang="ru-RU" dirty="0" smtClean="0"/>
              <a:t>Синтаксическая неоднозначность</a:t>
            </a:r>
          </a:p>
          <a:p>
            <a:pPr lvl="1"/>
            <a:r>
              <a:rPr lang="ru-RU" i="1" dirty="0" smtClean="0"/>
              <a:t>Не закапывайте погребенных в земле исполинов</a:t>
            </a:r>
          </a:p>
          <a:p>
            <a:r>
              <a:rPr lang="ru-RU" dirty="0" smtClean="0"/>
              <a:t>Семантическая неоднозначность</a:t>
            </a:r>
          </a:p>
          <a:p>
            <a:pPr lvl="1"/>
            <a:r>
              <a:rPr lang="ru-RU" i="1" dirty="0" smtClean="0"/>
              <a:t>Петров болеет </a:t>
            </a:r>
            <a:r>
              <a:rPr lang="en-US" dirty="0" smtClean="0"/>
              <a:t>vs. </a:t>
            </a:r>
            <a:r>
              <a:rPr lang="ru-RU" i="1" dirty="0" smtClean="0"/>
              <a:t>Петров болеет за Динамо</a:t>
            </a:r>
          </a:p>
          <a:p>
            <a:pPr lvl="1"/>
            <a:r>
              <a:rPr lang="ru-RU" i="1" dirty="0" smtClean="0"/>
              <a:t>Наша партия </a:t>
            </a:r>
            <a:r>
              <a:rPr lang="en-US" dirty="0" smtClean="0"/>
              <a:t>vs. </a:t>
            </a:r>
            <a:r>
              <a:rPr lang="ru-RU" i="1" dirty="0" smtClean="0"/>
              <a:t>Партия ракет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14.10.2013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979712" y="6356350"/>
            <a:ext cx="4040088" cy="365125"/>
          </a:xfrm>
        </p:spPr>
        <p:txBody>
          <a:bodyPr/>
          <a:lstStyle/>
          <a:p>
            <a:r>
              <a:rPr lang="ru-RU" dirty="0" smtClean="0"/>
              <a:t>ВШЭ. Компьютерная лингвистика-1.   </a:t>
            </a:r>
            <a:r>
              <a:rPr lang="ru-RU" dirty="0" err="1" smtClean="0"/>
              <a:t>Толдова</a:t>
            </a:r>
            <a:r>
              <a:rPr lang="ru-RU" dirty="0" smtClean="0"/>
              <a:t> С.Ю.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9CD2E-A16A-4EE8-A127-D7231CA81ED1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55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9823"/>
            <a:ext cx="8229600" cy="1143000"/>
          </a:xfrm>
        </p:spPr>
        <p:txBody>
          <a:bodyPr/>
          <a:lstStyle/>
          <a:p>
            <a:pPr algn="ctr"/>
            <a:r>
              <a:rPr lang="ru-RU" sz="3800" dirty="0"/>
              <a:t>Компьютерная лингвистика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3767"/>
            <a:ext cx="8229600" cy="4785395"/>
          </a:xfrm>
        </p:spPr>
        <p:txBody>
          <a:bodyPr>
            <a:normAutofit fontScale="77500" lnSpcReduction="20000"/>
          </a:bodyPr>
          <a:lstStyle/>
          <a:p>
            <a:pPr>
              <a:buClr>
                <a:schemeClr val="bg2"/>
              </a:buClr>
            </a:pPr>
            <a:r>
              <a:rPr lang="ru-RU" sz="2400" dirty="0">
                <a:solidFill>
                  <a:schemeClr val="bg1">
                    <a:lumMod val="85000"/>
                  </a:schemeClr>
                </a:solidFill>
              </a:rPr>
              <a:t>Компьютерная лингвистика</a:t>
            </a:r>
          </a:p>
          <a:p>
            <a:pPr lvl="1">
              <a:buClr>
                <a:schemeClr val="bg2"/>
              </a:buClr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Лингвистические задачи в приложениях. Примеры</a:t>
            </a:r>
          </a:p>
          <a:p>
            <a:pPr>
              <a:buClr>
                <a:schemeClr val="bg2"/>
              </a:buClr>
            </a:pPr>
            <a:r>
              <a:rPr lang="ru-RU" sz="2400" dirty="0">
                <a:solidFill>
                  <a:schemeClr val="bg1">
                    <a:lumMod val="85000"/>
                  </a:schemeClr>
                </a:solidFill>
              </a:rPr>
              <a:t>3 основных направления компьютерной лингвистики</a:t>
            </a:r>
          </a:p>
          <a:p>
            <a:pPr lvl="1">
              <a:buClr>
                <a:schemeClr val="bg2"/>
              </a:buClr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Компьютерная лингвистика 1: электронные ресурсы и инструменты работы с языковыми данными</a:t>
            </a:r>
          </a:p>
          <a:p>
            <a:pPr lvl="1">
              <a:buClr>
                <a:schemeClr val="bg2"/>
              </a:buClr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Компьютерная лингвистика 2: моделирования языка</a:t>
            </a:r>
          </a:p>
          <a:p>
            <a:pPr lvl="1">
              <a:buClr>
                <a:schemeClr val="bg2"/>
              </a:buClr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Компьютерная лингвистика 3: инженерная лингвистика (обработка языка в различных приложениях)</a:t>
            </a:r>
          </a:p>
          <a:p>
            <a:pPr>
              <a:buClr>
                <a:schemeClr val="bg2"/>
              </a:buClr>
            </a:pPr>
            <a:r>
              <a:rPr lang="ru-RU" sz="2400" dirty="0">
                <a:solidFill>
                  <a:schemeClr val="bg1">
                    <a:lumMod val="85000"/>
                  </a:schemeClr>
                </a:solidFill>
              </a:rPr>
              <a:t>Задачи компьютерной лингвистики 3. Автоматический анализ текста в приложениях</a:t>
            </a:r>
          </a:p>
          <a:p>
            <a:pPr lvl="1">
              <a:buClr>
                <a:schemeClr val="bg2"/>
              </a:buClr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информационный поиск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vs.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извлечение информации из текста</a:t>
            </a:r>
          </a:p>
          <a:p>
            <a:pPr lvl="1">
              <a:buClr>
                <a:schemeClr val="bg2"/>
              </a:buClr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анализ данных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vs.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извлечение знаний из текста</a:t>
            </a:r>
          </a:p>
          <a:p>
            <a:pPr>
              <a:buClr>
                <a:schemeClr val="bg2"/>
              </a:buClr>
            </a:pPr>
            <a:r>
              <a:rPr lang="ru-RU" sz="3600" dirty="0"/>
              <a:t>Этапы лингвистической обработки</a:t>
            </a:r>
          </a:p>
          <a:p>
            <a:pPr>
              <a:buClr>
                <a:schemeClr val="bg2"/>
              </a:buClr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Свойства языка: сложности при моделировании языковых явлений</a:t>
            </a:r>
          </a:p>
          <a:p>
            <a:pPr>
              <a:buClr>
                <a:schemeClr val="bg2"/>
              </a:buClr>
            </a:pPr>
            <a:r>
              <a:rPr lang="ru-RU" dirty="0" smtClean="0">
                <a:solidFill>
                  <a:schemeClr val="bg1">
                    <a:lumMod val="85000"/>
                  </a:schemeClr>
                </a:solidFill>
              </a:rPr>
              <a:t>Примеры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лингвистических платформ</a:t>
            </a:r>
          </a:p>
          <a:p>
            <a:endParaRPr lang="ru-RU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14.10.2013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9CD2E-A16A-4EE8-A127-D7231CA81ED1}" type="slidenum">
              <a:rPr lang="ru-RU" smtClean="0"/>
              <a:t>2</a:t>
            </a:fld>
            <a:endParaRPr lang="ru-RU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6" y="6485297"/>
            <a:ext cx="39763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2063151" y="6397758"/>
            <a:ext cx="3777208" cy="365125"/>
          </a:xfrm>
        </p:spPr>
        <p:txBody>
          <a:bodyPr/>
          <a:lstStyle/>
          <a:p>
            <a:r>
              <a:rPr lang="ru-RU" smtClean="0"/>
              <a:t>ВШЭ. Компьютерная лингвистика-1.   Толдова С.Ю.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872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77801"/>
            <a:ext cx="9001000" cy="802927"/>
          </a:xfrm>
        </p:spPr>
        <p:txBody>
          <a:bodyPr/>
          <a:lstStyle/>
          <a:p>
            <a:r>
              <a:rPr lang="ru-RU" sz="4400" dirty="0" smtClean="0"/>
              <a:t>Онтологическая неоднозначность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14.10.2013</a:t>
            </a:r>
            <a:endParaRPr lang="ru-R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80" y="1525588"/>
            <a:ext cx="8102108" cy="4423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9CD2E-A16A-4EE8-A127-D7231CA81ED1}" type="slidenum">
              <a:rPr lang="ru-RU" smtClean="0"/>
              <a:t>20</a:t>
            </a:fld>
            <a:endParaRPr lang="ru-RU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533" y="6517849"/>
            <a:ext cx="39763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691680" y="6356350"/>
            <a:ext cx="4328120" cy="377825"/>
          </a:xfrm>
        </p:spPr>
        <p:txBody>
          <a:bodyPr/>
          <a:lstStyle/>
          <a:p>
            <a:r>
              <a:rPr lang="ru-RU" dirty="0" smtClean="0"/>
              <a:t>ВШЭ. Компьютерная лингвистика-1.   </a:t>
            </a:r>
            <a:r>
              <a:rPr lang="ru-RU" dirty="0" err="1" smtClean="0"/>
              <a:t>Толдова</a:t>
            </a:r>
            <a:r>
              <a:rPr lang="ru-RU" dirty="0" smtClean="0"/>
              <a:t> С.Ю.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4226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0425" y="206298"/>
            <a:ext cx="8229600" cy="1143000"/>
          </a:xfrm>
        </p:spPr>
        <p:txBody>
          <a:bodyPr/>
          <a:lstStyle/>
          <a:p>
            <a:pPr algn="ctr"/>
            <a:r>
              <a:rPr lang="ru-RU" sz="3600" dirty="0" smtClean="0"/>
              <a:t>Подходы к моделированию в АОТ</a:t>
            </a:r>
            <a:endParaRPr lang="en-US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556792"/>
            <a:ext cx="8229600" cy="4389437"/>
          </a:xfrm>
        </p:spPr>
        <p:txBody>
          <a:bodyPr/>
          <a:lstStyle/>
          <a:p>
            <a:r>
              <a:rPr lang="ru-RU" dirty="0" smtClean="0"/>
              <a:t>2 базовых подхода:</a:t>
            </a:r>
          </a:p>
          <a:p>
            <a:pPr lvl="1"/>
            <a:r>
              <a:rPr lang="ru-RU" dirty="0" smtClean="0"/>
              <a:t>подход, основанный на правилах</a:t>
            </a:r>
          </a:p>
          <a:p>
            <a:pPr lvl="1"/>
            <a:r>
              <a:rPr lang="ru-RU" dirty="0" smtClean="0"/>
              <a:t>подход, основанный на машинном обучении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14.10.2013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9CD2E-A16A-4EE8-A127-D7231CA81ED1}" type="slidenum">
              <a:rPr lang="ru-RU" smtClean="0"/>
              <a:t>21</a:t>
            </a:fld>
            <a:endParaRPr lang="ru-RU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6" y="6413287"/>
            <a:ext cx="39763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048043" y="6318566"/>
            <a:ext cx="3968080" cy="385018"/>
          </a:xfrm>
        </p:spPr>
        <p:txBody>
          <a:bodyPr/>
          <a:lstStyle/>
          <a:p>
            <a:r>
              <a:rPr lang="ru-RU" smtClean="0"/>
              <a:t>ВШЭ. Компьютерная лингвистика-1.   Толдова С.Ю.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04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5712" y="-8430"/>
            <a:ext cx="8784976" cy="1143000"/>
          </a:xfrm>
          <a:noFill/>
          <a:ln/>
        </p:spPr>
        <p:txBody>
          <a:bodyPr/>
          <a:lstStyle/>
          <a:p>
            <a:pPr algn="ctr"/>
            <a:r>
              <a:rPr lang="en-US" sz="4400" dirty="0" smtClean="0">
                <a:latin typeface="Arial Unicode MS" pitchFamily="34" charset="-128"/>
              </a:rPr>
              <a:t>2 </a:t>
            </a:r>
            <a:r>
              <a:rPr lang="ru-RU" sz="4400" dirty="0" smtClean="0">
                <a:latin typeface="Arial Unicode MS" pitchFamily="34" charset="-128"/>
              </a:rPr>
              <a:t>подхода к моделированию </a:t>
            </a:r>
            <a:r>
              <a:rPr lang="en-US" sz="4400" dirty="0" smtClean="0">
                <a:latin typeface="Arial Unicode MS" pitchFamily="34" charset="-128"/>
              </a:rPr>
              <a:t>NLP</a:t>
            </a:r>
            <a:endParaRPr lang="en-US" sz="4400" dirty="0">
              <a:latin typeface="Arial Unicode MS" pitchFamily="34" charset="-128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531938"/>
            <a:ext cx="7859216" cy="4824412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GB" sz="2400" b="1" dirty="0">
                <a:latin typeface="Arial Unicode MS" pitchFamily="34" charset="-128"/>
              </a:rPr>
              <a:t>Knowledge Engineering</a:t>
            </a:r>
          </a:p>
          <a:p>
            <a:pPr>
              <a:lnSpc>
                <a:spcPct val="80000"/>
              </a:lnSpc>
              <a:buFontTx/>
              <a:buNone/>
            </a:pPr>
            <a:endParaRPr lang="en-GB" sz="2400" b="1" dirty="0">
              <a:latin typeface="Arial Unicode MS" pitchFamily="34" charset="-128"/>
            </a:endParaRPr>
          </a:p>
          <a:p>
            <a:pPr>
              <a:lnSpc>
                <a:spcPct val="80000"/>
              </a:lnSpc>
            </a:pPr>
            <a:r>
              <a:rPr lang="en-GB" sz="2400" dirty="0">
                <a:latin typeface="Arial Unicode MS" pitchFamily="34" charset="-128"/>
              </a:rPr>
              <a:t>rule based </a:t>
            </a:r>
            <a:endParaRPr lang="ru-RU" sz="2400" dirty="0" smtClean="0">
              <a:latin typeface="Arial Unicode MS" pitchFamily="34" charset="-128"/>
            </a:endParaRPr>
          </a:p>
          <a:p>
            <a:pPr>
              <a:lnSpc>
                <a:spcPct val="80000"/>
              </a:lnSpc>
            </a:pPr>
            <a:r>
              <a:rPr lang="en-GB" sz="2400" dirty="0" smtClean="0">
                <a:latin typeface="Arial Unicode MS" pitchFamily="34" charset="-128"/>
              </a:rPr>
              <a:t>developed </a:t>
            </a:r>
            <a:r>
              <a:rPr lang="en-GB" sz="2400" dirty="0">
                <a:latin typeface="Arial Unicode MS" pitchFamily="34" charset="-128"/>
              </a:rPr>
              <a:t>by experienced language engineers </a:t>
            </a:r>
          </a:p>
          <a:p>
            <a:pPr>
              <a:lnSpc>
                <a:spcPct val="80000"/>
              </a:lnSpc>
            </a:pPr>
            <a:r>
              <a:rPr lang="en-GB" sz="2400" dirty="0">
                <a:latin typeface="Arial Unicode MS" pitchFamily="34" charset="-128"/>
              </a:rPr>
              <a:t>make use of human intuition </a:t>
            </a:r>
          </a:p>
          <a:p>
            <a:pPr>
              <a:lnSpc>
                <a:spcPct val="80000"/>
              </a:lnSpc>
            </a:pPr>
            <a:r>
              <a:rPr lang="en-GB" sz="2400" dirty="0">
                <a:latin typeface="Arial Unicode MS" pitchFamily="34" charset="-128"/>
              </a:rPr>
              <a:t>require only small amount of training data</a:t>
            </a:r>
          </a:p>
          <a:p>
            <a:pPr>
              <a:lnSpc>
                <a:spcPct val="80000"/>
              </a:lnSpc>
            </a:pPr>
            <a:r>
              <a:rPr lang="en-GB" sz="2400" dirty="0">
                <a:latin typeface="Arial Unicode MS" pitchFamily="34" charset="-128"/>
              </a:rPr>
              <a:t>development can be very time consuming </a:t>
            </a:r>
          </a:p>
          <a:p>
            <a:pPr>
              <a:lnSpc>
                <a:spcPct val="80000"/>
              </a:lnSpc>
            </a:pPr>
            <a:r>
              <a:rPr lang="en-GB" sz="2400" dirty="0">
                <a:latin typeface="Arial Unicode MS" pitchFamily="34" charset="-128"/>
              </a:rPr>
              <a:t>some changes may be hard to accommodate </a:t>
            </a:r>
            <a:endParaRPr lang="en-US" sz="2400" dirty="0">
              <a:latin typeface="Arial Unicode MS" pitchFamily="34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14.10.2013</a:t>
            </a:r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9CD2E-A16A-4EE8-A127-D7231CA81ED1}" type="slidenum">
              <a:rPr lang="ru-RU" smtClean="0"/>
              <a:t>22</a:t>
            </a:fld>
            <a:endParaRPr lang="ru-RU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487" y="6400798"/>
            <a:ext cx="39763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4184104" cy="320673"/>
          </a:xfrm>
        </p:spPr>
        <p:txBody>
          <a:bodyPr/>
          <a:lstStyle/>
          <a:p>
            <a:r>
              <a:rPr lang="ru-RU" dirty="0" smtClean="0"/>
              <a:t>ВШЭ. Компьютерная лингвистика-1.   </a:t>
            </a:r>
            <a:r>
              <a:rPr lang="ru-RU" dirty="0" err="1" smtClean="0"/>
              <a:t>Толдова</a:t>
            </a:r>
            <a:r>
              <a:rPr lang="ru-RU" dirty="0" smtClean="0"/>
              <a:t> С.Ю.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471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5712" y="-8430"/>
            <a:ext cx="8784976" cy="1143000"/>
          </a:xfrm>
          <a:noFill/>
          <a:ln/>
        </p:spPr>
        <p:txBody>
          <a:bodyPr/>
          <a:lstStyle/>
          <a:p>
            <a:pPr algn="ctr"/>
            <a:r>
              <a:rPr lang="en-US" sz="4400" dirty="0" smtClean="0">
                <a:latin typeface="Arial Unicode MS" pitchFamily="34" charset="-128"/>
              </a:rPr>
              <a:t>2 </a:t>
            </a:r>
            <a:r>
              <a:rPr lang="ru-RU" sz="4400" dirty="0" smtClean="0">
                <a:latin typeface="Arial Unicode MS" pitchFamily="34" charset="-128"/>
              </a:rPr>
              <a:t>подхода к моделированию </a:t>
            </a:r>
            <a:r>
              <a:rPr lang="en-US" sz="4400" dirty="0" smtClean="0">
                <a:latin typeface="Arial Unicode MS" pitchFamily="34" charset="-128"/>
              </a:rPr>
              <a:t>NLP</a:t>
            </a:r>
            <a:endParaRPr lang="en-US" sz="4400" dirty="0">
              <a:latin typeface="Arial Unicode MS" pitchFamily="34" charset="-128"/>
            </a:endParaRPr>
          </a:p>
        </p:txBody>
      </p:sp>
      <p:sp>
        <p:nvSpPr>
          <p:cNvPr id="69636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323528" y="1340768"/>
            <a:ext cx="8717160" cy="443484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GB" sz="2400" b="1" dirty="0">
                <a:latin typeface="Arial Unicode MS" pitchFamily="34" charset="-128"/>
              </a:rPr>
              <a:t>Learning Systems</a:t>
            </a:r>
          </a:p>
          <a:p>
            <a:pPr>
              <a:lnSpc>
                <a:spcPct val="90000"/>
              </a:lnSpc>
            </a:pPr>
            <a:endParaRPr lang="en-GB" sz="2000" dirty="0">
              <a:latin typeface="Arial Unicode MS" pitchFamily="34" charset="-128"/>
            </a:endParaRPr>
          </a:p>
          <a:p>
            <a:pPr>
              <a:lnSpc>
                <a:spcPct val="90000"/>
              </a:lnSpc>
            </a:pPr>
            <a:r>
              <a:rPr lang="en-GB" sz="2400" dirty="0">
                <a:latin typeface="Arial Unicode MS" pitchFamily="34" charset="-128"/>
              </a:rPr>
              <a:t>use statistics or other machine learning </a:t>
            </a:r>
          </a:p>
          <a:p>
            <a:pPr>
              <a:lnSpc>
                <a:spcPct val="90000"/>
              </a:lnSpc>
            </a:pPr>
            <a:r>
              <a:rPr lang="en-GB" sz="2400" dirty="0">
                <a:latin typeface="Arial Unicode MS" pitchFamily="34" charset="-128"/>
              </a:rPr>
              <a:t>developers do not need LE expertise </a:t>
            </a:r>
          </a:p>
          <a:p>
            <a:pPr>
              <a:lnSpc>
                <a:spcPct val="90000"/>
              </a:lnSpc>
            </a:pPr>
            <a:r>
              <a:rPr lang="en-GB" sz="2400" dirty="0">
                <a:latin typeface="Arial Unicode MS" pitchFamily="34" charset="-128"/>
              </a:rPr>
              <a:t>require large amounts of annotated training data </a:t>
            </a:r>
          </a:p>
          <a:p>
            <a:pPr>
              <a:lnSpc>
                <a:spcPct val="90000"/>
              </a:lnSpc>
            </a:pPr>
            <a:r>
              <a:rPr lang="en-GB" sz="2400" dirty="0">
                <a:latin typeface="Arial Unicode MS" pitchFamily="34" charset="-128"/>
              </a:rPr>
              <a:t>some changes may require re-annotation of the entire training </a:t>
            </a:r>
            <a:r>
              <a:rPr lang="en-GB" sz="2400" dirty="0" smtClean="0">
                <a:latin typeface="Arial Unicode MS" pitchFamily="34" charset="-128"/>
              </a:rPr>
              <a:t>corpus</a:t>
            </a:r>
            <a:endParaRPr lang="ru-RU" sz="2400" dirty="0" smtClean="0">
              <a:latin typeface="Arial Unicode MS" pitchFamily="34" charset="-128"/>
            </a:endParaRPr>
          </a:p>
          <a:p>
            <a:pPr>
              <a:lnSpc>
                <a:spcPct val="90000"/>
              </a:lnSpc>
            </a:pPr>
            <a:endParaRPr lang="ru-RU" sz="2400" dirty="0">
              <a:latin typeface="Arial Unicode MS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 smtClean="0">
                <a:latin typeface="Arial Unicode MS" pitchFamily="34" charset="-128"/>
              </a:rPr>
              <a:t>Новые алгоритмы обработки «больших данных» (</a:t>
            </a:r>
            <a:r>
              <a:rPr lang="en-US" sz="2400" dirty="0" smtClean="0">
                <a:latin typeface="Arial Unicode MS" pitchFamily="34" charset="-128"/>
              </a:rPr>
              <a:t>Big Data</a:t>
            </a:r>
            <a:r>
              <a:rPr lang="ru-RU" sz="2400" dirty="0" smtClean="0">
                <a:latin typeface="Arial Unicode MS" pitchFamily="34" charset="-128"/>
              </a:rPr>
              <a:t>)</a:t>
            </a:r>
            <a:r>
              <a:rPr lang="en-US" sz="2400" dirty="0" smtClean="0">
                <a:latin typeface="Arial Unicode MS" pitchFamily="34" charset="-128"/>
              </a:rPr>
              <a:t>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 smtClean="0">
                <a:latin typeface="Arial Unicode MS" pitchFamily="34" charset="-128"/>
              </a:rPr>
              <a:t>Например, </a:t>
            </a:r>
            <a:r>
              <a:rPr lang="en-US" sz="2400" dirty="0" smtClean="0">
                <a:latin typeface="Arial Unicode MS" pitchFamily="34" charset="-128"/>
              </a:rPr>
              <a:t>Deep learning algorithms</a:t>
            </a:r>
            <a:r>
              <a:rPr lang="ru-RU" sz="2400" dirty="0" smtClean="0">
                <a:latin typeface="Arial Unicode MS" pitchFamily="34" charset="-128"/>
              </a:rPr>
              <a:t>  </a:t>
            </a:r>
            <a:endParaRPr lang="en-US" sz="2400" dirty="0">
              <a:latin typeface="Arial Unicode MS" pitchFamily="34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14.10.2013</a:t>
            </a:r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9CD2E-A16A-4EE8-A127-D7231CA81ED1}" type="slidenum">
              <a:rPr lang="ru-RU" smtClean="0"/>
              <a:t>23</a:t>
            </a:fld>
            <a:endParaRPr lang="ru-RU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319" y="6413287"/>
            <a:ext cx="39763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1907704" y="6356350"/>
            <a:ext cx="4112096" cy="365125"/>
          </a:xfrm>
        </p:spPr>
        <p:txBody>
          <a:bodyPr/>
          <a:lstStyle/>
          <a:p>
            <a:r>
              <a:rPr lang="ru-RU" dirty="0" smtClean="0"/>
              <a:t>ВШЭ. Компьютерная лингвистика-1.   </a:t>
            </a:r>
            <a:r>
              <a:rPr lang="ru-RU" dirty="0" err="1" smtClean="0"/>
              <a:t>Толдова</a:t>
            </a:r>
            <a:r>
              <a:rPr lang="ru-RU" dirty="0" smtClean="0"/>
              <a:t> С.Ю.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468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9823"/>
            <a:ext cx="8229600" cy="1143000"/>
          </a:xfrm>
        </p:spPr>
        <p:txBody>
          <a:bodyPr/>
          <a:lstStyle/>
          <a:p>
            <a:pPr algn="ctr"/>
            <a:r>
              <a:rPr lang="ru-RU" sz="3800" dirty="0"/>
              <a:t>Компьютерная лингвистика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3767"/>
            <a:ext cx="8229600" cy="4785395"/>
          </a:xfrm>
        </p:spPr>
        <p:txBody>
          <a:bodyPr>
            <a:normAutofit fontScale="77500" lnSpcReduction="20000"/>
          </a:bodyPr>
          <a:lstStyle/>
          <a:p>
            <a:pPr>
              <a:buClr>
                <a:schemeClr val="bg2"/>
              </a:buClr>
            </a:pPr>
            <a:r>
              <a:rPr lang="ru-RU" sz="2400" dirty="0">
                <a:solidFill>
                  <a:schemeClr val="bg1">
                    <a:lumMod val="85000"/>
                  </a:schemeClr>
                </a:solidFill>
              </a:rPr>
              <a:t>Компьютерная </a:t>
            </a: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</a:rPr>
              <a:t>лингвистика</a:t>
            </a:r>
          </a:p>
          <a:p>
            <a:pPr lvl="1">
              <a:buClr>
                <a:schemeClr val="bg2"/>
              </a:buClr>
            </a:pPr>
            <a:r>
              <a:rPr lang="ru-RU" sz="2000" dirty="0">
                <a:solidFill>
                  <a:schemeClr val="bg1">
                    <a:lumMod val="85000"/>
                  </a:schemeClr>
                </a:solidFill>
              </a:rPr>
              <a:t>Лингвистические задачи в приложениях. </a:t>
            </a: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</a:rPr>
              <a:t>Примеры</a:t>
            </a:r>
          </a:p>
          <a:p>
            <a:pPr>
              <a:buClr>
                <a:schemeClr val="bg2"/>
              </a:buClr>
            </a:pPr>
            <a:r>
              <a:rPr lang="ru-RU" sz="2200" dirty="0" smtClean="0">
                <a:solidFill>
                  <a:schemeClr val="bg1">
                    <a:lumMod val="85000"/>
                  </a:schemeClr>
                </a:solidFill>
              </a:rPr>
              <a:t>3 основных направления компьютерной лингвистики</a:t>
            </a:r>
            <a:endParaRPr lang="ru-RU" sz="2200" dirty="0">
              <a:solidFill>
                <a:schemeClr val="bg1">
                  <a:lumMod val="85000"/>
                </a:schemeClr>
              </a:solidFill>
            </a:endParaRPr>
          </a:p>
          <a:p>
            <a:pPr lvl="1">
              <a:buClr>
                <a:schemeClr val="bg2"/>
              </a:buClr>
            </a:pPr>
            <a:r>
              <a:rPr lang="ru-RU" sz="2200" dirty="0" smtClean="0">
                <a:solidFill>
                  <a:schemeClr val="bg1">
                    <a:lumMod val="85000"/>
                  </a:schemeClr>
                </a:solidFill>
              </a:rPr>
              <a:t>Компьютерная лингвистика 1: электронные ресурсы и инструменты работы с языковыми данными</a:t>
            </a:r>
          </a:p>
          <a:p>
            <a:pPr lvl="1">
              <a:buClr>
                <a:schemeClr val="bg2"/>
              </a:buClr>
            </a:pPr>
            <a:r>
              <a:rPr lang="ru-RU" sz="2200" dirty="0" smtClean="0">
                <a:solidFill>
                  <a:schemeClr val="bg1">
                    <a:lumMod val="85000"/>
                  </a:schemeClr>
                </a:solidFill>
              </a:rPr>
              <a:t>Компьютерная лингвистика 2: моделирования языка</a:t>
            </a:r>
          </a:p>
          <a:p>
            <a:pPr lvl="1">
              <a:buClr>
                <a:schemeClr val="bg2"/>
              </a:buClr>
            </a:pPr>
            <a:r>
              <a:rPr lang="ru-RU" sz="2000" dirty="0">
                <a:solidFill>
                  <a:schemeClr val="bg1">
                    <a:lumMod val="85000"/>
                  </a:schemeClr>
                </a:solidFill>
              </a:rPr>
              <a:t>Компьютерная лингвистика 3: инженерная лингвистика (обработка языка в различных приложениях)</a:t>
            </a:r>
          </a:p>
          <a:p>
            <a:pPr>
              <a:buClr>
                <a:schemeClr val="bg2"/>
              </a:buClr>
            </a:pPr>
            <a:r>
              <a:rPr lang="ru-RU" sz="2500" dirty="0">
                <a:solidFill>
                  <a:schemeClr val="bg1">
                    <a:lumMod val="85000"/>
                  </a:schemeClr>
                </a:solidFill>
              </a:rPr>
              <a:t>Задачи компьютерной лингвистики 3. Автоматический анализ текста в приложениях</a:t>
            </a:r>
          </a:p>
          <a:p>
            <a:pPr lvl="1">
              <a:buClr>
                <a:schemeClr val="bg2"/>
              </a:buClr>
            </a:pPr>
            <a:r>
              <a:rPr lang="ru-RU" sz="2000" dirty="0">
                <a:solidFill>
                  <a:schemeClr val="bg1">
                    <a:lumMod val="85000"/>
                  </a:schemeClr>
                </a:solidFill>
              </a:rPr>
              <a:t>информационный поиск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vs.</a:t>
            </a:r>
            <a:r>
              <a:rPr lang="ru-RU" sz="2000" dirty="0">
                <a:solidFill>
                  <a:schemeClr val="bg1">
                    <a:lumMod val="85000"/>
                  </a:schemeClr>
                </a:solidFill>
              </a:rPr>
              <a:t> извлечение информации из текста</a:t>
            </a:r>
          </a:p>
          <a:p>
            <a:pPr lvl="1">
              <a:buClr>
                <a:schemeClr val="bg2"/>
              </a:buClr>
            </a:pPr>
            <a:r>
              <a:rPr lang="ru-RU" sz="2000" dirty="0">
                <a:solidFill>
                  <a:schemeClr val="bg1">
                    <a:lumMod val="85000"/>
                  </a:schemeClr>
                </a:solidFill>
              </a:rPr>
              <a:t>анализ данных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vs.</a:t>
            </a:r>
            <a:r>
              <a:rPr lang="ru-RU" sz="2000" dirty="0">
                <a:solidFill>
                  <a:schemeClr val="bg1">
                    <a:lumMod val="85000"/>
                  </a:schemeClr>
                </a:solidFill>
              </a:rPr>
              <a:t> извлечение знаний из текста</a:t>
            </a:r>
          </a:p>
          <a:p>
            <a:pPr>
              <a:buClr>
                <a:schemeClr val="bg2"/>
              </a:buClr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Этапы лингвистической обработки</a:t>
            </a:r>
          </a:p>
          <a:p>
            <a:pPr>
              <a:buClr>
                <a:schemeClr val="bg2"/>
              </a:buClr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Свойства языка: сложности при моделировании языковых явлений</a:t>
            </a:r>
          </a:p>
          <a:p>
            <a:pPr>
              <a:buClr>
                <a:schemeClr val="bg2"/>
              </a:buClr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Этапы лингвистической обработки</a:t>
            </a:r>
            <a:endParaRPr lang="en-GB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ru-RU" sz="3100" dirty="0"/>
              <a:t>Примеры лингвистических платформ</a:t>
            </a:r>
          </a:p>
          <a:p>
            <a:endParaRPr lang="ru-RU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14.10.2013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9CD2E-A16A-4EE8-A127-D7231CA81ED1}" type="slidenum">
              <a:rPr lang="ru-RU" smtClean="0"/>
              <a:t>24</a:t>
            </a:fld>
            <a:endParaRPr lang="ru-RU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6" y="6485297"/>
            <a:ext cx="39763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2051720" y="6356350"/>
            <a:ext cx="3968080" cy="405172"/>
          </a:xfrm>
        </p:spPr>
        <p:txBody>
          <a:bodyPr/>
          <a:lstStyle/>
          <a:p>
            <a:r>
              <a:rPr lang="ru-RU" dirty="0" smtClean="0"/>
              <a:t>ВШЭ. Компьютерная лингвистика-1.   </a:t>
            </a:r>
            <a:r>
              <a:rPr lang="ru-RU" dirty="0" err="1" smtClean="0"/>
              <a:t>Толдова</a:t>
            </a:r>
            <a:r>
              <a:rPr lang="ru-RU" dirty="0" smtClean="0"/>
              <a:t> С.Ю.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230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sz="3600" dirty="0" smtClean="0"/>
              <a:t>Теоретический </a:t>
            </a:r>
            <a:r>
              <a:rPr lang="ru-RU" sz="3600" dirty="0"/>
              <a:t>подход в задачах моделирования анализа текста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Масштабируемая среда для многоуровневого анализа текстов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LingPipe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http://alias-i.com/lingpipe/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Gate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http://gate.ac.uk/gate/doc/plugins.html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OpenNLP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http://incubator.apache.org/opennlp/index.html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Alchemy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5"/>
              </a:rPr>
              <a:t>http://www.alchemyapi.com/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14.10.2013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1009" y="6373455"/>
            <a:ext cx="762000" cy="365125"/>
          </a:xfrm>
        </p:spPr>
        <p:txBody>
          <a:bodyPr/>
          <a:lstStyle/>
          <a:p>
            <a:fld id="{82A9CD2E-A16A-4EE8-A127-D7231CA81ED1}" type="slidenum">
              <a:rPr lang="ru-RU" smtClean="0"/>
              <a:t>25</a:t>
            </a:fld>
            <a:endParaRPr lang="ru-RU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307" y="6432206"/>
            <a:ext cx="39763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748414" y="6377238"/>
            <a:ext cx="3621232" cy="361342"/>
          </a:xfrm>
        </p:spPr>
        <p:txBody>
          <a:bodyPr/>
          <a:lstStyle/>
          <a:p>
            <a:r>
              <a:rPr lang="ru-RU" smtClean="0"/>
              <a:t>ВШЭ. Компьютерная лингвистика-1.   Толдова С.Ю.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856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Platforms for Knowledge based Information Extraction</a:t>
            </a:r>
            <a:r>
              <a:rPr lang="en-US" dirty="0" smtClean="0"/>
              <a:t>: components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NLP Pipeline: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 Segmentation: tokenization, sentence splitting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 Normalization, POS-tagging, morphology (morphological dictionary, parser)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 Syntax parsing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 Semantic role labeling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smtClean="0"/>
              <a:t>Reference resolution (</a:t>
            </a:r>
            <a:r>
              <a:rPr lang="en-US" sz="2400" dirty="0" err="1" smtClean="0"/>
              <a:t>coreferencer</a:t>
            </a:r>
            <a:r>
              <a:rPr lang="en-US" sz="2400" dirty="0" smtClean="0"/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smtClean="0"/>
              <a:t>Named Entities Recognition (Gazetteers, NER systems)</a:t>
            </a:r>
            <a:endParaRPr lang="ru-RU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14.10.2013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771800" y="6216824"/>
            <a:ext cx="4839816" cy="504651"/>
          </a:xfrm>
        </p:spPr>
        <p:txBody>
          <a:bodyPr/>
          <a:lstStyle/>
          <a:p>
            <a:r>
              <a:rPr lang="ru-RU" dirty="0" smtClean="0"/>
              <a:t>ВШЭ. Компьютерная лингвистика-1.   </a:t>
            </a:r>
            <a:r>
              <a:rPr lang="ru-RU" dirty="0" err="1" smtClean="0"/>
              <a:t>Толдова</a:t>
            </a:r>
            <a:r>
              <a:rPr lang="ru-RU" dirty="0" smtClean="0"/>
              <a:t> С.Ю.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9CD2E-A16A-4EE8-A127-D7231CA81ED1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211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Оценка систем и модулей:</a:t>
            </a:r>
          </a:p>
          <a:p>
            <a:pPr lvl="1"/>
            <a:r>
              <a:rPr lang="ru-RU" dirty="0" smtClean="0"/>
              <a:t>Точность</a:t>
            </a:r>
          </a:p>
          <a:p>
            <a:pPr lvl="1"/>
            <a:r>
              <a:rPr lang="ru-RU" dirty="0" smtClean="0"/>
              <a:t>Полнота</a:t>
            </a:r>
          </a:p>
          <a:p>
            <a:pPr lvl="1"/>
            <a:r>
              <a:rPr lang="en-US" dirty="0" smtClean="0"/>
              <a:t>Accuracy</a:t>
            </a:r>
          </a:p>
          <a:p>
            <a:pPr lvl="1"/>
            <a:r>
              <a:rPr lang="ru-RU" dirty="0" smtClean="0"/>
              <a:t>Оценка разметки: мера согласия между </a:t>
            </a:r>
            <a:r>
              <a:rPr lang="ru-RU" dirty="0" err="1" smtClean="0"/>
              <a:t>аннотаторами</a:t>
            </a:r>
            <a:endParaRPr lang="ru-RU" dirty="0" smtClean="0"/>
          </a:p>
          <a:p>
            <a:pPr lvl="1"/>
            <a:r>
              <a:rPr lang="ru-RU" dirty="0" smtClean="0"/>
              <a:t>Др.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14.10.2013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907704" y="6356350"/>
            <a:ext cx="4112096" cy="365125"/>
          </a:xfrm>
        </p:spPr>
        <p:txBody>
          <a:bodyPr/>
          <a:lstStyle/>
          <a:p>
            <a:r>
              <a:rPr lang="ru-RU" dirty="0" smtClean="0"/>
              <a:t>ВШЭ. Компьютерная лингвистика-1.   </a:t>
            </a:r>
            <a:r>
              <a:rPr lang="ru-RU" dirty="0" err="1" smtClean="0"/>
              <a:t>Толдова</a:t>
            </a:r>
            <a:r>
              <a:rPr lang="ru-RU" dirty="0" smtClean="0"/>
              <a:t> С.Ю.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9CD2E-A16A-4EE8-A127-D7231CA81ED1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49997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3791" y="204788"/>
            <a:ext cx="8229600" cy="1143000"/>
          </a:xfrm>
        </p:spPr>
        <p:txBody>
          <a:bodyPr/>
          <a:lstStyle/>
          <a:p>
            <a:r>
              <a:rPr lang="ru-RU" dirty="0" smtClean="0"/>
              <a:t>Общая методология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484784"/>
            <a:ext cx="8892480" cy="4389437"/>
          </a:xfrm>
        </p:spPr>
        <p:txBody>
          <a:bodyPr/>
          <a:lstStyle/>
          <a:p>
            <a:r>
              <a:rPr lang="ru-RU" dirty="0" err="1" smtClean="0"/>
              <a:t>Копрус</a:t>
            </a:r>
            <a:r>
              <a:rPr lang="ru-RU" dirty="0" smtClean="0"/>
              <a:t>: 3 подмножества</a:t>
            </a:r>
          </a:p>
          <a:p>
            <a:pPr lvl="1"/>
            <a:r>
              <a:rPr lang="en-US" dirty="0" smtClean="0"/>
              <a:t>Learning set</a:t>
            </a:r>
          </a:p>
          <a:p>
            <a:pPr lvl="1"/>
            <a:r>
              <a:rPr lang="en-US" dirty="0" smtClean="0"/>
              <a:t>Testing set</a:t>
            </a:r>
          </a:p>
          <a:p>
            <a:pPr lvl="1"/>
            <a:r>
              <a:rPr lang="en-US" dirty="0" smtClean="0"/>
              <a:t>Gold standard set</a:t>
            </a:r>
            <a:r>
              <a:rPr lang="ru-RU" dirty="0" smtClean="0"/>
              <a:t> </a:t>
            </a:r>
            <a:endParaRPr lang="ru-RU" dirty="0"/>
          </a:p>
          <a:p>
            <a:pPr lvl="1"/>
            <a:r>
              <a:rPr lang="ru-RU" dirty="0" smtClean="0"/>
              <a:t>(</a:t>
            </a:r>
            <a:r>
              <a:rPr lang="en-US" dirty="0" smtClean="0"/>
              <a:t>NB</a:t>
            </a:r>
            <a:r>
              <a:rPr lang="ru-RU" dirty="0" smtClean="0"/>
              <a:t> метод </a:t>
            </a:r>
            <a:r>
              <a:rPr lang="ru-RU" dirty="0" err="1" smtClean="0"/>
              <a:t>кроссвалидации</a:t>
            </a:r>
            <a:r>
              <a:rPr lang="ru-RU" dirty="0" smtClean="0"/>
              <a:t>)</a:t>
            </a:r>
          </a:p>
          <a:p>
            <a:pPr marL="273050" lvl="1" indent="-273050">
              <a:buClr>
                <a:srgbClr val="0BD0D9"/>
              </a:buClr>
              <a:buSzPct val="95000"/>
            </a:pPr>
            <a:r>
              <a:rPr lang="ru-RU" sz="2600" dirty="0" smtClean="0"/>
              <a:t>Разметка </a:t>
            </a:r>
            <a:r>
              <a:rPr lang="ru-RU" sz="2600" dirty="0"/>
              <a:t>корпуса:</a:t>
            </a:r>
          </a:p>
          <a:p>
            <a:pPr lvl="1"/>
            <a:r>
              <a:rPr lang="ru-RU" sz="2600" dirty="0" smtClean="0"/>
              <a:t>Инструкция</a:t>
            </a:r>
          </a:p>
          <a:p>
            <a:pPr lvl="1"/>
            <a:r>
              <a:rPr lang="ru-RU" sz="2600" dirty="0" smtClean="0"/>
              <a:t>Мера согласия между </a:t>
            </a:r>
            <a:r>
              <a:rPr lang="ru-RU" sz="2600" dirty="0" err="1" smtClean="0"/>
              <a:t>аннотаторами</a:t>
            </a:r>
            <a:endParaRPr lang="ru-RU" sz="2600" dirty="0" smtClean="0"/>
          </a:p>
          <a:p>
            <a:pPr lvl="1"/>
            <a:r>
              <a:rPr lang="ru-RU" sz="2600" dirty="0" smtClean="0"/>
              <a:t>Золотой стандарт</a:t>
            </a:r>
          </a:p>
          <a:p>
            <a:pPr lvl="1"/>
            <a:r>
              <a:rPr lang="ru-RU" sz="2600" dirty="0" smtClean="0"/>
              <a:t>Разметка обучающего множества </a:t>
            </a:r>
            <a:r>
              <a:rPr lang="en-US" sz="2600" dirty="0" smtClean="0"/>
              <a:t>/</a:t>
            </a:r>
            <a:r>
              <a:rPr lang="ru-RU" sz="2600" dirty="0" smtClean="0"/>
              <a:t> тестового множества</a:t>
            </a:r>
            <a:endParaRPr lang="en-US" sz="26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14.10.2013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763688" y="6356350"/>
            <a:ext cx="4256112" cy="365125"/>
          </a:xfrm>
        </p:spPr>
        <p:txBody>
          <a:bodyPr/>
          <a:lstStyle/>
          <a:p>
            <a:r>
              <a:rPr lang="ru-RU" dirty="0" smtClean="0"/>
              <a:t>ВШЭ. Компьютерная лингвистика-1.   </a:t>
            </a:r>
            <a:r>
              <a:rPr lang="ru-RU" dirty="0" err="1" smtClean="0"/>
              <a:t>Толдова</a:t>
            </a:r>
            <a:r>
              <a:rPr lang="ru-RU" dirty="0" smtClean="0"/>
              <a:t> С.Ю.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9CD2E-A16A-4EE8-A127-D7231CA81ED1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42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Общая методология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Исследование</a:t>
            </a:r>
          </a:p>
          <a:p>
            <a:pPr lvl="1"/>
            <a:r>
              <a:rPr lang="ru-RU" dirty="0" smtClean="0"/>
              <a:t>Лингвистически-значимые признаки</a:t>
            </a:r>
            <a:endParaRPr lang="en-US" dirty="0" smtClean="0"/>
          </a:p>
          <a:p>
            <a:pPr lvl="1"/>
            <a:r>
              <a:rPr lang="ru-RU" dirty="0" smtClean="0"/>
              <a:t>Статистические признаки</a:t>
            </a:r>
          </a:p>
          <a:p>
            <a:pPr lvl="1"/>
            <a:r>
              <a:rPr lang="ru-RU" dirty="0" smtClean="0"/>
              <a:t>Формальны признаки</a:t>
            </a:r>
          </a:p>
          <a:p>
            <a:pPr lvl="1"/>
            <a:r>
              <a:rPr lang="ru-RU" dirty="0" smtClean="0"/>
              <a:t>Вклад признака </a:t>
            </a:r>
            <a:r>
              <a:rPr lang="en-US" dirty="0" smtClean="0"/>
              <a:t>/</a:t>
            </a:r>
            <a:r>
              <a:rPr lang="ru-RU" dirty="0" smtClean="0"/>
              <a:t> признаков</a:t>
            </a:r>
          </a:p>
          <a:p>
            <a:pPr marL="273050" lvl="1" indent="-273050">
              <a:buClr>
                <a:srgbClr val="0BD0D9"/>
              </a:buClr>
              <a:buSzPct val="95000"/>
            </a:pPr>
            <a:r>
              <a:rPr lang="ru-RU" sz="2600" dirty="0" smtClean="0"/>
              <a:t>Оценка</a:t>
            </a:r>
            <a:endParaRPr lang="ru-RU" sz="2600" dirty="0"/>
          </a:p>
          <a:p>
            <a:pPr lvl="1"/>
            <a:r>
              <a:rPr lang="ru-RU" sz="2600" dirty="0" smtClean="0"/>
              <a:t>«</a:t>
            </a:r>
            <a:r>
              <a:rPr lang="ru-RU" sz="2600" dirty="0" err="1" smtClean="0"/>
              <a:t>дифф</a:t>
            </a:r>
            <a:r>
              <a:rPr lang="ru-RU" sz="2600" dirty="0" smtClean="0"/>
              <a:t>» - места расхождения между ответом системы и золотым стандартом</a:t>
            </a:r>
          </a:p>
          <a:p>
            <a:pPr lvl="1"/>
            <a:r>
              <a:rPr lang="ru-RU" sz="2600" dirty="0" smtClean="0"/>
              <a:t>Точность </a:t>
            </a:r>
            <a:r>
              <a:rPr lang="en-US" sz="2600" dirty="0" smtClean="0"/>
              <a:t>/</a:t>
            </a:r>
            <a:r>
              <a:rPr lang="ru-RU" sz="2600" dirty="0" smtClean="0"/>
              <a:t> полнота </a:t>
            </a:r>
            <a:r>
              <a:rPr lang="en-US" sz="2600" dirty="0" smtClean="0"/>
              <a:t>/</a:t>
            </a:r>
            <a:r>
              <a:rPr lang="ru-RU" sz="2600" dirty="0" smtClean="0"/>
              <a:t> другие метрики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14.10.2013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979712" y="6356350"/>
            <a:ext cx="4040088" cy="365125"/>
          </a:xfrm>
        </p:spPr>
        <p:txBody>
          <a:bodyPr/>
          <a:lstStyle/>
          <a:p>
            <a:r>
              <a:rPr lang="ru-RU" dirty="0" smtClean="0"/>
              <a:t>ВШЭ. Компьютерная лингвистика-1.   </a:t>
            </a:r>
            <a:r>
              <a:rPr lang="ru-RU" dirty="0" err="1" smtClean="0"/>
              <a:t>Толдова</a:t>
            </a:r>
            <a:r>
              <a:rPr lang="ru-RU" dirty="0" smtClean="0"/>
              <a:t> С.Ю.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9CD2E-A16A-4EE8-A127-D7231CA81ED1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48196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6896"/>
            <a:ext cx="8229600" cy="11430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altLang="en-US" sz="3800" dirty="0" smtClean="0"/>
              <a:t>Компьютерная лингвистика 3: </a:t>
            </a:r>
            <a:br>
              <a:rPr lang="ru-RU" altLang="en-US" sz="3800" dirty="0" smtClean="0"/>
            </a:br>
            <a:r>
              <a:rPr lang="ru-RU" altLang="en-US" sz="3800" dirty="0" smtClean="0"/>
              <a:t>уровни анализа</a:t>
            </a:r>
            <a:endParaRPr lang="en-US" altLang="en-US" sz="3800" dirty="0" smtClean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84313"/>
            <a:ext cx="7772400" cy="43068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en-US" sz="2000" b="1" dirty="0" smtClean="0"/>
              <a:t>Последовательность этапов анализа, соответствующая уровням языка:</a:t>
            </a:r>
          </a:p>
          <a:p>
            <a:pPr eaLnBrk="1" hangingPunct="1">
              <a:lnSpc>
                <a:spcPct val="80000"/>
              </a:lnSpc>
            </a:pPr>
            <a:r>
              <a:rPr lang="ru-RU" altLang="en-US" sz="2000" dirty="0" err="1" smtClean="0"/>
              <a:t>Графематический</a:t>
            </a:r>
            <a:r>
              <a:rPr lang="ru-RU" altLang="en-US" sz="2000" dirty="0" smtClean="0"/>
              <a:t> анализ текста: выделение слов, знаков препинания, цифр, и прочих текстовых единиц.</a:t>
            </a:r>
          </a:p>
          <a:p>
            <a:pPr eaLnBrk="1" hangingPunct="1">
              <a:lnSpc>
                <a:spcPct val="80000"/>
              </a:lnSpc>
            </a:pPr>
            <a:r>
              <a:rPr lang="ru-RU" altLang="en-US" sz="2000" dirty="0" smtClean="0"/>
              <a:t>Морфологический анализ: определение грамматических характеристик лексем.</a:t>
            </a:r>
          </a:p>
          <a:p>
            <a:pPr eaLnBrk="1" hangingPunct="1">
              <a:lnSpc>
                <a:spcPct val="80000"/>
              </a:lnSpc>
            </a:pPr>
            <a:r>
              <a:rPr lang="ru-RU" altLang="en-US" sz="2000" dirty="0" smtClean="0"/>
              <a:t>Синтаксический анализ: установление структуры предложения -- системы связей между словами.</a:t>
            </a:r>
          </a:p>
          <a:p>
            <a:pPr eaLnBrk="1" hangingPunct="1">
              <a:lnSpc>
                <a:spcPct val="80000"/>
              </a:lnSpc>
            </a:pPr>
            <a:r>
              <a:rPr lang="ru-RU" altLang="en-US" sz="2000" dirty="0" smtClean="0"/>
              <a:t>Семантический анализ: построение структуры, ассоциированной непосредственно с передаваемым значением - в границах языка</a:t>
            </a:r>
          </a:p>
          <a:p>
            <a:pPr eaLnBrk="1" hangingPunct="1">
              <a:lnSpc>
                <a:spcPct val="80000"/>
              </a:lnSpc>
            </a:pPr>
            <a:r>
              <a:rPr lang="ru-RU" altLang="en-US" sz="2000" dirty="0" smtClean="0"/>
              <a:t>Прагматический анализ: интерпретация семантической структуры в контексте модели текста  и знаний о мире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[</a:t>
            </a:r>
            <a:r>
              <a:rPr lang="ru-RU" altLang="en-US" sz="2000" dirty="0" smtClean="0"/>
              <a:t>В случае речи – просодический анализ</a:t>
            </a:r>
            <a:r>
              <a:rPr lang="en-US" altLang="en-US" sz="2000" dirty="0" smtClean="0"/>
              <a:t>]</a:t>
            </a:r>
            <a:r>
              <a:rPr lang="ru-RU" altLang="en-US" sz="2000" dirty="0" smtClean="0"/>
              <a:t>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000" dirty="0" smtClean="0"/>
          </a:p>
        </p:txBody>
      </p:sp>
      <p:sp>
        <p:nvSpPr>
          <p:cNvPr id="1126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mtClean="0"/>
              <a:t>14.10.2013</a:t>
            </a:r>
            <a:endParaRPr lang="ru-RU" altLang="en-US"/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659ED87-9E52-4908-ACA1-95643F624E2C}" type="slidenum">
              <a:rPr lang="ru-RU" altLang="en-US">
                <a:latin typeface="Arial Black" pitchFamily="34" charset="0"/>
              </a:rPr>
              <a:pPr eaLnBrk="1" hangingPunct="1"/>
              <a:t>3</a:t>
            </a:fld>
            <a:endParaRPr lang="ru-RU" altLang="en-US">
              <a:latin typeface="Arial Black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533" y="6517849"/>
            <a:ext cx="39763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ВШЭ. Компьютерная лингвистика-1.   Толдова С.Ю.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141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1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ru-RU" dirty="0" smtClean="0"/>
              <a:t>Стандартные инженерные методы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7236" y="1797950"/>
            <a:ext cx="7609528" cy="4110971"/>
          </a:xfrm>
        </p:spPr>
        <p:txBody>
          <a:bodyPr/>
          <a:lstStyle/>
          <a:p>
            <a:r>
              <a:rPr lang="ru-RU" sz="2400" dirty="0" smtClean="0"/>
              <a:t>Правила: кс-грамматики, конечные преобразователи (</a:t>
            </a:r>
            <a:r>
              <a:rPr lang="en-US" sz="2400" dirty="0" smtClean="0"/>
              <a:t>Tomita parser</a:t>
            </a:r>
            <a:r>
              <a:rPr lang="ru-RU" sz="2400" dirty="0" smtClean="0"/>
              <a:t>, </a:t>
            </a:r>
            <a:r>
              <a:rPr lang="en-US" sz="2400" dirty="0" smtClean="0"/>
              <a:t>Gate</a:t>
            </a:r>
            <a:r>
              <a:rPr lang="ru-RU" sz="2400" dirty="0" smtClean="0"/>
              <a:t>)</a:t>
            </a:r>
            <a:endParaRPr lang="en-US" sz="2400" dirty="0" smtClean="0"/>
          </a:p>
          <a:p>
            <a:r>
              <a:rPr lang="ru-RU" sz="2400" dirty="0" smtClean="0"/>
              <a:t>Векторные модели</a:t>
            </a:r>
          </a:p>
          <a:p>
            <a:r>
              <a:rPr lang="en-US" sz="2400" dirty="0" smtClean="0"/>
              <a:t>Bootstrapping</a:t>
            </a:r>
          </a:p>
          <a:p>
            <a:r>
              <a:rPr lang="ru-RU" sz="2400" dirty="0" smtClean="0"/>
              <a:t>Классификаторы (деревья решений, байесовская классификация, </a:t>
            </a:r>
            <a:r>
              <a:rPr lang="en-US" sz="2400" dirty="0" smtClean="0"/>
              <a:t>SVM</a:t>
            </a:r>
            <a:r>
              <a:rPr lang="ru-RU" sz="2400" dirty="0" smtClean="0"/>
              <a:t>)</a:t>
            </a:r>
          </a:p>
          <a:p>
            <a:r>
              <a:rPr lang="ru-RU" sz="2400" dirty="0" smtClean="0"/>
              <a:t>Кластеризация</a:t>
            </a:r>
          </a:p>
          <a:p>
            <a:r>
              <a:rPr lang="ru-RU" sz="2400" dirty="0" smtClean="0"/>
              <a:t>Латентно-семантический анализ (</a:t>
            </a:r>
            <a:r>
              <a:rPr lang="en-US" sz="2400" dirty="0" smtClean="0"/>
              <a:t>SVD</a:t>
            </a:r>
            <a:r>
              <a:rPr lang="ru-RU" sz="2400" dirty="0" smtClean="0"/>
              <a:t>)</a:t>
            </a:r>
          </a:p>
          <a:p>
            <a:r>
              <a:rPr lang="ru-RU" sz="2400" dirty="0" smtClean="0"/>
              <a:t>Условные случайные поля</a:t>
            </a:r>
          </a:p>
          <a:p>
            <a:r>
              <a:rPr lang="ru-RU" sz="2400" dirty="0" smtClean="0"/>
              <a:t>Нейронные сети</a:t>
            </a:r>
          </a:p>
          <a:p>
            <a:r>
              <a:rPr lang="ru-RU" sz="2400" dirty="0" smtClean="0"/>
              <a:t>Языковые модели</a:t>
            </a:r>
          </a:p>
          <a:p>
            <a:endParaRPr lang="ru-RU" dirty="0" smtClean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14.10.2013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923928" y="6460402"/>
            <a:ext cx="4504928" cy="261074"/>
          </a:xfrm>
        </p:spPr>
        <p:txBody>
          <a:bodyPr/>
          <a:lstStyle/>
          <a:p>
            <a:r>
              <a:rPr lang="ru-RU" dirty="0" smtClean="0"/>
              <a:t>ВШЭ. Компьютерная лингвистика-1.   </a:t>
            </a:r>
            <a:r>
              <a:rPr lang="ru-RU" dirty="0" err="1" smtClean="0"/>
              <a:t>Толдова</a:t>
            </a:r>
            <a:r>
              <a:rPr lang="ru-RU" dirty="0" smtClean="0"/>
              <a:t> С.Ю.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9CD2E-A16A-4EE8-A127-D7231CA81ED1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18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10842"/>
            <a:ext cx="8229600" cy="857250"/>
          </a:xfrm>
        </p:spPr>
        <p:txBody>
          <a:bodyPr/>
          <a:lstStyle/>
          <a:p>
            <a:pPr>
              <a:spcBef>
                <a:spcPts val="450"/>
              </a:spcBef>
            </a:pPr>
            <a:r>
              <a:rPr lang="ru-RU" sz="2700" dirty="0"/>
              <a:t>Среда для автоматической обработки текста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LingPipe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0070C0"/>
                </a:solidFill>
                <a:hlinkClick r:id="rId2"/>
              </a:rPr>
              <a:t>http://alias-i.com/lingpipe/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Gate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http://gate.ac.uk/gate/doc/plugins.html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OpenNLP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http://incubator.apache.org/opennlp/index.html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Alchemy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5"/>
              </a:rPr>
              <a:t>http://www.alchemyapi.com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5"/>
              </a:rPr>
              <a:t>/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Томита-парсер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://tech.yandex.ru/tomita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en-US" dirty="0" smtClean="0"/>
              <a:t>NLTK – Natural Language Processing Toolkit</a:t>
            </a:r>
            <a:endParaRPr lang="ru-RU" dirty="0" smtClean="0"/>
          </a:p>
          <a:p>
            <a:r>
              <a:rPr lang="en-US" dirty="0"/>
              <a:t>UIMA - </a:t>
            </a:r>
            <a:r>
              <a:rPr lang="en-US" dirty="0">
                <a:hlinkClick r:id="rId7"/>
              </a:rPr>
              <a:t>https://uima.apache.org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14.10.2013</a:t>
            </a: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9CD2E-A16A-4EE8-A127-D7231CA81ED1}" type="slidenum">
              <a:rPr lang="ru-RU" smtClean="0">
                <a:solidFill>
                  <a:srgbClr val="04617B">
                    <a:shade val="90000"/>
                  </a:srgbClr>
                </a:solidFill>
              </a:rPr>
              <a:pPr/>
              <a:t>31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15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4540" y="1214754"/>
            <a:ext cx="6326460" cy="857250"/>
          </a:xfrm>
        </p:spPr>
        <p:txBody>
          <a:bodyPr>
            <a:noAutofit/>
          </a:bodyPr>
          <a:lstStyle/>
          <a:p>
            <a:r>
              <a:rPr lang="en-US" sz="3000" dirty="0"/>
              <a:t>Platforms for Knowledge based Information Extraction: components</a:t>
            </a:r>
            <a:endParaRPr lang="ru-RU" sz="3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NLP Pipeline: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 Segmentation: tokenization, sentence splitting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 Normalization, POS-tagging, morphology (morphological dictionary, parser)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 Syntax parsing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 Semantic role labeling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 Reference resolution (</a:t>
            </a:r>
            <a:r>
              <a:rPr lang="en-US" dirty="0" err="1"/>
              <a:t>coreferencer</a:t>
            </a:r>
            <a:r>
              <a:rPr lang="en-US" dirty="0"/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 Named Entities Recognition (Gazetteers, NER systems)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14.10.2013</a:t>
            </a: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9CD2E-A16A-4EE8-A127-D7231CA81ED1}" type="slidenum">
              <a:rPr lang="ru-RU" smtClean="0">
                <a:solidFill>
                  <a:srgbClr val="04617B">
                    <a:shade val="90000"/>
                  </a:srgbClr>
                </a:solidFill>
              </a:rPr>
              <a:pPr/>
              <a:t>32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75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Platforms for Knowledge based Information Extraction</a:t>
            </a:r>
            <a:r>
              <a:rPr lang="en-US" dirty="0" smtClean="0"/>
              <a:t>: </a:t>
            </a:r>
            <a:r>
              <a:rPr lang="en-US" dirty="0" err="1" smtClean="0"/>
              <a:t>LingPipe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Segmentation: tokenization, sentence splitting</a:t>
            </a:r>
          </a:p>
          <a:p>
            <a:r>
              <a:rPr lang="en-US" dirty="0" smtClean="0"/>
              <a:t>Normalization and morphological analysis: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dirty="0" smtClean="0"/>
              <a:t>POS-tagging, morphology</a:t>
            </a:r>
          </a:p>
          <a:p>
            <a:r>
              <a:rPr lang="en-US" dirty="0" smtClean="0"/>
              <a:t>Syntax</a:t>
            </a:r>
          </a:p>
          <a:p>
            <a:r>
              <a:rPr lang="en-US" dirty="0" smtClean="0"/>
              <a:t>Semantic role labeling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14.10.2013</a:t>
            </a: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9CD2E-A16A-4EE8-A127-D7231CA81ED1}" type="slidenum">
              <a:rPr lang="ru-RU" smtClean="0">
                <a:solidFill>
                  <a:srgbClr val="04617B">
                    <a:shade val="90000"/>
                  </a:srgbClr>
                </a:solidFill>
              </a:rPr>
              <a:pPr/>
              <a:t>33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09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700"/>
              <a:t>GATE and ANNIE</a:t>
            </a:r>
            <a:endParaRPr lang="en-US" sz="270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 (Generalised Architecture for Text Engineering) is a framework for language processing</a:t>
            </a:r>
          </a:p>
          <a:p>
            <a:pPr>
              <a:lnSpc>
                <a:spcPct val="9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ANNIE (A Nearly New Information Extraction system) is a suite of language processing tools, which provides NE recognition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 also includes:</a:t>
            </a:r>
          </a:p>
          <a:p>
            <a:pPr>
              <a:lnSpc>
                <a:spcPct val="9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plugins for language processing, e.g. parsers, machine learning tools, stemmers, IR tools, IE components for various languages etc.</a:t>
            </a:r>
          </a:p>
          <a:p>
            <a:pPr>
              <a:lnSpc>
                <a:spcPct val="9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for visualising and manipulating ontologies</a:t>
            </a:r>
          </a:p>
          <a:p>
            <a:pPr>
              <a:lnSpc>
                <a:spcPct val="9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ontology-based information extraction tools</a:t>
            </a:r>
          </a:p>
          <a:p>
            <a:pPr>
              <a:lnSpc>
                <a:spcPct val="9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and benchmarking tools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14.10.2013</a:t>
            </a:r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71914-F577-4B55-9FE1-60F7CD869AEC}" type="slidenum">
              <a:rPr lang="en-US" smtClean="0">
                <a:solidFill>
                  <a:srgbClr val="000000"/>
                </a:solidFill>
              </a:rPr>
              <a:pPr/>
              <a:t>34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41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700"/>
              <a:t>GATE</a:t>
            </a:r>
            <a:endParaRPr lang="en-US" sz="2700"/>
          </a:p>
        </p:txBody>
      </p:sp>
      <p:pic>
        <p:nvPicPr>
          <p:cNvPr id="146436" name="Picture 4" descr="named-entiti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258" y="2308623"/>
            <a:ext cx="4149485" cy="329207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14.10.2013</a:t>
            </a:r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71914-F577-4B55-9FE1-60F7CD869AEC}" type="slidenum">
              <a:rPr lang="en-US" smtClean="0">
                <a:solidFill>
                  <a:srgbClr val="000000"/>
                </a:solidFill>
              </a:rPr>
              <a:pPr/>
              <a:t>35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47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601670" y="1268760"/>
            <a:ext cx="6172200" cy="857250"/>
          </a:xfrm>
        </p:spPr>
        <p:txBody>
          <a:bodyPr>
            <a:noAutofit/>
          </a:bodyPr>
          <a:lstStyle/>
          <a:p>
            <a:r>
              <a:rPr lang="en-US" sz="3000" dirty="0"/>
              <a:t>Ontology based annotation</a:t>
            </a:r>
            <a:r>
              <a:rPr lang="ru-RU" sz="3000" dirty="0"/>
              <a:t> </a:t>
            </a:r>
            <a:r>
              <a:rPr lang="en-US" sz="3000" dirty="0"/>
              <a:t>/ ontology based knowledge extraction</a:t>
            </a:r>
            <a:endParaRPr lang="ru-RU" sz="3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14.10.2013</a:t>
            </a: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9CD2E-A16A-4EE8-A127-D7231CA81ED1}" type="slidenum">
              <a:rPr lang="ru-RU" smtClean="0">
                <a:solidFill>
                  <a:srgbClr val="04617B">
                    <a:shade val="90000"/>
                  </a:srgbClr>
                </a:solidFill>
              </a:rPr>
              <a:pPr/>
              <a:t>36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674" y="2468352"/>
            <a:ext cx="6089861" cy="3132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68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6208" y="0"/>
            <a:ext cx="8229600" cy="1143000"/>
          </a:xfrm>
        </p:spPr>
        <p:txBody>
          <a:bodyPr/>
          <a:lstStyle/>
          <a:p>
            <a:r>
              <a:rPr lang="ru-RU" dirty="0" smtClean="0"/>
              <a:t>Методология и методы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8441" y="1484784"/>
            <a:ext cx="8229600" cy="4389437"/>
          </a:xfrm>
        </p:spPr>
        <p:txBody>
          <a:bodyPr/>
          <a:lstStyle/>
          <a:p>
            <a:r>
              <a:rPr lang="ru-RU" sz="2400" dirty="0" smtClean="0"/>
              <a:t>3 направления: ресурсы, теоретические модели, приложения</a:t>
            </a:r>
          </a:p>
          <a:p>
            <a:r>
              <a:rPr lang="ru-RU" sz="2400" dirty="0" smtClean="0"/>
              <a:t>Принципы: обучение, тестирование, оценка качества</a:t>
            </a:r>
          </a:p>
          <a:p>
            <a:r>
              <a:rPr lang="ru-RU" sz="2400" dirty="0" smtClean="0"/>
              <a:t>Методы: машинное обучение, правила, гибридизация</a:t>
            </a:r>
          </a:p>
          <a:p>
            <a:r>
              <a:rPr lang="ru-RU" sz="2400" dirty="0" smtClean="0"/>
              <a:t>Задачи: разметить корпуса, выделить признаки (</a:t>
            </a:r>
            <a:r>
              <a:rPr lang="ru-RU" sz="2400" dirty="0" err="1" smtClean="0"/>
              <a:t>фичи</a:t>
            </a:r>
            <a:r>
              <a:rPr lang="ru-RU" sz="2400" dirty="0" smtClean="0"/>
              <a:t>), проверить их вклад </a:t>
            </a:r>
            <a:r>
              <a:rPr lang="en-US" sz="2400" dirty="0" smtClean="0"/>
              <a:t>/</a:t>
            </a:r>
            <a:r>
              <a:rPr lang="ru-RU" sz="2400" dirty="0" smtClean="0"/>
              <a:t> проверить метод </a:t>
            </a:r>
            <a:r>
              <a:rPr lang="en-US" sz="2400" dirty="0" smtClean="0"/>
              <a:t>/</a:t>
            </a:r>
            <a:r>
              <a:rPr lang="ru-RU" sz="2400" dirty="0" smtClean="0"/>
              <a:t> проверить </a:t>
            </a:r>
            <a:r>
              <a:rPr lang="ru-RU" sz="2400" smtClean="0"/>
              <a:t>вклад признака с </a:t>
            </a:r>
            <a:r>
              <a:rPr lang="ru-RU" sz="2400" dirty="0" smtClean="0"/>
              <a:t>фиксацией метода</a:t>
            </a:r>
          </a:p>
          <a:p>
            <a:r>
              <a:rPr lang="en-US" sz="2400" dirty="0" smtClean="0"/>
              <a:t>Pipeline:</a:t>
            </a:r>
            <a:r>
              <a:rPr lang="ru-RU" sz="2400" dirty="0" smtClean="0"/>
              <a:t> </a:t>
            </a:r>
            <a:r>
              <a:rPr lang="ru-RU" sz="2400" dirty="0" err="1" smtClean="0"/>
              <a:t>препроцессинг</a:t>
            </a:r>
            <a:r>
              <a:rPr lang="ru-RU" sz="2400" dirty="0" smtClean="0"/>
              <a:t> (</a:t>
            </a:r>
            <a:r>
              <a:rPr lang="ru-RU" sz="2400" dirty="0" err="1" smtClean="0"/>
              <a:t>графематическая</a:t>
            </a:r>
            <a:r>
              <a:rPr lang="ru-RU" sz="2400" dirty="0" smtClean="0"/>
              <a:t> нормализация, сегментация на </a:t>
            </a:r>
            <a:r>
              <a:rPr lang="ru-RU" sz="2400" dirty="0" err="1" smtClean="0"/>
              <a:t>токены</a:t>
            </a:r>
            <a:r>
              <a:rPr lang="ru-RU" sz="2400" dirty="0" smtClean="0"/>
              <a:t> и предложения); морфологический анализ; синтаксический анализ; анафора и </a:t>
            </a:r>
            <a:r>
              <a:rPr lang="ru-RU" sz="2400" dirty="0" err="1" smtClean="0"/>
              <a:t>кореферентность</a:t>
            </a:r>
            <a:r>
              <a:rPr lang="ru-RU" sz="2400" dirty="0" smtClean="0"/>
              <a:t>; извлечение именованных сущностей; анализ дискурса – у каждого этапа своя </a:t>
            </a:r>
            <a:r>
              <a:rPr lang="ru-RU" sz="2400" dirty="0" err="1" smtClean="0"/>
              <a:t>специфиа</a:t>
            </a:r>
            <a:endParaRPr lang="ru-RU" sz="2400" dirty="0" smtClean="0"/>
          </a:p>
          <a:p>
            <a:endParaRPr lang="en-US" sz="3568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14.10.2013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4964-58C1-4D2A-8784-DE4932C54E8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37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76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418306" y="125413"/>
            <a:ext cx="8305800" cy="1143000"/>
          </a:xfrm>
        </p:spPr>
        <p:txBody>
          <a:bodyPr/>
          <a:lstStyle/>
          <a:p>
            <a:pPr eaLnBrk="1" hangingPunct="1"/>
            <a:r>
              <a:rPr lang="ru-RU" altLang="en-US" sz="3800" dirty="0" smtClean="0"/>
              <a:t>Классика </a:t>
            </a:r>
            <a:r>
              <a:rPr lang="en-US" altLang="en-US" sz="3800" dirty="0" smtClean="0"/>
              <a:t>NLP: </a:t>
            </a:r>
            <a:r>
              <a:rPr lang="ru-RU" altLang="en-US" sz="3800" dirty="0" smtClean="0"/>
              <a:t>треугольник перевода</a:t>
            </a:r>
            <a:endParaRPr lang="en-US" altLang="en-US" sz="3800" dirty="0" smtClean="0"/>
          </a:p>
        </p:txBody>
      </p:sp>
      <p:sp>
        <p:nvSpPr>
          <p:cNvPr id="16386" name="Date Placeholder 2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mtClean="0"/>
              <a:t>14.10.2013</a:t>
            </a:r>
            <a:endParaRPr lang="ru-RU" altLang="en-US" dirty="0"/>
          </a:p>
        </p:txBody>
      </p:sp>
      <p:sp>
        <p:nvSpPr>
          <p:cNvPr id="1638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06193" y="6432722"/>
            <a:ext cx="3260949" cy="305241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ru-RU" altLang="en-US" sz="1100" dirty="0" smtClean="0">
                <a:latin typeface="+mn-lt"/>
              </a:rPr>
              <a:t>ВШЭ. Компьютерная лингвистика-1.   </a:t>
            </a:r>
            <a:r>
              <a:rPr lang="ru-RU" altLang="en-US" sz="1100" dirty="0" err="1" smtClean="0">
                <a:latin typeface="+mn-lt"/>
              </a:rPr>
              <a:t>Толдова</a:t>
            </a:r>
            <a:r>
              <a:rPr lang="ru-RU" altLang="en-US" sz="1100" dirty="0" smtClean="0">
                <a:latin typeface="+mn-lt"/>
              </a:rPr>
              <a:t> С.Ю.</a:t>
            </a:r>
            <a:endParaRPr lang="ru-RU" altLang="en-US" sz="1100" dirty="0">
              <a:latin typeface="+mn-lt"/>
            </a:endParaRPr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E83FDE7-5F0A-4494-8B0D-1BF6E73BAC86}" type="slidenum">
              <a:rPr lang="ru-RU" altLang="en-US">
                <a:latin typeface="Arial Black" pitchFamily="34" charset="0"/>
              </a:rPr>
              <a:pPr eaLnBrk="1" hangingPunct="1"/>
              <a:t>4</a:t>
            </a:fld>
            <a:endParaRPr lang="ru-RU" altLang="en-US">
              <a:latin typeface="Arial Black" pitchFamily="34" charset="0"/>
            </a:endParaRPr>
          </a:p>
        </p:txBody>
      </p:sp>
      <p:pic>
        <p:nvPicPr>
          <p:cNvPr id="16390" name="Picture 3" descr="Triangle-M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25" y="1268413"/>
            <a:ext cx="6862763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724" y="6453337"/>
            <a:ext cx="397633" cy="308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13249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87192"/>
            <a:ext cx="8229600" cy="850106"/>
          </a:xfrm>
        </p:spPr>
        <p:txBody>
          <a:bodyPr/>
          <a:lstStyle/>
          <a:p>
            <a:r>
              <a:rPr lang="en-US" dirty="0" smtClean="0"/>
              <a:t>NLP Pipeline</a:t>
            </a:r>
            <a:r>
              <a:rPr lang="en-US" smtClean="0"/>
              <a:t>: morphology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904656"/>
          </a:xfrm>
        </p:spPr>
        <p:txBody>
          <a:bodyPr>
            <a:normAutofit fontScale="92500" lnSpcReduction="20000"/>
          </a:bodyPr>
          <a:lstStyle/>
          <a:p>
            <a:pPr marL="0" lvl="0" indent="0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1" dirty="0">
                <a:solidFill>
                  <a:srgbClr val="008000"/>
                </a:solidFill>
                <a:latin typeface="Arial" charset="0"/>
                <a:cs typeface="Arial" charset="0"/>
              </a:rPr>
              <a:t>[</a:t>
            </a:r>
            <a:r>
              <a:rPr lang="ru-RU" sz="1800" b="1" dirty="0" err="1">
                <a:solidFill>
                  <a:srgbClr val="008000"/>
                </a:solidFill>
                <a:latin typeface="Arial" charset="0"/>
                <a:cs typeface="Arial" charset="0"/>
              </a:rPr>
              <a:t>america</a:t>
            </a:r>
            <a:r>
              <a:rPr lang="ru-RU" sz="1800" b="1" dirty="0">
                <a:solidFill>
                  <a:srgbClr val="008000"/>
                </a:solidFill>
                <a:latin typeface="Arial" charset="0"/>
                <a:cs typeface="Arial" charset="0"/>
              </a:rPr>
              <a:t>-s] ADJ POS @&gt;N #1-&gt;4</a:t>
            </a:r>
            <a:r>
              <a:rPr lang="ru-RU" sz="1700" baseline="-30000" dirty="0">
                <a:solidFill>
                  <a:prstClr val="black"/>
                </a:solidFill>
                <a:latin typeface="Arial" charset="0"/>
                <a:cs typeface="Arial" charset="0"/>
              </a:rPr>
              <a:t>&gt;N</a:t>
            </a:r>
            <a:r>
              <a:rPr lang="ru-RU" sz="8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</a:p>
          <a:p>
            <a:pPr marL="0" lvl="0" indent="0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1" dirty="0">
                <a:solidFill>
                  <a:srgbClr val="008000"/>
                </a:solidFill>
                <a:latin typeface="Arial" charset="0"/>
                <a:cs typeface="Arial" charset="0"/>
              </a:rPr>
              <a:t>[</a:t>
            </a:r>
            <a:r>
              <a:rPr lang="ru-RU" sz="1800" b="1" dirty="0" err="1">
                <a:solidFill>
                  <a:srgbClr val="008000"/>
                </a:solidFill>
                <a:latin typeface="Arial" charset="0"/>
                <a:cs typeface="Arial" charset="0"/>
              </a:rPr>
              <a:t>true</a:t>
            </a:r>
            <a:r>
              <a:rPr lang="ru-RU" sz="1800" b="1" dirty="0">
                <a:solidFill>
                  <a:srgbClr val="008000"/>
                </a:solidFill>
                <a:latin typeface="Arial" charset="0"/>
                <a:cs typeface="Arial" charset="0"/>
              </a:rPr>
              <a:t>] ADJ POS @&gt;N #2-&gt;4</a:t>
            </a:r>
            <a:r>
              <a:rPr lang="ru-RU" sz="1700" baseline="-30000" dirty="0">
                <a:solidFill>
                  <a:prstClr val="black"/>
                </a:solidFill>
                <a:latin typeface="Arial" charset="0"/>
                <a:cs typeface="Arial" charset="0"/>
              </a:rPr>
              <a:t>&gt;N</a:t>
            </a:r>
            <a:r>
              <a:rPr lang="ru-RU" sz="8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</a:p>
          <a:p>
            <a:pPr marL="0" lvl="0" indent="0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1" dirty="0">
                <a:solidFill>
                  <a:srgbClr val="0000FF"/>
                </a:solidFill>
                <a:latin typeface="Arial" charset="0"/>
                <a:cs typeface="Arial" charset="0"/>
              </a:rPr>
              <a:t>[</a:t>
            </a:r>
            <a:r>
              <a:rPr lang="ru-RU" sz="1800" b="1" dirty="0" err="1">
                <a:solidFill>
                  <a:srgbClr val="0000FF"/>
                </a:solidFill>
                <a:latin typeface="Arial" charset="0"/>
                <a:cs typeface="Arial" charset="0"/>
              </a:rPr>
              <a:t>founding</a:t>
            </a:r>
            <a:r>
              <a:rPr lang="ru-RU" sz="1800" b="1" dirty="0">
                <a:solidFill>
                  <a:srgbClr val="0000FF"/>
                </a:solidFill>
                <a:latin typeface="Arial" charset="0"/>
                <a:cs typeface="Arial" charset="0"/>
              </a:rPr>
              <a:t>] N S NOM @&gt;N #3-&gt;4</a:t>
            </a:r>
            <a:r>
              <a:rPr lang="ru-RU" sz="1700" baseline="-30000" dirty="0">
                <a:solidFill>
                  <a:prstClr val="black"/>
                </a:solidFill>
                <a:latin typeface="Arial" charset="0"/>
                <a:cs typeface="Arial" charset="0"/>
              </a:rPr>
              <a:t>&gt;N</a:t>
            </a:r>
            <a:r>
              <a:rPr lang="ru-RU" sz="8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</a:p>
          <a:p>
            <a:pPr marL="0" lvl="0" indent="0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1" dirty="0">
                <a:solidFill>
                  <a:srgbClr val="0000FF"/>
                </a:solidFill>
                <a:latin typeface="Arial" charset="0"/>
                <a:cs typeface="Arial" charset="0"/>
              </a:rPr>
              <a:t>[</a:t>
            </a:r>
            <a:r>
              <a:rPr lang="ru-RU" sz="1800" b="1" dirty="0" err="1">
                <a:solidFill>
                  <a:srgbClr val="0000FF"/>
                </a:solidFill>
                <a:latin typeface="Arial" charset="0"/>
                <a:cs typeface="Arial" charset="0"/>
              </a:rPr>
              <a:t>father</a:t>
            </a:r>
            <a:r>
              <a:rPr lang="ru-RU" sz="1800" b="1" dirty="0">
                <a:solidFill>
                  <a:srgbClr val="0000FF"/>
                </a:solidFill>
                <a:latin typeface="Arial" charset="0"/>
                <a:cs typeface="Arial" charset="0"/>
              </a:rPr>
              <a:t>] N S NOM @SUBJ&gt; #4-&gt;7</a:t>
            </a:r>
            <a:r>
              <a:rPr lang="ru-RU" sz="1700" baseline="-30000" dirty="0">
                <a:solidFill>
                  <a:prstClr val="black"/>
                </a:solidFill>
                <a:latin typeface="Arial" charset="0"/>
                <a:cs typeface="Arial" charset="0"/>
              </a:rPr>
              <a:t>SUBJ&gt;</a:t>
            </a:r>
            <a:r>
              <a:rPr lang="ru-RU" sz="8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</a:p>
          <a:p>
            <a:pPr marL="0" lvl="0" indent="0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1" dirty="0">
                <a:solidFill>
                  <a:srgbClr val="000000"/>
                </a:solidFill>
                <a:latin typeface="Arial" charset="0"/>
                <a:cs typeface="Arial" charset="0"/>
              </a:rPr>
              <a:t>[,] PU @PU #5-&gt;0</a:t>
            </a:r>
            <a:r>
              <a:rPr lang="ru-RU" sz="1700" baseline="-30000" dirty="0">
                <a:solidFill>
                  <a:prstClr val="black"/>
                </a:solidFill>
                <a:latin typeface="Arial" charset="0"/>
                <a:cs typeface="Arial" charset="0"/>
              </a:rPr>
              <a:t>PU</a:t>
            </a:r>
            <a:r>
              <a:rPr lang="ru-RU" sz="8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</a:p>
          <a:p>
            <a:pPr marL="0" lvl="0" indent="0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1" dirty="0">
                <a:solidFill>
                  <a:srgbClr val="0000FF"/>
                </a:solidFill>
                <a:latin typeface="Arial" charset="0"/>
                <a:cs typeface="Arial" charset="0"/>
              </a:rPr>
              <a:t>[</a:t>
            </a:r>
            <a:r>
              <a:rPr lang="ru-RU" sz="1800" b="1" dirty="0" err="1">
                <a:solidFill>
                  <a:srgbClr val="0000FF"/>
                </a:solidFill>
                <a:latin typeface="Arial" charset="0"/>
                <a:cs typeface="Arial" charset="0"/>
              </a:rPr>
              <a:t>George</a:t>
            </a:r>
            <a:r>
              <a:rPr lang="ru-RU" sz="1800" b="1" dirty="0">
                <a:solidFill>
                  <a:srgbClr val="0000FF"/>
                </a:solidFill>
                <a:latin typeface="Arial" charset="0"/>
                <a:cs typeface="Arial" charset="0"/>
              </a:rPr>
              <a:t>=</a:t>
            </a:r>
            <a:r>
              <a:rPr lang="ru-RU" sz="1800" b="1" dirty="0" err="1">
                <a:solidFill>
                  <a:srgbClr val="0000FF"/>
                </a:solidFill>
                <a:latin typeface="Arial" charset="0"/>
                <a:cs typeface="Arial" charset="0"/>
              </a:rPr>
              <a:t>Washington</a:t>
            </a:r>
            <a:r>
              <a:rPr lang="ru-RU" sz="1800" b="1" dirty="0">
                <a:solidFill>
                  <a:srgbClr val="0000FF"/>
                </a:solidFill>
                <a:latin typeface="Arial" charset="0"/>
                <a:cs typeface="Arial" charset="0"/>
              </a:rPr>
              <a:t>] N S NOM @SUBJ&gt; [</a:t>
            </a:r>
            <a:r>
              <a:rPr lang="ru-RU" sz="1800" b="1" dirty="0" err="1">
                <a:solidFill>
                  <a:srgbClr val="0000FF"/>
                </a:solidFill>
                <a:latin typeface="Arial" charset="0"/>
                <a:cs typeface="Arial" charset="0"/>
              </a:rPr>
              <a:t>George</a:t>
            </a:r>
            <a:r>
              <a:rPr lang="ru-RU" sz="1800" b="1" dirty="0">
                <a:solidFill>
                  <a:srgbClr val="0000FF"/>
                </a:solidFill>
                <a:latin typeface="Arial" charset="0"/>
                <a:cs typeface="Arial" charset="0"/>
              </a:rPr>
              <a:t>=</a:t>
            </a:r>
            <a:r>
              <a:rPr lang="ru-RU" sz="1800" b="1" dirty="0" err="1">
                <a:solidFill>
                  <a:srgbClr val="0000FF"/>
                </a:solidFill>
                <a:latin typeface="Arial" charset="0"/>
                <a:cs typeface="Arial" charset="0"/>
              </a:rPr>
              <a:t>Washington</a:t>
            </a:r>
            <a:r>
              <a:rPr lang="ru-RU" sz="1800" b="1" dirty="0">
                <a:solidFill>
                  <a:srgbClr val="0000FF"/>
                </a:solidFill>
                <a:latin typeface="Arial" charset="0"/>
                <a:cs typeface="Arial" charset="0"/>
              </a:rPr>
              <a:t>] N S NOM @SUBJ&gt; #6-&gt;4</a:t>
            </a:r>
            <a:r>
              <a:rPr lang="ru-RU" sz="1700" baseline="-30000" dirty="0">
                <a:solidFill>
                  <a:prstClr val="black"/>
                </a:solidFill>
                <a:latin typeface="Arial" charset="0"/>
                <a:cs typeface="Arial" charset="0"/>
              </a:rPr>
              <a:t>SUBJ&gt; [</a:t>
            </a:r>
            <a:r>
              <a:rPr lang="ru-RU" sz="1700" baseline="-30000" dirty="0" err="1">
                <a:solidFill>
                  <a:prstClr val="black"/>
                </a:solidFill>
                <a:latin typeface="Arial" charset="0"/>
                <a:cs typeface="Arial" charset="0"/>
              </a:rPr>
              <a:t>George</a:t>
            </a:r>
            <a:r>
              <a:rPr lang="ru-RU" sz="1700" baseline="-30000" dirty="0">
                <a:solidFill>
                  <a:prstClr val="black"/>
                </a:solidFill>
                <a:latin typeface="Arial" charset="0"/>
                <a:cs typeface="Arial" charset="0"/>
              </a:rPr>
              <a:t>=</a:t>
            </a:r>
            <a:r>
              <a:rPr lang="ru-RU" sz="1700" baseline="-30000" dirty="0" err="1">
                <a:solidFill>
                  <a:prstClr val="black"/>
                </a:solidFill>
                <a:latin typeface="Arial" charset="0"/>
                <a:cs typeface="Arial" charset="0"/>
              </a:rPr>
              <a:t>Washington</a:t>
            </a:r>
            <a:r>
              <a:rPr lang="ru-RU" sz="1700" baseline="-30000" dirty="0">
                <a:solidFill>
                  <a:prstClr val="black"/>
                </a:solidFill>
                <a:latin typeface="Arial" charset="0"/>
                <a:cs typeface="Arial" charset="0"/>
              </a:rPr>
              <a:t>]</a:t>
            </a:r>
            <a:r>
              <a:rPr lang="ru-RU" sz="8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</a:p>
          <a:p>
            <a:pPr marL="0" lvl="0" indent="0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1" dirty="0">
                <a:solidFill>
                  <a:srgbClr val="FF0000"/>
                </a:solidFill>
                <a:latin typeface="Arial" charset="0"/>
                <a:cs typeface="Arial" charset="0"/>
              </a:rPr>
              <a:t>[</a:t>
            </a:r>
            <a:r>
              <a:rPr lang="ru-RU" sz="1800" b="1" dirty="0" err="1">
                <a:solidFill>
                  <a:srgbClr val="FF0000"/>
                </a:solidFill>
                <a:latin typeface="Arial" charset="0"/>
                <a:cs typeface="Arial" charset="0"/>
              </a:rPr>
              <a:t>set</a:t>
            </a:r>
            <a:r>
              <a:rPr lang="ru-RU" sz="1800" b="1" dirty="0">
                <a:solidFill>
                  <a:srgbClr val="FF0000"/>
                </a:solidFill>
                <a:latin typeface="Arial" charset="0"/>
                <a:cs typeface="Arial" charset="0"/>
              </a:rPr>
              <a:t>] V IMPF @FS-STA #7-&gt;0</a:t>
            </a:r>
            <a:r>
              <a:rPr lang="ru-RU" sz="1700" baseline="-30000" dirty="0">
                <a:solidFill>
                  <a:prstClr val="black"/>
                </a:solidFill>
                <a:latin typeface="Arial" charset="0"/>
                <a:cs typeface="Arial" charset="0"/>
              </a:rPr>
              <a:t>FS-STA</a:t>
            </a:r>
            <a:r>
              <a:rPr lang="ru-RU" sz="8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</a:p>
          <a:p>
            <a:pPr marL="0" lvl="0" indent="0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1" dirty="0">
                <a:solidFill>
                  <a:srgbClr val="7CFC00"/>
                </a:solidFill>
                <a:latin typeface="Arial" charset="0"/>
                <a:cs typeface="Arial" charset="0"/>
              </a:rPr>
              <a:t>[</a:t>
            </a:r>
            <a:r>
              <a:rPr lang="ru-RU" sz="1800" b="1" dirty="0" err="1">
                <a:solidFill>
                  <a:srgbClr val="7CFC00"/>
                </a:solidFill>
                <a:latin typeface="Arial" charset="0"/>
                <a:cs typeface="Arial" charset="0"/>
              </a:rPr>
              <a:t>the</a:t>
            </a:r>
            <a:r>
              <a:rPr lang="ru-RU" sz="1800" b="1" dirty="0">
                <a:solidFill>
                  <a:srgbClr val="7CFC00"/>
                </a:solidFill>
                <a:latin typeface="Arial" charset="0"/>
                <a:cs typeface="Arial" charset="0"/>
              </a:rPr>
              <a:t>] ART S/P @&gt;N #8-&gt;9</a:t>
            </a:r>
            <a:r>
              <a:rPr lang="ru-RU" sz="1700" baseline="-30000" dirty="0">
                <a:solidFill>
                  <a:prstClr val="black"/>
                </a:solidFill>
                <a:latin typeface="Arial" charset="0"/>
                <a:cs typeface="Arial" charset="0"/>
              </a:rPr>
              <a:t>&gt;N</a:t>
            </a:r>
            <a:r>
              <a:rPr lang="ru-RU" sz="8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</a:p>
          <a:p>
            <a:pPr marL="0" lvl="0" indent="0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1" dirty="0">
                <a:solidFill>
                  <a:srgbClr val="0000FF"/>
                </a:solidFill>
                <a:latin typeface="Arial" charset="0"/>
                <a:cs typeface="Arial" charset="0"/>
              </a:rPr>
              <a:t>[</a:t>
            </a:r>
            <a:r>
              <a:rPr lang="ru-RU" sz="1800" b="1" dirty="0" err="1">
                <a:solidFill>
                  <a:srgbClr val="0000FF"/>
                </a:solidFill>
                <a:latin typeface="Arial" charset="0"/>
                <a:cs typeface="Arial" charset="0"/>
              </a:rPr>
              <a:t>precedent</a:t>
            </a:r>
            <a:r>
              <a:rPr lang="ru-RU" sz="1800" b="1" dirty="0">
                <a:solidFill>
                  <a:srgbClr val="0000FF"/>
                </a:solidFill>
                <a:latin typeface="Arial" charset="0"/>
                <a:cs typeface="Arial" charset="0"/>
              </a:rPr>
              <a:t>] N S NOM @7</a:t>
            </a:r>
            <a:r>
              <a:rPr lang="ru-RU" sz="1700" baseline="-30000" dirty="0">
                <a:solidFill>
                  <a:prstClr val="black"/>
                </a:solidFill>
                <a:latin typeface="Arial" charset="0"/>
                <a:cs typeface="Arial" charset="0"/>
              </a:rPr>
              <a:t>&lt;ACC</a:t>
            </a:r>
            <a:r>
              <a:rPr lang="ru-RU" sz="8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</a:p>
          <a:p>
            <a:pPr marL="0" lvl="0" indent="0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1" dirty="0">
                <a:solidFill>
                  <a:srgbClr val="A52A2A"/>
                </a:solidFill>
                <a:latin typeface="Arial" charset="0"/>
                <a:cs typeface="Arial" charset="0"/>
              </a:rPr>
              <a:t>[</a:t>
            </a:r>
            <a:r>
              <a:rPr lang="ru-RU" sz="1800" b="1" dirty="0" err="1">
                <a:solidFill>
                  <a:srgbClr val="A52A2A"/>
                </a:solidFill>
                <a:latin typeface="Arial" charset="0"/>
                <a:cs typeface="Arial" charset="0"/>
              </a:rPr>
              <a:t>for</a:t>
            </a:r>
            <a:r>
              <a:rPr lang="ru-RU" sz="1800" b="1" dirty="0">
                <a:solidFill>
                  <a:srgbClr val="A52A2A"/>
                </a:solidFill>
                <a:latin typeface="Arial" charset="0"/>
                <a:cs typeface="Arial" charset="0"/>
              </a:rPr>
              <a:t>] PRP @ADVL&gt; #10-&gt;22</a:t>
            </a:r>
            <a:r>
              <a:rPr lang="ru-RU" sz="1700" baseline="-30000" dirty="0">
                <a:solidFill>
                  <a:prstClr val="black"/>
                </a:solidFill>
                <a:latin typeface="Arial" charset="0"/>
                <a:cs typeface="Arial" charset="0"/>
              </a:rPr>
              <a:t>ADVL&gt;</a:t>
            </a:r>
            <a:r>
              <a:rPr lang="ru-RU" sz="8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</a:p>
          <a:p>
            <a:pPr marL="0" lvl="0" indent="0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1" dirty="0">
                <a:solidFill>
                  <a:srgbClr val="0000FF"/>
                </a:solidFill>
                <a:latin typeface="Arial" charset="0"/>
                <a:cs typeface="Arial" charset="0"/>
              </a:rPr>
              <a:t>[</a:t>
            </a:r>
            <a:r>
              <a:rPr lang="ru-RU" sz="1800" b="1" dirty="0" err="1">
                <a:solidFill>
                  <a:srgbClr val="0000FF"/>
                </a:solidFill>
                <a:latin typeface="Arial" charset="0"/>
                <a:cs typeface="Arial" charset="0"/>
              </a:rPr>
              <a:t>what</a:t>
            </a:r>
            <a:r>
              <a:rPr lang="ru-RU" sz="1800" b="1" dirty="0">
                <a:solidFill>
                  <a:srgbClr val="0000FF"/>
                </a:solidFill>
                <a:latin typeface="Arial" charset="0"/>
                <a:cs typeface="Arial" charset="0"/>
              </a:rPr>
              <a:t>] INDP S/P @P&lt; #11-&gt;10</a:t>
            </a:r>
            <a:r>
              <a:rPr lang="ru-RU" sz="1700" baseline="-30000" dirty="0">
                <a:solidFill>
                  <a:prstClr val="black"/>
                </a:solidFill>
                <a:latin typeface="Arial" charset="0"/>
                <a:cs typeface="Arial" charset="0"/>
              </a:rPr>
              <a:t>P&lt;</a:t>
            </a:r>
            <a:r>
              <a:rPr lang="ru-RU" sz="8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</a:p>
          <a:p>
            <a:pPr marL="0" lvl="0" indent="0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1" dirty="0">
                <a:solidFill>
                  <a:srgbClr val="9400D3"/>
                </a:solidFill>
                <a:latin typeface="Arial" charset="0"/>
                <a:cs typeface="Arial" charset="0"/>
              </a:rPr>
              <a:t>[</a:t>
            </a:r>
            <a:r>
              <a:rPr lang="ru-RU" sz="1800" b="1" dirty="0" err="1">
                <a:solidFill>
                  <a:srgbClr val="9400D3"/>
                </a:solidFill>
                <a:latin typeface="Arial" charset="0"/>
                <a:cs typeface="Arial" charset="0"/>
              </a:rPr>
              <a:t>we</a:t>
            </a:r>
            <a:r>
              <a:rPr lang="ru-RU" sz="1800" b="1" dirty="0">
                <a:solidFill>
                  <a:srgbClr val="9400D3"/>
                </a:solidFill>
                <a:latin typeface="Arial" charset="0"/>
                <a:cs typeface="Arial" charset="0"/>
              </a:rPr>
              <a:t>] PERS GEN 1P @&gt;N #12-&gt;13</a:t>
            </a:r>
            <a:r>
              <a:rPr lang="ru-RU" sz="1700" baseline="-30000" dirty="0">
                <a:solidFill>
                  <a:prstClr val="black"/>
                </a:solidFill>
                <a:latin typeface="Arial" charset="0"/>
                <a:cs typeface="Arial" charset="0"/>
              </a:rPr>
              <a:t>&gt;N</a:t>
            </a:r>
            <a:r>
              <a:rPr lang="ru-RU" sz="8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</a:p>
          <a:p>
            <a:pPr marL="0" lvl="0" indent="0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1" dirty="0">
                <a:solidFill>
                  <a:srgbClr val="0000FF"/>
                </a:solidFill>
                <a:latin typeface="Arial" charset="0"/>
                <a:cs typeface="Arial" charset="0"/>
              </a:rPr>
              <a:t>[</a:t>
            </a:r>
            <a:r>
              <a:rPr lang="ru-RU" sz="1800" b="1" dirty="0" err="1">
                <a:solidFill>
                  <a:srgbClr val="0000FF"/>
                </a:solidFill>
                <a:latin typeface="Arial" charset="0"/>
                <a:cs typeface="Arial" charset="0"/>
              </a:rPr>
              <a:t>country</a:t>
            </a:r>
            <a:r>
              <a:rPr lang="ru-RU" sz="1800" b="1" dirty="0">
                <a:solidFill>
                  <a:srgbClr val="0000FF"/>
                </a:solidFill>
                <a:latin typeface="Arial" charset="0"/>
                <a:cs typeface="Arial" charset="0"/>
              </a:rPr>
              <a:t>] N S NOM @SUBJ&gt; #13-&gt;21</a:t>
            </a:r>
            <a:r>
              <a:rPr lang="ru-RU" sz="1700" baseline="-30000" dirty="0">
                <a:solidFill>
                  <a:prstClr val="black"/>
                </a:solidFill>
                <a:latin typeface="Arial" charset="0"/>
                <a:cs typeface="Arial" charset="0"/>
              </a:rPr>
              <a:t>SUBJ&gt;</a:t>
            </a:r>
            <a:r>
              <a:rPr lang="ru-RU" sz="8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</a:p>
          <a:p>
            <a:pPr marL="0" lvl="0" indent="0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1" dirty="0">
                <a:solidFill>
                  <a:srgbClr val="808080"/>
                </a:solidFill>
                <a:latin typeface="Arial" charset="0"/>
                <a:cs typeface="Arial" charset="0"/>
              </a:rPr>
              <a:t>[</a:t>
            </a:r>
            <a:r>
              <a:rPr lang="ru-RU" sz="1800" b="1" dirty="0" err="1">
                <a:solidFill>
                  <a:srgbClr val="808080"/>
                </a:solidFill>
                <a:latin typeface="Arial" charset="0"/>
                <a:cs typeface="Arial" charset="0"/>
              </a:rPr>
              <a:t>and</a:t>
            </a:r>
            <a:r>
              <a:rPr lang="ru-RU" sz="1800" b="1" dirty="0">
                <a:solidFill>
                  <a:srgbClr val="808080"/>
                </a:solidFill>
                <a:latin typeface="Arial" charset="0"/>
                <a:cs typeface="Arial" charset="0"/>
              </a:rPr>
              <a:t>] KC @CO #14-&gt;13</a:t>
            </a:r>
            <a:r>
              <a:rPr lang="ru-RU" sz="1700" baseline="-30000" dirty="0">
                <a:solidFill>
                  <a:prstClr val="black"/>
                </a:solidFill>
                <a:latin typeface="Arial" charset="0"/>
                <a:cs typeface="Arial" charset="0"/>
              </a:rPr>
              <a:t>CO</a:t>
            </a:r>
            <a:r>
              <a:rPr lang="ru-RU" sz="8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</a:p>
          <a:p>
            <a:pPr marL="0" lvl="0" indent="0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1" dirty="0">
                <a:solidFill>
                  <a:srgbClr val="7CFC00"/>
                </a:solidFill>
                <a:latin typeface="Arial" charset="0"/>
                <a:cs typeface="Arial" charset="0"/>
              </a:rPr>
              <a:t>[</a:t>
            </a:r>
            <a:r>
              <a:rPr lang="ru-RU" sz="1800" b="1" dirty="0" err="1">
                <a:solidFill>
                  <a:srgbClr val="7CFC00"/>
                </a:solidFill>
                <a:latin typeface="Arial" charset="0"/>
                <a:cs typeface="Arial" charset="0"/>
              </a:rPr>
              <a:t>the</a:t>
            </a:r>
            <a:r>
              <a:rPr lang="ru-RU" sz="1800" b="1" dirty="0">
                <a:solidFill>
                  <a:srgbClr val="7CFC00"/>
                </a:solidFill>
                <a:latin typeface="Arial" charset="0"/>
                <a:cs typeface="Arial" charset="0"/>
              </a:rPr>
              <a:t>] ART S/P @&gt;N #15-&gt;16</a:t>
            </a:r>
            <a:r>
              <a:rPr lang="ru-RU" sz="1700" baseline="-30000" dirty="0">
                <a:solidFill>
                  <a:prstClr val="black"/>
                </a:solidFill>
                <a:latin typeface="Arial" charset="0"/>
                <a:cs typeface="Arial" charset="0"/>
              </a:rPr>
              <a:t>&gt;N</a:t>
            </a:r>
            <a:r>
              <a:rPr lang="ru-RU" sz="8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</a:p>
          <a:p>
            <a:pPr marL="0" lvl="0" indent="0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1" dirty="0">
                <a:solidFill>
                  <a:srgbClr val="0000FF"/>
                </a:solidFill>
                <a:latin typeface="Arial" charset="0"/>
                <a:cs typeface="Arial" charset="0"/>
              </a:rPr>
              <a:t>[</a:t>
            </a:r>
            <a:r>
              <a:rPr lang="ru-RU" sz="1800" b="1" dirty="0" err="1">
                <a:solidFill>
                  <a:srgbClr val="0000FF"/>
                </a:solidFill>
                <a:latin typeface="Arial" charset="0"/>
                <a:cs typeface="Arial" charset="0"/>
              </a:rPr>
              <a:t>position</a:t>
            </a:r>
            <a:r>
              <a:rPr lang="ru-RU" sz="1800" b="1" dirty="0">
                <a:solidFill>
                  <a:srgbClr val="0000FF"/>
                </a:solidFill>
                <a:latin typeface="Arial" charset="0"/>
                <a:cs typeface="Arial" charset="0"/>
              </a:rPr>
              <a:t>] N S NOM @SUBJ&gt; #16-&gt;13</a:t>
            </a:r>
            <a:r>
              <a:rPr lang="ru-RU" sz="1700" baseline="-30000" dirty="0">
                <a:solidFill>
                  <a:prstClr val="black"/>
                </a:solidFill>
                <a:latin typeface="Arial" charset="0"/>
                <a:cs typeface="Arial" charset="0"/>
              </a:rPr>
              <a:t>SUBJ&gt;</a:t>
            </a:r>
            <a:r>
              <a:rPr lang="ru-RU" sz="8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</a:p>
          <a:p>
            <a:pPr marL="0" lvl="0" indent="0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1" dirty="0">
                <a:solidFill>
                  <a:srgbClr val="A52A2A"/>
                </a:solidFill>
                <a:latin typeface="Arial" charset="0"/>
                <a:cs typeface="Arial" charset="0"/>
              </a:rPr>
              <a:t>[</a:t>
            </a:r>
            <a:r>
              <a:rPr lang="ru-RU" sz="1800" b="1" dirty="0" err="1">
                <a:solidFill>
                  <a:srgbClr val="A52A2A"/>
                </a:solidFill>
                <a:latin typeface="Arial" charset="0"/>
                <a:cs typeface="Arial" charset="0"/>
              </a:rPr>
              <a:t>of</a:t>
            </a:r>
            <a:r>
              <a:rPr lang="ru-RU" sz="1800" b="1" dirty="0">
                <a:solidFill>
                  <a:srgbClr val="A52A2A"/>
                </a:solidFill>
                <a:latin typeface="Arial" charset="0"/>
                <a:cs typeface="Arial" charset="0"/>
              </a:rPr>
              <a:t>] PRP @N&lt; #17-&gt;16</a:t>
            </a:r>
            <a:r>
              <a:rPr lang="ru-RU" sz="1700" baseline="-30000" dirty="0">
                <a:solidFill>
                  <a:prstClr val="black"/>
                </a:solidFill>
                <a:latin typeface="Arial" charset="0"/>
                <a:cs typeface="Arial" charset="0"/>
              </a:rPr>
              <a:t>N&lt;</a:t>
            </a:r>
            <a:r>
              <a:rPr lang="ru-RU" sz="8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</a:p>
          <a:p>
            <a:pPr marL="0" lvl="0" indent="0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1" dirty="0">
                <a:solidFill>
                  <a:srgbClr val="0000FF"/>
                </a:solidFill>
                <a:latin typeface="Arial" charset="0"/>
                <a:cs typeface="Arial" charset="0"/>
              </a:rPr>
              <a:t>[</a:t>
            </a:r>
            <a:r>
              <a:rPr lang="ru-RU" sz="1800" b="1" dirty="0" err="1">
                <a:solidFill>
                  <a:srgbClr val="0000FF"/>
                </a:solidFill>
                <a:latin typeface="Arial" charset="0"/>
                <a:cs typeface="Arial" charset="0"/>
              </a:rPr>
              <a:t>Commander</a:t>
            </a:r>
            <a:r>
              <a:rPr lang="ru-RU" sz="1800" b="1" dirty="0">
                <a:solidFill>
                  <a:srgbClr val="0000FF"/>
                </a:solidFill>
                <a:latin typeface="Arial" charset="0"/>
                <a:cs typeface="Arial" charset="0"/>
              </a:rPr>
              <a:t>] N S NOM @P&lt; #18-&gt;17</a:t>
            </a:r>
            <a:r>
              <a:rPr lang="ru-RU" sz="1700" baseline="-30000" dirty="0">
                <a:solidFill>
                  <a:prstClr val="black"/>
                </a:solidFill>
                <a:latin typeface="Arial" charset="0"/>
                <a:cs typeface="Arial" charset="0"/>
              </a:rPr>
              <a:t>P&lt;</a:t>
            </a:r>
            <a:r>
              <a:rPr lang="ru-RU" sz="8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</a:p>
          <a:p>
            <a:pPr marL="0" lvl="0" indent="0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1" dirty="0">
                <a:solidFill>
                  <a:srgbClr val="A52A2A"/>
                </a:solidFill>
                <a:latin typeface="Arial" charset="0"/>
                <a:cs typeface="Arial" charset="0"/>
              </a:rPr>
              <a:t>[</a:t>
            </a:r>
            <a:r>
              <a:rPr lang="ru-RU" sz="1800" b="1" dirty="0" err="1">
                <a:solidFill>
                  <a:srgbClr val="A52A2A"/>
                </a:solidFill>
                <a:latin typeface="Arial" charset="0"/>
                <a:cs typeface="Arial" charset="0"/>
              </a:rPr>
              <a:t>in</a:t>
            </a:r>
            <a:r>
              <a:rPr lang="ru-RU" sz="1800" b="1" dirty="0">
                <a:solidFill>
                  <a:srgbClr val="A52A2A"/>
                </a:solidFill>
                <a:latin typeface="Arial" charset="0"/>
                <a:cs typeface="Arial" charset="0"/>
              </a:rPr>
              <a:t>] PRP @N&lt; #19-&gt;16</a:t>
            </a:r>
            <a:r>
              <a:rPr lang="ru-RU" sz="1700" baseline="-30000" dirty="0">
                <a:solidFill>
                  <a:prstClr val="black"/>
                </a:solidFill>
                <a:latin typeface="Arial" charset="0"/>
                <a:cs typeface="Arial" charset="0"/>
              </a:rPr>
              <a:t>N&lt;</a:t>
            </a:r>
            <a:r>
              <a:rPr lang="ru-RU" sz="8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</a:p>
          <a:p>
            <a:pPr marL="0" lvl="0" indent="0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1" dirty="0">
                <a:solidFill>
                  <a:srgbClr val="0000FF"/>
                </a:solidFill>
                <a:latin typeface="Arial" charset="0"/>
                <a:cs typeface="Arial" charset="0"/>
              </a:rPr>
              <a:t>[</a:t>
            </a:r>
            <a:r>
              <a:rPr lang="ru-RU" sz="1800" b="1" dirty="0" err="1">
                <a:solidFill>
                  <a:srgbClr val="0000FF"/>
                </a:solidFill>
                <a:latin typeface="Arial" charset="0"/>
                <a:cs typeface="Arial" charset="0"/>
              </a:rPr>
              <a:t>chief</a:t>
            </a:r>
            <a:r>
              <a:rPr lang="ru-RU" sz="1800" b="1" dirty="0">
                <a:solidFill>
                  <a:srgbClr val="0000FF"/>
                </a:solidFill>
                <a:latin typeface="Arial" charset="0"/>
                <a:cs typeface="Arial" charset="0"/>
              </a:rPr>
              <a:t>] N S NOM @P&lt; #20-&gt;19</a:t>
            </a:r>
            <a:r>
              <a:rPr lang="ru-RU" sz="1700" baseline="-30000" dirty="0">
                <a:solidFill>
                  <a:prstClr val="black"/>
                </a:solidFill>
                <a:latin typeface="Arial" charset="0"/>
                <a:cs typeface="Arial" charset="0"/>
              </a:rPr>
              <a:t>P&lt;</a:t>
            </a:r>
            <a:r>
              <a:rPr lang="ru-RU" sz="8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</a:p>
          <a:p>
            <a:pPr marL="0" lvl="0" indent="0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1" dirty="0">
                <a:solidFill>
                  <a:srgbClr val="FF0000"/>
                </a:solidFill>
                <a:latin typeface="Arial" charset="0"/>
                <a:cs typeface="Arial" charset="0"/>
              </a:rPr>
              <a:t>[</a:t>
            </a:r>
            <a:r>
              <a:rPr lang="ru-RU" sz="1800" b="1" dirty="0" err="1">
                <a:solidFill>
                  <a:srgbClr val="FF0000"/>
                </a:solidFill>
                <a:latin typeface="Arial" charset="0"/>
                <a:cs typeface="Arial" charset="0"/>
              </a:rPr>
              <a:t>will</a:t>
            </a:r>
            <a:r>
              <a:rPr lang="ru-RU" sz="1800" b="1" dirty="0">
                <a:solidFill>
                  <a:srgbClr val="FF0000"/>
                </a:solidFill>
                <a:latin typeface="Arial" charset="0"/>
                <a:cs typeface="Arial" charset="0"/>
              </a:rPr>
              <a:t>] V IMPF @FS-P&lt; #21-&gt;0</a:t>
            </a:r>
            <a:r>
              <a:rPr lang="ru-RU" sz="1700" baseline="-30000" dirty="0">
                <a:solidFill>
                  <a:prstClr val="black"/>
                </a:solidFill>
                <a:latin typeface="Arial" charset="0"/>
                <a:cs typeface="Arial" charset="0"/>
              </a:rPr>
              <a:t>FS-P&lt;</a:t>
            </a:r>
            <a:r>
              <a:rPr lang="ru-RU" sz="8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</a:p>
          <a:p>
            <a:pPr marL="0" lvl="0" indent="0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1" dirty="0">
                <a:solidFill>
                  <a:srgbClr val="FF0000"/>
                </a:solidFill>
                <a:latin typeface="Arial" charset="0"/>
                <a:cs typeface="Arial" charset="0"/>
              </a:rPr>
              <a:t>[</a:t>
            </a:r>
            <a:r>
              <a:rPr lang="ru-RU" sz="1800" b="1" dirty="0" err="1">
                <a:solidFill>
                  <a:srgbClr val="FF0000"/>
                </a:solidFill>
                <a:latin typeface="Arial" charset="0"/>
                <a:cs typeface="Arial" charset="0"/>
              </a:rPr>
              <a:t>be</a:t>
            </a:r>
            <a:r>
              <a:rPr lang="ru-RU" sz="1800" b="1" dirty="0">
                <a:solidFill>
                  <a:srgbClr val="FF0000"/>
                </a:solidFill>
                <a:latin typeface="Arial" charset="0"/>
                <a:cs typeface="Arial" charset="0"/>
              </a:rPr>
              <a:t>] V INF @ICL-AUX&lt; #22-&gt;21</a:t>
            </a:r>
            <a:r>
              <a:rPr lang="ru-RU" sz="1700" baseline="-30000" dirty="0">
                <a:solidFill>
                  <a:prstClr val="black"/>
                </a:solidFill>
                <a:latin typeface="Arial" charset="0"/>
                <a:cs typeface="Arial" charset="0"/>
              </a:rPr>
              <a:t>ICL-AUX&lt;</a:t>
            </a:r>
            <a:r>
              <a:rPr lang="ru-RU" sz="8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</a:p>
          <a:p>
            <a:pPr marL="0" lvl="0" indent="0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1" dirty="0">
                <a:solidFill>
                  <a:srgbClr val="000000"/>
                </a:solidFill>
                <a:latin typeface="Arial" charset="0"/>
                <a:cs typeface="Arial" charset="0"/>
              </a:rPr>
              <a:t>[.] PU @PU #23-&gt;0</a:t>
            </a:r>
            <a:r>
              <a:rPr lang="ru-RU" sz="1700" baseline="-30000" dirty="0">
                <a:solidFill>
                  <a:prstClr val="black"/>
                </a:solidFill>
                <a:latin typeface="Arial" charset="0"/>
                <a:cs typeface="Arial" charset="0"/>
              </a:rPr>
              <a:t>PU</a:t>
            </a:r>
            <a:r>
              <a:rPr lang="ru-RU" sz="8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</a:p>
          <a:p>
            <a:pPr>
              <a:lnSpc>
                <a:spcPct val="110000"/>
              </a:lnSpc>
            </a:pPr>
            <a:endParaRPr lang="ru-RU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14.10.2013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9CD2E-A16A-4EE8-A127-D7231CA81ED1}" type="slidenum">
              <a:rPr lang="ru-RU" smtClean="0"/>
              <a:t>5</a:t>
            </a:fld>
            <a:endParaRPr lang="ru-RU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791" y="6430805"/>
            <a:ext cx="39763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921224" cy="385018"/>
          </a:xfrm>
        </p:spPr>
        <p:txBody>
          <a:bodyPr/>
          <a:lstStyle/>
          <a:p>
            <a:r>
              <a:rPr lang="ru-RU" dirty="0" smtClean="0"/>
              <a:t>ВШЭ. Компьютерная лингвистика-1.   </a:t>
            </a:r>
            <a:r>
              <a:rPr lang="ru-RU" dirty="0" err="1" smtClean="0"/>
              <a:t>Толдова</a:t>
            </a:r>
            <a:r>
              <a:rPr lang="ru-RU" dirty="0" smtClean="0"/>
              <a:t> С.Ю.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729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19802"/>
            <a:ext cx="8229600" cy="1143000"/>
          </a:xfrm>
        </p:spPr>
        <p:txBody>
          <a:bodyPr/>
          <a:lstStyle/>
          <a:p>
            <a:r>
              <a:rPr lang="en-US" dirty="0" smtClean="0"/>
              <a:t>NLP Pipeline: Syntax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0768"/>
            <a:ext cx="9036496" cy="5192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619672" y="5921786"/>
            <a:ext cx="51125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http://www.connexor.com/nlplib/?q=demo/syntax</a:t>
            </a:r>
            <a:endParaRPr lang="ru-RU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14.10.2013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9CD2E-A16A-4EE8-A127-D7231CA81ED1}" type="slidenum">
              <a:rPr lang="ru-RU" smtClean="0"/>
              <a:t>6</a:t>
            </a:fld>
            <a:endParaRPr lang="ru-RU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799" y="6445037"/>
            <a:ext cx="39763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835696" y="6388313"/>
            <a:ext cx="4065240" cy="364912"/>
          </a:xfrm>
        </p:spPr>
        <p:txBody>
          <a:bodyPr/>
          <a:lstStyle/>
          <a:p>
            <a:r>
              <a:rPr lang="ru-RU" dirty="0" smtClean="0"/>
              <a:t>ВШЭ. Компьютерная лингвистика-1.   </a:t>
            </a:r>
            <a:r>
              <a:rPr lang="ru-RU" dirty="0" err="1" smtClean="0"/>
              <a:t>Толдова</a:t>
            </a:r>
            <a:r>
              <a:rPr lang="ru-RU" dirty="0" smtClean="0"/>
              <a:t> С.Ю.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830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44624"/>
            <a:ext cx="8229600" cy="1143000"/>
          </a:xfrm>
        </p:spPr>
        <p:txBody>
          <a:bodyPr/>
          <a:lstStyle/>
          <a:p>
            <a:r>
              <a:rPr lang="en-US" dirty="0" smtClean="0"/>
              <a:t>NLP Pipeline: </a:t>
            </a:r>
            <a:r>
              <a:rPr lang="en-US" dirty="0" err="1" smtClean="0"/>
              <a:t>coreference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389437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[America’s </a:t>
            </a:r>
            <a:r>
              <a:rPr lang="en-US" b="1" dirty="0">
                <a:solidFill>
                  <a:srgbClr val="FF0000"/>
                </a:solidFill>
              </a:rPr>
              <a:t>true founding </a:t>
            </a:r>
            <a:r>
              <a:rPr lang="en-US" b="1" dirty="0" smtClean="0">
                <a:solidFill>
                  <a:srgbClr val="FF0000"/>
                </a:solidFill>
              </a:rPr>
              <a:t>father] </a:t>
            </a:r>
            <a:r>
              <a:rPr lang="en-US" b="1" baseline="-25000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FF0000"/>
                </a:solidFill>
              </a:rPr>
              <a:t>[George Washington]</a:t>
            </a:r>
            <a:r>
              <a:rPr lang="en-US" b="1" baseline="-25000" dirty="0">
                <a:solidFill>
                  <a:srgbClr val="FF0000"/>
                </a:solidFill>
              </a:rPr>
              <a:t> </a:t>
            </a:r>
            <a:r>
              <a:rPr lang="en-US" b="1" baseline="-25000" dirty="0" err="1">
                <a:solidFill>
                  <a:srgbClr val="FF0000"/>
                </a:solidFill>
              </a:rPr>
              <a:t>i</a:t>
            </a:r>
            <a:r>
              <a:rPr lang="en-US" dirty="0" smtClean="0"/>
              <a:t> </a:t>
            </a:r>
            <a:r>
              <a:rPr lang="en-US" dirty="0"/>
              <a:t>set the precedent for what our country and the position of Commander in Chief would be.  As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[a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Virginia delegate at the Second Continental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Congress]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[he]</a:t>
            </a:r>
            <a:r>
              <a:rPr lang="en-US" b="1" baseline="-25000" dirty="0">
                <a:solidFill>
                  <a:srgbClr val="FF0000"/>
                </a:solidFill>
              </a:rPr>
              <a:t> </a:t>
            </a:r>
            <a:r>
              <a:rPr lang="en-US" b="1" baseline="-25000" dirty="0" err="1">
                <a:solidFill>
                  <a:srgbClr val="FF0000"/>
                </a:solidFill>
              </a:rPr>
              <a:t>i</a:t>
            </a:r>
            <a:r>
              <a:rPr lang="en-US" dirty="0" smtClean="0"/>
              <a:t> </a:t>
            </a:r>
            <a:r>
              <a:rPr lang="en-US" dirty="0"/>
              <a:t>was elected as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[Commander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 Chief of the Continental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Army] </a:t>
            </a:r>
            <a:r>
              <a:rPr lang="en-US" dirty="0"/>
              <a:t>and led </a:t>
            </a:r>
            <a:r>
              <a:rPr lang="en-US" b="1" dirty="0" smtClean="0">
                <a:solidFill>
                  <a:srgbClr val="FF0000"/>
                </a:solidFill>
              </a:rPr>
              <a:t>[his]</a:t>
            </a:r>
            <a:r>
              <a:rPr lang="en-US" b="1" baseline="-25000" dirty="0">
                <a:solidFill>
                  <a:srgbClr val="FF0000"/>
                </a:solidFill>
              </a:rPr>
              <a:t> </a:t>
            </a:r>
            <a:r>
              <a:rPr lang="en-US" b="1" baseline="-25000" dirty="0" err="1">
                <a:solidFill>
                  <a:srgbClr val="FF0000"/>
                </a:solidFill>
              </a:rPr>
              <a:t>i</a:t>
            </a:r>
            <a:r>
              <a:rPr lang="en-US" dirty="0" smtClean="0"/>
              <a:t> </a:t>
            </a:r>
            <a:r>
              <a:rPr lang="en-US" dirty="0"/>
              <a:t>ill-trained, under supplied troops to victory and thus, independence. In a letter to James Madison </a:t>
            </a:r>
            <a:r>
              <a:rPr lang="en-US" b="1" dirty="0" smtClean="0">
                <a:solidFill>
                  <a:srgbClr val="FF0000"/>
                </a:solidFill>
              </a:rPr>
              <a:t>[Washington]</a:t>
            </a:r>
            <a:r>
              <a:rPr lang="en-US" b="1" baseline="-25000" dirty="0">
                <a:solidFill>
                  <a:srgbClr val="FF0000"/>
                </a:solidFill>
              </a:rPr>
              <a:t> </a:t>
            </a:r>
            <a:r>
              <a:rPr lang="en-US" b="1" baseline="-25000" dirty="0" err="1">
                <a:solidFill>
                  <a:srgbClr val="FF0000"/>
                </a:solidFill>
              </a:rPr>
              <a:t>i</a:t>
            </a:r>
            <a:r>
              <a:rPr lang="en-US" dirty="0" smtClean="0"/>
              <a:t> </a:t>
            </a:r>
            <a:r>
              <a:rPr lang="en-US" dirty="0"/>
              <a:t>wrote “As the first of everything, in our situation will serve to establish a Precedent…it is devoutly wished on </a:t>
            </a:r>
            <a:r>
              <a:rPr lang="en-US" dirty="0" smtClean="0">
                <a:solidFill>
                  <a:srgbClr val="FF0000"/>
                </a:solidFill>
              </a:rPr>
              <a:t>[</a:t>
            </a:r>
            <a:r>
              <a:rPr lang="en-US" b="1" dirty="0" smtClean="0">
                <a:solidFill>
                  <a:srgbClr val="FF0000"/>
                </a:solidFill>
              </a:rPr>
              <a:t>my]</a:t>
            </a:r>
            <a:r>
              <a:rPr lang="en-US" b="1" baseline="-25000" dirty="0">
                <a:solidFill>
                  <a:srgbClr val="FF0000"/>
                </a:solidFill>
              </a:rPr>
              <a:t> </a:t>
            </a:r>
            <a:r>
              <a:rPr lang="en-US" b="1" baseline="-25000" dirty="0" err="1">
                <a:solidFill>
                  <a:srgbClr val="FF0000"/>
                </a:solidFill>
              </a:rPr>
              <a:t>i</a:t>
            </a:r>
            <a:r>
              <a:rPr lang="en-US" dirty="0" smtClean="0"/>
              <a:t> </a:t>
            </a:r>
            <a:r>
              <a:rPr lang="en-US" dirty="0"/>
              <a:t>part, that these precedents may be fixed on true principles."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14.10.2013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9CD2E-A16A-4EE8-A127-D7231CA81ED1}" type="slidenum">
              <a:rPr lang="ru-RU" smtClean="0"/>
              <a:t>7</a:t>
            </a:fld>
            <a:endParaRPr lang="ru-RU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8" y="6400798"/>
            <a:ext cx="39763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763688" y="6394894"/>
            <a:ext cx="3672410" cy="288032"/>
          </a:xfrm>
        </p:spPr>
        <p:txBody>
          <a:bodyPr/>
          <a:lstStyle/>
          <a:p>
            <a:r>
              <a:rPr lang="ru-RU" dirty="0" smtClean="0"/>
              <a:t>ВШЭ. Компьютерная лингвистика-1.   </a:t>
            </a:r>
            <a:r>
              <a:rPr lang="ru-RU" dirty="0" err="1" smtClean="0"/>
              <a:t>Толдова</a:t>
            </a:r>
            <a:r>
              <a:rPr lang="ru-RU" dirty="0" smtClean="0"/>
              <a:t> С.Ю.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563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98961"/>
            <a:ext cx="8640959" cy="1143000"/>
          </a:xfrm>
        </p:spPr>
        <p:txBody>
          <a:bodyPr/>
          <a:lstStyle/>
          <a:p>
            <a:pPr algn="ctr"/>
            <a:r>
              <a:rPr lang="en-US" sz="4400" dirty="0" smtClean="0"/>
              <a:t>NLP pipeline: sematic role labeling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72816"/>
            <a:ext cx="7541518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604683" y="5589240"/>
            <a:ext cx="3026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http://viewer.opencalais.com/</a:t>
            </a:r>
            <a:endParaRPr lang="ru-RU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14.10.2013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9CD2E-A16A-4EE8-A127-D7231CA81ED1}" type="slidenum">
              <a:rPr lang="ru-RU" smtClean="0"/>
              <a:t>8</a:t>
            </a:fld>
            <a:endParaRPr lang="ru-RU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6" y="6485297"/>
            <a:ext cx="39763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907704" y="6356350"/>
            <a:ext cx="4112096" cy="405172"/>
          </a:xfrm>
        </p:spPr>
        <p:txBody>
          <a:bodyPr/>
          <a:lstStyle/>
          <a:p>
            <a:r>
              <a:rPr lang="ru-RU" dirty="0" smtClean="0"/>
              <a:t>ВШЭ. Компьютерная лингвистика-1.   </a:t>
            </a:r>
            <a:r>
              <a:rPr lang="ru-RU" dirty="0" err="1" smtClean="0"/>
              <a:t>Толдова</a:t>
            </a:r>
            <a:r>
              <a:rPr lang="ru-RU" dirty="0" smtClean="0"/>
              <a:t> С.Ю.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419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595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NLP pipeline: </a:t>
            </a:r>
            <a:r>
              <a:rPr lang="en-US" sz="4400" dirty="0" smtClean="0"/>
              <a:t>semantic </a:t>
            </a:r>
            <a:r>
              <a:rPr lang="en-US" sz="4400" dirty="0"/>
              <a:t>role labeling</a:t>
            </a:r>
            <a:endParaRPr lang="ru-RU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14.10.2013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9CD2E-A16A-4EE8-A127-D7231CA81ED1}" type="slidenum">
              <a:rPr lang="ru-RU" smtClean="0"/>
              <a:t>9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935163"/>
            <a:ext cx="6410325" cy="4057650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631" y="6415101"/>
            <a:ext cx="39763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1979712" y="6356350"/>
            <a:ext cx="4040088" cy="365125"/>
          </a:xfrm>
        </p:spPr>
        <p:txBody>
          <a:bodyPr/>
          <a:lstStyle/>
          <a:p>
            <a:r>
              <a:rPr lang="ru-RU" dirty="0" smtClean="0"/>
              <a:t>ВШЭ. Компьютерная лингвистика-1.   </a:t>
            </a:r>
            <a:r>
              <a:rPr lang="ru-RU" dirty="0" err="1" smtClean="0"/>
              <a:t>Толдова</a:t>
            </a:r>
            <a:r>
              <a:rPr lang="ru-RU" dirty="0" smtClean="0"/>
              <a:t> С.Ю.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227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Другая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Другая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10_Поток">
  <a:themeElements>
    <a:clrScheme name="Другая 2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90C6F6"/>
      </a:hlink>
      <a:folHlink>
        <a:srgbClr val="85DFD0"/>
      </a:folHlink>
    </a:clrScheme>
    <a:fontScheme name="Другая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Поток">
  <a:themeElements>
    <a:clrScheme name="Другая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Другая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Поток">
  <a:themeElements>
    <a:clrScheme name="Другая 2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90C6F6"/>
      </a:hlink>
      <a:folHlink>
        <a:srgbClr val="85DFD0"/>
      </a:folHlink>
    </a:clrScheme>
    <a:fontScheme name="Другая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Поток">
  <a:themeElements>
    <a:clrScheme name="Другая 2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90C6F6"/>
      </a:hlink>
      <a:folHlink>
        <a:srgbClr val="85DFD0"/>
      </a:folHlink>
    </a:clrScheme>
    <a:fontScheme name="Другая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5_Поток">
  <a:themeElements>
    <a:clrScheme name="Другая 2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90C6F6"/>
      </a:hlink>
      <a:folHlink>
        <a:srgbClr val="85DFD0"/>
      </a:folHlink>
    </a:clrScheme>
    <a:fontScheme name="Другая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6_Поток">
  <a:themeElements>
    <a:clrScheme name="Другая 2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90C6F6"/>
      </a:hlink>
      <a:folHlink>
        <a:srgbClr val="85DFD0"/>
      </a:folHlink>
    </a:clrScheme>
    <a:fontScheme name="Другая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7_Поток">
  <a:themeElements>
    <a:clrScheme name="Другая 2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90C6F6"/>
      </a:hlink>
      <a:folHlink>
        <a:srgbClr val="85DFD0"/>
      </a:folHlink>
    </a:clrScheme>
    <a:fontScheme name="Другая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8_Поток">
  <a:themeElements>
    <a:clrScheme name="Другая 2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90C6F6"/>
      </a:hlink>
      <a:folHlink>
        <a:srgbClr val="85DFD0"/>
      </a:folHlink>
    </a:clrScheme>
    <a:fontScheme name="Другая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9_Поток">
  <a:themeElements>
    <a:clrScheme name="Другая 2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90C6F6"/>
      </a:hlink>
      <a:folHlink>
        <a:srgbClr val="85DFD0"/>
      </a:folHlink>
    </a:clrScheme>
    <a:fontScheme name="Другая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Другая 1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10.xml><?xml version="1.0" encoding="utf-8"?>
<a:themeOverride xmlns:a="http://schemas.openxmlformats.org/drawingml/2006/main">
  <a:clrScheme name="Другая 1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11.xml><?xml version="1.0" encoding="utf-8"?>
<a:themeOverride xmlns:a="http://schemas.openxmlformats.org/drawingml/2006/main">
  <a:clrScheme name="Другая 1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12.xml><?xml version="1.0" encoding="utf-8"?>
<a:themeOverride xmlns:a="http://schemas.openxmlformats.org/drawingml/2006/main">
  <a:clrScheme name="Другая 1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13.xml><?xml version="1.0" encoding="utf-8"?>
<a:themeOverride xmlns:a="http://schemas.openxmlformats.org/drawingml/2006/main">
  <a:clrScheme name="Другая 1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14.xml><?xml version="1.0" encoding="utf-8"?>
<a:themeOverride xmlns:a="http://schemas.openxmlformats.org/drawingml/2006/main">
  <a:clrScheme name="Другая 1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15.xml><?xml version="1.0" encoding="utf-8"?>
<a:themeOverride xmlns:a="http://schemas.openxmlformats.org/drawingml/2006/main">
  <a:clrScheme name="Другая 1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Другая 1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3.xml><?xml version="1.0" encoding="utf-8"?>
<a:themeOverride xmlns:a="http://schemas.openxmlformats.org/drawingml/2006/main">
  <a:clrScheme name="Другая 1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4.xml><?xml version="1.0" encoding="utf-8"?>
<a:themeOverride xmlns:a="http://schemas.openxmlformats.org/drawingml/2006/main">
  <a:clrScheme name="Другая 1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5.xml><?xml version="1.0" encoding="utf-8"?>
<a:themeOverride xmlns:a="http://schemas.openxmlformats.org/drawingml/2006/main">
  <a:clrScheme name="Другая 1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6.xml><?xml version="1.0" encoding="utf-8"?>
<a:themeOverride xmlns:a="http://schemas.openxmlformats.org/drawingml/2006/main">
  <a:clrScheme name="Другая 1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7.xml><?xml version="1.0" encoding="utf-8"?>
<a:themeOverride xmlns:a="http://schemas.openxmlformats.org/drawingml/2006/main">
  <a:clrScheme name="Другая 1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8.xml><?xml version="1.0" encoding="utf-8"?>
<a:themeOverride xmlns:a="http://schemas.openxmlformats.org/drawingml/2006/main">
  <a:clrScheme name="Другая 1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9.xml><?xml version="1.0" encoding="utf-8"?>
<a:themeOverride xmlns:a="http://schemas.openxmlformats.org/drawingml/2006/main">
  <a:clrScheme name="Другая 1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11475b19-46b7-413a-ba75-dec554de139a" Revision="1" Stencil="System.MyShapes" StencilVersion="1.0"/>
</Control>
</file>

<file path=customXml/item10.xml><?xml version="1.0" encoding="utf-8"?>
<Control xmlns="http://schemas.microsoft.com/VisualStudio/2011/storyboarding/control">
  <Id Name="11475b19-46b7-413a-ba75-dec554de139a" Revision="1" Stencil="System.MyShapes" StencilVersion="1.0"/>
</Control>
</file>

<file path=customXml/item11.xml><?xml version="1.0" encoding="utf-8"?>
<Control xmlns="http://schemas.microsoft.com/VisualStudio/2011/storyboarding/control">
  <Id Name="11475b19-46b7-413a-ba75-dec554de139a" Revision="1" Stencil="System.MyShapes" StencilVersion="1.0"/>
</Control>
</file>

<file path=customXml/item12.xml><?xml version="1.0" encoding="utf-8"?>
<Control xmlns="http://schemas.microsoft.com/VisualStudio/2011/storyboarding/control">
  <Id Name="11475b19-46b7-413a-ba75-dec554de139a" Revision="1" Stencil="System.MyShapes" StencilVersion="1.0"/>
</Control>
</file>

<file path=customXml/item13.xml><?xml version="1.0" encoding="utf-8"?>
<Control xmlns="http://schemas.microsoft.com/VisualStudio/2011/storyboarding/control">
  <Id Name="11475b19-46b7-413a-ba75-dec554de139a" Revision="1" Stencil="System.MyShapes" StencilVersion="1.0"/>
</Control>
</file>

<file path=customXml/item14.xml><?xml version="1.0" encoding="utf-8"?>
<Control xmlns="http://schemas.microsoft.com/VisualStudio/2011/storyboarding/control">
  <Id Name="11475b19-46b7-413a-ba75-dec554de139a" Revision="1" Stencil="System.MyShapes" StencilVersion="1.0"/>
</Control>
</file>

<file path=customXml/item15.xml><?xml version="1.0" encoding="utf-8"?>
<Control xmlns="http://schemas.microsoft.com/VisualStudio/2011/storyboarding/control">
  <Id Name="11475b19-46b7-413a-ba75-dec554de139a" Revision="1" Stencil="System.MyShapes" StencilVersion="1.0"/>
</Control>
</file>

<file path=customXml/item16.xml><?xml version="1.0" encoding="utf-8"?>
<Control xmlns="http://schemas.microsoft.com/VisualStudio/2011/storyboarding/control">
  <Id Name="11475b19-46b7-413a-ba75-dec554de139a" Revision="1" Stencil="System.MyShapes" StencilVersion="1.0"/>
</Control>
</file>

<file path=customXml/item17.xml><?xml version="1.0" encoding="utf-8"?>
<Control xmlns="http://schemas.microsoft.com/VisualStudio/2011/storyboarding/control">
  <Id Name="11475b19-46b7-413a-ba75-dec554de139a" Revision="1" Stencil="System.MyShapes" StencilVersion="1.0"/>
</Control>
</file>

<file path=customXml/item18.xml><?xml version="1.0" encoding="utf-8"?>
<Control xmlns="http://schemas.microsoft.com/VisualStudio/2011/storyboarding/control">
  <Id Name="11475b19-46b7-413a-ba75-dec554de139a" Revision="1" Stencil="System.MyShapes" StencilVersion="1.0"/>
</Control>
</file>

<file path=customXml/item19.xml><?xml version="1.0" encoding="utf-8"?>
<Control xmlns="http://schemas.microsoft.com/VisualStudio/2011/storyboarding/control">
  <Id Name="11475b19-46b7-413a-ba75-dec554de139a" Revision="1" Stencil="System.MyShapes" StencilVersion="1.0"/>
</Control>
</file>

<file path=customXml/item2.xml><?xml version="1.0" encoding="utf-8"?>
<Control xmlns="http://schemas.microsoft.com/VisualStudio/2011/storyboarding/control">
  <Id Name="11475b19-46b7-413a-ba75-dec554de139a" Revision="1" Stencil="System.MyShapes" StencilVersion="1.0"/>
</Control>
</file>

<file path=customXml/item20.xml><?xml version="1.0" encoding="utf-8"?>
<Control xmlns="http://schemas.microsoft.com/VisualStudio/2011/storyboarding/control">
  <Id Name="11475b19-46b7-413a-ba75-dec554de139a" Revision="1" Stencil="System.MyShapes" StencilVersion="1.0"/>
</Control>
</file>

<file path=customXml/item21.xml><?xml version="1.0" encoding="utf-8"?>
<Control xmlns="http://schemas.microsoft.com/VisualStudio/2011/storyboarding/control">
  <Id Name="11475b19-46b7-413a-ba75-dec554de139a" Revision="1" Stencil="System.MyShapes" StencilVersion="1.0"/>
</Control>
</file>

<file path=customXml/item22.xml><?xml version="1.0" encoding="utf-8"?>
<Control xmlns="http://schemas.microsoft.com/VisualStudio/2011/storyboarding/control">
  <Id Name="11475b19-46b7-413a-ba75-dec554de139a" Revision="1" Stencil="System.MyShapes" StencilVersion="1.0"/>
</Control>
</file>

<file path=customXml/item23.xml><?xml version="1.0" encoding="utf-8"?>
<Control xmlns="http://schemas.microsoft.com/VisualStudio/2011/storyboarding/control">
  <Id Name="11475b19-46b7-413a-ba75-dec554de139a" Revision="1" Stencil="System.MyShapes" StencilVersion="1.0"/>
</Control>
</file>

<file path=customXml/item24.xml><?xml version="1.0" encoding="utf-8"?>
<Control xmlns="http://schemas.microsoft.com/VisualStudio/2011/storyboarding/control">
  <Id Name="11475b19-46b7-413a-ba75-dec554de139a" Revision="1" Stencil="System.MyShapes" StencilVersion="1.0"/>
</Control>
</file>

<file path=customXml/item25.xml><?xml version="1.0" encoding="utf-8"?>
<Control xmlns="http://schemas.microsoft.com/VisualStudio/2011/storyboarding/control">
  <Id Name="11475b19-46b7-413a-ba75-dec554de139a" Revision="1" Stencil="System.MyShapes" StencilVersion="1.0"/>
</Control>
</file>

<file path=customXml/item26.xml><?xml version="1.0" encoding="utf-8"?>
<Control xmlns="http://schemas.microsoft.com/VisualStudio/2011/storyboarding/control">
  <Id Name="11475b19-46b7-413a-ba75-dec554de139a" Revision="1" Stencil="System.MyShapes" StencilVersion="1.0"/>
</Control>
</file>

<file path=customXml/item27.xml><?xml version="1.0" encoding="utf-8"?>
<Control xmlns="http://schemas.microsoft.com/VisualStudio/2011/storyboarding/control">
  <Id Name="11475b19-46b7-413a-ba75-dec554de139a" Revision="1" Stencil="System.MyShapes" StencilVersion="1.0"/>
</Control>
</file>

<file path=customXml/item28.xml><?xml version="1.0" encoding="utf-8"?>
<Control xmlns="http://schemas.microsoft.com/VisualStudio/2011/storyboarding/control">
  <Id Name="11475b19-46b7-413a-ba75-dec554de139a" Revision="1" Stencil="System.MyShapes" StencilVersion="1.0"/>
</Control>
</file>

<file path=customXml/item29.xml><?xml version="1.0" encoding="utf-8"?>
<Control xmlns="http://schemas.microsoft.com/VisualStudio/2011/storyboarding/control">
  <Id Name="11475b19-46b7-413a-ba75-dec554de139a" Revision="1" Stencil="System.MyShapes" StencilVersion="1.0"/>
</Control>
</file>

<file path=customXml/item3.xml><?xml version="1.0" encoding="utf-8"?>
<Control xmlns="http://schemas.microsoft.com/VisualStudio/2011/storyboarding/control">
  <Id Name="11475b19-46b7-413a-ba75-dec554de139a" Revision="1" Stencil="System.MyShapes" StencilVersion="1.0"/>
</Control>
</file>

<file path=customXml/item30.xml><?xml version="1.0" encoding="utf-8"?>
<Control xmlns="http://schemas.microsoft.com/VisualStudio/2011/storyboarding/control">
  <Id Name="11475b19-46b7-413a-ba75-dec554de139a" Revision="1" Stencil="System.MyShapes" StencilVersion="1.0"/>
</Control>
</file>

<file path=customXml/item31.xml><?xml version="1.0" encoding="utf-8"?>
<Control xmlns="http://schemas.microsoft.com/VisualStudio/2011/storyboarding/control">
  <Id Name="11475b19-46b7-413a-ba75-dec554de139a" Revision="1" Stencil="System.MyShapes" StencilVersion="1.0"/>
</Control>
</file>

<file path=customXml/item32.xml><?xml version="1.0" encoding="utf-8"?>
<Control xmlns="http://schemas.microsoft.com/VisualStudio/2011/storyboarding/control">
  <Id Name="11475b19-46b7-413a-ba75-dec554de139a" Revision="1" Stencil="System.MyShapes" StencilVersion="1.0"/>
</Control>
</file>

<file path=customXml/item33.xml><?xml version="1.0" encoding="utf-8"?>
<Control xmlns="http://schemas.microsoft.com/VisualStudio/2011/storyboarding/control">
  <Id Name="11475b19-46b7-413a-ba75-dec554de139a" Revision="1" Stencil="System.MyShapes" StencilVersion="1.0"/>
</Control>
</file>

<file path=customXml/item34.xml><?xml version="1.0" encoding="utf-8"?>
<Control xmlns="http://schemas.microsoft.com/VisualStudio/2011/storyboarding/control">
  <Id Name="11475b19-46b7-413a-ba75-dec554de139a" Revision="1" Stencil="System.MyShapes" StencilVersion="1.0"/>
</Control>
</file>

<file path=customXml/item35.xml><?xml version="1.0" encoding="utf-8"?>
<Control xmlns="http://schemas.microsoft.com/VisualStudio/2011/storyboarding/control">
  <Id Name="11475b19-46b7-413a-ba75-dec554de139a" Revision="1" Stencil="System.MyShapes" StencilVersion="1.0"/>
</Control>
</file>

<file path=customXml/item36.xml><?xml version="1.0" encoding="utf-8"?>
<Control xmlns="http://schemas.microsoft.com/VisualStudio/2011/storyboarding/control">
  <Id Name="11475b19-46b7-413a-ba75-dec554de139a" Revision="1" Stencil="System.MyShapes" StencilVersion="1.0"/>
</Control>
</file>

<file path=customXml/item37.xml><?xml version="1.0" encoding="utf-8"?>
<Control xmlns="http://schemas.microsoft.com/VisualStudio/2011/storyboarding/control">
  <Id Name="11475b19-46b7-413a-ba75-dec554de139a" Revision="1" Stencil="System.MyShapes" StencilVersion="1.0"/>
</Control>
</file>

<file path=customXml/item38.xml><?xml version="1.0" encoding="utf-8"?>
<Control xmlns="http://schemas.microsoft.com/VisualStudio/2011/storyboarding/control">
  <Id Name="11475b19-46b7-413a-ba75-dec554de139a" Revision="1" Stencil="System.MyShapes" StencilVersion="1.0"/>
</Control>
</file>

<file path=customXml/item39.xml><?xml version="1.0" encoding="utf-8"?>
<Control xmlns="http://schemas.microsoft.com/VisualStudio/2011/storyboarding/control">
  <Id Name="11475b19-46b7-413a-ba75-dec554de139a" Revision="1" Stencil="System.MyShapes" StencilVersion="1.0"/>
</Control>
</file>

<file path=customXml/item4.xml><?xml version="1.0" encoding="utf-8"?>
<Control xmlns="http://schemas.microsoft.com/VisualStudio/2011/storyboarding/control">
  <Id Name="11475b19-46b7-413a-ba75-dec554de139a" Revision="1" Stencil="System.MyShapes" StencilVersion="1.0"/>
</Control>
</file>

<file path=customXml/item40.xml><?xml version="1.0" encoding="utf-8"?>
<Control xmlns="http://schemas.microsoft.com/VisualStudio/2011/storyboarding/control">
  <Id Name="11475b19-46b7-413a-ba75-dec554de139a" Revision="1" Stencil="System.MyShapes" StencilVersion="1.0"/>
</Control>
</file>

<file path=customXml/item5.xml><?xml version="1.0" encoding="utf-8"?>
<Control xmlns="http://schemas.microsoft.com/VisualStudio/2011/storyboarding/control">
  <Id Name="11475b19-46b7-413a-ba75-dec554de139a" Revision="1" Stencil="System.MyShapes" StencilVersion="1.0"/>
</Control>
</file>

<file path=customXml/item6.xml><?xml version="1.0" encoding="utf-8"?>
<Control xmlns="http://schemas.microsoft.com/VisualStudio/2011/storyboarding/control">
  <Id Name="11475b19-46b7-413a-ba75-dec554de139a" Revision="1" Stencil="System.MyShapes" StencilVersion="1.0"/>
</Control>
</file>

<file path=customXml/item7.xml><?xml version="1.0" encoding="utf-8"?>
<Control xmlns="http://schemas.microsoft.com/VisualStudio/2011/storyboarding/control">
  <Id Name="11475b19-46b7-413a-ba75-dec554de139a" Revision="1" Stencil="System.MyShapes" StencilVersion="1.0"/>
</Control>
</file>

<file path=customXml/item8.xml><?xml version="1.0" encoding="utf-8"?>
<Control xmlns="http://schemas.microsoft.com/VisualStudio/2011/storyboarding/control">
  <Id Name="11475b19-46b7-413a-ba75-dec554de139a" Revision="1" Stencil="System.MyShapes" StencilVersion="1.0"/>
</Control>
</file>

<file path=customXml/item9.xml><?xml version="1.0" encoding="utf-8"?>
<Control xmlns="http://schemas.microsoft.com/VisualStudio/2011/storyboarding/control">
  <Id Name="11475b19-46b7-413a-ba75-dec554de139a" Revision="1" Stencil="System.MyShapes" StencilVersion="1.0"/>
</Control>
</file>

<file path=customXml/itemProps1.xml><?xml version="1.0" encoding="utf-8"?>
<ds:datastoreItem xmlns:ds="http://schemas.openxmlformats.org/officeDocument/2006/customXml" ds:itemID="{541B7DF8-AC2B-4798-B054-6ACDDCBEEB4E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8473ECEA-4E6D-49C6-8F59-AC8535AB9F6E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8A290F7C-AC4A-45EA-BF28-2D30816BD23B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8B54AFE0-4D49-4D1A-833B-7944B0A2A23F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CFFF8407-3156-4535-8ED1-4092E5143992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41ED6F34-F497-440E-AF51-9BA34AE02CEC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1A5052DC-8E00-4847-8CAC-D1CF22980BE3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64C174A0-7BD2-453D-A2BD-BC1BD8FBD993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B703E343-442E-412A-821F-25BCCD3EA20B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F3BDDDFF-0FF7-4B12-B043-F6951B132A83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1C5640B3-E046-4803-84B6-FFC40F010415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0C2D8E0A-7109-40D8-A9ED-91C68FD64F10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802B5490-2317-406B-A88C-D66A8AA9FCF2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27AC6B70-1582-4D6C-A1D0-0D43254C2884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50EE5B1F-A110-40E5-9D2D-F2FFC9B64FC3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03C86763-10C5-4CAA-AEEF-93188328EBC1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09C02623-FBAB-4746-A531-0E6A034E77EC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F21B869B-1228-4745-8C0F-8EF8DE957D25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7EC07C81-29CD-4BB3-9602-952F4C601423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92315586-AFF6-4BCC-9D0C-CBC83ED07181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28018C0E-B6FD-4064-A547-F4CEE76C495A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B775E645-FFF5-4721-B61D-E2D7FB029948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5DC67009-51CA-43DE-AB3D-7A8AD40D3119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0FA657D4-4B64-46C3-90F7-125326469743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5375DF21-E178-42CA-84E4-561F5134BD8B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B3BB17D0-7EB5-4D2F-9AB5-4DD4AFF4B030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382867F3-49A0-49DE-9084-65BFE60B6BCE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70C923AD-9CB1-4759-B0ED-9A53FE28D0E3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71BD629A-6DC6-4571-8DF4-712308050121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ABAF9B58-1E4B-4884-81E0-C165813FC300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BF9789B9-DC24-419E-A948-1847CBBE6E1F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4A36D908-9BCB-4FCF-8426-35DE6557DD02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C498DC4C-AE4F-4720-8BD4-7BDD4CC2D715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F76726C5-7A6B-4914-B306-7F8F004B0AAD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11BAC2A2-67F3-4B5C-A495-F1DD93FD7CC8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9FBE1E1D-51BD-40CB-97E7-E50A91EB922E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97CB2D0A-11E4-4AE1-8473-ACB23028E377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CB4A9E56-5C16-4AAA-93AA-C11E5578F0A1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A02762CB-1D23-4556-9E6F-0ED67BA28086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01BE75B8-3A55-41B5-ADC0-7C072821348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3363</TotalTime>
  <Words>1996</Words>
  <Application>Microsoft Office PowerPoint</Application>
  <PresentationFormat>Экран (4:3)</PresentationFormat>
  <Paragraphs>385</Paragraphs>
  <Slides>37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10</vt:i4>
      </vt:variant>
      <vt:variant>
        <vt:lpstr>Заголовки слайдов</vt:lpstr>
      </vt:variant>
      <vt:variant>
        <vt:i4>37</vt:i4>
      </vt:variant>
    </vt:vector>
  </HeadingPairs>
  <TitlesOfParts>
    <vt:vector size="54" baseType="lpstr">
      <vt:lpstr>Arial Unicode MS</vt:lpstr>
      <vt:lpstr>Arial</vt:lpstr>
      <vt:lpstr>Arial Black</vt:lpstr>
      <vt:lpstr>Calibri</vt:lpstr>
      <vt:lpstr>Times New Roman</vt:lpstr>
      <vt:lpstr>Wingdings</vt:lpstr>
      <vt:lpstr>Wingdings 2</vt:lpstr>
      <vt:lpstr>Поток</vt:lpstr>
      <vt:lpstr>2_Поток</vt:lpstr>
      <vt:lpstr>3_Поток</vt:lpstr>
      <vt:lpstr>4_Поток</vt:lpstr>
      <vt:lpstr>5_Поток</vt:lpstr>
      <vt:lpstr>6_Поток</vt:lpstr>
      <vt:lpstr>7_Поток</vt:lpstr>
      <vt:lpstr>8_Поток</vt:lpstr>
      <vt:lpstr>9_Поток</vt:lpstr>
      <vt:lpstr>10_Поток</vt:lpstr>
      <vt:lpstr>Компьютерная лингвистика Лингвистические аспекты Подходы и задачи </vt:lpstr>
      <vt:lpstr>Компьютерная лингвистика</vt:lpstr>
      <vt:lpstr>Компьютерная лингвистика 3:  уровни анализа</vt:lpstr>
      <vt:lpstr>Классика NLP: треугольник перевода</vt:lpstr>
      <vt:lpstr>NLP Pipeline: morphology</vt:lpstr>
      <vt:lpstr>NLP Pipeline: Syntax</vt:lpstr>
      <vt:lpstr>NLP Pipeline: coreference </vt:lpstr>
      <vt:lpstr>NLP pipeline: sematic role labeling</vt:lpstr>
      <vt:lpstr>NLP pipeline: semantic role labeling</vt:lpstr>
      <vt:lpstr>Компьютерная лингвистика 3:  уровни анализа</vt:lpstr>
      <vt:lpstr>Компьютерная лингвистика 3:  уровни анализа</vt:lpstr>
      <vt:lpstr>Компьютерная лингвистика 3:  уровни анализа</vt:lpstr>
      <vt:lpstr>Компьютерная лингвистика 3:  уровни анализа</vt:lpstr>
      <vt:lpstr>Компьютерная лингвистика 3:  уровни анализа</vt:lpstr>
      <vt:lpstr>Компьютерная лингвистика</vt:lpstr>
      <vt:lpstr>Некоторые неудобные свойства языка</vt:lpstr>
      <vt:lpstr>Язык как объект моделирования: сложности</vt:lpstr>
      <vt:lpstr>Язык как объект моделирования: сложности</vt:lpstr>
      <vt:lpstr>Неоднозначность</vt:lpstr>
      <vt:lpstr>Онтологическая неоднозначность</vt:lpstr>
      <vt:lpstr>Подходы к моделированию в АОТ</vt:lpstr>
      <vt:lpstr>2 подхода к моделированию NLP</vt:lpstr>
      <vt:lpstr>2 подхода к моделированию NLP</vt:lpstr>
      <vt:lpstr>Компьютерная лингвистика</vt:lpstr>
      <vt:lpstr>Теоретический подход в задачах моделирования анализа текста</vt:lpstr>
      <vt:lpstr>Platforms for Knowledge based Information Extraction: components</vt:lpstr>
      <vt:lpstr>Оценка</vt:lpstr>
      <vt:lpstr>Общая методология</vt:lpstr>
      <vt:lpstr>Общая методология</vt:lpstr>
      <vt:lpstr>Стандартные инженерные методы</vt:lpstr>
      <vt:lpstr>Среда для автоматической обработки текста</vt:lpstr>
      <vt:lpstr>Platforms for Knowledge based Information Extraction: components</vt:lpstr>
      <vt:lpstr>Platforms for Knowledge based Information Extraction: LingPipe</vt:lpstr>
      <vt:lpstr>GATE and ANNIE</vt:lpstr>
      <vt:lpstr>GATE</vt:lpstr>
      <vt:lpstr>Ontology based annotation / ontology based knowledge extraction</vt:lpstr>
      <vt:lpstr>Методология и методы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Дмитрий Горшков</cp:lastModifiedBy>
  <cp:revision>129</cp:revision>
  <dcterms:created xsi:type="dcterms:W3CDTF">2012-10-03T15:59:41Z</dcterms:created>
  <dcterms:modified xsi:type="dcterms:W3CDTF">2017-01-28T03:25:08Z</dcterms:modified>
</cp:coreProperties>
</file>