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97" r:id="rId4"/>
    <p:sldId id="298" r:id="rId5"/>
    <p:sldId id="299" r:id="rId6"/>
    <p:sldId id="262" r:id="rId7"/>
    <p:sldId id="263" r:id="rId8"/>
    <p:sldId id="264" r:id="rId9"/>
    <p:sldId id="265" r:id="rId10"/>
    <p:sldId id="268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37" r:id="rId30"/>
    <p:sldId id="340" r:id="rId31"/>
    <p:sldId id="341" r:id="rId32"/>
    <p:sldId id="342" r:id="rId33"/>
    <p:sldId id="343" r:id="rId34"/>
    <p:sldId id="344" r:id="rId35"/>
    <p:sldId id="345" r:id="rId36"/>
    <p:sldId id="338" r:id="rId37"/>
    <p:sldId id="339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24" r:id="rId46"/>
    <p:sldId id="283" r:id="rId47"/>
    <p:sldId id="325" r:id="rId48"/>
    <p:sldId id="328" r:id="rId49"/>
    <p:sldId id="260" r:id="rId50"/>
    <p:sldId id="327" r:id="rId51"/>
    <p:sldId id="287" r:id="rId52"/>
    <p:sldId id="285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52FEB-6088-4059-8AF7-47C3067323EA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0A5B-1EE1-43E4-BC74-2CC34266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61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0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04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1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6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DFE19-CACC-4D38-B975-86DF676A361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8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49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8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0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81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63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65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56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7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97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3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30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58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6EC7E5-D69F-45AE-A7A7-0855E8E78ECB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230498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3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1D19CE-E912-4D63-99C5-B39F477EE3A8}" type="slidenum">
              <a:rPr lang="ru-RU" altLang="en-US" smtClean="0"/>
              <a:pPr/>
              <a:t>33</a:t>
            </a:fld>
            <a:endParaRPr lang="ru-RU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 smtClean="0"/>
              <a:t>Возьмем текст и составим по нему частотный словник, т.е. проранжируем все слова в порядке убывания частоты их появления. Слово ранга 1 чаще всего встречается в последовательности букв, заключенных между двумя ближайшими пробелами, в английском языке таким словом является </a:t>
            </a:r>
            <a:r>
              <a:rPr lang="en-US" altLang="en-US" i="1" smtClean="0"/>
              <a:t>the</a:t>
            </a:r>
            <a:r>
              <a:rPr lang="ru-RU" altLang="en-US" smtClean="0"/>
              <a:t>. Слово ранга 2 чаще всего встречается в тексте, если исключить слова ранга 1. Слово ранга 3 чаще всего встречается, если исключить слова ранга 1 и 2 и так далее. Обозначим символом </a:t>
            </a:r>
            <a:r>
              <a:rPr lang="en-US" altLang="en-US" i="1" smtClean="0"/>
              <a:t>W</a:t>
            </a:r>
            <a:r>
              <a:rPr lang="ru-RU" altLang="en-US" i="1" smtClean="0"/>
              <a:t>(</a:t>
            </a:r>
            <a:r>
              <a:rPr lang="en-US" altLang="en-US" i="1" smtClean="0"/>
              <a:t>r</a:t>
            </a:r>
            <a:r>
              <a:rPr lang="ru-RU" altLang="en-US" i="1" smtClean="0"/>
              <a:t>)</a:t>
            </a:r>
            <a:r>
              <a:rPr lang="ru-RU" altLang="en-US" smtClean="0"/>
              <a:t> слово, которое в нашей последовательности имеет ранг </a:t>
            </a:r>
            <a:r>
              <a:rPr lang="en-US" altLang="en-US" smtClean="0"/>
              <a:t>r</a:t>
            </a:r>
            <a:r>
              <a:rPr lang="ru-RU" altLang="en-US" i="1" smtClean="0"/>
              <a:t>.</a:t>
            </a:r>
            <a:r>
              <a:rPr lang="ru-RU" altLang="en-US" smtClean="0"/>
              <a:t> Необходимо отметить, что существуют редкие слова, которые в данном куске текста встречаются 1 или 2 раза. Их ранг неопределенен и даже несуществен, и, таким образом, их можно ранжировать произвольно. При помощи данных определений можно следующим образом описать эмпирические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3438087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3B60EE-1AD4-4B3B-893E-FDE74F06D27B}" type="slidenum">
              <a:rPr lang="ru-RU" altLang="en-US" smtClean="0"/>
              <a:pPr/>
              <a:t>34</a:t>
            </a:fld>
            <a:endParaRPr lang="ru-RU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 smtClean="0"/>
              <a:t>Первым теоретическим результатом в области статистического анализа текста считается эмпирический закон установленный Дж.К.Ципфом, получивший название «закона частот слов». Закон связывает гиперболической зависимостью частоту встречаемости слова в тексте с рангом этого слова в списке, упорядоченном по убыванию частот: 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 i(k, r)</a:t>
            </a:r>
            <a:r>
              <a:rPr lang="en-US" altLang="en-US" smtClean="0"/>
              <a:t>/k</a:t>
            </a:r>
            <a:r>
              <a:rPr lang="ru-RU" altLang="en-US" smtClean="0"/>
              <a:t> = </a:t>
            </a:r>
            <a:r>
              <a:rPr lang="en-US" altLang="en-US" smtClean="0"/>
              <a:t>1/(10</a:t>
            </a:r>
            <a:r>
              <a:rPr lang="ru-RU" altLang="en-US" smtClean="0"/>
              <a:t> r</a:t>
            </a:r>
            <a:r>
              <a:rPr lang="en-US" altLang="en-US" smtClean="0"/>
              <a:t>)</a:t>
            </a:r>
            <a:r>
              <a:rPr lang="ru-RU" altLang="en-US" smtClean="0"/>
              <a:t>,  (1.0)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где i(k,r)</a:t>
            </a:r>
            <a:r>
              <a:rPr lang="en-US" altLang="en-US" smtClean="0"/>
              <a:t>/k</a:t>
            </a:r>
            <a:r>
              <a:rPr lang="ru-RU" altLang="en-US" smtClean="0"/>
              <a:t> – относительная частота слова в тексте, k – общее число слов в тексте, r – ранг слова, т.е. его порядковый номер в упорядоченном по убыванию частотной функции словнике.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i="1" smtClean="0"/>
              <a:t>В первом приближении</a:t>
            </a:r>
            <a:r>
              <a:rPr lang="ru-RU" altLang="en-US" smtClean="0"/>
              <a:t> отношение </a:t>
            </a:r>
            <a:r>
              <a:rPr lang="en-US" altLang="en-US" i="1" smtClean="0"/>
              <a:t>i</a:t>
            </a:r>
            <a:r>
              <a:rPr lang="ru-RU" altLang="en-US" smtClean="0"/>
              <a:t> (</a:t>
            </a:r>
            <a:r>
              <a:rPr lang="en-US" altLang="en-US" smtClean="0"/>
              <a:t>r</a:t>
            </a:r>
            <a:r>
              <a:rPr lang="ru-RU" altLang="en-US" smtClean="0"/>
              <a:t>, </a:t>
            </a:r>
            <a:r>
              <a:rPr lang="en-US" altLang="en-US" i="1" smtClean="0"/>
              <a:t>k</a:t>
            </a:r>
            <a:r>
              <a:rPr lang="ru-RU" altLang="en-US" i="1" smtClean="0"/>
              <a:t>)/</a:t>
            </a:r>
            <a:r>
              <a:rPr lang="en-US" altLang="en-US" i="1" smtClean="0"/>
              <a:t>k</a:t>
            </a:r>
            <a:r>
              <a:rPr lang="ru-RU" altLang="en-US" i="1" smtClean="0"/>
              <a:t>,</a:t>
            </a:r>
            <a:r>
              <a:rPr lang="ru-RU" altLang="en-US" smtClean="0"/>
              <a:t> которое представляет собой относительное число повторений слова </a:t>
            </a:r>
            <a:r>
              <a:rPr lang="en-US" altLang="en-US" smtClean="0"/>
              <a:t>W</a:t>
            </a:r>
            <a:r>
              <a:rPr lang="ru-RU" altLang="en-US" smtClean="0"/>
              <a:t>(r) в выборке длины </a:t>
            </a:r>
            <a:r>
              <a:rPr lang="en-US" altLang="en-US" i="1" smtClean="0"/>
              <a:t>k</a:t>
            </a:r>
            <a:r>
              <a:rPr lang="ru-RU" altLang="en-US" i="1" smtClean="0"/>
              <a:t>,</a:t>
            </a:r>
            <a:r>
              <a:rPr lang="ru-RU" altLang="en-US" smtClean="0"/>
              <a:t> обратно пропорционально 10 </a:t>
            </a:r>
            <a:r>
              <a:rPr lang="ru-RU" altLang="en-US" i="1" smtClean="0"/>
              <a:t>r:</a:t>
            </a:r>
            <a:endParaRPr lang="ru-RU" altLang="en-US" smtClean="0"/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Числовой множитель 1/10 получен эмпирически. Следует также подчеркнуть, что определение ранга подразумевает только, что r и </a:t>
            </a:r>
            <a:r>
              <a:rPr lang="ru-RU" altLang="en-US" i="1" smtClean="0"/>
              <a:t>i (r, k)</a:t>
            </a:r>
            <a:r>
              <a:rPr lang="ru-RU" altLang="en-US" smtClean="0"/>
              <a:t> изменяются в </a:t>
            </a:r>
            <a:r>
              <a:rPr lang="ru-RU" altLang="en-US" i="1" smtClean="0"/>
              <a:t>противоположных направлениях.</a:t>
            </a:r>
            <a:r>
              <a:rPr lang="ru-RU" altLang="en-US" smtClean="0"/>
              <a:t> Тот факт, что </a:t>
            </a:r>
            <a:r>
              <a:rPr lang="ru-RU" altLang="en-US" i="1" smtClean="0"/>
              <a:t>i</a:t>
            </a:r>
            <a:r>
              <a:rPr lang="ru-RU" altLang="en-US" smtClean="0"/>
              <a:t> (r, </a:t>
            </a:r>
            <a:r>
              <a:rPr lang="ru-RU" altLang="en-US" i="1" smtClean="0"/>
              <a:t>k) обратно пропорционально</a:t>
            </a:r>
            <a:r>
              <a:rPr lang="ru-RU" altLang="en-US" smtClean="0"/>
              <a:t> r, не очевиден и должен быть подтвержден эмпирически. Обычно для проверки связей такой формы применяется логарифмическая шкала; по оси абсцисс откладывается логарифм </a:t>
            </a:r>
            <a:r>
              <a:rPr lang="ru-RU" altLang="en-US" i="1" smtClean="0"/>
              <a:t>r,</a:t>
            </a:r>
            <a:r>
              <a:rPr lang="ru-RU" altLang="en-US" smtClean="0"/>
              <a:t> а по оси ординат —логарифм </a:t>
            </a:r>
            <a:r>
              <a:rPr lang="en-US" altLang="en-US" i="1" smtClean="0"/>
              <a:t>i</a:t>
            </a:r>
            <a:r>
              <a:rPr lang="ru-RU" altLang="en-US" i="1" smtClean="0"/>
              <a:t>(</a:t>
            </a:r>
            <a:r>
              <a:rPr lang="en-US" altLang="en-US" i="1" smtClean="0"/>
              <a:t>r</a:t>
            </a:r>
            <a:r>
              <a:rPr lang="ru-RU" altLang="en-US" i="1" smtClean="0"/>
              <a:t>, k). </a:t>
            </a:r>
            <a:r>
              <a:rPr lang="ru-RU" altLang="en-US" smtClean="0"/>
              <a:t>Первое приближение закона частот слов, выраженного графиком </a:t>
            </a:r>
            <a:r>
              <a:rPr lang="en-US" altLang="en-US" smtClean="0"/>
              <a:t>log</a:t>
            </a:r>
            <a:r>
              <a:rPr lang="ru-RU" altLang="en-US" smtClean="0"/>
              <a:t> [</a:t>
            </a:r>
            <a:r>
              <a:rPr lang="en-US" altLang="en-US" smtClean="0"/>
              <a:t>i</a:t>
            </a:r>
            <a:r>
              <a:rPr lang="ru-RU" altLang="en-US" smtClean="0"/>
              <a:t> (r, </a:t>
            </a:r>
            <a:r>
              <a:rPr lang="ru-RU" altLang="en-US" i="1" smtClean="0"/>
              <a:t>k)],</a:t>
            </a:r>
            <a:r>
              <a:rPr lang="ru-RU" altLang="en-US" smtClean="0"/>
              <a:t> как функция от </a:t>
            </a:r>
            <a:r>
              <a:rPr lang="en-US" altLang="en-US" smtClean="0"/>
              <a:t>log </a:t>
            </a:r>
            <a:r>
              <a:rPr lang="ru-RU" altLang="en-US" i="1" smtClean="0"/>
              <a:t>r,</a:t>
            </a:r>
            <a:r>
              <a:rPr lang="ru-RU" altLang="en-US" smtClean="0"/>
              <a:t> представляет прямую линию с угловым коэффициентом - 1. Прямая параллельна второй биссектрисе координатных осей, как будет показано далее.</a:t>
            </a:r>
          </a:p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907606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3B60EE-1AD4-4B3B-893E-FDE74F06D27B}" type="slidenum">
              <a:rPr lang="ru-RU" altLang="en-US" smtClean="0"/>
              <a:pPr/>
              <a:t>35</a:t>
            </a:fld>
            <a:endParaRPr lang="ru-RU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 smtClean="0"/>
              <a:t>Первым теоретическим результатом в области статистического анализа текста считается эмпирический закон установленный Дж.К.Ципфом, получивший название «закона частот слов». Закон связывает гиперболической зависимостью частоту встречаемости слова в тексте с рангом этого слова в списке, упорядоченном по убыванию частот: 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 i(k, r)</a:t>
            </a:r>
            <a:r>
              <a:rPr lang="en-US" altLang="en-US" smtClean="0"/>
              <a:t>/k</a:t>
            </a:r>
            <a:r>
              <a:rPr lang="ru-RU" altLang="en-US" smtClean="0"/>
              <a:t> = </a:t>
            </a:r>
            <a:r>
              <a:rPr lang="en-US" altLang="en-US" smtClean="0"/>
              <a:t>1/(10</a:t>
            </a:r>
            <a:r>
              <a:rPr lang="ru-RU" altLang="en-US" smtClean="0"/>
              <a:t> r</a:t>
            </a:r>
            <a:r>
              <a:rPr lang="en-US" altLang="en-US" smtClean="0"/>
              <a:t>)</a:t>
            </a:r>
            <a:r>
              <a:rPr lang="ru-RU" altLang="en-US" smtClean="0"/>
              <a:t>,  (1.0)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где i(k,r)</a:t>
            </a:r>
            <a:r>
              <a:rPr lang="en-US" altLang="en-US" smtClean="0"/>
              <a:t>/k</a:t>
            </a:r>
            <a:r>
              <a:rPr lang="ru-RU" altLang="en-US" smtClean="0"/>
              <a:t> – относительная частота слова в тексте, k – общее число слов в тексте, r – ранг слова, т.е. его порядковый номер в упорядоченном по убыванию частотной функции словнике.</a:t>
            </a:r>
          </a:p>
          <a:p>
            <a:pPr eaLnBrk="1" hangingPunct="1">
              <a:spcBef>
                <a:spcPct val="0"/>
              </a:spcBef>
            </a:pPr>
            <a:r>
              <a:rPr lang="ru-RU" altLang="en-US" i="1" smtClean="0"/>
              <a:t>В первом приближении</a:t>
            </a:r>
            <a:r>
              <a:rPr lang="ru-RU" altLang="en-US" smtClean="0"/>
              <a:t> отношение </a:t>
            </a:r>
            <a:r>
              <a:rPr lang="en-US" altLang="en-US" i="1" smtClean="0"/>
              <a:t>i</a:t>
            </a:r>
            <a:r>
              <a:rPr lang="ru-RU" altLang="en-US" smtClean="0"/>
              <a:t> (</a:t>
            </a:r>
            <a:r>
              <a:rPr lang="en-US" altLang="en-US" smtClean="0"/>
              <a:t>r</a:t>
            </a:r>
            <a:r>
              <a:rPr lang="ru-RU" altLang="en-US" smtClean="0"/>
              <a:t>, </a:t>
            </a:r>
            <a:r>
              <a:rPr lang="en-US" altLang="en-US" i="1" smtClean="0"/>
              <a:t>k</a:t>
            </a:r>
            <a:r>
              <a:rPr lang="ru-RU" altLang="en-US" i="1" smtClean="0"/>
              <a:t>)/</a:t>
            </a:r>
            <a:r>
              <a:rPr lang="en-US" altLang="en-US" i="1" smtClean="0"/>
              <a:t>k</a:t>
            </a:r>
            <a:r>
              <a:rPr lang="ru-RU" altLang="en-US" i="1" smtClean="0"/>
              <a:t>,</a:t>
            </a:r>
            <a:r>
              <a:rPr lang="ru-RU" altLang="en-US" smtClean="0"/>
              <a:t> которое представляет собой относительное число повторений слова </a:t>
            </a:r>
            <a:r>
              <a:rPr lang="en-US" altLang="en-US" smtClean="0"/>
              <a:t>W</a:t>
            </a:r>
            <a:r>
              <a:rPr lang="ru-RU" altLang="en-US" smtClean="0"/>
              <a:t>(r) в выборке длины </a:t>
            </a:r>
            <a:r>
              <a:rPr lang="en-US" altLang="en-US" i="1" smtClean="0"/>
              <a:t>k</a:t>
            </a:r>
            <a:r>
              <a:rPr lang="ru-RU" altLang="en-US" i="1" smtClean="0"/>
              <a:t>,</a:t>
            </a:r>
            <a:r>
              <a:rPr lang="ru-RU" altLang="en-US" smtClean="0"/>
              <a:t> обратно пропорционально 10 </a:t>
            </a:r>
            <a:r>
              <a:rPr lang="ru-RU" altLang="en-US" i="1" smtClean="0"/>
              <a:t>r:</a:t>
            </a:r>
            <a:endParaRPr lang="ru-RU" altLang="en-US" smtClean="0"/>
          </a:p>
          <a:p>
            <a:pPr eaLnBrk="1" hangingPunct="1">
              <a:spcBef>
                <a:spcPct val="0"/>
              </a:spcBef>
            </a:pPr>
            <a:r>
              <a:rPr lang="ru-RU" altLang="en-US" smtClean="0"/>
              <a:t>Числовой множитель 1/10 получен эмпирически. Следует также подчеркнуть, что определение ранга подразумевает только, что r и </a:t>
            </a:r>
            <a:r>
              <a:rPr lang="ru-RU" altLang="en-US" i="1" smtClean="0"/>
              <a:t>i (r, k)</a:t>
            </a:r>
            <a:r>
              <a:rPr lang="ru-RU" altLang="en-US" smtClean="0"/>
              <a:t> изменяются в </a:t>
            </a:r>
            <a:r>
              <a:rPr lang="ru-RU" altLang="en-US" i="1" smtClean="0"/>
              <a:t>противоположных направлениях.</a:t>
            </a:r>
            <a:r>
              <a:rPr lang="ru-RU" altLang="en-US" smtClean="0"/>
              <a:t> Тот факт, что </a:t>
            </a:r>
            <a:r>
              <a:rPr lang="ru-RU" altLang="en-US" i="1" smtClean="0"/>
              <a:t>i</a:t>
            </a:r>
            <a:r>
              <a:rPr lang="ru-RU" altLang="en-US" smtClean="0"/>
              <a:t> (r, </a:t>
            </a:r>
            <a:r>
              <a:rPr lang="ru-RU" altLang="en-US" i="1" smtClean="0"/>
              <a:t>k) обратно пропорционально</a:t>
            </a:r>
            <a:r>
              <a:rPr lang="ru-RU" altLang="en-US" smtClean="0"/>
              <a:t> r, не очевиден и должен быть подтвержден эмпирически. Обычно для проверки связей такой формы применяется логарифмическая шкала; по оси абсцисс откладывается логарифм </a:t>
            </a:r>
            <a:r>
              <a:rPr lang="ru-RU" altLang="en-US" i="1" smtClean="0"/>
              <a:t>r,</a:t>
            </a:r>
            <a:r>
              <a:rPr lang="ru-RU" altLang="en-US" smtClean="0"/>
              <a:t> а по оси ординат —логарифм </a:t>
            </a:r>
            <a:r>
              <a:rPr lang="en-US" altLang="en-US" i="1" smtClean="0"/>
              <a:t>i</a:t>
            </a:r>
            <a:r>
              <a:rPr lang="ru-RU" altLang="en-US" i="1" smtClean="0"/>
              <a:t>(</a:t>
            </a:r>
            <a:r>
              <a:rPr lang="en-US" altLang="en-US" i="1" smtClean="0"/>
              <a:t>r</a:t>
            </a:r>
            <a:r>
              <a:rPr lang="ru-RU" altLang="en-US" i="1" smtClean="0"/>
              <a:t>, k). </a:t>
            </a:r>
            <a:r>
              <a:rPr lang="ru-RU" altLang="en-US" smtClean="0"/>
              <a:t>Первое приближение закона частот слов, выраженного графиком </a:t>
            </a:r>
            <a:r>
              <a:rPr lang="en-US" altLang="en-US" smtClean="0"/>
              <a:t>log</a:t>
            </a:r>
            <a:r>
              <a:rPr lang="ru-RU" altLang="en-US" smtClean="0"/>
              <a:t> [</a:t>
            </a:r>
            <a:r>
              <a:rPr lang="en-US" altLang="en-US" smtClean="0"/>
              <a:t>i</a:t>
            </a:r>
            <a:r>
              <a:rPr lang="ru-RU" altLang="en-US" smtClean="0"/>
              <a:t> (r, </a:t>
            </a:r>
            <a:r>
              <a:rPr lang="ru-RU" altLang="en-US" i="1" smtClean="0"/>
              <a:t>k)],</a:t>
            </a:r>
            <a:r>
              <a:rPr lang="ru-RU" altLang="en-US" smtClean="0"/>
              <a:t> как функция от </a:t>
            </a:r>
            <a:r>
              <a:rPr lang="en-US" altLang="en-US" smtClean="0"/>
              <a:t>log </a:t>
            </a:r>
            <a:r>
              <a:rPr lang="ru-RU" altLang="en-US" i="1" smtClean="0"/>
              <a:t>r,</a:t>
            </a:r>
            <a:r>
              <a:rPr lang="ru-RU" altLang="en-US" smtClean="0"/>
              <a:t> представляет прямую линию с угловым коэффициентом - 1. Прямая параллельна второй биссектрисе координатных осей, как будет показано далее.</a:t>
            </a:r>
          </a:p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295174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8BB56C-4962-41A5-913A-D4D8B75E5EB3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890345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32B22F-BEB5-4864-916A-BD9D2D23DA82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040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3061A6-9D05-4642-B80D-14E36DC37189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96584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7B01C-D1FC-4E70-86FC-7859CF576363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2562246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602666-2E0B-4397-9CFD-223A209FCE4F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796576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03FB4-D0B9-4DA5-BD0B-6D1474522BE2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171357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9D8589-AA62-427C-8476-BD8E42BA52A0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46672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42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12773B-896E-4509-86D2-F8A8984E1BAC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972164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864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05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DFE19-CACC-4D38-B975-86DF676A361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45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08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07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737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0A5B-1EE1-43E4-BC74-2CC3426619B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71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A90D1-84E6-4612-A18A-6D1C28C76D67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84254-D623-4B82-A1EF-3EE6669EFE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6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8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4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34185-803E-434A-88B8-783E81E697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4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246D9A-10AD-4AFB-8504-C4D4F17F6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6613" y="3938588"/>
            <a:ext cx="4038600" cy="21859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fld id="{962421D8-1A30-46C3-A706-7AE99C36B2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35EE-3156-4814-A1C5-78B74D1F6BA7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403F-DB82-440B-937E-90AE98914B2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Индексация и модель мешка слов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Архитектура поисковой </a:t>
            </a:r>
            <a:r>
              <a:rPr lang="ru-RU" sz="4000" dirty="0" smtClean="0"/>
              <a:t>системы ( очень грубо)</a:t>
            </a: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Робот ( </a:t>
            </a:r>
            <a:r>
              <a:rPr lang="ru-RU" dirty="0" err="1"/>
              <a:t>краулер</a:t>
            </a:r>
            <a:r>
              <a:rPr lang="ru-RU" dirty="0"/>
              <a:t>, </a:t>
            </a:r>
            <a:r>
              <a:rPr lang="ru-RU" dirty="0" err="1"/>
              <a:t>спайдер</a:t>
            </a:r>
            <a:r>
              <a:rPr lang="ru-RU" dirty="0"/>
              <a:t>, индексатор</a:t>
            </a:r>
            <a:r>
              <a:rPr lang="ru-RU" dirty="0" smtClean="0"/>
              <a:t>) обходит тексты и создает индекс</a:t>
            </a:r>
            <a:endParaRPr lang="ru-RU" dirty="0"/>
          </a:p>
          <a:p>
            <a:r>
              <a:rPr lang="ru-RU" dirty="0"/>
              <a:t>Базы </a:t>
            </a:r>
            <a:r>
              <a:rPr lang="ru-RU" dirty="0" smtClean="0"/>
              <a:t>данных – хранят индекс</a:t>
            </a:r>
            <a:endParaRPr lang="ru-RU" dirty="0"/>
          </a:p>
          <a:p>
            <a:r>
              <a:rPr lang="ru-RU" dirty="0"/>
              <a:t>Клиент (обработка запроса</a:t>
            </a:r>
            <a:r>
              <a:rPr lang="ru-RU" dirty="0" smtClean="0"/>
              <a:t>) – находит индекс</a:t>
            </a:r>
          </a:p>
          <a:p>
            <a:pPr>
              <a:buNone/>
            </a:pPr>
            <a:r>
              <a:rPr lang="ru-RU" dirty="0" smtClean="0"/>
              <a:t>Откуда берется индекс?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0332"/>
            <a:ext cx="4900618" cy="2828932"/>
          </a:xfrm>
        </p:spPr>
        <p:txBody>
          <a:bodyPr/>
          <a:lstStyle/>
          <a:p>
            <a:r>
              <a:rPr lang="ru-RU" dirty="0" smtClean="0"/>
              <a:t>В каких баснях И.А. Крылова встречается </a:t>
            </a:r>
            <a:r>
              <a:rPr lang="ru-RU" i="1" dirty="0" smtClean="0"/>
              <a:t> соловей, кукушка, </a:t>
            </a:r>
            <a:r>
              <a:rPr lang="ru-RU" dirty="0" smtClean="0"/>
              <a:t>но не встречается </a:t>
            </a:r>
            <a:r>
              <a:rPr lang="ru-RU" i="1" dirty="0" smtClean="0"/>
              <a:t>петух?</a:t>
            </a:r>
            <a:endParaRPr lang="ru-RU" i="1" dirty="0"/>
          </a:p>
        </p:txBody>
      </p:sp>
      <p:sp>
        <p:nvSpPr>
          <p:cNvPr id="16386" name="AutoShape 2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8" name="AutoShape 4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0" name="AutoShape 6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2" name="AutoShape 8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загруженно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5" y="2285992"/>
            <a:ext cx="2797975" cy="29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214554"/>
          <a:ext cx="9144005" cy="464344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1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60860">
                <a:tc>
                  <a:txBody>
                    <a:bodyPr/>
                    <a:lstStyle/>
                    <a:p>
                      <a:pPr algn="ctr" fontAlgn="b"/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 err="1"/>
                        <a:t>осел</a:t>
                      </a:r>
                      <a:r>
                        <a:rPr lang="ru-RU" sz="1800" b="1" i="1" u="none" strike="noStrike" dirty="0"/>
                        <a:t> и соловей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квартет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петух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барс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орел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ворона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лисица и </a:t>
                      </a:r>
                      <a:r>
                        <a:rPr lang="ru-RU" sz="1800" b="1" i="1" u="none" strike="noStrike" dirty="0" err="1"/>
                        <a:t>осел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слон в случае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/>
                        <a:t>осел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петух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мартышка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кукушка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соловей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лисица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4546" y="928670"/>
            <a:ext cx="33575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соловей		111010000</a:t>
            </a:r>
          </a:p>
          <a:p>
            <a:r>
              <a:rPr lang="en-US" sz="1600" b="1" dirty="0" smtClean="0"/>
              <a:t>AND</a:t>
            </a:r>
            <a:endParaRPr lang="ru-RU" sz="1600" b="1" dirty="0" smtClean="0"/>
          </a:p>
          <a:p>
            <a:r>
              <a:rPr lang="ru-RU" sz="1600" b="1" dirty="0" smtClean="0"/>
              <a:t>кукушка</a:t>
            </a:r>
            <a:r>
              <a:rPr lang="en-US" sz="1600" b="1" dirty="0" smtClean="0"/>
              <a:t>:</a:t>
            </a:r>
            <a:r>
              <a:rPr lang="ru-RU" sz="1600" b="1" dirty="0" smtClean="0"/>
              <a:t>	</a:t>
            </a:r>
            <a:r>
              <a:rPr lang="en-US" sz="1600" b="1" dirty="0" smtClean="0"/>
              <a:t>	001010000</a:t>
            </a:r>
          </a:p>
          <a:p>
            <a:r>
              <a:rPr lang="en-US" sz="1600" b="1" dirty="0" smtClean="0"/>
              <a:t>NOT</a:t>
            </a:r>
          </a:p>
          <a:p>
            <a:r>
              <a:rPr lang="ru-RU" sz="1600" b="1" dirty="0" smtClean="0"/>
              <a:t>петух:		010111111</a:t>
            </a:r>
          </a:p>
          <a:p>
            <a:r>
              <a:rPr lang="ru-RU" sz="1600" b="1" dirty="0" smtClean="0"/>
              <a:t>	=	000010000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857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214554"/>
          <a:ext cx="9144005" cy="464344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1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60860">
                <a:tc>
                  <a:txBody>
                    <a:bodyPr/>
                    <a:lstStyle/>
                    <a:p>
                      <a:pPr algn="ctr" fontAlgn="b"/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 err="1"/>
                        <a:t>осел</a:t>
                      </a:r>
                      <a:r>
                        <a:rPr lang="ru-RU" sz="1800" b="1" i="1" u="none" strike="noStrike" dirty="0"/>
                        <a:t> и соловей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квартет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кукушка и петух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барс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>
                          <a:solidFill>
                            <a:srgbClr val="FF0000"/>
                          </a:solidFill>
                        </a:rPr>
                        <a:t>кукушка и орел</a:t>
                      </a:r>
                      <a:endParaRPr lang="ru-RU" sz="1800" b="1" i="1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ворона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лисица и </a:t>
                      </a:r>
                      <a:r>
                        <a:rPr lang="ru-RU" sz="1800" b="1" i="1" u="none" strike="noStrike" dirty="0" err="1"/>
                        <a:t>осел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лев и лисица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1" u="none" strike="noStrike" dirty="0"/>
                        <a:t>слон в случае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/>
                        <a:t>осел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петух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мартышка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кукушка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соловей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/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4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лисица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/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99" marR="9199" marT="91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14289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Алгоритмы поиска: Булев поиск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1071546"/>
            <a:ext cx="33575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соловей		111010000</a:t>
            </a:r>
          </a:p>
          <a:p>
            <a:r>
              <a:rPr lang="en-US" sz="1600" b="1" dirty="0" smtClean="0"/>
              <a:t>AND</a:t>
            </a:r>
            <a:endParaRPr lang="ru-RU" sz="1600" b="1" dirty="0" smtClean="0"/>
          </a:p>
          <a:p>
            <a:r>
              <a:rPr lang="ru-RU" sz="1600" b="1" dirty="0" smtClean="0"/>
              <a:t>кукушка</a:t>
            </a:r>
            <a:r>
              <a:rPr lang="en-US" sz="1600" b="1" dirty="0" smtClean="0"/>
              <a:t>:</a:t>
            </a:r>
            <a:r>
              <a:rPr lang="ru-RU" sz="1600" b="1" dirty="0" smtClean="0"/>
              <a:t>	</a:t>
            </a:r>
            <a:r>
              <a:rPr lang="en-US" sz="1600" b="1" dirty="0" smtClean="0"/>
              <a:t>	001010000</a:t>
            </a:r>
          </a:p>
          <a:p>
            <a:r>
              <a:rPr lang="en-US" sz="1600" b="1" dirty="0" smtClean="0"/>
              <a:t>NOT</a:t>
            </a:r>
          </a:p>
          <a:p>
            <a:r>
              <a:rPr lang="ru-RU" sz="1600" b="1" dirty="0" smtClean="0"/>
              <a:t>петух:		010111111</a:t>
            </a:r>
          </a:p>
          <a:p>
            <a:r>
              <a:rPr lang="ru-RU" sz="1600" b="1" dirty="0" smtClean="0"/>
              <a:t>	=	0000</a:t>
            </a:r>
            <a:r>
              <a:rPr lang="ru-RU" sz="1600" b="1" dirty="0" smtClean="0">
                <a:solidFill>
                  <a:srgbClr val="FF0000"/>
                </a:solidFill>
              </a:rPr>
              <a:t>1</a:t>
            </a:r>
            <a:r>
              <a:rPr lang="ru-RU" sz="1600" b="1" dirty="0" smtClean="0"/>
              <a:t>0000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30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Булев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4900618" cy="150019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каких баснях И.А. Крылова встречается </a:t>
            </a:r>
            <a:r>
              <a:rPr lang="ru-RU" sz="2400" i="1" dirty="0" smtClean="0"/>
              <a:t> соловей, кукушка, </a:t>
            </a:r>
            <a:r>
              <a:rPr lang="ru-RU" sz="2400" dirty="0" smtClean="0"/>
              <a:t>но не встречается </a:t>
            </a:r>
            <a:r>
              <a:rPr lang="ru-RU" sz="2400" i="1" dirty="0" smtClean="0"/>
              <a:t>петух?</a:t>
            </a:r>
            <a:endParaRPr lang="ru-RU" sz="2400" i="1" dirty="0"/>
          </a:p>
        </p:txBody>
      </p:sp>
      <p:sp>
        <p:nvSpPr>
          <p:cNvPr id="16386" name="AutoShape 2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8" name="AutoShape 4" descr="http://globallib.ru/pic/krylov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0" name="AutoShape 6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92" name="AutoShape 8" descr="data:image/jpeg;base64,/9j/4AAQSkZJRgABAQAAAQABAAD/2wCEAAkGBxQSEhUUExIWFhQVFhoXGRgYFhQYGBsZGBUXGBgYFxgYHCggGBolGxQXITEiJSkrLi4uHB8zODMsNygtLisBCgoKBQUFDgUFDisZExkrKysrKysrKysrKysrKysrKysrKysrKysrKysrKysrKysrKysrKysrKysrKysrKysrK//AABEIANAAyAMBIgACEQEDEQH/xAAcAAACAgMBAQAAAAAAAAAAAAAABQQGAQMHAgj/xAA8EAABAwIEAwYFAgUEAQUAAAABAAIRAyEEEjFBBVFhBhMicYGRMqGxwfBCUgcUYtHhIzNy8aIVJEOCkv/EABQBAQAAAAAAAAAAAAAAAAAAAAD/xAAUEQEAAAAAAAAAAAAAAAAAAAAA/9oADAMBAAIRAxEAPwDuKEIQCEIQCEIQCEIQCEIQCFXuL9rqFElomo9uoZcDzdoFS8Z27xL3QyKY2AEmOZJQdVWC4c1zVnEMU8NIqVHEm8W9gNB9VC4kyrSIfUrEFxIA1fPQbhB1hC5pw7j2IaLVnEDTMGkeXM+6s3Ce1tN/hq+CoLGxy9DO09UFlQtdKs1wlpBHRbEAhCEAhCEAhCEAhCEAhCEAhCEAhCEAhCEHl7wASTACo3HuNPxB7qlLWAwSNXSY9E37SYlz3dww3Il35yCT43EUcC1rQM1U3DR8RP7nHb/KBOzggGpIY0knST0E/XZb+FcNa57XHV51IsGi7g2f021UzheBq1nGtWdIj4B8MkkwfILbxjHd28NaC5+QiwuM2gjnAKCb39OlmcDYCST+kdOpH2VGr0qmIrmtUEAzladm6CBzV8wXBHVqbRXAAJktHylb2cAa/M4CCTDZmA0WEBBz3ibixuUC74k/taOXXZMMDXqVKDs4hpaWibX5jnEK41OytIy5wLv6c0C3ONV5dwYu1ADdAIsBvAQUbh/Gq1B2UVLtP+2+zTygnZdE4Bx9tcAaHkTcH7qr9seACqM7P9wb7Hk09Ck3Z1lWGvZAcw3ESRe0nzCDryEv4RxEV2yBBFiOR3TBAIQhAIQhAIQhAIQhAIQhAIQhALy9wAJOguvSTdp8WKdMS4NzOi/IAk/ZBWuJ8dFEvqATVqO8ItZo59NEk4NgzUe6rVLnOO5iSek6ASvQY6tUe4CxMS4aN2nrF014XV0LRDW2G86X8vJA8wlMttBjqVNwXDKbXFwbLnGXOdcnkJK9Unbui/Qr3i8fSoNmo8NHufYXQMQy0L00Qqozt1QzgOtTMjvA4PAI/eG/CnWE4tSq3p1mPET4XdYQMVpqBYp1rGdl4dVBQQcZSBBVS4a/+XxhzRlfYi+h0PuFcsTMTB9Aq1jqJNXOB8Igx1+GfUIM08WaVZzqYmYLh6kX84V0oVQ9oc0yCJConZvEeOvn1NMRa0S530hO+zWJJGTMBeQI1BJt0KCyIQhAIQhAIQhAIQhAIQhAIQhALn3bmpnxDWEmGgW6fE4/RdBVN7T8PLcXSr5S6mZD+hgAe6DHCeGZMC5xjM/xHex0CacC4a1jczsulugG/SV57PYd4aWv8TBETuBp8osnVcQw22QJsTV1PLTkqniuDd/WzVHSSNJMzt6XVtw7ZJET+f8Aaj4ngVFzwQXtJscpyzPVBWT2LwxbmfUIv8NOXQepEiV7/wDRW4PLUw9Q9274pcNdjpNpMqe/swG1s7q1R1IEHuyTFjYDLAjzCZcM4ZAqZo7u+QSSROodm1QTcPjW5BJmZJJSLjfbCjRs0F5b+ga5uROw+ac4bBA0spAm4B+ipOLD8M81G4d9TTNUN7mfhJERIugY4P8AiWx7YqUTmvYOsfdS8JxehXzimYc4AkXmROqRY97HBoxOHDO8bmY8aTyJHp7p72E4TTY6s4DVoAkbEmSPX6IINQGlJAsdT05J12SqtqNeR4iMvh3iDB+o9FBwuMYZpPs9nhObfnBW/gGBY3EHunuFpOW4EbG0QUFypCBafXVe1gLKAQhCAQhCAQhCAQhCAQsOdAk2Cp/Gu31GkXMpNNR4m+jB5nUjyQXCUv4oadRjqZqtBP8AU2QdrSuK8a7a4mvOaq4DYN8LbjpcwlvDwaj4zQZBOb4RI1J2Qde7M8QJqGkdWCLXMcySYhWpgkakiFQezz2UhDWtbmMQ9zgQNzYHNr8wrzUJy2gGL3+iBJg6+Wu4bck6r4ebhVfEuPfAj80Vhw2IJaEGHA8/YXWp4gQLXU9zgdUl4tjqdJzQ8w0tLpJtrF+gj5oGOHeNOSWNqQSJNp05Er3wniVNwkOBzaRER0KxhngvfBkCOvp0ugUcW4X3rgC4uLiBECIkalbTjDQqEGwIAt1OoTrF41rW3F0ixrhUpVam3haDGkGZHqUCfjVPPUa4GS8XIvMEREaGDqrN2Lwjhnc9sEWbr8Jv5EqD2L4ZTqS9w8VN0ZZ8M/uA5K7hqDKEIQCEIQCEIQCEIQCEKNxDFClTc8/pHudh7wgo/wDEjjZth6boETUIPs0rmmLrZKRcRLi6J5fgTTiGK72q57oJc6d7kz8lG/lBVaaQcJJlv/KNPW1kFfY0SJk8/wCyk0LVC1xIncSYPO2oWt1FzZaRDhYg6j/NluMHKTrvrcWg+aDpnBq7HU2Q8SwgOyybFtjJAOgiFcaGNa8eEO8NhmmT5yLrlz8SGuDgY72g0ty2IfSOVw9QQnnCOP1WtBf4pmH2+eklA+xFUCqJudCmba8aJFiHSA8RrfrPmmuEp/D1QTX1C4gDQ/IKJxzCtrt7ssBgQCRcTrHst+NDm5W0wC92smAPMqI+hiC6M9FpG9zPvEIK3gOzRa9zG1ntpi+VsNve06p7wHCU6LXspiJOYmSS6epKXY7E46gC51KnUYJDnNLS8ja1ivXCcWHkOYbHqBfkQgkcYeIkbBMqWA/9oBu4Bx8zsk3EQXS0xcge5VixOPbkyNcGkCBaRYXBQRezGHLHvEQI+9lZEq4I0kF5N3Rb6H5pqEAhCEAhCEAhCEAhCEAqT/EXiBAZSGnxPjXoL+p9ldly/tJV7yq5wuC88/hFvsgqTzfTX7dNtFEda402jp80xq0pOkQJ1nSdPRQ+7GkXHUwdR7WHugzxWnnArAS+P9XzBs4dI1PRK76x+dE0o1XMfmBENsYFiDq0jkoOLoFp8Jt9EE6hic9IU/1sdnYd7/F6HWF0LsjhG18LllsxB/pOx9Fyim4gzPkVaOxvar+Vrf6omm/4yBcf1QEFspEjPSfZwt6jX7Jxw6rmYCDcXR2n4MKwGJomTEuy/rbrmH9QHuqvXp12DvKLmvYbmdusckF1qVXZgR6rzxB5jM0EnlBMqtcH4lULoxAyPEGJs4HQtI2VwZxKnE5ojZBXjjsQSWvw+Vugeeu5Gy21m0nZXtb4qYAB5gc+ab/zwgybRHRV3G4ltxYCL3/ugicR4gO8Dja1uphasFj6XeN76plbIJmdR5X3VX7ScQmo0MdGS5jmdPkCljMQ4mXEmfwIPoDCNAaMpBBAiNIiBHot65P2U7XVMOBTcO8pDTm0dCfoun4DHMrMD6bszT+QeRQSUIQgEIQgEIQgFgrBPK6jYlgdEkwNpN+cxqgg8Y401jXNZ4nxFtBPMrnuJpEk/wBJ2vqN+eisXGjFMBtskHpE/PVJMRRsYI1Hu2Y+SBLXpW8Qt5c9T0UGoZ0sb6baQmWLpkgmbT1mDYj01UVtLwXi1tLG8X9EC80r6T9NVsqUieoix8+nopTQdI01tzjQ+Sw5pzRIjbb22vCBLVw5A0/PNR36wngbzv6g31v5yoWKwcGRJkE3Fwgv/wDCvtJI/lahvrTJ3A1b58lZOI8Acwl+Gi8k0ibEn9pOnlouMcNxLqVRlVpILHB1uhv6Qu+8L4oysB+6AY5g6Ecwg55jKoeO7c1zMv6XS1zT0PJQO4rxDKs/8tRA5hdN4tw/vBYNPR4lp+4VUxfAwSZbk/4vMfPZBXRia8RUeIbyk/XVJMZie7JdmJc7Ym222ys2M4PSbmL31HxqJIAOwncnkq5juCZqLqrCS5hu0/tg3vy+iBRQLnkk7mTOs/hUymyB/n2WnCuHXX/KmUwDaOUHb3QbMO2x101uNk97I8adhaguTScYe31+IdRKVub4IGpsenKFsFA3g6+UGLoO10azXgOaQWm4I0WxcjwPFauHeMlQtabf0z1B0Vno9qqpIMNI/aNDEyJ1BQXVCX4Xi9J8Q+CdnW9L2TBAIQhBgNWp9Oxg31W5BQVDiFGXQRYyI3g7el0lfh8oIN3N19Nx5hXzEYWQ7c6j+yr/ABRgdDwNWieo5jyQU/FUokbSOgv9rLVTZFiPDpBEkHUGORTfEU4y6G8x0HOei0sZsIvEk9Nj12QKGYcyIggn0E63UfEYeL8vyEy7k/pht/fyG/Ja8TQIAPvb6dbBAnjlaw+vz0WGE6T4he2v5dTcRhgCbGOsn7eq1uzSSGx129UCrGUY8Q9dgP8AtWTs3xqmWNZUruo1KZ8L4JBbytpHslfczIO+2pPmlPEqBputOXbog7lwbiTnCKhDgfgqCA14I6aFKO1PaCjhyAcz6h0ptifNx/S1VT+HfFszjhXnw1AXMn9NQbDlI+YWnAYOnTxmJa9jnQ0ESSTJeJBJMwZQaquPqVHh1QhsGMjRDQD0/UepTzs7QOYg3Bc0cxBBkH0W7E9nmUGh+Iqyf0sZcn12tunPZvCZm95ADTOUDb9P0AQcx45w3+VrvYAcslzTzbt6hYa3/TcYh1o/8tleO23DA9hfl8TJPkD8Xygqli7S23P/APP3Qb2U5DTrpz3KkhtuX9+o5KJwqo42dt1+ysFPDgg77fnrsgWOolzYOut9/wAhTMG28DQw8dD+QpdPD+vpfVeKdHl+kmL7a/QoGAIcAZhrtLTB3B8k+7OcScIo1TJ0aTeSLls+WireFpCS0ix8Q6G0/ZSsK4mImW2PtLXTzF4PmgvyEtwXELAVDDuZH16oQMkIQg87pJxHD5JIiJMDz5dJ+6eqDxOhmDehg+TrE/QoKljKGU6eE7jXTTyIS8MvAv5721TqtTMupnUG39h9R08kudQ6kn2ny9roINSju2Itr6oq0iIkSNPXWFJqgzIveY09wtLWy8k6AAX32JHVBEcwidLXE7kz/dL5BMweQn6eYKbVaboywDBEGJ/NFD7qZtfQDl6ckC+tSg+p0PLrsomIphwMiR1U3+VIjMLTb8Oi1YmlDf7eSCutLqNQQSCCCCNRyNt7LpvDu0IxLQRTYKxZDnwJJbuTuOnVc64hRLgDoRMddNlu7N40U6uV8hrwWEg3bIIkcuSCzVcQ+qQ4vLp0J5CY8l0ng+GFOjTboYk+t1VsHwLPUaGNORjWBzjzyzA57e6u9O8dLIFvE8KHCSARuOY3+S5p2h4McLV8Imk4+HeOYJK6q5pgyLSR6FKMfhA9uWoJFp5gkESPZBy6hULXzfkd5vb7q10m7jcXtG2qS43hvdYl7HEnIQRG97a+ac0KZAHQfgQenusJ9V7ewNJjQtEHqCQfstMDNF9vdTqWGL8jf3ZvSIJn1QGGmQctx+fZTOG0/wDU5Z2xHWm4/ZyZYPCBrbi5Mibkfllrq4bu303EaV2mf+bS0i23wlBNw7c0zpcfnshMRQgWGrgfmhBJQhCDC81WyCOi9IQJ+M4EuiozUXMbgcuqTuptqHYGxjz3CuAak3EOFgHOAecDmdSOqBDVw5HhB8bjlEbyd+UXK1YnDZCMoiduYuAQeatOH4eLOkGG+E31O99NlFxmBs3MII9R5g7IK89kafFuDoQNCotTCtdcC8a6EWTytgif8KJWoECDb3+qBJXpEGYEXN/qB5KE+kCIItF409xumuJp5RYXmx5+Z5QlNWnrJIjYaHy6IFnEcLIsTImGjURF/ZKMRhiHZjrqrPWYTJkHrBvGl/JK6lLNaSLiSbxqZBQdH/h/xMVcNkJ8VMnN1B+E9eXorNhj4bLlXYDF9xi2tPw1BlPK48PzBXV2Nj85IN7xIVc7RcQbSBmC8xDRc2JufdL+0XbIBwoYVwdVNi/VrRvH7nJMyiXE5nFxP6ibk8yg81qLneJ4lxuSd4n+6lsmNOo9fwpj3NtJED6arNPC7k+GbAaaII1HBhxIaesfVPMDgcgD98pjkATJ+w9FpwNANbLjpqd/LzTKgC4wdpJHLYBBvw+HIGZ1z9ByWK+F7xmV1t/Ig2+y302GTJtsFuAQZQhCAQhCAQhCAWFlYAQa2NymALFbFh7ZCGOlBpqYRpvEHooOL4eYsZ6GPumywQgqeP4aTsRby8kjxWFd+pn1m3KF0Cpg2HYjyJHuoj+FkSWP/wDq649DqEHOqrIk6AjlHn0UZxyiToHR0iCZPNXriPCc7Ye3K7Zw+45JBiOEOYMpm5kRF45IKljG/wDyCQW3kb7i/S6n8d7a167RT/22kCcurvM9eSlOwuW8dYM+8rXwvs1Du+dz8DYmCdD5BAcE4S2m05xFQwZm4vOX+6eZANZJ8uS806ZJMR112vy2um/CeEudJI1GuuqDdQwueIOwHsPn8S312BjZcbN9lJxLBRDSAT8WgMm2gSjFcNqVWZqk+MjK1t8sgmQNxe+6DVhOKlzyTTOQTA3nn529FacAwBsxBdfr0kpFw3BOLhpABGhaABY2/dYKzBvtyQZhZQhAIQhAIQhAIQhAIQhALELKEGCvIdGq9oQC11W2t5LYhBpdRtqZ2m6WV6JuYFj6gpyoXEXZWEtHiNhHM2CBDQ4cK1S8BrTLxF76CeqYYvAkwAQBy3jkANlN4dgsjG5ruF+cE6wpjWAbIFWC4Ixt3S7z3802AWUINVegHZZ/SZ+UfdRaWFcxwDMopi4EaHf3k+ynoQQ6WBAdnzGZmNpIutuLa4thuq3oQKKdN2Zwa6IgXB+HLYCTe8XCmYRrwGi2Voi8yY3UtCAQh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загруженно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5" y="2285992"/>
            <a:ext cx="2797975" cy="2909894"/>
          </a:xfrm>
          <a:prstGeom prst="rect">
            <a:avLst/>
          </a:prstGeom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642910" y="2857496"/>
            <a:ext cx="5715008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 marL="342900" lvl="0" indent="-342900">
              <a:spcBef>
                <a:spcPct val="20000"/>
              </a:spcBef>
            </a:pPr>
            <a:r>
              <a:rPr lang="ru-RU" sz="3800" b="1" i="1" dirty="0">
                <a:solidFill>
                  <a:schemeClr val="bg1">
                    <a:lumMod val="50000"/>
                  </a:schemeClr>
                </a:solidFill>
              </a:rPr>
              <a:t>И. А. Крылов. Кукушка и орел (1829)</a:t>
            </a:r>
            <a:r>
              <a:rPr lang="ru-RU" sz="5100" b="1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ru-RU" sz="51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ru-RU" sz="3300" dirty="0" smtClean="0"/>
              <a:t>	Орел</a:t>
            </a:r>
            <a:r>
              <a:rPr lang="ru-RU" sz="3300" dirty="0"/>
              <a:t> пожаловал </a:t>
            </a:r>
            <a:r>
              <a:rPr lang="ru-RU" sz="3300" b="1" dirty="0"/>
              <a:t>Кукушку</a:t>
            </a:r>
            <a:r>
              <a:rPr lang="ru-RU" sz="3300" dirty="0"/>
              <a:t> в </a:t>
            </a:r>
            <a:r>
              <a:rPr lang="ru-RU" sz="3300" b="1" dirty="0" smtClean="0"/>
              <a:t>Соловьи</a:t>
            </a:r>
            <a:r>
              <a:rPr lang="ru-RU" sz="3300" dirty="0" smtClean="0"/>
              <a:t> </a:t>
            </a:r>
            <a:br>
              <a:rPr lang="ru-RU" sz="3300" dirty="0" smtClean="0"/>
            </a:br>
            <a:r>
              <a:rPr lang="ru-RU" sz="3300" b="1" dirty="0"/>
              <a:t>Кукушка</a:t>
            </a:r>
            <a:r>
              <a:rPr lang="ru-RU" sz="3300" dirty="0"/>
              <a:t>, в новом чине,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Усевшись важно на осине,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Таланты в музыке свои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Выказывать пустилась;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Глядит ― все прочь летят, 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>Одни смеются ей, а те ее бранят. 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5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что если у нас большие коллекции?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построить матрицу на 1 миллион документов, в каждом из которых примерно 1000 слов?</a:t>
            </a:r>
          </a:p>
          <a:p>
            <a:r>
              <a:rPr lang="ru-RU" dirty="0" smtClean="0"/>
              <a:t>Инвертированный индекс!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25538"/>
            <a:ext cx="32004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341438"/>
            <a:ext cx="2857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Инвертированный индекс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8596" y="6000768"/>
            <a:ext cx="8229600" cy="47147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самом деле – хорошо забытое старое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 b="85364"/>
          <a:stretch>
            <a:fillRect/>
          </a:stretch>
        </p:blipFill>
        <p:spPr bwMode="auto">
          <a:xfrm>
            <a:off x="0" y="0"/>
            <a:ext cx="7993062" cy="507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t="47610" r="23137" b="38995"/>
          <a:stretch>
            <a:fillRect/>
          </a:stretch>
        </p:blipFill>
        <p:spPr bwMode="auto">
          <a:xfrm>
            <a:off x="2786050" y="1643050"/>
            <a:ext cx="614366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96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Номеруем все документы, и каждому слову приписываем </a:t>
            </a:r>
            <a:r>
              <a:rPr lang="en-US" dirty="0" smtClean="0"/>
              <a:t>id</a:t>
            </a:r>
            <a:r>
              <a:rPr lang="ru-RU" dirty="0" smtClean="0"/>
              <a:t> документов, в которых оно встречается</a:t>
            </a:r>
          </a:p>
          <a:p>
            <a:r>
              <a:rPr lang="ru-RU" dirty="0" smtClean="0"/>
              <a:t>соловей		1 2 3 5 18 33 47 83</a:t>
            </a:r>
          </a:p>
          <a:p>
            <a:r>
              <a:rPr lang="ru-RU" dirty="0" smtClean="0"/>
              <a:t>кукушка 	3 5 14 25 103</a:t>
            </a:r>
          </a:p>
          <a:p>
            <a:r>
              <a:rPr lang="ru-RU" dirty="0" smtClean="0"/>
              <a:t>петух		1 3 57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43438" y="1571614"/>
          <a:ext cx="2000264" cy="489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r>
                        <a:rPr lang="ru-RU" dirty="0" smtClean="0"/>
                        <a:t>Орел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пожаловал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соловьи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чине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усевшись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важно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осине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2910" y="2928934"/>
            <a:ext cx="37862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соловьи, Кукушка, в новом чине, </a:t>
            </a:r>
            <a:br>
              <a:rPr lang="ru-RU" dirty="0" smtClean="0"/>
            </a:br>
            <a:r>
              <a:rPr lang="ru-RU" dirty="0" smtClean="0"/>
              <a:t>Усевшись важно на осине,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/>
        </p:nvGraphicFramePr>
        <p:xfrm>
          <a:off x="6858016" y="1571614"/>
          <a:ext cx="2071702" cy="33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r>
                        <a:rPr lang="ru-RU" dirty="0" smtClean="0"/>
                        <a:t>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же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не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боясь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греха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кукушка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хвалит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петуха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998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Полнотекстовый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документ, в котором есть слово, совпадающее с запросом</a:t>
            </a:r>
          </a:p>
          <a:p>
            <a:r>
              <a:rPr lang="ru-RU" dirty="0" smtClean="0"/>
              <a:t>Булева модель: совпадает/не совпадает</a:t>
            </a:r>
          </a:p>
          <a:p>
            <a:r>
              <a:rPr lang="ru-RU" dirty="0" smtClean="0"/>
              <a:t>Ранжированный поиск: качество совпадения</a:t>
            </a:r>
          </a:p>
          <a:p>
            <a:r>
              <a:rPr lang="ru-RU" dirty="0" smtClean="0"/>
              <a:t>Возникновение не связано с компьютером, но развитие стимулировалось </a:t>
            </a:r>
            <a:r>
              <a:rPr lang="ru-RU" dirty="0" err="1" smtClean="0"/>
              <a:t>дигитализацией</a:t>
            </a:r>
            <a:r>
              <a:rPr lang="ru-RU" dirty="0" smtClean="0"/>
              <a:t> текстов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Индексирование: объединяем таблицы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86446" y="1190620"/>
          <a:ext cx="250033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Орел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пожаловал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кукушку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соловьи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2910" y="2928934"/>
            <a:ext cx="37862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/>
        </p:nvGraphicFramePr>
        <p:xfrm>
          <a:off x="5786446" y="2714620"/>
          <a:ext cx="2500330" cy="332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4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что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же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боясь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греха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кукушка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хвалит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петуха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70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Индексирование: нормализуем и сортируем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928934"/>
            <a:ext cx="37862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Орел пожаловал </a:t>
            </a:r>
            <a:r>
              <a:rPr lang="ru-RU" dirty="0"/>
              <a:t>к</a:t>
            </a:r>
            <a:r>
              <a:rPr lang="ru-RU" dirty="0" smtClean="0"/>
              <a:t>укушку в соловьи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429132"/>
            <a:ext cx="364333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 что же не боясь греха кукушка хвалит петуха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1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131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Документ 2</a:t>
            </a:r>
            <a:endParaRPr lang="ru-RU" b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286380" y="1285860"/>
          <a:ext cx="3571900" cy="5139930"/>
        </p:xfrm>
        <a:graphic>
          <a:graphicData uri="http://schemas.openxmlformats.org/drawingml/2006/table">
            <a:tbl>
              <a:tblPr/>
              <a:tblGrid>
                <a:gridCol w="147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term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term freq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doc id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бояться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грех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же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за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кукушка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1 -&gt; 2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не 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орел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петух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пожаловать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740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соловей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хвалит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67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что 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79" marR="9279" marT="92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ступени текстового </a:t>
            </a:r>
            <a:r>
              <a:rPr lang="ru-RU" dirty="0" err="1" smtClean="0"/>
              <a:t>процессинга</a:t>
            </a:r>
            <a:r>
              <a:rPr lang="ru-RU" dirty="0" smtClean="0"/>
              <a:t> ( </a:t>
            </a:r>
            <a:r>
              <a:rPr lang="ru-RU" dirty="0" err="1" smtClean="0"/>
              <a:t>препроцессинга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71802" y="1714488"/>
            <a:ext cx="3614734" cy="4525963"/>
          </a:xfrm>
        </p:spPr>
        <p:txBody>
          <a:bodyPr/>
          <a:lstStyle/>
          <a:p>
            <a:r>
              <a:rPr lang="ru-RU" dirty="0" smtClean="0"/>
              <a:t>Документы </a:t>
            </a: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err="1" smtClean="0">
                <a:sym typeface="Symbol" pitchFamily="18" charset="2"/>
              </a:rPr>
              <a:t>Токенизация</a:t>
            </a:r>
            <a:endParaRPr lang="ru-RU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err="1" smtClean="0">
                <a:sym typeface="Symbol" pitchFamily="18" charset="2"/>
              </a:rPr>
              <a:t>Лемматизация</a:t>
            </a:r>
            <a:endParaRPr lang="ru-RU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dirty="0" smtClean="0">
                <a:sym typeface="Symbol" pitchFamily="18" charset="2"/>
              </a:rPr>
              <a:t>		</a:t>
            </a:r>
            <a:r>
              <a:rPr lang="ru-RU" b="1" dirty="0" smtClean="0">
                <a:solidFill>
                  <a:srgbClr val="990000"/>
                </a:solidFill>
                <a:sym typeface="Symbol" pitchFamily="18" charset="2"/>
              </a:rPr>
              <a:t></a:t>
            </a:r>
          </a:p>
          <a:p>
            <a:r>
              <a:rPr lang="ru-RU" dirty="0" smtClean="0">
                <a:sym typeface="Symbol" pitchFamily="18" charset="2"/>
              </a:rPr>
              <a:t>Индексатор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ко 6"/>
          <p:cNvSpPr/>
          <p:nvPr/>
        </p:nvSpPr>
        <p:spPr>
          <a:xfrm>
            <a:off x="785786" y="1857364"/>
            <a:ext cx="2643206" cy="1571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поисковой системы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4288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sp>
        <p:nvSpPr>
          <p:cNvPr id="8" name="Рамка 7"/>
          <p:cNvSpPr/>
          <p:nvPr/>
        </p:nvSpPr>
        <p:spPr>
          <a:xfrm>
            <a:off x="5500694" y="1643050"/>
            <a:ext cx="2928958" cy="7858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4414" y="4429132"/>
            <a:ext cx="250033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571604" y="450057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краулер</a:t>
            </a:r>
            <a:endParaRPr lang="ru-RU" dirty="0"/>
          </a:p>
        </p:txBody>
      </p:sp>
      <p:sp>
        <p:nvSpPr>
          <p:cNvPr id="11" name="Цилиндр 10"/>
          <p:cNvSpPr/>
          <p:nvPr/>
        </p:nvSpPr>
        <p:spPr>
          <a:xfrm>
            <a:off x="5072066" y="4214818"/>
            <a:ext cx="2928958" cy="2143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/>
          <p:cNvSpPr/>
          <p:nvPr/>
        </p:nvSpPr>
        <p:spPr>
          <a:xfrm>
            <a:off x="4572000" y="5143512"/>
            <a:ext cx="2214578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286380" y="58578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индексная база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5536413" y="2035959"/>
            <a:ext cx="35719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H="1">
            <a:off x="1643042" y="3714752"/>
            <a:ext cx="928694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786182" y="4786322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>
            <a:off x="5822165" y="3036091"/>
            <a:ext cx="135732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200024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6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43240" y="5429264"/>
            <a:ext cx="342902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43240" y="4857760"/>
            <a:ext cx="342902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Сложные запросы: кукушка </a:t>
            </a:r>
            <a:r>
              <a:rPr lang="en-US" dirty="0" smtClean="0"/>
              <a:t>and </a:t>
            </a:r>
            <a:r>
              <a:rPr lang="ru-RU" dirty="0" smtClean="0"/>
              <a:t>соловей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найди в словаре </a:t>
            </a:r>
            <a:r>
              <a:rPr lang="ru-RU" i="1" dirty="0" smtClean="0"/>
              <a:t> соловей, </a:t>
            </a:r>
            <a:r>
              <a:rPr lang="ru-RU" dirty="0" smtClean="0"/>
              <a:t>выпиши номера его вхождений</a:t>
            </a:r>
          </a:p>
          <a:p>
            <a:r>
              <a:rPr lang="ru-RU" dirty="0" smtClean="0"/>
              <a:t>2) найди в словаре </a:t>
            </a:r>
            <a:r>
              <a:rPr lang="ru-RU" i="1" dirty="0" smtClean="0"/>
              <a:t> кукушка</a:t>
            </a:r>
            <a:r>
              <a:rPr lang="ru-RU" dirty="0" smtClean="0"/>
              <a:t>, выпиши номера его вхождений</a:t>
            </a:r>
          </a:p>
          <a:p>
            <a:r>
              <a:rPr lang="ru-RU" dirty="0" smtClean="0"/>
              <a:t>3) пересеки два набора номеров документов</a:t>
            </a:r>
          </a:p>
          <a:p>
            <a:r>
              <a:rPr lang="ru-RU" b="1" i="1" dirty="0" smtClean="0"/>
              <a:t>соловей</a:t>
            </a:r>
            <a:r>
              <a:rPr lang="ru-RU" dirty="0" smtClean="0"/>
              <a:t>		1 2 3 5 18 33 47 83</a:t>
            </a:r>
          </a:p>
          <a:p>
            <a:r>
              <a:rPr lang="ru-RU" b="1" i="1" dirty="0" smtClean="0"/>
              <a:t>кукушка</a:t>
            </a:r>
            <a:r>
              <a:rPr lang="ru-RU" dirty="0" smtClean="0"/>
              <a:t> 	3 5 14 25 103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7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14612" y="2214554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1428736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запросы: пересечение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86050" y="1600200"/>
            <a:ext cx="590075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1 2 3 5 18 33 47 83</a:t>
            </a:r>
          </a:p>
          <a:p>
            <a:pPr>
              <a:buNone/>
            </a:pPr>
            <a:r>
              <a:rPr lang="ru-RU" dirty="0" smtClean="0"/>
              <a:t>3 5 14 25 103</a:t>
            </a:r>
          </a:p>
          <a:p>
            <a:endParaRPr lang="ru-RU" dirty="0" smtClean="0"/>
          </a:p>
          <a:p>
            <a:r>
              <a:rPr lang="ru-RU" dirty="0" smtClean="0"/>
              <a:t>нужно идти одновременно по двум рядам, сравнивая их друг с другом</a:t>
            </a:r>
          </a:p>
          <a:p>
            <a:r>
              <a:rPr lang="ru-RU" dirty="0" smtClean="0"/>
              <a:t>Важно! номера документов должны быть отсортированы</a:t>
            </a:r>
            <a:endParaRPr lang="ru-RU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1000100" y="1928802"/>
            <a:ext cx="1285884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соловей</a:t>
            </a:r>
            <a:endParaRPr lang="ru-RU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32439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кукушка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3666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 smtClean="0"/>
              <a:t>Двигаемся одновременно по двум рядам пойнтеров.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На каждом шаге сравниваем оба пойнтера.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Если они равны – то это искомое пересечение.</a:t>
            </a:r>
          </a:p>
          <a:p>
            <a:pPr marL="609600" indent="-609600">
              <a:buFontTx/>
              <a:buAutoNum type="arabicPeriod"/>
            </a:pPr>
            <a:r>
              <a:rPr lang="ru-RU" dirty="0" smtClean="0"/>
              <a:t>Если они не равны, то двигаем меньший.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1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Булева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инструмент поиска трех десятилетий</a:t>
            </a:r>
          </a:p>
          <a:p>
            <a:r>
              <a:rPr lang="ru-RU" dirty="0" smtClean="0"/>
              <a:t>Очень точный: документ либо попадает, либо нет</a:t>
            </a:r>
          </a:p>
          <a:p>
            <a:r>
              <a:rPr lang="ru-RU" dirty="0" smtClean="0"/>
              <a:t>До сих пор многие системы используют Булев поиск (</a:t>
            </a:r>
            <a:r>
              <a:rPr lang="ru-RU" dirty="0" err="1" smtClean="0"/>
              <a:t>поиск</a:t>
            </a:r>
            <a:r>
              <a:rPr lang="ru-RU" dirty="0" smtClean="0"/>
              <a:t> файлов, библиотечный каталог, поиск в почте)</a:t>
            </a:r>
          </a:p>
          <a:p>
            <a:r>
              <a:rPr lang="en-US" dirty="0" smtClean="0"/>
              <a:t>You know exactly what you are getting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Понятие </a:t>
            </a:r>
            <a:r>
              <a:rPr lang="ru-RU" i="1" dirty="0" smtClean="0"/>
              <a:t> релевантности</a:t>
            </a:r>
            <a:r>
              <a:rPr lang="ru-RU" dirty="0" smtClean="0"/>
              <a:t> ( документ интересный пользователю)</a:t>
            </a:r>
          </a:p>
          <a:p>
            <a:r>
              <a:rPr lang="ru-RU" dirty="0" smtClean="0"/>
              <a:t>Понятие </a:t>
            </a:r>
            <a:r>
              <a:rPr lang="ru-RU" i="1" dirty="0" smtClean="0"/>
              <a:t> ранжирования ( </a:t>
            </a:r>
            <a:r>
              <a:rPr lang="ru-RU" dirty="0" smtClean="0"/>
              <a:t>упорядочивание документов от наиболее релевантных, к наименее релевантным)</a:t>
            </a:r>
          </a:p>
          <a:p>
            <a:endParaRPr lang="ru-RU" dirty="0"/>
          </a:p>
          <a:p>
            <a:r>
              <a:rPr lang="ru-RU" dirty="0" smtClean="0"/>
              <a:t>Модель мешка слов: вероятность встретить слово в тексте никак не зависит от встречаемости других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2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Признаки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: 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координаты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endParaRPr lang="en-GB" altLang="en-US" sz="3600" dirty="0" smtClean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Близость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 (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подобие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): 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близость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endParaRPr lang="en-GB" altLang="en-US" sz="3600" dirty="0" smtClean="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Поисковый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</a:rPr>
              <a:t>образ</a:t>
            </a:r>
            <a:r>
              <a:rPr lang="en-GB" altLang="en-US" dirty="0" smtClean="0">
                <a:effectLst/>
                <a:latin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00000"/>
              </a:lnSpc>
              <a:buClr>
                <a:srgbClr val="000000"/>
              </a:buClr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вектор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в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пространстве</a:t>
            </a:r>
            <a:r>
              <a:rPr lang="en-GB" altLang="en-US" sz="360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altLang="en-US" sz="3600" dirty="0" err="1" smtClean="0">
                <a:effectLst/>
                <a:latin typeface="Times New Roman" panose="02020603050405020304" pitchFamily="18" charset="0"/>
              </a:rPr>
              <a:t>признаков</a:t>
            </a:r>
            <a:r>
              <a:rPr lang="en-GB" altLang="en-US" sz="3600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92003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en-US" sz="33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/>
              <a:t>Векторная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755050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Поисковые системы в исторической перспективе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1247 – Hugo de St. Caro – </a:t>
            </a:r>
            <a:r>
              <a:rPr lang="ru-RU" sz="3200" dirty="0"/>
              <a:t>было задействовано 500 монахов для составления</a:t>
            </a:r>
            <a:r>
              <a:rPr lang="en-US" sz="3200" dirty="0"/>
              <a:t> </a:t>
            </a:r>
            <a:r>
              <a:rPr lang="ru-RU" sz="3200" dirty="0" smtClean="0"/>
              <a:t>указателя ключевых </a:t>
            </a:r>
            <a:r>
              <a:rPr lang="ru-RU" sz="3200" dirty="0"/>
              <a:t>слов</a:t>
            </a:r>
            <a:r>
              <a:rPr lang="en-US" sz="3200" dirty="0"/>
              <a:t> </a:t>
            </a:r>
            <a:r>
              <a:rPr lang="ru-RU" sz="3200" dirty="0"/>
              <a:t>к Библии</a:t>
            </a:r>
            <a:endParaRPr lang="en-US" sz="3200" dirty="0"/>
          </a:p>
          <a:p>
            <a:r>
              <a:rPr lang="ru-RU" dirty="0" smtClean="0"/>
              <a:t>И.Сегалович «</a:t>
            </a:r>
            <a:r>
              <a:rPr lang="ru-RU" i="1" dirty="0" smtClean="0"/>
              <a:t>поменялась парадигма пользования системами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98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303987" y="1858217"/>
          <a:ext cx="6713113" cy="364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словоформа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676" marR="4367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абс. частота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676" marR="4367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кол-во букв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676" marR="4367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отн</a:t>
                      </a:r>
                      <a:r>
                        <a:rPr lang="ru-RU" sz="1800" dirty="0">
                          <a:effectLst/>
                        </a:rPr>
                        <a:t> частота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676" marR="436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0.042132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0.035674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Не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0.01999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0.012814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интеллигенции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0.010559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Как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0.009841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Что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0.009021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Для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0.007381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0.007278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Русской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0.007176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Из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0.006766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0.006766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0" y="0"/>
            <a:ext cx="9144000" cy="6764283"/>
            <a:chOff x="-15954" y="28548"/>
            <a:chExt cx="9204666" cy="675964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91176" y="6327846"/>
              <a:ext cx="7332458" cy="460344"/>
              <a:chOff x="50894" y="6327846"/>
              <a:chExt cx="7332458" cy="460344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50894" y="6327846"/>
                <a:ext cx="7332458" cy="4603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5000">
                    <a:srgbClr val="DDDDDD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1691680" y="6327846"/>
                <a:ext cx="5279258" cy="415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50" b="1" dirty="0">
                    <a:latin typeface="Palatino Linotype" panose="02040502050505030304" pitchFamily="18" charset="0"/>
                  </a:rPr>
                  <a:t>Высшая Школа Экономики, Москва, 2015. </a:t>
                </a:r>
                <a:endParaRPr lang="en-US" sz="105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lang="ru-RU" sz="1050" b="1" dirty="0" err="1">
                    <a:latin typeface="Palatino Linotype" panose="02040502050505030304" pitchFamily="18" charset="0"/>
                  </a:rPr>
                  <a:t>С.Ю.Толдова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. 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Компьютерная лингвистика </a:t>
                </a:r>
                <a:r>
                  <a:rPr lang="en-US" sz="1050" b="1" dirty="0" smtClean="0">
                    <a:latin typeface="Palatino Linotype" panose="02040502050505030304" pitchFamily="18" charset="0"/>
                  </a:rPr>
                  <a:t>1</a:t>
                </a:r>
                <a:r>
                  <a:rPr lang="ru-RU" sz="1050" b="1" dirty="0" smtClean="0">
                    <a:latin typeface="Palatino Linotype" panose="02040502050505030304" pitchFamily="18" charset="0"/>
                  </a:rPr>
                  <a:t> </a:t>
                </a:r>
                <a:endParaRPr lang="ru-RU" sz="1050" b="1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-15954" y="28548"/>
              <a:ext cx="9204666" cy="1171255"/>
              <a:chOff x="-56236" y="28548"/>
              <a:chExt cx="9204666" cy="1171255"/>
            </a:xfrm>
          </p:grpSpPr>
          <p:pic>
            <p:nvPicPr>
              <p:cNvPr id="8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30334" y="28548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56236" y="1172752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307582" y="133991"/>
                <a:ext cx="1859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3000" b="1" dirty="0">
                  <a:latin typeface="Palatino Linotype" panose="02040502050505030304" pitchFamily="18" charset="0"/>
                </a:endParaRPr>
              </a:p>
            </p:txBody>
          </p:sp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6" y="28548"/>
                <a:ext cx="1627684" cy="1096196"/>
              </a:xfrm>
              <a:prstGeom prst="rect">
                <a:avLst/>
              </a:prstGeom>
            </p:spPr>
          </p:pic>
        </p:grpSp>
      </p:grpSp>
      <p:sp>
        <p:nvSpPr>
          <p:cNvPr id="14" name="Прямоугольник 13"/>
          <p:cNvSpPr/>
          <p:nvPr/>
        </p:nvSpPr>
        <p:spPr>
          <a:xfrm>
            <a:off x="2138694" y="253311"/>
            <a:ext cx="67638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1. Данные для статьи «</a:t>
            </a:r>
            <a:r>
              <a:rPr lang="ru-RU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Интеллигенция и свобода (К анализу интеллигентского дискурса)» Ю. М. Лотмана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27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0"/>
            <a:ext cx="9144000" cy="6720268"/>
            <a:chOff x="-15954" y="28548"/>
            <a:chExt cx="9204666" cy="675964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91176" y="6327846"/>
              <a:ext cx="7332458" cy="460344"/>
              <a:chOff x="50894" y="6327846"/>
              <a:chExt cx="7332458" cy="460344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50894" y="6327846"/>
                <a:ext cx="7332458" cy="4603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5000">
                    <a:srgbClr val="DDDDDD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691680" y="6327846"/>
                <a:ext cx="5279258" cy="417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50" b="1" dirty="0">
                    <a:latin typeface="Palatino Linotype" panose="02040502050505030304" pitchFamily="18" charset="0"/>
                  </a:rPr>
                  <a:t>Высшая Школа Экономики, Москва, 2015. </a:t>
                </a:r>
                <a:endParaRPr lang="en-US" sz="105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lang="ru-RU" sz="1050" b="1" dirty="0" err="1">
                    <a:latin typeface="Palatino Linotype" panose="02040502050505030304" pitchFamily="18" charset="0"/>
                  </a:rPr>
                  <a:t>С.Ю.Толдова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. 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Компьютерная лингвистика </a:t>
                </a:r>
                <a:r>
                  <a:rPr lang="en-US" sz="1050" b="1" dirty="0" smtClean="0">
                    <a:latin typeface="Palatino Linotype" panose="02040502050505030304" pitchFamily="18" charset="0"/>
                  </a:rPr>
                  <a:t>1</a:t>
                </a:r>
                <a:r>
                  <a:rPr lang="ru-RU" sz="1050" b="1" dirty="0" smtClean="0">
                    <a:latin typeface="Palatino Linotype" panose="02040502050505030304" pitchFamily="18" charset="0"/>
                  </a:rPr>
                  <a:t> </a:t>
                </a:r>
                <a:endParaRPr lang="ru-RU" sz="1050" b="1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-15954" y="28548"/>
              <a:ext cx="9204666" cy="1171255"/>
              <a:chOff x="-56236" y="28548"/>
              <a:chExt cx="9204666" cy="1171255"/>
            </a:xfrm>
          </p:grpSpPr>
          <p:pic>
            <p:nvPicPr>
              <p:cNvPr id="9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30334" y="28548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-56236" y="1172752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307582" y="133991"/>
                <a:ext cx="1859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3000" b="1" dirty="0">
                  <a:latin typeface="Palatino Linotype" panose="02040502050505030304" pitchFamily="18" charset="0"/>
                </a:endParaRPr>
              </a:p>
            </p:txBody>
          </p:sp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6" y="28548"/>
                <a:ext cx="1627684" cy="1096196"/>
              </a:xfrm>
              <a:prstGeom prst="rect">
                <a:avLst/>
              </a:prstGeom>
            </p:spPr>
          </p:pic>
        </p:grpSp>
      </p:grp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850812" y="1948964"/>
          <a:ext cx="6713113" cy="336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Так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0.005741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эмигрантская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Эпизоде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Эпштейн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Эссе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Эстетику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эсхатологизмом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эсхатологии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эсхатологическая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эсхатология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эталонных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Этапа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70" marR="6470" marT="647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032656" y="320467"/>
            <a:ext cx="67638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1. Данные для статьи «</a:t>
            </a:r>
            <a:r>
              <a:rPr lang="ru-RU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Интеллигенция и свобода (К анализу интеллигентского дискурса)» Ю. М. Лотмана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5349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08504" cy="6649958"/>
            <a:chOff x="-15954" y="-24994"/>
            <a:chExt cx="9204666" cy="681318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91176" y="6327846"/>
              <a:ext cx="7332458" cy="460344"/>
              <a:chOff x="50894" y="6327846"/>
              <a:chExt cx="7332458" cy="460344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0894" y="6327846"/>
                <a:ext cx="7332458" cy="4603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5000">
                    <a:srgbClr val="DDDDDD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1691680" y="6327846"/>
                <a:ext cx="5279258" cy="425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50" b="1" dirty="0">
                    <a:latin typeface="Palatino Linotype" panose="02040502050505030304" pitchFamily="18" charset="0"/>
                  </a:rPr>
                  <a:t>Высшая Школа Экономики, Москва, 2015. </a:t>
                </a:r>
                <a:endParaRPr lang="en-US" sz="105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lang="ru-RU" sz="1050" b="1" dirty="0" err="1">
                    <a:latin typeface="Palatino Linotype" panose="02040502050505030304" pitchFamily="18" charset="0"/>
                  </a:rPr>
                  <a:t>С.Ю.Толдова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. 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Компьютерная лингвистика </a:t>
                </a:r>
                <a:r>
                  <a:rPr lang="en-US" sz="1050" b="1" dirty="0">
                    <a:latin typeface="Palatino Linotype" panose="02040502050505030304" pitchFamily="18" charset="0"/>
                  </a:rPr>
                  <a:t>1</a:t>
                </a:r>
                <a:endParaRPr lang="ru-RU" sz="1050" b="1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-15954" y="-24994"/>
              <a:ext cx="9204666" cy="1211236"/>
              <a:chOff x="-56236" y="-24994"/>
              <a:chExt cx="9204666" cy="1211236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-56236" y="1172752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07582" y="133991"/>
                <a:ext cx="1859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3000" b="1" dirty="0">
                  <a:latin typeface="Palatino Linotype" panose="02040502050505030304" pitchFamily="18" charset="0"/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6" y="28548"/>
                <a:ext cx="1627684" cy="1096196"/>
              </a:xfrm>
              <a:prstGeom prst="rect">
                <a:avLst/>
              </a:prstGeom>
            </p:spPr>
          </p:pic>
        </p:grpSp>
      </p:grp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89702" y="142919"/>
            <a:ext cx="7118797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Основные частотные характеристики элементов корпуса</a:t>
            </a:r>
            <a:endParaRPr lang="en-US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073" y="2174135"/>
            <a:ext cx="6371018" cy="3429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абсолютная частота слова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корпусе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частота слова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слова в списке слов, упорядоченных по частоте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объем анализируемого корпуса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объем словника составленного по корпусу</a:t>
            </a:r>
          </a:p>
        </p:txBody>
      </p:sp>
    </p:spTree>
    <p:extLst>
      <p:ext uri="{BB962C8B-B14F-4D97-AF65-F5344CB8AC3E}">
        <p14:creationId xmlns:p14="http://schemas.microsoft.com/office/powerpoint/2010/main" val="13495577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100">
                <a:latin typeface="Arial" charset="0"/>
              </a:rPr>
              <a:t>ОПРЕДЕЛЕНИЯ </a:t>
            </a:r>
            <a:br>
              <a:rPr lang="ru-RU" altLang="en-US" sz="2100">
                <a:latin typeface="Arial" charset="0"/>
              </a:rPr>
            </a:br>
            <a:r>
              <a:rPr lang="ru-RU" altLang="en-US" sz="2100">
                <a:latin typeface="Arial" charset="0"/>
              </a:rPr>
              <a:t>МОДЕЛИ «РАНГ-ЧАСТОТА»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71651" y="2286000"/>
            <a:ext cx="2945606" cy="2763441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altLang="en-US" sz="1500" b="1"/>
              <a:t>&lt;ТЕКСТ&gt;</a:t>
            </a:r>
            <a:endParaRPr lang="en-US" altLang="en-US" sz="1500" b="1"/>
          </a:p>
          <a:p>
            <a:pPr algn="ctr">
              <a:buFont typeface="Wingdings" pitchFamily="2" charset="2"/>
              <a:buNone/>
            </a:pPr>
            <a:r>
              <a:rPr lang="en-US" altLang="en-US" sz="1500" b="1">
                <a:sym typeface="Wingdings" pitchFamily="2" charset="2"/>
              </a:rPr>
              <a:t></a:t>
            </a:r>
            <a:endParaRPr lang="ru-RU" altLang="en-US" sz="1500" b="1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ru-RU" altLang="en-US" sz="1500" b="1"/>
              <a:t>&lt;ЧАСТОТНЫЙ СЛОВНИК&gt;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500" b="1">
                <a:sym typeface="Wingdings" pitchFamily="2" charset="2"/>
              </a:rPr>
              <a:t></a:t>
            </a:r>
            <a:endParaRPr lang="ru-RU" altLang="en-US" sz="1500" b="1">
              <a:sym typeface="Wingdings" pitchFamily="2" charset="2"/>
            </a:endParaRPr>
          </a:p>
        </p:txBody>
      </p:sp>
      <p:graphicFrame>
        <p:nvGraphicFramePr>
          <p:cNvPr id="384243" name="Group 243"/>
          <p:cNvGraphicFramePr>
            <a:graphicFrameLocks noGrp="1"/>
          </p:cNvGraphicFramePr>
          <p:nvPr>
            <p:ph sz="quarter" idx="2"/>
          </p:nvPr>
        </p:nvGraphicFramePr>
        <p:xfrm>
          <a:off x="1871664" y="3537347"/>
          <a:ext cx="2808685" cy="1707134"/>
        </p:xfrm>
        <a:graphic>
          <a:graphicData uri="http://schemas.openxmlformats.org/drawingml/2006/table">
            <a:tbl>
              <a:tblPr/>
              <a:tblGrid>
                <a:gridCol w="70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Ранг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Слово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Частота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W(1)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f(1)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W(2)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f(2)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4297" name="Group 297"/>
          <p:cNvGraphicFramePr>
            <a:graphicFrameLocks noGrp="1"/>
          </p:cNvGraphicFramePr>
          <p:nvPr>
            <p:ph sz="quarter" idx="3"/>
          </p:nvPr>
        </p:nvGraphicFramePr>
        <p:xfrm>
          <a:off x="4733926" y="2457450"/>
          <a:ext cx="2945606" cy="3360133"/>
        </p:xfrm>
        <a:graphic>
          <a:graphicData uri="http://schemas.openxmlformats.org/drawingml/2006/table">
            <a:tbl>
              <a:tblPr/>
              <a:tblGrid>
                <a:gridCol w="982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34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Пример:</a:t>
                      </a:r>
                    </a:p>
                  </a:txBody>
                  <a:tcPr marL="68580" marR="68580" marT="34282" marB="34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Ранг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Слово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Частота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136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terms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81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61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1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277634" y="5308253"/>
            <a:ext cx="3429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350" dirty="0"/>
              <a:t>Позиция в частотном спектре: </a:t>
            </a:r>
            <a:r>
              <a:rPr lang="ru-RU" sz="1350" dirty="0" err="1"/>
              <a:t>низкоранговое</a:t>
            </a:r>
            <a:r>
              <a:rPr lang="ru-RU" sz="1350" dirty="0"/>
              <a:t> (высокочастотное) </a:t>
            </a:r>
            <a:r>
              <a:rPr lang="en-US" sz="1350" dirty="0"/>
              <a:t>vs. </a:t>
            </a:r>
            <a:r>
              <a:rPr lang="ru-RU" sz="1350" dirty="0"/>
              <a:t>низкочастотное</a:t>
            </a:r>
          </a:p>
        </p:txBody>
      </p:sp>
    </p:spTree>
    <p:extLst>
      <p:ext uri="{BB962C8B-B14F-4D97-AF65-F5344CB8AC3E}">
        <p14:creationId xmlns:p14="http://schemas.microsoft.com/office/powerpoint/2010/main" val="49480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0" y="0"/>
            <a:ext cx="9144000" cy="6720989"/>
            <a:chOff x="-15954" y="-24994"/>
            <a:chExt cx="9204666" cy="6813184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91176" y="6327846"/>
              <a:ext cx="7332458" cy="460344"/>
              <a:chOff x="50894" y="6327846"/>
              <a:chExt cx="7332458" cy="460344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50894" y="6327846"/>
                <a:ext cx="7332458" cy="4603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5000">
                    <a:srgbClr val="DDDDDD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1691680" y="6327846"/>
                <a:ext cx="5279258" cy="421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50" b="1" dirty="0">
                    <a:latin typeface="Palatino Linotype" panose="02040502050505030304" pitchFamily="18" charset="0"/>
                  </a:rPr>
                  <a:t>Высшая Школа Экономики, Москва, 2015. </a:t>
                </a:r>
                <a:endParaRPr lang="en-US" sz="105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lang="ru-RU" sz="1050" b="1" dirty="0" err="1">
                    <a:latin typeface="Palatino Linotype" panose="02040502050505030304" pitchFamily="18" charset="0"/>
                  </a:rPr>
                  <a:t>С.Ю.Толдова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. 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Компьютерная </a:t>
                </a:r>
                <a:r>
                  <a:rPr lang="ru-RU" sz="1050" b="1" dirty="0" smtClean="0">
                    <a:latin typeface="Palatino Linotype" panose="02040502050505030304" pitchFamily="18" charset="0"/>
                  </a:rPr>
                  <a:t>лингвистика </a:t>
                </a:r>
                <a:endParaRPr lang="ru-RU" sz="1050" b="1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-15954" y="-24994"/>
              <a:ext cx="9204666" cy="1211236"/>
              <a:chOff x="-56236" y="-24994"/>
              <a:chExt cx="9204666" cy="1211236"/>
            </a:xfrm>
          </p:grpSpPr>
          <p:pic>
            <p:nvPicPr>
              <p:cNvPr id="18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-56236" y="1172752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307582" y="133991"/>
                <a:ext cx="1859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3000" b="1" dirty="0">
                  <a:latin typeface="Palatino Linotype" panose="02040502050505030304" pitchFamily="18" charset="0"/>
                </a:endParaRPr>
              </a:p>
            </p:txBody>
          </p: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6" y="28548"/>
                <a:ext cx="1627684" cy="1096196"/>
              </a:xfrm>
              <a:prstGeom prst="rect">
                <a:avLst/>
              </a:prstGeom>
            </p:spPr>
          </p:pic>
        </p:grpSp>
      </p:grp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18" y="357734"/>
            <a:ext cx="6443663" cy="835643"/>
          </a:xfrm>
        </p:spPr>
        <p:txBody>
          <a:bodyPr/>
          <a:lstStyle/>
          <a:p>
            <a:pPr algn="ctr"/>
            <a:r>
              <a:rPr lang="ru-RU" altLang="en-US" sz="2700" dirty="0"/>
              <a:t>ЗАКОН ЧАСТОТ СЛОВ ЦИПФА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2501638" y="0"/>
            <a:ext cx="5543825" cy="484748"/>
          </a:xfrm>
          <a:prstGeom prst="rect">
            <a:avLst/>
          </a:prstGeom>
          <a:noFill/>
        </p:spPr>
        <p:txBody>
          <a:bodyPr vert="horz" wrap="none" lIns="68580" tIns="34290" rIns="68580" bIns="3429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36947" eaLnBrk="0" fontAlgn="base" hangingPunct="0">
              <a:spcAft>
                <a:spcPct val="0"/>
              </a:spcAft>
            </a:pPr>
            <a:r>
              <a:rPr lang="ru-RU" sz="2700" b="1" dirty="0">
                <a:latin typeface="Palatino Linotype" panose="02040502050505030304" pitchFamily="18" charset="0"/>
                <a:ea typeface="+mn-ea"/>
                <a:cs typeface="+mn-cs"/>
              </a:rPr>
              <a:t>Частотное распределение слов</a:t>
            </a:r>
            <a:endParaRPr lang="en-GB" sz="2700" b="1" dirty="0"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350" y="2088558"/>
            <a:ext cx="5486400" cy="33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119" y="1040607"/>
            <a:ext cx="6443663" cy="1073944"/>
          </a:xfrm>
        </p:spPr>
        <p:txBody>
          <a:bodyPr/>
          <a:lstStyle/>
          <a:p>
            <a:pPr algn="ctr"/>
            <a:r>
              <a:rPr lang="ru-RU" altLang="en-US" sz="2700" dirty="0"/>
              <a:t>ЗАКОН ЧАСТОТ СЛОВ ЦИПФА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50194" y="2103408"/>
            <a:ext cx="6224588" cy="3143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00050" algn="l"/>
              </a:tabLst>
            </a:pPr>
            <a:r>
              <a:rPr lang="ru-RU" altLang="en-US" dirty="0" smtClean="0"/>
              <a:t>	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Ципфа</a:t>
            </a:r>
          </a:p>
          <a:p>
            <a:pPr marL="0" indent="0" algn="ctr">
              <a:buNone/>
              <a:tabLst>
                <a:tab pos="400050" algn="l"/>
              </a:tabLst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i(k, r)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1/(10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</a:p>
          <a:p>
            <a:pPr marL="0" indent="0">
              <a:buNone/>
              <a:tabLst>
                <a:tab pos="400050" algn="l"/>
              </a:tabLst>
            </a:pP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0005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00050" algn="l"/>
              </a:tabLst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k,r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относительная частота слова в тексте, 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 – общее число слов в тексте, 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ранг слова, т.е. его порядковый номер в 	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упорядоченном по убыванию частотной функции в словнике.</a:t>
            </a:r>
          </a:p>
          <a:p>
            <a:pPr marL="0" indent="0">
              <a:buNone/>
              <a:tabLst>
                <a:tab pos="400050" algn="l"/>
              </a:tabLst>
            </a:pPr>
            <a:endParaRPr lang="ru-RU" altLang="en-US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9144000" cy="6858000"/>
            <a:chOff x="-15954" y="-24994"/>
            <a:chExt cx="9204666" cy="681318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91176" y="6327846"/>
              <a:ext cx="7332458" cy="460344"/>
              <a:chOff x="50894" y="6327846"/>
              <a:chExt cx="7332458" cy="460344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0894" y="6327846"/>
                <a:ext cx="7332458" cy="4603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5000">
                    <a:srgbClr val="DDDDDD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1691680" y="6327846"/>
                <a:ext cx="5279258" cy="425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50" b="1" dirty="0">
                    <a:latin typeface="Palatino Linotype" panose="02040502050505030304" pitchFamily="18" charset="0"/>
                  </a:rPr>
                  <a:t>Высшая Школа Экономики, Москва, 2015. </a:t>
                </a:r>
                <a:endParaRPr lang="en-US" sz="105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lang="ru-RU" sz="1050" b="1" dirty="0" err="1">
                    <a:latin typeface="Palatino Linotype" panose="02040502050505030304" pitchFamily="18" charset="0"/>
                  </a:rPr>
                  <a:t>С.Ю.Толдова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. </a:t>
                </a:r>
                <a:r>
                  <a:rPr lang="ru-RU" sz="1050" b="1" dirty="0">
                    <a:latin typeface="Palatino Linotype" panose="02040502050505030304" pitchFamily="18" charset="0"/>
                  </a:rPr>
                  <a:t>Компьютерная лингвистика </a:t>
                </a:r>
                <a:r>
                  <a:rPr lang="en-US" sz="1050" b="1" dirty="0" smtClean="0">
                    <a:latin typeface="Palatino Linotype" panose="02040502050505030304" pitchFamily="18" charset="0"/>
                  </a:rPr>
                  <a:t>1</a:t>
                </a:r>
                <a:r>
                  <a:rPr lang="ru-RU" sz="1050" b="1" dirty="0" smtClean="0">
                    <a:latin typeface="Palatino Linotype" panose="02040502050505030304" pitchFamily="18" charset="0"/>
                  </a:rPr>
                  <a:t> </a:t>
                </a:r>
                <a:endParaRPr lang="ru-RU" sz="1050" b="1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-15954" y="-24994"/>
              <a:ext cx="9204666" cy="1211236"/>
              <a:chOff x="-56236" y="-24994"/>
              <a:chExt cx="9204666" cy="1211236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-56236" y="1172752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07582" y="133991"/>
                <a:ext cx="1859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3000" b="1" dirty="0">
                  <a:latin typeface="Palatino Linotype" panose="02040502050505030304" pitchFamily="18" charset="0"/>
                </a:endParaRPr>
              </a:p>
            </p:txBody>
          </p:sp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6" y="28548"/>
                <a:ext cx="1627684" cy="1096196"/>
              </a:xfrm>
              <a:prstGeom prst="rect">
                <a:avLst/>
              </a:prstGeom>
            </p:spPr>
          </p:pic>
        </p:grpSp>
      </p:grpSp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2555776" y="364722"/>
            <a:ext cx="5543825" cy="484748"/>
          </a:xfrm>
          <a:prstGeom prst="rect">
            <a:avLst/>
          </a:prstGeom>
          <a:noFill/>
        </p:spPr>
        <p:txBody>
          <a:bodyPr vert="horz" wrap="none" lIns="68580" tIns="34290" rIns="68580" bIns="3429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36947" eaLnBrk="0" fontAlgn="base" hangingPunct="0">
              <a:spcAft>
                <a:spcPct val="0"/>
              </a:spcAft>
            </a:pPr>
            <a:r>
              <a:rPr lang="ru-RU" sz="2700" b="1" dirty="0">
                <a:latin typeface="Palatino Linotype" panose="02040502050505030304" pitchFamily="18" charset="0"/>
                <a:ea typeface="+mn-ea"/>
                <a:cs typeface="+mn-cs"/>
              </a:rPr>
              <a:t>Частотное распределение слов</a:t>
            </a:r>
            <a:endParaRPr lang="en-GB" sz="2700" b="1" dirty="0"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1563"/>
            <a:ext cx="9144000" cy="56864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i="1" dirty="0" err="1" smtClean="0"/>
              <a:t>Законы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 </a:t>
            </a:r>
            <a:r>
              <a:rPr lang="en-GB" altLang="en-US" sz="2800" i="1" dirty="0" err="1" smtClean="0"/>
              <a:t>универсальны</a:t>
            </a:r>
            <a:r>
              <a:rPr lang="en-GB" altLang="en-US" sz="2800" i="1" dirty="0" smtClean="0"/>
              <a:t>. В </a:t>
            </a:r>
            <a:r>
              <a:rPr lang="en-GB" altLang="en-US" sz="2800" i="1" dirty="0" err="1" smtClean="0"/>
              <a:t>принципе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они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применимы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только</a:t>
            </a:r>
            <a:r>
              <a:rPr lang="en-GB" altLang="en-US" sz="2800" i="1" dirty="0" smtClean="0"/>
              <a:t> к </a:t>
            </a:r>
            <a:r>
              <a:rPr lang="en-GB" altLang="en-US" sz="2800" i="1" dirty="0" err="1" smtClean="0"/>
              <a:t>текстам</a:t>
            </a:r>
            <a:r>
              <a:rPr lang="en-GB" altLang="en-US" sz="2800" i="1" dirty="0" smtClean="0"/>
              <a:t>. В </a:t>
            </a:r>
            <a:r>
              <a:rPr lang="en-GB" altLang="en-US" sz="2800" i="1" dirty="0" err="1" smtClean="0"/>
              <a:t>аналогичную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форму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выливается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например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зависимость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количества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городов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числа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проживающих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них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жителей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Характеристики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популярности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узлов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сети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Интернет</a:t>
            </a:r>
            <a:r>
              <a:rPr lang="en-GB" altLang="en-US" sz="2800" i="1" dirty="0" smtClean="0"/>
              <a:t> -- </a:t>
            </a:r>
            <a:r>
              <a:rPr lang="en-GB" altLang="en-US" sz="2800" i="1" dirty="0" err="1" smtClean="0"/>
              <a:t>тоже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отвечают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законам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а.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исключено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что</a:t>
            </a:r>
            <a:r>
              <a:rPr lang="en-GB" altLang="en-US" sz="2800" i="1" dirty="0" smtClean="0"/>
              <a:t> в </a:t>
            </a:r>
            <a:r>
              <a:rPr lang="en-GB" altLang="en-US" sz="2800" i="1" dirty="0" err="1" smtClean="0"/>
              <a:t>законах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отражается</a:t>
            </a:r>
            <a:r>
              <a:rPr lang="en-GB" altLang="en-US" sz="2800" i="1" dirty="0" smtClean="0"/>
              <a:t> "</a:t>
            </a:r>
            <a:r>
              <a:rPr lang="en-GB" altLang="en-US" sz="2800" i="1" dirty="0" err="1" smtClean="0"/>
              <a:t>человеческое</a:t>
            </a:r>
            <a:r>
              <a:rPr lang="en-GB" altLang="en-US" sz="2800" i="1" dirty="0" smtClean="0"/>
              <a:t>" </a:t>
            </a:r>
            <a:r>
              <a:rPr lang="en-GB" altLang="en-US" sz="2800" i="1" dirty="0" err="1" smtClean="0"/>
              <a:t>происхождение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объекта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Так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например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ученые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давно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бьются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над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расшифровкой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Войнича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Никто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знает</a:t>
            </a:r>
            <a:r>
              <a:rPr lang="en-GB" altLang="en-US" sz="2800" i="1" dirty="0" smtClean="0"/>
              <a:t>,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каком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языке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написаны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 и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ли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это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вообще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Однако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исследование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соответствие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законам</a:t>
            </a:r>
            <a:r>
              <a:rPr lang="en-GB" altLang="en-US" sz="2800" i="1" dirty="0" smtClean="0"/>
              <a:t> </a:t>
            </a:r>
            <a:r>
              <a:rPr lang="ru-RU" altLang="en-US" sz="2800" i="1" dirty="0" smtClean="0"/>
              <a:t>Ципф</a:t>
            </a:r>
            <a:r>
              <a:rPr lang="en-GB" altLang="en-US" sz="2800" i="1" dirty="0" smtClean="0"/>
              <a:t>а </a:t>
            </a:r>
            <a:r>
              <a:rPr lang="en-GB" altLang="en-US" sz="2800" i="1" dirty="0" err="1" smtClean="0"/>
              <a:t>доказало</a:t>
            </a:r>
            <a:r>
              <a:rPr lang="en-GB" altLang="en-US" sz="2800" i="1" dirty="0" smtClean="0"/>
              <a:t>: </a:t>
            </a:r>
            <a:r>
              <a:rPr lang="en-GB" altLang="en-US" sz="2800" i="1" dirty="0" err="1" smtClean="0"/>
              <a:t>это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созданные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человеком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тексты</a:t>
            </a:r>
            <a:r>
              <a:rPr lang="en-GB" altLang="en-US" sz="2800" i="1" dirty="0" smtClean="0"/>
              <a:t>. </a:t>
            </a:r>
            <a:r>
              <a:rPr lang="en-GB" altLang="en-US" sz="2800" i="1" dirty="0" err="1" smtClean="0"/>
              <a:t>Графики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для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манускриптов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Войнича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точно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повторили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графики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для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текстов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на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известных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языках</a:t>
            </a:r>
            <a:r>
              <a:rPr lang="en-GB" altLang="en-US" sz="2800" dirty="0" smtClean="0"/>
              <a:t>.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142875"/>
            <a:ext cx="7643812" cy="9286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altLang="en-US" sz="3300" smtClean="0">
                <a:solidFill>
                  <a:srgbClr val="FFFFFF"/>
                </a:solidFill>
              </a:rPr>
              <a:t>Векторная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794926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"/>
          <p:cNvGrpSpPr>
            <a:grpSpLocks/>
          </p:cNvGrpSpPr>
          <p:nvPr/>
        </p:nvGrpSpPr>
        <p:grpSpPr bwMode="auto">
          <a:xfrm>
            <a:off x="3356426" y="117499"/>
            <a:ext cx="2749671" cy="6532563"/>
            <a:chOff x="1973" y="105"/>
            <a:chExt cx="1908" cy="411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636" name="Rectangle 2"/>
            <p:cNvSpPr>
              <a:spLocks noChangeArrowheads="1"/>
            </p:cNvSpPr>
            <p:nvPr/>
          </p:nvSpPr>
          <p:spPr bwMode="auto">
            <a:xfrm>
              <a:off x="2219" y="210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ТОЖЕ</a:t>
              </a:r>
            </a:p>
          </p:txBody>
        </p:sp>
        <p:sp>
          <p:nvSpPr>
            <p:cNvPr id="64637" name="Rectangle 3"/>
            <p:cNvSpPr>
              <a:spLocks noChangeArrowheads="1"/>
            </p:cNvSpPr>
            <p:nvPr/>
          </p:nvSpPr>
          <p:spPr bwMode="auto">
            <a:xfrm>
              <a:off x="1973" y="210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38" name="Rectangle 4"/>
            <p:cNvSpPr>
              <a:spLocks noChangeArrowheads="1"/>
            </p:cNvSpPr>
            <p:nvPr/>
          </p:nvSpPr>
          <p:spPr bwMode="auto">
            <a:xfrm>
              <a:off x="2219" y="421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ФОРМУ</a:t>
              </a:r>
            </a:p>
          </p:txBody>
        </p:sp>
        <p:sp>
          <p:nvSpPr>
            <p:cNvPr id="64639" name="Rectangle 5"/>
            <p:cNvSpPr>
              <a:spLocks noChangeArrowheads="1"/>
            </p:cNvSpPr>
            <p:nvPr/>
          </p:nvSpPr>
          <p:spPr bwMode="auto">
            <a:xfrm>
              <a:off x="1973" y="421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0" name="Rectangle 6"/>
            <p:cNvSpPr>
              <a:spLocks noChangeArrowheads="1"/>
            </p:cNvSpPr>
            <p:nvPr/>
          </p:nvSpPr>
          <p:spPr bwMode="auto">
            <a:xfrm>
              <a:off x="2219" y="632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ИНТЕРНЕТ</a:t>
              </a:r>
            </a:p>
          </p:txBody>
        </p:sp>
        <p:sp>
          <p:nvSpPr>
            <p:cNvPr id="64641" name="Rectangle 7"/>
            <p:cNvSpPr>
              <a:spLocks noChangeArrowheads="1"/>
            </p:cNvSpPr>
            <p:nvPr/>
          </p:nvSpPr>
          <p:spPr bwMode="auto">
            <a:xfrm>
              <a:off x="1973" y="632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2" name="Rectangle 8"/>
            <p:cNvSpPr>
              <a:spLocks noChangeArrowheads="1"/>
            </p:cNvSpPr>
            <p:nvPr/>
          </p:nvSpPr>
          <p:spPr bwMode="auto">
            <a:xfrm>
              <a:off x="2219" y="4008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НИХ</a:t>
              </a:r>
            </a:p>
          </p:txBody>
        </p:sp>
        <p:sp>
          <p:nvSpPr>
            <p:cNvPr id="64643" name="Rectangle 9"/>
            <p:cNvSpPr>
              <a:spLocks noChangeArrowheads="1"/>
            </p:cNvSpPr>
            <p:nvPr/>
          </p:nvSpPr>
          <p:spPr bwMode="auto">
            <a:xfrm>
              <a:off x="1973" y="4008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4" name="Rectangle 10"/>
            <p:cNvSpPr>
              <a:spLocks noChangeArrowheads="1"/>
            </p:cNvSpPr>
            <p:nvPr/>
          </p:nvSpPr>
          <p:spPr bwMode="auto">
            <a:xfrm>
              <a:off x="2219" y="3797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КАКОМ</a:t>
              </a:r>
            </a:p>
          </p:txBody>
        </p:sp>
        <p:sp>
          <p:nvSpPr>
            <p:cNvPr id="64645" name="Rectangle 11"/>
            <p:cNvSpPr>
              <a:spLocks noChangeArrowheads="1"/>
            </p:cNvSpPr>
            <p:nvPr/>
          </p:nvSpPr>
          <p:spPr bwMode="auto">
            <a:xfrm>
              <a:off x="1973" y="3797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6" name="Rectangle 12"/>
            <p:cNvSpPr>
              <a:spLocks noChangeArrowheads="1"/>
            </p:cNvSpPr>
            <p:nvPr/>
          </p:nvSpPr>
          <p:spPr bwMode="auto">
            <a:xfrm>
              <a:off x="2219" y="3586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ЯЗЫКАХ</a:t>
              </a:r>
            </a:p>
          </p:txBody>
        </p:sp>
        <p:sp>
          <p:nvSpPr>
            <p:cNvPr id="64647" name="Rectangle 13"/>
            <p:cNvSpPr>
              <a:spLocks noChangeArrowheads="1"/>
            </p:cNvSpPr>
            <p:nvPr/>
          </p:nvSpPr>
          <p:spPr bwMode="auto">
            <a:xfrm>
              <a:off x="1973" y="3586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48" name="Rectangle 14"/>
            <p:cNvSpPr>
              <a:spLocks noChangeArrowheads="1"/>
            </p:cNvSpPr>
            <p:nvPr/>
          </p:nvSpPr>
          <p:spPr bwMode="auto">
            <a:xfrm>
              <a:off x="2196" y="337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ЧТО</a:t>
              </a:r>
            </a:p>
          </p:txBody>
        </p:sp>
        <p:sp>
          <p:nvSpPr>
            <p:cNvPr id="64649" name="Rectangle 15"/>
            <p:cNvSpPr>
              <a:spLocks noChangeArrowheads="1"/>
            </p:cNvSpPr>
            <p:nvPr/>
          </p:nvSpPr>
          <p:spPr bwMode="auto">
            <a:xfrm>
              <a:off x="1973" y="3375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0" name="Rectangle 16"/>
            <p:cNvSpPr>
              <a:spLocks noChangeArrowheads="1"/>
            </p:cNvSpPr>
            <p:nvPr/>
          </p:nvSpPr>
          <p:spPr bwMode="auto">
            <a:xfrm>
              <a:off x="2219" y="3164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АНАЛОГИЧНУЮ</a:t>
              </a:r>
            </a:p>
          </p:txBody>
        </p:sp>
        <p:sp>
          <p:nvSpPr>
            <p:cNvPr id="64651" name="Rectangle 17"/>
            <p:cNvSpPr>
              <a:spLocks noChangeArrowheads="1"/>
            </p:cNvSpPr>
            <p:nvPr/>
          </p:nvSpPr>
          <p:spPr bwMode="auto">
            <a:xfrm>
              <a:off x="1973" y="3164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2" name="Rectangle 18"/>
            <p:cNvSpPr>
              <a:spLocks noChangeArrowheads="1"/>
            </p:cNvSpPr>
            <p:nvPr/>
          </p:nvSpPr>
          <p:spPr bwMode="auto">
            <a:xfrm>
              <a:off x="2219" y="295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ИСКЛЮЧЕНО</a:t>
              </a:r>
            </a:p>
          </p:txBody>
        </p:sp>
        <p:sp>
          <p:nvSpPr>
            <p:cNvPr id="64653" name="Rectangle 19"/>
            <p:cNvSpPr>
              <a:spLocks noChangeArrowheads="1"/>
            </p:cNvSpPr>
            <p:nvPr/>
          </p:nvSpPr>
          <p:spPr bwMode="auto">
            <a:xfrm>
              <a:off x="1973" y="2953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4" name="Rectangle 20"/>
            <p:cNvSpPr>
              <a:spLocks noChangeArrowheads="1"/>
            </p:cNvSpPr>
            <p:nvPr/>
          </p:nvSpPr>
          <p:spPr bwMode="auto">
            <a:xfrm>
              <a:off x="2219" y="2742"/>
              <a:ext cx="1662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ХАРАКТЕРИСТИКИ</a:t>
              </a:r>
            </a:p>
          </p:txBody>
        </p:sp>
        <p:sp>
          <p:nvSpPr>
            <p:cNvPr id="64655" name="Rectangle 21"/>
            <p:cNvSpPr>
              <a:spLocks noChangeArrowheads="1"/>
            </p:cNvSpPr>
            <p:nvPr/>
          </p:nvSpPr>
          <p:spPr bwMode="auto">
            <a:xfrm>
              <a:off x="1973" y="2742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6" name="Rectangle 22"/>
            <p:cNvSpPr>
              <a:spLocks noChangeArrowheads="1"/>
            </p:cNvSpPr>
            <p:nvPr/>
          </p:nvSpPr>
          <p:spPr bwMode="auto">
            <a:xfrm>
              <a:off x="2219" y="2531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ТАК</a:t>
              </a:r>
            </a:p>
          </p:txBody>
        </p:sp>
        <p:sp>
          <p:nvSpPr>
            <p:cNvPr id="64657" name="Rectangle 23"/>
            <p:cNvSpPr>
              <a:spLocks noChangeArrowheads="1"/>
            </p:cNvSpPr>
            <p:nvPr/>
          </p:nvSpPr>
          <p:spPr bwMode="auto">
            <a:xfrm>
              <a:off x="1973" y="2531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58" name="Rectangle 24"/>
            <p:cNvSpPr>
              <a:spLocks noChangeArrowheads="1"/>
            </p:cNvSpPr>
            <p:nvPr/>
          </p:nvSpPr>
          <p:spPr bwMode="auto">
            <a:xfrm>
              <a:off x="2219" y="2320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ПРОИСХОЖДЕНИЕ</a:t>
              </a:r>
            </a:p>
          </p:txBody>
        </p:sp>
        <p:sp>
          <p:nvSpPr>
            <p:cNvPr id="64659" name="Rectangle 25"/>
            <p:cNvSpPr>
              <a:spLocks noChangeArrowheads="1"/>
            </p:cNvSpPr>
            <p:nvPr/>
          </p:nvSpPr>
          <p:spPr bwMode="auto">
            <a:xfrm>
              <a:off x="1973" y="2320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0" name="Rectangle 26"/>
            <p:cNvSpPr>
              <a:spLocks noChangeArrowheads="1"/>
            </p:cNvSpPr>
            <p:nvPr/>
          </p:nvSpPr>
          <p:spPr bwMode="auto">
            <a:xfrm>
              <a:off x="2219" y="2109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ОТВЕЧАЮТ</a:t>
              </a:r>
            </a:p>
          </p:txBody>
        </p:sp>
        <p:sp>
          <p:nvSpPr>
            <p:cNvPr id="64661" name="Rectangle 27"/>
            <p:cNvSpPr>
              <a:spLocks noChangeArrowheads="1"/>
            </p:cNvSpPr>
            <p:nvPr/>
          </p:nvSpPr>
          <p:spPr bwMode="auto">
            <a:xfrm>
              <a:off x="1973" y="2109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2" name="Rectangle 28"/>
            <p:cNvSpPr>
              <a:spLocks noChangeArrowheads="1"/>
            </p:cNvSpPr>
            <p:nvPr/>
          </p:nvSpPr>
          <p:spPr bwMode="auto">
            <a:xfrm>
              <a:off x="2219" y="1898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НАПИСАНЫ</a:t>
              </a:r>
            </a:p>
          </p:txBody>
        </p:sp>
        <p:sp>
          <p:nvSpPr>
            <p:cNvPr id="64663" name="Rectangle 29"/>
            <p:cNvSpPr>
              <a:spLocks noChangeArrowheads="1"/>
            </p:cNvSpPr>
            <p:nvPr/>
          </p:nvSpPr>
          <p:spPr bwMode="auto">
            <a:xfrm>
              <a:off x="1973" y="1898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4" name="Rectangle 30"/>
            <p:cNvSpPr>
              <a:spLocks noChangeArrowheads="1"/>
            </p:cNvSpPr>
            <p:nvPr/>
          </p:nvSpPr>
          <p:spPr bwMode="auto">
            <a:xfrm>
              <a:off x="2219" y="1687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НИКТО</a:t>
              </a:r>
            </a:p>
          </p:txBody>
        </p:sp>
        <p:sp>
          <p:nvSpPr>
            <p:cNvPr id="64665" name="Rectangle 31"/>
            <p:cNvSpPr>
              <a:spLocks noChangeArrowheads="1"/>
            </p:cNvSpPr>
            <p:nvPr/>
          </p:nvSpPr>
          <p:spPr bwMode="auto">
            <a:xfrm>
              <a:off x="1973" y="1687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6" name="Rectangle 32"/>
            <p:cNvSpPr>
              <a:spLocks noChangeArrowheads="1"/>
            </p:cNvSpPr>
            <p:nvPr/>
          </p:nvSpPr>
          <p:spPr bwMode="auto">
            <a:xfrm>
              <a:off x="2219" y="1476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КОЛИЧЕСТВА</a:t>
              </a:r>
            </a:p>
          </p:txBody>
        </p:sp>
        <p:sp>
          <p:nvSpPr>
            <p:cNvPr id="64667" name="Rectangle 33"/>
            <p:cNvSpPr>
              <a:spLocks noChangeArrowheads="1"/>
            </p:cNvSpPr>
            <p:nvPr/>
          </p:nvSpPr>
          <p:spPr bwMode="auto">
            <a:xfrm>
              <a:off x="1973" y="1476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68" name="Rectangle 34"/>
            <p:cNvSpPr>
              <a:spLocks noChangeArrowheads="1"/>
            </p:cNvSpPr>
            <p:nvPr/>
          </p:nvSpPr>
          <p:spPr bwMode="auto">
            <a:xfrm>
              <a:off x="2219" y="1265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ЗАКОНАХ</a:t>
              </a:r>
            </a:p>
          </p:txBody>
        </p:sp>
        <p:sp>
          <p:nvSpPr>
            <p:cNvPr id="64669" name="Rectangle 35"/>
            <p:cNvSpPr>
              <a:spLocks noChangeArrowheads="1"/>
            </p:cNvSpPr>
            <p:nvPr/>
          </p:nvSpPr>
          <p:spPr bwMode="auto">
            <a:xfrm>
              <a:off x="1973" y="1265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0" name="Rectangle 36"/>
            <p:cNvSpPr>
              <a:spLocks noChangeArrowheads="1"/>
            </p:cNvSpPr>
            <p:nvPr/>
          </p:nvSpPr>
          <p:spPr bwMode="auto">
            <a:xfrm>
              <a:off x="2219" y="1054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ЯЗЫКЕ</a:t>
              </a:r>
            </a:p>
          </p:txBody>
        </p:sp>
        <p:sp>
          <p:nvSpPr>
            <p:cNvPr id="64671" name="Rectangle 37"/>
            <p:cNvSpPr>
              <a:spLocks noChangeArrowheads="1"/>
            </p:cNvSpPr>
            <p:nvPr/>
          </p:nvSpPr>
          <p:spPr bwMode="auto">
            <a:xfrm>
              <a:off x="1973" y="1054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2" name="Rectangle 38"/>
            <p:cNvSpPr>
              <a:spLocks noChangeArrowheads="1"/>
            </p:cNvSpPr>
            <p:nvPr/>
          </p:nvSpPr>
          <p:spPr bwMode="auto">
            <a:xfrm>
              <a:off x="2219" y="843"/>
              <a:ext cx="1659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ЧЕЛОВЕКОМ</a:t>
              </a:r>
            </a:p>
          </p:txBody>
        </p:sp>
        <p:sp>
          <p:nvSpPr>
            <p:cNvPr id="64673" name="Rectangle 39"/>
            <p:cNvSpPr>
              <a:spLocks noChangeArrowheads="1"/>
            </p:cNvSpPr>
            <p:nvPr/>
          </p:nvSpPr>
          <p:spPr bwMode="auto">
            <a:xfrm>
              <a:off x="1973" y="843"/>
              <a:ext cx="246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674" name="Line 40"/>
            <p:cNvSpPr>
              <a:spLocks noChangeShapeType="1"/>
            </p:cNvSpPr>
            <p:nvPr/>
          </p:nvSpPr>
          <p:spPr bwMode="auto">
            <a:xfrm>
              <a:off x="1973" y="210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5" name="Line 41"/>
            <p:cNvSpPr>
              <a:spLocks noChangeShapeType="1"/>
            </p:cNvSpPr>
            <p:nvPr/>
          </p:nvSpPr>
          <p:spPr bwMode="auto">
            <a:xfrm>
              <a:off x="1973" y="1054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6" name="Line 42"/>
            <p:cNvSpPr>
              <a:spLocks noChangeShapeType="1"/>
            </p:cNvSpPr>
            <p:nvPr/>
          </p:nvSpPr>
          <p:spPr bwMode="auto">
            <a:xfrm>
              <a:off x="1973" y="1265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7" name="Line 43"/>
            <p:cNvSpPr>
              <a:spLocks noChangeShapeType="1"/>
            </p:cNvSpPr>
            <p:nvPr/>
          </p:nvSpPr>
          <p:spPr bwMode="auto">
            <a:xfrm>
              <a:off x="1973" y="1476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8" name="Line 44"/>
            <p:cNvSpPr>
              <a:spLocks noChangeShapeType="1"/>
            </p:cNvSpPr>
            <p:nvPr/>
          </p:nvSpPr>
          <p:spPr bwMode="auto">
            <a:xfrm>
              <a:off x="1973" y="1687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79" name="Line 45"/>
            <p:cNvSpPr>
              <a:spLocks noChangeShapeType="1"/>
            </p:cNvSpPr>
            <p:nvPr/>
          </p:nvSpPr>
          <p:spPr bwMode="auto">
            <a:xfrm>
              <a:off x="1973" y="1898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0" name="Line 46"/>
            <p:cNvSpPr>
              <a:spLocks noChangeShapeType="1"/>
            </p:cNvSpPr>
            <p:nvPr/>
          </p:nvSpPr>
          <p:spPr bwMode="auto">
            <a:xfrm>
              <a:off x="1973" y="2109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1" name="Line 47"/>
            <p:cNvSpPr>
              <a:spLocks noChangeShapeType="1"/>
            </p:cNvSpPr>
            <p:nvPr/>
          </p:nvSpPr>
          <p:spPr bwMode="auto">
            <a:xfrm>
              <a:off x="1973" y="2320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2" name="Line 48"/>
            <p:cNvSpPr>
              <a:spLocks noChangeShapeType="1"/>
            </p:cNvSpPr>
            <p:nvPr/>
          </p:nvSpPr>
          <p:spPr bwMode="auto">
            <a:xfrm>
              <a:off x="1973" y="2531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3" name="Line 49"/>
            <p:cNvSpPr>
              <a:spLocks noChangeShapeType="1"/>
            </p:cNvSpPr>
            <p:nvPr/>
          </p:nvSpPr>
          <p:spPr bwMode="auto">
            <a:xfrm>
              <a:off x="1973" y="2742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4" name="Line 50"/>
            <p:cNvSpPr>
              <a:spLocks noChangeShapeType="1"/>
            </p:cNvSpPr>
            <p:nvPr/>
          </p:nvSpPr>
          <p:spPr bwMode="auto">
            <a:xfrm>
              <a:off x="1973" y="2953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5" name="Line 51"/>
            <p:cNvSpPr>
              <a:spLocks noChangeShapeType="1"/>
            </p:cNvSpPr>
            <p:nvPr/>
          </p:nvSpPr>
          <p:spPr bwMode="auto">
            <a:xfrm>
              <a:off x="1973" y="3164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6" name="Line 52"/>
            <p:cNvSpPr>
              <a:spLocks noChangeShapeType="1"/>
            </p:cNvSpPr>
            <p:nvPr/>
          </p:nvSpPr>
          <p:spPr bwMode="auto">
            <a:xfrm>
              <a:off x="1973" y="3375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7" name="Line 53"/>
            <p:cNvSpPr>
              <a:spLocks noChangeShapeType="1"/>
            </p:cNvSpPr>
            <p:nvPr/>
          </p:nvSpPr>
          <p:spPr bwMode="auto">
            <a:xfrm>
              <a:off x="1973" y="3586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8" name="Line 54"/>
            <p:cNvSpPr>
              <a:spLocks noChangeShapeType="1"/>
            </p:cNvSpPr>
            <p:nvPr/>
          </p:nvSpPr>
          <p:spPr bwMode="auto">
            <a:xfrm>
              <a:off x="1973" y="3797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89" name="Line 55"/>
            <p:cNvSpPr>
              <a:spLocks noChangeShapeType="1"/>
            </p:cNvSpPr>
            <p:nvPr/>
          </p:nvSpPr>
          <p:spPr bwMode="auto">
            <a:xfrm>
              <a:off x="1973" y="4008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0" name="Line 56"/>
            <p:cNvSpPr>
              <a:spLocks noChangeShapeType="1"/>
            </p:cNvSpPr>
            <p:nvPr/>
          </p:nvSpPr>
          <p:spPr bwMode="auto">
            <a:xfrm>
              <a:off x="1973" y="4219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1" name="Line 57"/>
            <p:cNvSpPr>
              <a:spLocks noChangeShapeType="1"/>
            </p:cNvSpPr>
            <p:nvPr/>
          </p:nvSpPr>
          <p:spPr bwMode="auto">
            <a:xfrm>
              <a:off x="1973" y="210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2" name="Line 58"/>
            <p:cNvSpPr>
              <a:spLocks noChangeShapeType="1"/>
            </p:cNvSpPr>
            <p:nvPr/>
          </p:nvSpPr>
          <p:spPr bwMode="auto">
            <a:xfrm>
              <a:off x="2193" y="105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3" name="Line 59"/>
            <p:cNvSpPr>
              <a:spLocks noChangeShapeType="1"/>
            </p:cNvSpPr>
            <p:nvPr/>
          </p:nvSpPr>
          <p:spPr bwMode="auto">
            <a:xfrm>
              <a:off x="3877" y="160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4" name="Line 60"/>
            <p:cNvSpPr>
              <a:spLocks noChangeShapeType="1"/>
            </p:cNvSpPr>
            <p:nvPr/>
          </p:nvSpPr>
          <p:spPr bwMode="auto">
            <a:xfrm>
              <a:off x="1973" y="843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5" name="Line 61"/>
            <p:cNvSpPr>
              <a:spLocks noChangeShapeType="1"/>
            </p:cNvSpPr>
            <p:nvPr/>
          </p:nvSpPr>
          <p:spPr bwMode="auto">
            <a:xfrm>
              <a:off x="1973" y="632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96" name="Line 62"/>
            <p:cNvSpPr>
              <a:spLocks noChangeShapeType="1"/>
            </p:cNvSpPr>
            <p:nvPr/>
          </p:nvSpPr>
          <p:spPr bwMode="auto">
            <a:xfrm>
              <a:off x="1973" y="421"/>
              <a:ext cx="1905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15" name="Group 63"/>
          <p:cNvGrpSpPr>
            <a:grpSpLocks/>
          </p:cNvGrpSpPr>
          <p:nvPr/>
        </p:nvGrpSpPr>
        <p:grpSpPr bwMode="auto">
          <a:xfrm>
            <a:off x="171542" y="179411"/>
            <a:ext cx="3100388" cy="6573838"/>
            <a:chOff x="0" y="214"/>
            <a:chExt cx="1953" cy="414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578" name="Rectangle 64"/>
            <p:cNvSpPr>
              <a:spLocks noChangeArrowheads="1"/>
            </p:cNvSpPr>
            <p:nvPr/>
          </p:nvSpPr>
          <p:spPr bwMode="auto">
            <a:xfrm>
              <a:off x="237" y="412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ТЕКСТОВ</a:t>
              </a:r>
            </a:p>
          </p:txBody>
        </p:sp>
        <p:sp>
          <p:nvSpPr>
            <p:cNvPr id="64579" name="Rectangle 65"/>
            <p:cNvSpPr>
              <a:spLocks noChangeArrowheads="1"/>
            </p:cNvSpPr>
            <p:nvPr/>
          </p:nvSpPr>
          <p:spPr bwMode="auto">
            <a:xfrm>
              <a:off x="0" y="412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0" name="Rectangle 66"/>
            <p:cNvSpPr>
              <a:spLocks noChangeArrowheads="1"/>
            </p:cNvSpPr>
            <p:nvPr/>
          </p:nvSpPr>
          <p:spPr bwMode="auto">
            <a:xfrm>
              <a:off x="237" y="389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ПРОЖИВАЮЩИХ</a:t>
              </a:r>
            </a:p>
          </p:txBody>
        </p:sp>
        <p:sp>
          <p:nvSpPr>
            <p:cNvPr id="64581" name="Rectangle 67"/>
            <p:cNvSpPr>
              <a:spLocks noChangeArrowheads="1"/>
            </p:cNvSpPr>
            <p:nvPr/>
          </p:nvSpPr>
          <p:spPr bwMode="auto">
            <a:xfrm>
              <a:off x="0" y="389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2" name="Rectangle 68"/>
            <p:cNvSpPr>
              <a:spLocks noChangeArrowheads="1"/>
            </p:cNvSpPr>
            <p:nvPr/>
          </p:nvSpPr>
          <p:spPr bwMode="auto">
            <a:xfrm>
              <a:off x="237" y="366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ОТ</a:t>
              </a:r>
            </a:p>
          </p:txBody>
        </p:sp>
        <p:sp>
          <p:nvSpPr>
            <p:cNvPr id="64583" name="Rectangle 69"/>
            <p:cNvSpPr>
              <a:spLocks noChangeArrowheads="1"/>
            </p:cNvSpPr>
            <p:nvPr/>
          </p:nvSpPr>
          <p:spPr bwMode="auto">
            <a:xfrm>
              <a:off x="0" y="366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4" name="Rectangle 70"/>
            <p:cNvSpPr>
              <a:spLocks noChangeArrowheads="1"/>
            </p:cNvSpPr>
            <p:nvPr/>
          </p:nvSpPr>
          <p:spPr bwMode="auto">
            <a:xfrm>
              <a:off x="237" y="343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К</a:t>
              </a:r>
            </a:p>
          </p:txBody>
        </p:sp>
        <p:sp>
          <p:nvSpPr>
            <p:cNvPr id="64585" name="Rectangle 71"/>
            <p:cNvSpPr>
              <a:spLocks noChangeArrowheads="1"/>
            </p:cNvSpPr>
            <p:nvPr/>
          </p:nvSpPr>
          <p:spPr bwMode="auto">
            <a:xfrm>
              <a:off x="0" y="343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6" name="Rectangle 72"/>
            <p:cNvSpPr>
              <a:spLocks noChangeArrowheads="1"/>
            </p:cNvSpPr>
            <p:nvPr/>
          </p:nvSpPr>
          <p:spPr bwMode="auto">
            <a:xfrm>
              <a:off x="237" y="320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ЧЕЛОВЕЧЕСКОЕ</a:t>
              </a:r>
            </a:p>
          </p:txBody>
        </p:sp>
        <p:sp>
          <p:nvSpPr>
            <p:cNvPr id="64587" name="Rectangle 73"/>
            <p:cNvSpPr>
              <a:spLocks noChangeArrowheads="1"/>
            </p:cNvSpPr>
            <p:nvPr/>
          </p:nvSpPr>
          <p:spPr bwMode="auto">
            <a:xfrm>
              <a:off x="0" y="320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8" name="Rectangle 74"/>
            <p:cNvSpPr>
              <a:spLocks noChangeArrowheads="1"/>
            </p:cNvSpPr>
            <p:nvPr/>
          </p:nvSpPr>
          <p:spPr bwMode="auto">
            <a:xfrm>
              <a:off x="237" y="297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БЬЮТСЯ</a:t>
              </a:r>
            </a:p>
          </p:txBody>
        </p:sp>
        <p:sp>
          <p:nvSpPr>
            <p:cNvPr id="64589" name="Rectangle 75"/>
            <p:cNvSpPr>
              <a:spLocks noChangeArrowheads="1"/>
            </p:cNvSpPr>
            <p:nvPr/>
          </p:nvSpPr>
          <p:spPr bwMode="auto">
            <a:xfrm>
              <a:off x="0" y="297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90" name="Rectangle 76"/>
            <p:cNvSpPr>
              <a:spLocks noChangeArrowheads="1"/>
            </p:cNvSpPr>
            <p:nvPr/>
          </p:nvSpPr>
          <p:spPr bwMode="auto">
            <a:xfrm>
              <a:off x="237" y="274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ГРАФИКИ</a:t>
              </a:r>
            </a:p>
          </p:txBody>
        </p:sp>
        <p:sp>
          <p:nvSpPr>
            <p:cNvPr id="64591" name="Rectangle 77"/>
            <p:cNvSpPr>
              <a:spLocks noChangeArrowheads="1"/>
            </p:cNvSpPr>
            <p:nvPr/>
          </p:nvSpPr>
          <p:spPr bwMode="auto">
            <a:xfrm>
              <a:off x="0" y="274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2" name="Rectangle 78"/>
            <p:cNvSpPr>
              <a:spLocks noChangeArrowheads="1"/>
            </p:cNvSpPr>
            <p:nvPr/>
          </p:nvSpPr>
          <p:spPr bwMode="auto">
            <a:xfrm>
              <a:off x="237" y="251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ДЛЯ</a:t>
              </a:r>
            </a:p>
          </p:txBody>
        </p:sp>
        <p:sp>
          <p:nvSpPr>
            <p:cNvPr id="64593" name="Rectangle 79"/>
            <p:cNvSpPr>
              <a:spLocks noChangeArrowheads="1"/>
            </p:cNvSpPr>
            <p:nvPr/>
          </p:nvSpPr>
          <p:spPr bwMode="auto">
            <a:xfrm>
              <a:off x="0" y="251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4" name="Rectangle 80"/>
            <p:cNvSpPr>
              <a:spLocks noChangeArrowheads="1"/>
            </p:cNvSpPr>
            <p:nvPr/>
          </p:nvSpPr>
          <p:spPr bwMode="auto">
            <a:xfrm>
              <a:off x="237" y="228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ВОЙНИЧА</a:t>
              </a:r>
            </a:p>
          </p:txBody>
        </p:sp>
        <p:sp>
          <p:nvSpPr>
            <p:cNvPr id="64595" name="Rectangle 81"/>
            <p:cNvSpPr>
              <a:spLocks noChangeArrowheads="1"/>
            </p:cNvSpPr>
            <p:nvPr/>
          </p:nvSpPr>
          <p:spPr bwMode="auto">
            <a:xfrm>
              <a:off x="0" y="228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6" name="Rectangle 82"/>
            <p:cNvSpPr>
              <a:spLocks noChangeArrowheads="1"/>
            </p:cNvSpPr>
            <p:nvPr/>
          </p:nvSpPr>
          <p:spPr bwMode="auto">
            <a:xfrm>
              <a:off x="237" y="205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ЭТО</a:t>
              </a:r>
            </a:p>
          </p:txBody>
        </p:sp>
        <p:sp>
          <p:nvSpPr>
            <p:cNvPr id="64597" name="Rectangle 83"/>
            <p:cNvSpPr>
              <a:spLocks noChangeArrowheads="1"/>
            </p:cNvSpPr>
            <p:nvPr/>
          </p:nvSpPr>
          <p:spPr bwMode="auto">
            <a:xfrm>
              <a:off x="0" y="205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8" name="Rectangle 84"/>
            <p:cNvSpPr>
              <a:spLocks noChangeArrowheads="1"/>
            </p:cNvSpPr>
            <p:nvPr/>
          </p:nvSpPr>
          <p:spPr bwMode="auto">
            <a:xfrm>
              <a:off x="237" y="182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НАПРИМЕР</a:t>
              </a:r>
            </a:p>
          </p:txBody>
        </p:sp>
        <p:sp>
          <p:nvSpPr>
            <p:cNvPr id="64599" name="Rectangle 85"/>
            <p:cNvSpPr>
              <a:spLocks noChangeArrowheads="1"/>
            </p:cNvSpPr>
            <p:nvPr/>
          </p:nvSpPr>
          <p:spPr bwMode="auto">
            <a:xfrm>
              <a:off x="0" y="182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600" name="Rectangle 86"/>
            <p:cNvSpPr>
              <a:spLocks noChangeArrowheads="1"/>
            </p:cNvSpPr>
            <p:nvPr/>
          </p:nvSpPr>
          <p:spPr bwMode="auto">
            <a:xfrm>
              <a:off x="237" y="159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ЗАКОНАМ</a:t>
              </a:r>
            </a:p>
          </p:txBody>
        </p:sp>
        <p:sp>
          <p:nvSpPr>
            <p:cNvPr id="64601" name="Rectangle 87"/>
            <p:cNvSpPr>
              <a:spLocks noChangeArrowheads="1"/>
            </p:cNvSpPr>
            <p:nvPr/>
          </p:nvSpPr>
          <p:spPr bwMode="auto">
            <a:xfrm>
              <a:off x="0" y="159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602" name="Rectangle 88"/>
            <p:cNvSpPr>
              <a:spLocks noChangeArrowheads="1"/>
            </p:cNvSpPr>
            <p:nvPr/>
          </p:nvSpPr>
          <p:spPr bwMode="auto">
            <a:xfrm>
              <a:off x="237" y="136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МАНУСКРИПТОВ</a:t>
              </a:r>
            </a:p>
          </p:txBody>
        </p:sp>
        <p:sp>
          <p:nvSpPr>
            <p:cNvPr id="64603" name="Rectangle 89"/>
            <p:cNvSpPr>
              <a:spLocks noChangeArrowheads="1"/>
            </p:cNvSpPr>
            <p:nvPr/>
          </p:nvSpPr>
          <p:spPr bwMode="auto">
            <a:xfrm>
              <a:off x="0" y="136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4" name="Rectangle 90"/>
            <p:cNvSpPr>
              <a:spLocks noChangeArrowheads="1"/>
            </p:cNvSpPr>
            <p:nvPr/>
          </p:nvSpPr>
          <p:spPr bwMode="auto">
            <a:xfrm>
              <a:off x="237" y="113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НА</a:t>
              </a:r>
            </a:p>
          </p:txBody>
        </p:sp>
        <p:sp>
          <p:nvSpPr>
            <p:cNvPr id="64605" name="Rectangle 91"/>
            <p:cNvSpPr>
              <a:spLocks noChangeArrowheads="1"/>
            </p:cNvSpPr>
            <p:nvPr/>
          </p:nvSpPr>
          <p:spPr bwMode="auto">
            <a:xfrm>
              <a:off x="0" y="113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6" name="Rectangle 92"/>
            <p:cNvSpPr>
              <a:spLocks noChangeArrowheads="1"/>
            </p:cNvSpPr>
            <p:nvPr/>
          </p:nvSpPr>
          <p:spPr bwMode="auto">
            <a:xfrm>
              <a:off x="237" y="90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ТЕКСТЫ</a:t>
              </a:r>
            </a:p>
          </p:txBody>
        </p:sp>
        <p:sp>
          <p:nvSpPr>
            <p:cNvPr id="64607" name="Rectangle 93"/>
            <p:cNvSpPr>
              <a:spLocks noChangeArrowheads="1"/>
            </p:cNvSpPr>
            <p:nvPr/>
          </p:nvSpPr>
          <p:spPr bwMode="auto">
            <a:xfrm>
              <a:off x="0" y="90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08" name="Rectangle 94"/>
            <p:cNvSpPr>
              <a:spLocks noChangeArrowheads="1"/>
            </p:cNvSpPr>
            <p:nvPr/>
          </p:nvSpPr>
          <p:spPr bwMode="auto">
            <a:xfrm>
              <a:off x="237" y="67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НЕ</a:t>
              </a:r>
            </a:p>
          </p:txBody>
        </p:sp>
        <p:sp>
          <p:nvSpPr>
            <p:cNvPr id="64609" name="Rectangle 95"/>
            <p:cNvSpPr>
              <a:spLocks noChangeArrowheads="1"/>
            </p:cNvSpPr>
            <p:nvPr/>
          </p:nvSpPr>
          <p:spPr bwMode="auto">
            <a:xfrm>
              <a:off x="0" y="67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10" name="Rectangle 96"/>
            <p:cNvSpPr>
              <a:spLocks noChangeArrowheads="1"/>
            </p:cNvSpPr>
            <p:nvPr/>
          </p:nvSpPr>
          <p:spPr bwMode="auto">
            <a:xfrm>
              <a:off x="237" y="44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ru-RU" altLang="en-US" sz="20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Ципф</a:t>
              </a:r>
              <a:r>
                <a:rPr lang="en-GB" altLang="en-US" sz="20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А</a:t>
              </a:r>
              <a:endParaRPr lang="en-GB" alt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611" name="Rectangle 97"/>
            <p:cNvSpPr>
              <a:spLocks noChangeArrowheads="1"/>
            </p:cNvSpPr>
            <p:nvPr/>
          </p:nvSpPr>
          <p:spPr bwMode="auto">
            <a:xfrm>
              <a:off x="0" y="44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612" name="Rectangle 98"/>
            <p:cNvSpPr>
              <a:spLocks noChangeArrowheads="1"/>
            </p:cNvSpPr>
            <p:nvPr/>
          </p:nvSpPr>
          <p:spPr bwMode="auto">
            <a:xfrm>
              <a:off x="237" y="214"/>
              <a:ext cx="159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</a:t>
              </a:r>
            </a:p>
          </p:txBody>
        </p:sp>
        <p:sp>
          <p:nvSpPr>
            <p:cNvPr id="64613" name="Rectangle 99"/>
            <p:cNvSpPr>
              <a:spLocks noChangeArrowheads="1"/>
            </p:cNvSpPr>
            <p:nvPr/>
          </p:nvSpPr>
          <p:spPr bwMode="auto">
            <a:xfrm>
              <a:off x="0" y="214"/>
              <a:ext cx="237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1313" indent="-341313"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4614" name="Line 100"/>
            <p:cNvSpPr>
              <a:spLocks noChangeShapeType="1"/>
            </p:cNvSpPr>
            <p:nvPr/>
          </p:nvSpPr>
          <p:spPr bwMode="auto">
            <a:xfrm>
              <a:off x="0" y="21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5" name="Line 101"/>
            <p:cNvSpPr>
              <a:spLocks noChangeShapeType="1"/>
            </p:cNvSpPr>
            <p:nvPr/>
          </p:nvSpPr>
          <p:spPr bwMode="auto">
            <a:xfrm>
              <a:off x="0" y="435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6" name="Line 102"/>
            <p:cNvSpPr>
              <a:spLocks noChangeShapeType="1"/>
            </p:cNvSpPr>
            <p:nvPr/>
          </p:nvSpPr>
          <p:spPr bwMode="auto">
            <a:xfrm>
              <a:off x="0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7" name="Line 103"/>
            <p:cNvSpPr>
              <a:spLocks noChangeShapeType="1"/>
            </p:cNvSpPr>
            <p:nvPr/>
          </p:nvSpPr>
          <p:spPr bwMode="auto">
            <a:xfrm>
              <a:off x="1834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8" name="Line 104"/>
            <p:cNvSpPr>
              <a:spLocks noChangeShapeType="1"/>
            </p:cNvSpPr>
            <p:nvPr/>
          </p:nvSpPr>
          <p:spPr bwMode="auto">
            <a:xfrm>
              <a:off x="0" y="44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19" name="Line 105"/>
            <p:cNvSpPr>
              <a:spLocks noChangeShapeType="1"/>
            </p:cNvSpPr>
            <p:nvPr/>
          </p:nvSpPr>
          <p:spPr bwMode="auto">
            <a:xfrm>
              <a:off x="237" y="214"/>
              <a:ext cx="1" cy="4140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0" name="Line 106"/>
            <p:cNvSpPr>
              <a:spLocks noChangeShapeType="1"/>
            </p:cNvSpPr>
            <p:nvPr/>
          </p:nvSpPr>
          <p:spPr bwMode="auto">
            <a:xfrm>
              <a:off x="0" y="67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1" name="Line 107"/>
            <p:cNvSpPr>
              <a:spLocks noChangeShapeType="1"/>
            </p:cNvSpPr>
            <p:nvPr/>
          </p:nvSpPr>
          <p:spPr bwMode="auto">
            <a:xfrm>
              <a:off x="0" y="90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Line 108"/>
            <p:cNvSpPr>
              <a:spLocks noChangeShapeType="1"/>
            </p:cNvSpPr>
            <p:nvPr/>
          </p:nvSpPr>
          <p:spPr bwMode="auto">
            <a:xfrm>
              <a:off x="0" y="113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Line 109"/>
            <p:cNvSpPr>
              <a:spLocks noChangeShapeType="1"/>
            </p:cNvSpPr>
            <p:nvPr/>
          </p:nvSpPr>
          <p:spPr bwMode="auto">
            <a:xfrm>
              <a:off x="0" y="136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Line 110"/>
            <p:cNvSpPr>
              <a:spLocks noChangeShapeType="1"/>
            </p:cNvSpPr>
            <p:nvPr/>
          </p:nvSpPr>
          <p:spPr bwMode="auto">
            <a:xfrm>
              <a:off x="0" y="159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Line 111"/>
            <p:cNvSpPr>
              <a:spLocks noChangeShapeType="1"/>
            </p:cNvSpPr>
            <p:nvPr/>
          </p:nvSpPr>
          <p:spPr bwMode="auto">
            <a:xfrm>
              <a:off x="0" y="182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6" name="Line 112"/>
            <p:cNvSpPr>
              <a:spLocks noChangeShapeType="1"/>
            </p:cNvSpPr>
            <p:nvPr/>
          </p:nvSpPr>
          <p:spPr bwMode="auto">
            <a:xfrm>
              <a:off x="0" y="205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7" name="Line 113"/>
            <p:cNvSpPr>
              <a:spLocks noChangeShapeType="1"/>
            </p:cNvSpPr>
            <p:nvPr/>
          </p:nvSpPr>
          <p:spPr bwMode="auto">
            <a:xfrm>
              <a:off x="0" y="228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8" name="Line 114"/>
            <p:cNvSpPr>
              <a:spLocks noChangeShapeType="1"/>
            </p:cNvSpPr>
            <p:nvPr/>
          </p:nvSpPr>
          <p:spPr bwMode="auto">
            <a:xfrm>
              <a:off x="0" y="251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Line 115"/>
            <p:cNvSpPr>
              <a:spLocks noChangeShapeType="1"/>
            </p:cNvSpPr>
            <p:nvPr/>
          </p:nvSpPr>
          <p:spPr bwMode="auto">
            <a:xfrm>
              <a:off x="0" y="274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0" name="Line 116"/>
            <p:cNvSpPr>
              <a:spLocks noChangeShapeType="1"/>
            </p:cNvSpPr>
            <p:nvPr/>
          </p:nvSpPr>
          <p:spPr bwMode="auto">
            <a:xfrm>
              <a:off x="0" y="297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1" name="Line 117"/>
            <p:cNvSpPr>
              <a:spLocks noChangeShapeType="1"/>
            </p:cNvSpPr>
            <p:nvPr/>
          </p:nvSpPr>
          <p:spPr bwMode="auto">
            <a:xfrm>
              <a:off x="0" y="320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2" name="Line 118"/>
            <p:cNvSpPr>
              <a:spLocks noChangeShapeType="1"/>
            </p:cNvSpPr>
            <p:nvPr/>
          </p:nvSpPr>
          <p:spPr bwMode="auto">
            <a:xfrm>
              <a:off x="0" y="343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3" name="Line 119"/>
            <p:cNvSpPr>
              <a:spLocks noChangeShapeType="1"/>
            </p:cNvSpPr>
            <p:nvPr/>
          </p:nvSpPr>
          <p:spPr bwMode="auto">
            <a:xfrm>
              <a:off x="0" y="366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4" name="Line 120"/>
            <p:cNvSpPr>
              <a:spLocks noChangeShapeType="1"/>
            </p:cNvSpPr>
            <p:nvPr/>
          </p:nvSpPr>
          <p:spPr bwMode="auto">
            <a:xfrm>
              <a:off x="0" y="3894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Line 121"/>
            <p:cNvSpPr>
              <a:spLocks noChangeShapeType="1"/>
            </p:cNvSpPr>
            <p:nvPr/>
          </p:nvSpPr>
          <p:spPr bwMode="auto">
            <a:xfrm>
              <a:off x="119" y="4130"/>
              <a:ext cx="1834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16" name="Group 122"/>
          <p:cNvGrpSpPr>
            <a:grpSpLocks/>
          </p:cNvGrpSpPr>
          <p:nvPr/>
        </p:nvGrpSpPr>
        <p:grpSpPr bwMode="auto">
          <a:xfrm>
            <a:off x="6353051" y="211943"/>
            <a:ext cx="2535393" cy="6365875"/>
            <a:chOff x="3833" y="311"/>
            <a:chExt cx="1792" cy="40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517" name="Rectangle 123"/>
            <p:cNvSpPr>
              <a:spLocks noChangeArrowheads="1"/>
            </p:cNvSpPr>
            <p:nvPr/>
          </p:nvSpPr>
          <p:spPr bwMode="auto">
            <a:xfrm>
              <a:off x="4064" y="4109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ДАВНО</a:t>
              </a:r>
            </a:p>
          </p:txBody>
        </p:sp>
        <p:sp>
          <p:nvSpPr>
            <p:cNvPr id="64518" name="Rectangle 124"/>
            <p:cNvSpPr>
              <a:spLocks noChangeArrowheads="1"/>
            </p:cNvSpPr>
            <p:nvPr/>
          </p:nvSpPr>
          <p:spPr bwMode="auto">
            <a:xfrm>
              <a:off x="3833" y="4109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19" name="Rectangle 125"/>
            <p:cNvSpPr>
              <a:spLocks noChangeArrowheads="1"/>
            </p:cNvSpPr>
            <p:nvPr/>
          </p:nvSpPr>
          <p:spPr bwMode="auto">
            <a:xfrm>
              <a:off x="4064" y="3898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ЗАКОНЫ</a:t>
              </a:r>
            </a:p>
          </p:txBody>
        </p:sp>
        <p:sp>
          <p:nvSpPr>
            <p:cNvPr id="64520" name="Rectangle 126"/>
            <p:cNvSpPr>
              <a:spLocks noChangeArrowheads="1"/>
            </p:cNvSpPr>
            <p:nvPr/>
          </p:nvSpPr>
          <p:spPr bwMode="auto">
            <a:xfrm>
              <a:off x="3833" y="3898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1" name="Rectangle 127"/>
            <p:cNvSpPr>
              <a:spLocks noChangeArrowheads="1"/>
            </p:cNvSpPr>
            <p:nvPr/>
          </p:nvSpPr>
          <p:spPr bwMode="auto">
            <a:xfrm>
              <a:off x="4064" y="3687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ЗНАЕТ</a:t>
              </a:r>
            </a:p>
          </p:txBody>
        </p:sp>
        <p:sp>
          <p:nvSpPr>
            <p:cNvPr id="64522" name="Rectangle 128"/>
            <p:cNvSpPr>
              <a:spLocks noChangeArrowheads="1"/>
            </p:cNvSpPr>
            <p:nvPr/>
          </p:nvSpPr>
          <p:spPr bwMode="auto">
            <a:xfrm>
              <a:off x="3833" y="3687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3" name="Rectangle 129"/>
            <p:cNvSpPr>
              <a:spLocks noChangeArrowheads="1"/>
            </p:cNvSpPr>
            <p:nvPr/>
          </p:nvSpPr>
          <p:spPr bwMode="auto">
            <a:xfrm>
              <a:off x="4064" y="3476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ВЫЛИВАЕТСЯ</a:t>
              </a:r>
            </a:p>
          </p:txBody>
        </p:sp>
        <p:sp>
          <p:nvSpPr>
            <p:cNvPr id="64524" name="Rectangle 130"/>
            <p:cNvSpPr>
              <a:spLocks noChangeArrowheads="1"/>
            </p:cNvSpPr>
            <p:nvPr/>
          </p:nvSpPr>
          <p:spPr bwMode="auto">
            <a:xfrm>
              <a:off x="3833" y="3476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5" name="Rectangle 131"/>
            <p:cNvSpPr>
              <a:spLocks noChangeArrowheads="1"/>
            </p:cNvSpPr>
            <p:nvPr/>
          </p:nvSpPr>
          <p:spPr bwMode="auto">
            <a:xfrm>
              <a:off x="4064" y="3265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СОЗДАННЫЕ</a:t>
              </a:r>
            </a:p>
          </p:txBody>
        </p:sp>
        <p:sp>
          <p:nvSpPr>
            <p:cNvPr id="64526" name="Rectangle 132"/>
            <p:cNvSpPr>
              <a:spLocks noChangeArrowheads="1"/>
            </p:cNvSpPr>
            <p:nvPr/>
          </p:nvSpPr>
          <p:spPr bwMode="auto">
            <a:xfrm>
              <a:off x="3833" y="3265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7" name="Rectangle 133"/>
            <p:cNvSpPr>
              <a:spLocks noChangeArrowheads="1"/>
            </p:cNvSpPr>
            <p:nvPr/>
          </p:nvSpPr>
          <p:spPr bwMode="auto">
            <a:xfrm>
              <a:off x="4064" y="3054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ГОРОДОВ</a:t>
              </a:r>
            </a:p>
          </p:txBody>
        </p:sp>
        <p:sp>
          <p:nvSpPr>
            <p:cNvPr id="64528" name="Rectangle 134"/>
            <p:cNvSpPr>
              <a:spLocks noChangeArrowheads="1"/>
            </p:cNvSpPr>
            <p:nvPr/>
          </p:nvSpPr>
          <p:spPr bwMode="auto">
            <a:xfrm>
              <a:off x="3833" y="3054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9" name="Rectangle 135"/>
            <p:cNvSpPr>
              <a:spLocks noChangeArrowheads="1"/>
            </p:cNvSpPr>
            <p:nvPr/>
          </p:nvSpPr>
          <p:spPr bwMode="auto">
            <a:xfrm>
              <a:off x="4064" y="2843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</a:t>
              </a:r>
            </a:p>
          </p:txBody>
        </p:sp>
        <p:sp>
          <p:nvSpPr>
            <p:cNvPr id="64530" name="Rectangle 136"/>
            <p:cNvSpPr>
              <a:spLocks noChangeArrowheads="1"/>
            </p:cNvSpPr>
            <p:nvPr/>
          </p:nvSpPr>
          <p:spPr bwMode="auto">
            <a:xfrm>
              <a:off x="3833" y="2843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1" name="Rectangle 137"/>
            <p:cNvSpPr>
              <a:spLocks noChangeArrowheads="1"/>
            </p:cNvSpPr>
            <p:nvPr/>
          </p:nvSpPr>
          <p:spPr bwMode="auto">
            <a:xfrm>
              <a:off x="4064" y="2632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УЗЛОВ</a:t>
              </a:r>
            </a:p>
          </p:txBody>
        </p:sp>
        <p:sp>
          <p:nvSpPr>
            <p:cNvPr id="64532" name="Rectangle 138"/>
            <p:cNvSpPr>
              <a:spLocks noChangeArrowheads="1"/>
            </p:cNvSpPr>
            <p:nvPr/>
          </p:nvSpPr>
          <p:spPr bwMode="auto">
            <a:xfrm>
              <a:off x="3833" y="2632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3" name="Rectangle 139"/>
            <p:cNvSpPr>
              <a:spLocks noChangeArrowheads="1"/>
            </p:cNvSpPr>
            <p:nvPr/>
          </p:nvSpPr>
          <p:spPr bwMode="auto">
            <a:xfrm>
              <a:off x="4064" y="2421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ТОЧНО</a:t>
              </a:r>
            </a:p>
          </p:txBody>
        </p:sp>
        <p:sp>
          <p:nvSpPr>
            <p:cNvPr id="64534" name="Rectangle 140"/>
            <p:cNvSpPr>
              <a:spLocks noChangeArrowheads="1"/>
            </p:cNvSpPr>
            <p:nvPr/>
          </p:nvSpPr>
          <p:spPr bwMode="auto">
            <a:xfrm>
              <a:off x="3833" y="2421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5" name="Rectangle 141"/>
            <p:cNvSpPr>
              <a:spLocks noChangeArrowheads="1"/>
            </p:cNvSpPr>
            <p:nvPr/>
          </p:nvSpPr>
          <p:spPr bwMode="auto">
            <a:xfrm>
              <a:off x="4064" y="2210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ПРИНЦИПЕ</a:t>
              </a:r>
            </a:p>
          </p:txBody>
        </p:sp>
        <p:sp>
          <p:nvSpPr>
            <p:cNvPr id="64536" name="Rectangle 142"/>
            <p:cNvSpPr>
              <a:spLocks noChangeArrowheads="1"/>
            </p:cNvSpPr>
            <p:nvPr/>
          </p:nvSpPr>
          <p:spPr bwMode="auto">
            <a:xfrm>
              <a:off x="3833" y="2210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7" name="Rectangle 143"/>
            <p:cNvSpPr>
              <a:spLocks noChangeArrowheads="1"/>
            </p:cNvSpPr>
            <p:nvPr/>
          </p:nvSpPr>
          <p:spPr bwMode="auto">
            <a:xfrm>
              <a:off x="4064" y="1999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ПОВТОРИЛИ</a:t>
              </a:r>
            </a:p>
          </p:txBody>
        </p:sp>
        <p:sp>
          <p:nvSpPr>
            <p:cNvPr id="64538" name="Rectangle 144"/>
            <p:cNvSpPr>
              <a:spLocks noChangeArrowheads="1"/>
            </p:cNvSpPr>
            <p:nvPr/>
          </p:nvSpPr>
          <p:spPr bwMode="auto">
            <a:xfrm>
              <a:off x="3833" y="1999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39" name="Rectangle 145"/>
            <p:cNvSpPr>
              <a:spLocks noChangeArrowheads="1"/>
            </p:cNvSpPr>
            <p:nvPr/>
          </p:nvSpPr>
          <p:spPr bwMode="auto">
            <a:xfrm>
              <a:off x="4064" y="1788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ОДНАКО</a:t>
              </a:r>
            </a:p>
          </p:txBody>
        </p:sp>
        <p:sp>
          <p:nvSpPr>
            <p:cNvPr id="64540" name="Rectangle 146"/>
            <p:cNvSpPr>
              <a:spLocks noChangeArrowheads="1"/>
            </p:cNvSpPr>
            <p:nvPr/>
          </p:nvSpPr>
          <p:spPr bwMode="auto">
            <a:xfrm>
              <a:off x="3833" y="1788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1" name="Rectangle 147"/>
            <p:cNvSpPr>
              <a:spLocks noChangeArrowheads="1"/>
            </p:cNvSpPr>
            <p:nvPr/>
          </p:nvSpPr>
          <p:spPr bwMode="auto">
            <a:xfrm>
              <a:off x="4064" y="1577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ЛИ</a:t>
              </a:r>
            </a:p>
          </p:txBody>
        </p:sp>
        <p:sp>
          <p:nvSpPr>
            <p:cNvPr id="64542" name="Rectangle 148"/>
            <p:cNvSpPr>
              <a:spLocks noChangeArrowheads="1"/>
            </p:cNvSpPr>
            <p:nvPr/>
          </p:nvSpPr>
          <p:spPr bwMode="auto">
            <a:xfrm>
              <a:off x="3833" y="1577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3" name="Rectangle 149"/>
            <p:cNvSpPr>
              <a:spLocks noChangeArrowheads="1"/>
            </p:cNvSpPr>
            <p:nvPr/>
          </p:nvSpPr>
          <p:spPr bwMode="auto">
            <a:xfrm>
              <a:off x="4064" y="1366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ДОКАЗАЛО</a:t>
              </a:r>
            </a:p>
          </p:txBody>
        </p:sp>
        <p:sp>
          <p:nvSpPr>
            <p:cNvPr id="64544" name="Rectangle 150"/>
            <p:cNvSpPr>
              <a:spLocks noChangeArrowheads="1"/>
            </p:cNvSpPr>
            <p:nvPr/>
          </p:nvSpPr>
          <p:spPr bwMode="auto">
            <a:xfrm>
              <a:off x="3833" y="1366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5" name="Rectangle 151"/>
            <p:cNvSpPr>
              <a:spLocks noChangeArrowheads="1"/>
            </p:cNvSpPr>
            <p:nvPr/>
          </p:nvSpPr>
          <p:spPr bwMode="auto">
            <a:xfrm>
              <a:off x="4064" y="1155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ЗАВИСИМОСТЬ</a:t>
              </a:r>
            </a:p>
          </p:txBody>
        </p:sp>
        <p:sp>
          <p:nvSpPr>
            <p:cNvPr id="64546" name="Rectangle 152"/>
            <p:cNvSpPr>
              <a:spLocks noChangeArrowheads="1"/>
            </p:cNvSpPr>
            <p:nvPr/>
          </p:nvSpPr>
          <p:spPr bwMode="auto">
            <a:xfrm>
              <a:off x="3833" y="1155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7" name="Rectangle 153"/>
            <p:cNvSpPr>
              <a:spLocks noChangeArrowheads="1"/>
            </p:cNvSpPr>
            <p:nvPr/>
          </p:nvSpPr>
          <p:spPr bwMode="auto">
            <a:xfrm>
              <a:off x="4064" y="944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ЧИСЛА</a:t>
              </a:r>
            </a:p>
          </p:txBody>
        </p:sp>
        <p:sp>
          <p:nvSpPr>
            <p:cNvPr id="64548" name="Rectangle 154"/>
            <p:cNvSpPr>
              <a:spLocks noChangeArrowheads="1"/>
            </p:cNvSpPr>
            <p:nvPr/>
          </p:nvSpPr>
          <p:spPr bwMode="auto">
            <a:xfrm>
              <a:off x="3833" y="944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9" name="Rectangle 155"/>
            <p:cNvSpPr>
              <a:spLocks noChangeArrowheads="1"/>
            </p:cNvSpPr>
            <p:nvPr/>
          </p:nvSpPr>
          <p:spPr bwMode="auto">
            <a:xfrm>
              <a:off x="4064" y="733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ВООБЩЕ</a:t>
              </a:r>
            </a:p>
          </p:txBody>
        </p:sp>
        <p:sp>
          <p:nvSpPr>
            <p:cNvPr id="64550" name="Rectangle 156"/>
            <p:cNvSpPr>
              <a:spLocks noChangeArrowheads="1"/>
            </p:cNvSpPr>
            <p:nvPr/>
          </p:nvSpPr>
          <p:spPr bwMode="auto">
            <a:xfrm>
              <a:off x="3833" y="733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1" name="Rectangle 157"/>
            <p:cNvSpPr>
              <a:spLocks noChangeArrowheads="1"/>
            </p:cNvSpPr>
            <p:nvPr/>
          </p:nvSpPr>
          <p:spPr bwMode="auto">
            <a:xfrm>
              <a:off x="4064" y="522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СЕТИ</a:t>
              </a:r>
            </a:p>
          </p:txBody>
        </p:sp>
        <p:sp>
          <p:nvSpPr>
            <p:cNvPr id="64552" name="Rectangle 158"/>
            <p:cNvSpPr>
              <a:spLocks noChangeArrowheads="1"/>
            </p:cNvSpPr>
            <p:nvPr/>
          </p:nvSpPr>
          <p:spPr bwMode="auto">
            <a:xfrm>
              <a:off x="3833" y="522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3" name="Rectangle 159"/>
            <p:cNvSpPr>
              <a:spLocks noChangeArrowheads="1"/>
            </p:cNvSpPr>
            <p:nvPr/>
          </p:nvSpPr>
          <p:spPr bwMode="auto">
            <a:xfrm>
              <a:off x="4064" y="311"/>
              <a:ext cx="1560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ИССЛЕДОВАНИЕ</a:t>
              </a:r>
            </a:p>
          </p:txBody>
        </p:sp>
        <p:sp>
          <p:nvSpPr>
            <p:cNvPr id="64554" name="Rectangle 160"/>
            <p:cNvSpPr>
              <a:spLocks noChangeArrowheads="1"/>
            </p:cNvSpPr>
            <p:nvPr/>
          </p:nvSpPr>
          <p:spPr bwMode="auto">
            <a:xfrm>
              <a:off x="3833" y="311"/>
              <a:ext cx="231" cy="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1600"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55" name="Line 161"/>
            <p:cNvSpPr>
              <a:spLocks noChangeShapeType="1"/>
            </p:cNvSpPr>
            <p:nvPr/>
          </p:nvSpPr>
          <p:spPr bwMode="auto">
            <a:xfrm>
              <a:off x="3833" y="311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Line 162"/>
            <p:cNvSpPr>
              <a:spLocks noChangeShapeType="1"/>
            </p:cNvSpPr>
            <p:nvPr/>
          </p:nvSpPr>
          <p:spPr bwMode="auto">
            <a:xfrm>
              <a:off x="3833" y="522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Line 163"/>
            <p:cNvSpPr>
              <a:spLocks noChangeShapeType="1"/>
            </p:cNvSpPr>
            <p:nvPr/>
          </p:nvSpPr>
          <p:spPr bwMode="auto">
            <a:xfrm>
              <a:off x="3833" y="733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Line 164"/>
            <p:cNvSpPr>
              <a:spLocks noChangeShapeType="1"/>
            </p:cNvSpPr>
            <p:nvPr/>
          </p:nvSpPr>
          <p:spPr bwMode="auto">
            <a:xfrm>
              <a:off x="3833" y="944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Line 165"/>
            <p:cNvSpPr>
              <a:spLocks noChangeShapeType="1"/>
            </p:cNvSpPr>
            <p:nvPr/>
          </p:nvSpPr>
          <p:spPr bwMode="auto">
            <a:xfrm>
              <a:off x="3833" y="1155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166"/>
            <p:cNvSpPr>
              <a:spLocks noChangeShapeType="1"/>
            </p:cNvSpPr>
            <p:nvPr/>
          </p:nvSpPr>
          <p:spPr bwMode="auto">
            <a:xfrm>
              <a:off x="3833" y="1366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167"/>
            <p:cNvSpPr>
              <a:spLocks noChangeShapeType="1"/>
            </p:cNvSpPr>
            <p:nvPr/>
          </p:nvSpPr>
          <p:spPr bwMode="auto">
            <a:xfrm>
              <a:off x="3833" y="1577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168"/>
            <p:cNvSpPr>
              <a:spLocks noChangeShapeType="1"/>
            </p:cNvSpPr>
            <p:nvPr/>
          </p:nvSpPr>
          <p:spPr bwMode="auto">
            <a:xfrm>
              <a:off x="3833" y="1788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169"/>
            <p:cNvSpPr>
              <a:spLocks noChangeShapeType="1"/>
            </p:cNvSpPr>
            <p:nvPr/>
          </p:nvSpPr>
          <p:spPr bwMode="auto">
            <a:xfrm>
              <a:off x="3833" y="1999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170"/>
            <p:cNvSpPr>
              <a:spLocks noChangeShapeType="1"/>
            </p:cNvSpPr>
            <p:nvPr/>
          </p:nvSpPr>
          <p:spPr bwMode="auto">
            <a:xfrm>
              <a:off x="3833" y="2210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171"/>
            <p:cNvSpPr>
              <a:spLocks noChangeShapeType="1"/>
            </p:cNvSpPr>
            <p:nvPr/>
          </p:nvSpPr>
          <p:spPr bwMode="auto">
            <a:xfrm>
              <a:off x="3833" y="2421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Line 172"/>
            <p:cNvSpPr>
              <a:spLocks noChangeShapeType="1"/>
            </p:cNvSpPr>
            <p:nvPr/>
          </p:nvSpPr>
          <p:spPr bwMode="auto">
            <a:xfrm>
              <a:off x="3833" y="2632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Line 173"/>
            <p:cNvSpPr>
              <a:spLocks noChangeShapeType="1"/>
            </p:cNvSpPr>
            <p:nvPr/>
          </p:nvSpPr>
          <p:spPr bwMode="auto">
            <a:xfrm>
              <a:off x="3833" y="2843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Line 174"/>
            <p:cNvSpPr>
              <a:spLocks noChangeShapeType="1"/>
            </p:cNvSpPr>
            <p:nvPr/>
          </p:nvSpPr>
          <p:spPr bwMode="auto">
            <a:xfrm>
              <a:off x="3833" y="3054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Line 175"/>
            <p:cNvSpPr>
              <a:spLocks noChangeShapeType="1"/>
            </p:cNvSpPr>
            <p:nvPr/>
          </p:nvSpPr>
          <p:spPr bwMode="auto">
            <a:xfrm>
              <a:off x="3833" y="3265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Line 176"/>
            <p:cNvSpPr>
              <a:spLocks noChangeShapeType="1"/>
            </p:cNvSpPr>
            <p:nvPr/>
          </p:nvSpPr>
          <p:spPr bwMode="auto">
            <a:xfrm>
              <a:off x="3833" y="3476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Line 177"/>
            <p:cNvSpPr>
              <a:spLocks noChangeShapeType="1"/>
            </p:cNvSpPr>
            <p:nvPr/>
          </p:nvSpPr>
          <p:spPr bwMode="auto">
            <a:xfrm>
              <a:off x="3833" y="3687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Line 178"/>
            <p:cNvSpPr>
              <a:spLocks noChangeShapeType="1"/>
            </p:cNvSpPr>
            <p:nvPr/>
          </p:nvSpPr>
          <p:spPr bwMode="auto">
            <a:xfrm>
              <a:off x="3833" y="3898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Line 179"/>
            <p:cNvSpPr>
              <a:spLocks noChangeShapeType="1"/>
            </p:cNvSpPr>
            <p:nvPr/>
          </p:nvSpPr>
          <p:spPr bwMode="auto">
            <a:xfrm>
              <a:off x="3833" y="4109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Line 180"/>
            <p:cNvSpPr>
              <a:spLocks noChangeShapeType="1"/>
            </p:cNvSpPr>
            <p:nvPr/>
          </p:nvSpPr>
          <p:spPr bwMode="auto">
            <a:xfrm>
              <a:off x="3833" y="4320"/>
              <a:ext cx="1791" cy="1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Line 181"/>
            <p:cNvSpPr>
              <a:spLocks noChangeShapeType="1"/>
            </p:cNvSpPr>
            <p:nvPr/>
          </p:nvSpPr>
          <p:spPr bwMode="auto">
            <a:xfrm>
              <a:off x="3833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Line 182"/>
            <p:cNvSpPr>
              <a:spLocks noChangeShapeType="1"/>
            </p:cNvSpPr>
            <p:nvPr/>
          </p:nvSpPr>
          <p:spPr bwMode="auto">
            <a:xfrm>
              <a:off x="4064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Line 183"/>
            <p:cNvSpPr>
              <a:spLocks noChangeShapeType="1"/>
            </p:cNvSpPr>
            <p:nvPr/>
          </p:nvSpPr>
          <p:spPr bwMode="auto">
            <a:xfrm>
              <a:off x="5624" y="311"/>
              <a:ext cx="1" cy="4009"/>
            </a:xfrm>
            <a:prstGeom prst="line">
              <a:avLst/>
            </a:prstGeom>
            <a:grpFill/>
            <a:ln w="126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508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 noChangeAspect="1" noChangeArrowheads="1"/>
          </p:cNvPicPr>
          <p:nvPr/>
        </p:nvPicPr>
        <p:blipFill>
          <a:blip r:embed="rId3">
            <a:lum bright="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563937" cy="3311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323850" y="1844675"/>
            <a:ext cx="489585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Смысл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абзаца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очень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точно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выражают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ru-RU" alt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ц</a:t>
            </a:r>
            <a:r>
              <a:rPr lang="en-GB" alt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ипфа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манускриптов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войнича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законам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Запрос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типа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+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закон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ru-RU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ц</a:t>
            </a:r>
            <a:r>
              <a:rPr lang="en-GB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ипфа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 +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манускрипт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войнича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непременно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найдет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этот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документ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Однако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область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попали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и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не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для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например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это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Эти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слова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являются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"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шумом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",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помехой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которая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затрудняет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правильный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выбор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422275"/>
            <a:ext cx="7877175" cy="5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300" dirty="0" err="1">
                <a:solidFill>
                  <a:schemeClr val="tx1"/>
                </a:solidFill>
              </a:rPr>
              <a:t>Векторная</a:t>
            </a:r>
            <a:r>
              <a:rPr lang="en-GB" altLang="en-US" sz="3300" dirty="0">
                <a:solidFill>
                  <a:schemeClr val="tx1"/>
                </a:solidFill>
              </a:rPr>
              <a:t> </a:t>
            </a:r>
            <a:r>
              <a:rPr lang="en-GB" altLang="en-US" sz="3300" dirty="0" err="1">
                <a:solidFill>
                  <a:schemeClr val="tx1"/>
                </a:solidFill>
              </a:rPr>
              <a:t>модель</a:t>
            </a:r>
            <a:endParaRPr lang="en-GB" altLang="en-US" sz="33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5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4211638" y="1412875"/>
            <a:ext cx="3708400" cy="2303463"/>
          </a:xfrm>
          <a:prstGeom prst="rect">
            <a:avLst/>
          </a:prstGeom>
          <a:solidFill>
            <a:srgbClr val="0099CC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4211638" y="1557338"/>
            <a:ext cx="3673475" cy="1250950"/>
            <a:chOff x="2653" y="981"/>
            <a:chExt cx="2314" cy="788"/>
          </a:xfrm>
        </p:grpSpPr>
        <p:sp>
          <p:nvSpPr>
            <p:cNvPr id="68616" name="Rectangle 4"/>
            <p:cNvSpPr>
              <a:spLocks noChangeArrowheads="1"/>
            </p:cNvSpPr>
            <p:nvPr/>
          </p:nvSpPr>
          <p:spPr bwMode="auto">
            <a:xfrm>
              <a:off x="3172" y="1376"/>
              <a:ext cx="179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НЕ</a:t>
              </a:r>
            </a:p>
          </p:txBody>
        </p:sp>
        <p:sp>
          <p:nvSpPr>
            <p:cNvPr id="68617" name="Rectangle 5"/>
            <p:cNvSpPr>
              <a:spLocks noChangeArrowheads="1"/>
            </p:cNvSpPr>
            <p:nvPr/>
          </p:nvSpPr>
          <p:spPr bwMode="auto">
            <a:xfrm>
              <a:off x="2653" y="1376"/>
              <a:ext cx="51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8618" name="Rectangle 6"/>
            <p:cNvSpPr>
              <a:spLocks noChangeArrowheads="1"/>
            </p:cNvSpPr>
            <p:nvPr/>
          </p:nvSpPr>
          <p:spPr bwMode="auto">
            <a:xfrm>
              <a:off x="3172" y="981"/>
              <a:ext cx="179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altLang="en-US" sz="2400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ЦИПФА</a:t>
              </a:r>
              <a:endParaRPr lang="en-GB" altLang="en-US" sz="24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8619" name="Rectangle 7"/>
            <p:cNvSpPr>
              <a:spLocks noChangeArrowheads="1"/>
            </p:cNvSpPr>
            <p:nvPr/>
          </p:nvSpPr>
          <p:spPr bwMode="auto">
            <a:xfrm>
              <a:off x="2653" y="981"/>
              <a:ext cx="5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lnSpc>
                  <a:spcPct val="93000"/>
                </a:lnSpc>
                <a:spcBef>
                  <a:spcPts val="800"/>
                </a:spcBef>
                <a:buClr>
                  <a:srgbClr val="FFCC0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lnSpc>
                  <a:spcPct val="93000"/>
                </a:lnSpc>
                <a:spcBef>
                  <a:spcPts val="7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lnSpc>
                  <a:spcPct val="93000"/>
                </a:lnSpc>
                <a:spcBef>
                  <a:spcPts val="600"/>
                </a:spcBef>
                <a:buClr>
                  <a:srgbClr val="E5E5FF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lnSpc>
                  <a:spcPct val="93000"/>
                </a:lnSpc>
                <a:spcBef>
                  <a:spcPts val="500"/>
                </a:spcBef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A886E0"/>
                </a:buClr>
                <a:buSzPct val="7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FFFFFF"/>
                  </a:solidFill>
                  <a:latin typeface="Garamond" panose="02020404030301010803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Font typeface="Courier New" panose="02070309020205020404" pitchFamily="49" charset="0"/>
                <a:buNone/>
              </a:pPr>
              <a:r>
                <a:rPr lang="en-GB" altLang="en-US" sz="2400"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2653" y="1376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2653" y="981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>
              <a:off x="2653" y="981"/>
              <a:ext cx="1" cy="78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>
              <a:off x="4968" y="981"/>
              <a:ext cx="1" cy="78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2653" y="1770"/>
              <a:ext cx="2315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2" name="Text Box 13"/>
          <p:cNvSpPr txBox="1">
            <a:spLocks noChangeArrowheads="1"/>
          </p:cNvSpPr>
          <p:nvPr/>
        </p:nvSpPr>
        <p:spPr bwMode="auto">
          <a:xfrm>
            <a:off x="684213" y="4652963"/>
            <a:ext cx="80645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50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4000" dirty="0" err="1">
                <a:solidFill>
                  <a:schemeClr val="tx1"/>
                </a:solidFill>
              </a:rPr>
              <a:t>Как</a:t>
            </a:r>
            <a:r>
              <a:rPr lang="en-GB" altLang="en-US" sz="4000" dirty="0">
                <a:solidFill>
                  <a:schemeClr val="tx1"/>
                </a:solidFill>
              </a:rPr>
              <a:t> </a:t>
            </a:r>
            <a:r>
              <a:rPr lang="en-GB" altLang="en-US" sz="4000" dirty="0" err="1">
                <a:solidFill>
                  <a:schemeClr val="tx1"/>
                </a:solidFill>
              </a:rPr>
              <a:t>различить</a:t>
            </a:r>
            <a:r>
              <a:rPr lang="en-GB" altLang="en-US" sz="4000" dirty="0">
                <a:solidFill>
                  <a:schemeClr val="tx1"/>
                </a:solidFill>
              </a:rPr>
              <a:t> </a:t>
            </a:r>
            <a:r>
              <a:rPr lang="en-GB" altLang="en-US" sz="4000" i="1" dirty="0" err="1">
                <a:solidFill>
                  <a:schemeClr val="tx1"/>
                </a:solidFill>
              </a:rPr>
              <a:t>не</a:t>
            </a:r>
            <a:r>
              <a:rPr lang="en-GB" altLang="en-US" sz="4000" i="1" dirty="0">
                <a:solidFill>
                  <a:schemeClr val="tx1"/>
                </a:solidFill>
              </a:rPr>
              <a:t>, </a:t>
            </a:r>
            <a:r>
              <a:rPr lang="en-GB" altLang="en-US" sz="4000" i="1" dirty="0" err="1">
                <a:solidFill>
                  <a:schemeClr val="tx1"/>
                </a:solidFill>
              </a:rPr>
              <a:t>тексты</a:t>
            </a:r>
            <a:r>
              <a:rPr lang="en-GB" altLang="en-US" sz="4000" i="1" dirty="0">
                <a:solidFill>
                  <a:schemeClr val="tx1"/>
                </a:solidFill>
              </a:rPr>
              <a:t> </a:t>
            </a:r>
            <a:r>
              <a:rPr lang="en-GB" altLang="en-US" sz="4000" dirty="0">
                <a:solidFill>
                  <a:schemeClr val="tx1"/>
                </a:solidFill>
              </a:rPr>
              <a:t>и </a:t>
            </a:r>
            <a:r>
              <a:rPr lang="ru-RU" altLang="en-US" sz="4000" i="1" dirty="0" err="1" smtClean="0">
                <a:solidFill>
                  <a:schemeClr val="tx1"/>
                </a:solidFill>
              </a:rPr>
              <a:t>ц</a:t>
            </a:r>
            <a:r>
              <a:rPr lang="en-GB" altLang="en-US" sz="4000" i="1" dirty="0" err="1" smtClean="0">
                <a:solidFill>
                  <a:schemeClr val="tx1"/>
                </a:solidFill>
              </a:rPr>
              <a:t>ипфа</a:t>
            </a:r>
            <a:r>
              <a:rPr lang="en-GB" alt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8613" name="Rectangle 14"/>
          <p:cNvSpPr>
            <a:spLocks noChangeArrowheads="1"/>
          </p:cNvSpPr>
          <p:nvPr/>
        </p:nvSpPr>
        <p:spPr bwMode="auto">
          <a:xfrm>
            <a:off x="4284663" y="2924175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3          ТЕКСТЫ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42938" y="357188"/>
            <a:ext cx="7877175" cy="538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E5E5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3300" dirty="0" err="1">
                <a:solidFill>
                  <a:schemeClr val="tx1"/>
                </a:solidFill>
              </a:rPr>
              <a:t>Векторная</a:t>
            </a:r>
            <a:r>
              <a:rPr lang="en-GB" altLang="en-US" sz="3300" dirty="0">
                <a:solidFill>
                  <a:schemeClr val="tx1"/>
                </a:solidFill>
              </a:rPr>
              <a:t> </a:t>
            </a:r>
            <a:r>
              <a:rPr lang="en-GB" altLang="en-US" sz="3300" dirty="0" err="1">
                <a:solidFill>
                  <a:schemeClr val="tx1"/>
                </a:solidFill>
              </a:rPr>
              <a:t>модель</a:t>
            </a:r>
            <a:endParaRPr lang="en-GB" altLang="en-US" sz="33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973138" y="1989138"/>
            <a:ext cx="1429985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3600" dirty="0" err="1">
                <a:solidFill>
                  <a:schemeClr val="tx1"/>
                </a:solidFill>
              </a:rPr>
              <a:t>Tf</a:t>
            </a:r>
            <a:r>
              <a:rPr lang="en-GB" altLang="en-US" sz="3600" dirty="0">
                <a:solidFill>
                  <a:schemeClr val="tx1"/>
                </a:solidFill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4014332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Прямой поиск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5782" t="20625" r="26757" b="34375"/>
          <a:stretch>
            <a:fillRect/>
          </a:stretch>
        </p:blipFill>
        <p:spPr bwMode="auto">
          <a:xfrm>
            <a:off x="1285852" y="2285992"/>
            <a:ext cx="57864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715016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чем недостатки прямого поиска?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9059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lvl="1" indent="-341313">
              <a:spcBef>
                <a:spcPts val="800"/>
              </a:spcBef>
              <a:buClr>
                <a:schemeClr val="accent2">
                  <a:lumMod val="60000"/>
                  <a:lumOff val="4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kern="1200" dirty="0" err="1"/>
              <a:t>idf</a:t>
            </a:r>
            <a:r>
              <a:rPr lang="en-GB" sz="3200" kern="1200" dirty="0"/>
              <a:t>:</a:t>
            </a: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1143000" y="2238375"/>
            <a:ext cx="7173416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Garamond" panose="02020404030301010803" pitchFamily="18" charset="0"/>
              <a:buNone/>
            </a:pPr>
            <a:r>
              <a:rPr lang="en-GB" altLang="en-US" sz="2800" i="1" dirty="0" err="1">
                <a:solidFill>
                  <a:schemeClr val="tx1"/>
                </a:solidFill>
              </a:rPr>
              <a:t>Инверсная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частота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i</a:t>
            </a:r>
            <a:r>
              <a:rPr lang="en-GB" altLang="en-US" sz="2800" i="1" dirty="0">
                <a:solidFill>
                  <a:schemeClr val="tx1"/>
                </a:solidFill>
              </a:rPr>
              <a:t> = log (</a:t>
            </a:r>
            <a:r>
              <a:rPr lang="en-GB" altLang="en-US" sz="2800" i="1" dirty="0" err="1">
                <a:solidFill>
                  <a:schemeClr val="tx1"/>
                </a:solidFill>
              </a:rPr>
              <a:t>количество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документов</a:t>
            </a:r>
            <a:r>
              <a:rPr lang="en-GB" altLang="en-US" sz="2800" i="1" dirty="0">
                <a:solidFill>
                  <a:schemeClr val="tx1"/>
                </a:solidFill>
              </a:rPr>
              <a:t> в </a:t>
            </a:r>
            <a:r>
              <a:rPr lang="en-GB" altLang="en-US" sz="2800" i="1" dirty="0" err="1">
                <a:solidFill>
                  <a:schemeClr val="tx1"/>
                </a:solidFill>
              </a:rPr>
              <a:t>базе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данных</a:t>
            </a:r>
            <a:r>
              <a:rPr lang="en-GB" altLang="en-US" sz="2800" i="1" dirty="0">
                <a:solidFill>
                  <a:schemeClr val="tx1"/>
                </a:solidFill>
              </a:rPr>
              <a:t> / </a:t>
            </a:r>
            <a:r>
              <a:rPr lang="en-GB" altLang="en-US" sz="2800" i="1" dirty="0" err="1">
                <a:solidFill>
                  <a:schemeClr val="tx1"/>
                </a:solidFill>
              </a:rPr>
              <a:t>количество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документов</a:t>
            </a:r>
            <a:r>
              <a:rPr lang="en-GB" altLang="en-US" sz="2800" i="1" dirty="0">
                <a:solidFill>
                  <a:schemeClr val="tx1"/>
                </a:solidFill>
              </a:rPr>
              <a:t> с </a:t>
            </a:r>
            <a:r>
              <a:rPr lang="en-GB" altLang="en-US" sz="2800" i="1" dirty="0" err="1">
                <a:solidFill>
                  <a:schemeClr val="tx1"/>
                </a:solidFill>
              </a:rPr>
              <a:t>термином</a:t>
            </a:r>
            <a:r>
              <a:rPr lang="en-GB" altLang="en-US" sz="2800" i="1" dirty="0">
                <a:solidFill>
                  <a:schemeClr val="tx1"/>
                </a:solidFill>
              </a:rPr>
              <a:t> </a:t>
            </a:r>
            <a:r>
              <a:rPr lang="en-GB" altLang="en-US" sz="2800" i="1" dirty="0" err="1">
                <a:solidFill>
                  <a:schemeClr val="tx1"/>
                </a:solidFill>
              </a:rPr>
              <a:t>i</a:t>
            </a:r>
            <a:r>
              <a:rPr lang="en-GB" altLang="en-US" sz="2800" i="1" dirty="0">
                <a:solidFill>
                  <a:schemeClr val="tx1"/>
                </a:solidFill>
              </a:rPr>
              <a:t>).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50825" y="3933825"/>
            <a:ext cx="86042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41313" indent="-341313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lvl="1">
              <a:spcBef>
                <a:spcPts val="800"/>
              </a:spcBef>
              <a:buClr>
                <a:srgbClr val="8585E0"/>
              </a:buClr>
            </a:pP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термину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весовой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отражающий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323850" y="5229225"/>
            <a:ext cx="8351838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250"/>
              </a:spcBef>
              <a:buClr>
                <a:srgbClr val="FFFFFF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en-US" i="1" dirty="0" err="1">
                <a:solidFill>
                  <a:schemeClr val="tx1"/>
                </a:solidFill>
              </a:rPr>
              <a:t>Вес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 в </a:t>
            </a:r>
            <a:r>
              <a:rPr lang="en-GB" altLang="en-US" i="1" dirty="0" err="1">
                <a:solidFill>
                  <a:schemeClr val="tx1"/>
                </a:solidFill>
              </a:rPr>
              <a:t>документе</a:t>
            </a:r>
            <a:r>
              <a:rPr lang="en-GB" altLang="en-US" i="1" dirty="0">
                <a:solidFill>
                  <a:schemeClr val="tx1"/>
                </a:solidFill>
              </a:rPr>
              <a:t> j = </a:t>
            </a:r>
            <a:r>
              <a:rPr lang="en-GB" altLang="en-US" i="1" dirty="0" err="1">
                <a:solidFill>
                  <a:schemeClr val="tx1"/>
                </a:solidFill>
              </a:rPr>
              <a:t>частота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 в </a:t>
            </a:r>
            <a:r>
              <a:rPr lang="en-GB" altLang="en-US" i="1" dirty="0" err="1">
                <a:solidFill>
                  <a:schemeClr val="tx1"/>
                </a:solidFill>
              </a:rPr>
              <a:t>документе</a:t>
            </a:r>
            <a:r>
              <a:rPr lang="en-GB" altLang="en-US" i="1" dirty="0">
                <a:solidFill>
                  <a:schemeClr val="tx1"/>
                </a:solidFill>
              </a:rPr>
              <a:t> j х </a:t>
            </a:r>
            <a:r>
              <a:rPr lang="en-GB" altLang="en-US" i="1" dirty="0" err="1">
                <a:solidFill>
                  <a:schemeClr val="tx1"/>
                </a:solidFill>
              </a:rPr>
              <a:t>инверсная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частота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термина</a:t>
            </a:r>
            <a:r>
              <a:rPr lang="en-GB" altLang="en-US" i="1" dirty="0">
                <a:solidFill>
                  <a:schemeClr val="tx1"/>
                </a:solidFill>
              </a:rPr>
              <a:t> </a:t>
            </a:r>
            <a:r>
              <a:rPr lang="en-GB" altLang="en-US" i="1" dirty="0" err="1">
                <a:solidFill>
                  <a:schemeClr val="tx1"/>
                </a:solidFill>
              </a:rPr>
              <a:t>i</a:t>
            </a:r>
            <a:r>
              <a:rPr lang="en-GB" altLang="en-US" i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5821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1"/>
          <p:cNvSpPr>
            <a:spLocks noChangeArrowheads="1"/>
          </p:cNvSpPr>
          <p:nvPr/>
        </p:nvSpPr>
        <p:spPr bwMode="auto">
          <a:xfrm>
            <a:off x="5029200" y="1800225"/>
            <a:ext cx="3970338" cy="4295775"/>
          </a:xfrm>
          <a:prstGeom prst="roundRect">
            <a:avLst>
              <a:gd name="adj" fmla="val 37"/>
            </a:avLst>
          </a:prstGeom>
          <a:solidFill>
            <a:srgbClr val="83CA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7777163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8638" y="1439863"/>
            <a:ext cx="4330700" cy="5219700"/>
          </a:xfrm>
        </p:spPr>
        <p:txBody>
          <a:bodyPr>
            <a:normAutofit lnSpcReduction="10000"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документе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altLang="en-US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документальная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общее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содержащих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</a:t>
            </a:r>
            <a:r>
              <a:rPr lang="en-GB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GB" altLang="en-US" baseline="-25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2710" name="Object 5"/>
          <p:cNvGraphicFramePr>
            <a:graphicFrameLocks noChangeAspect="1"/>
          </p:cNvGraphicFramePr>
          <p:nvPr/>
        </p:nvGraphicFramePr>
        <p:xfrm>
          <a:off x="5219700" y="2565400"/>
          <a:ext cx="3167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491376" imgH="292018" progId="">
                  <p:embed/>
                </p:oleObj>
              </mc:Choice>
              <mc:Fallback>
                <p:oleObj r:id="rId4" imgW="491376" imgH="2920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31670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6"/>
          <p:cNvGraphicFramePr>
            <a:graphicFrameLocks noChangeAspect="1"/>
          </p:cNvGraphicFramePr>
          <p:nvPr/>
        </p:nvGraphicFramePr>
        <p:xfrm>
          <a:off x="5219700" y="3933825"/>
          <a:ext cx="29241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6" imgW="491457" imgH="491457" progId="">
                  <p:embed/>
                </p:oleObj>
              </mc:Choice>
              <mc:Fallback>
                <p:oleObj r:id="rId6" imgW="491457" imgH="4914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33825"/>
                        <a:ext cx="29241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583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1"/>
          <p:cNvSpPr>
            <a:spLocks noChangeArrowheads="1"/>
          </p:cNvSpPr>
          <p:nvPr/>
        </p:nvSpPr>
        <p:spPr bwMode="auto">
          <a:xfrm>
            <a:off x="900113" y="4679950"/>
            <a:ext cx="7380287" cy="1800225"/>
          </a:xfrm>
          <a:prstGeom prst="roundRect">
            <a:avLst>
              <a:gd name="adj" fmla="val 8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4537075" cy="3251200"/>
          </a:xfrm>
        </p:spPr>
        <p:txBody>
          <a:bodyPr>
            <a:normAutofit fontScale="92500" lnSpcReduction="10000"/>
          </a:bodyPr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Релевантность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выражается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подобие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endParaRPr lang="en-GB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подобия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косинусная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endParaRPr lang="en-GB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948612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484313"/>
            <a:ext cx="3779837" cy="3016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4759" name="Object 6"/>
          <p:cNvGraphicFramePr>
            <a:graphicFrameLocks noChangeAspect="1"/>
          </p:cNvGraphicFramePr>
          <p:nvPr/>
        </p:nvGraphicFramePr>
        <p:xfrm>
          <a:off x="900113" y="4762500"/>
          <a:ext cx="723741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5" imgW="491481" imgH="491481" progId="">
                  <p:embed/>
                </p:oleObj>
              </mc:Choice>
              <mc:Fallback>
                <p:oleObj r:id="rId5" imgW="491481" imgH="4914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0"/>
                        <a:ext cx="723741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6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689475"/>
          </a:xfrm>
        </p:spPr>
        <p:txBody>
          <a:bodyPr/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/>
              <a:t>Бинарные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веса</a:t>
            </a:r>
            <a:r>
              <a:rPr lang="en-GB" altLang="en-US" dirty="0" smtClean="0"/>
              <a:t>: </a:t>
            </a:r>
          </a:p>
          <a:p>
            <a:pPr lvl="2"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 dirty="0" err="1" smtClean="0">
                <a:latin typeface="Times New Roman" panose="02020603050405020304" pitchFamily="18" charset="0"/>
              </a:rPr>
              <a:t>W</a:t>
            </a:r>
            <a:r>
              <a:rPr lang="en-GB" altLang="en-US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GB" altLang="en-US" dirty="0" smtClean="0">
                <a:latin typeface="Times New Roman" panose="02020603050405020304" pitchFamily="18" charset="0"/>
              </a:rPr>
              <a:t>=1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если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документ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b="1" i="1" dirty="0" smtClean="0">
                <a:latin typeface="Times New Roman" panose="02020603050405020304" pitchFamily="18" charset="0"/>
              </a:rPr>
              <a:t>d</a:t>
            </a:r>
            <a:r>
              <a:rPr lang="en-GB" altLang="en-US" b="1" i="1" baseline="-25000" dirty="0" smtClean="0">
                <a:latin typeface="Times New Roman" panose="02020603050405020304" pitchFamily="18" charset="0"/>
              </a:rPr>
              <a:t>i 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содержит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термин</a:t>
            </a:r>
            <a:r>
              <a:rPr lang="en-GB" altLang="en-US" dirty="0" smtClean="0">
                <a:latin typeface="Times New Roman" panose="02020603050405020304" pitchFamily="18" charset="0"/>
              </a:rPr>
              <a:t> </a:t>
            </a:r>
            <a:r>
              <a:rPr lang="en-GB" altLang="en-US" b="1" i="1" dirty="0" err="1" smtClean="0">
                <a:latin typeface="Times New Roman" panose="02020603050405020304" pitchFamily="18" charset="0"/>
              </a:rPr>
              <a:t>t</a:t>
            </a:r>
            <a:r>
              <a:rPr lang="en-GB" altLang="en-US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GB" altLang="en-US" dirty="0" smtClean="0">
                <a:latin typeface="Times New Roman" panose="02020603050405020304" pitchFamily="18" charset="0"/>
              </a:rPr>
              <a:t>,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иначе</a:t>
            </a:r>
            <a:r>
              <a:rPr lang="en-GB" altLang="en-US" dirty="0" smtClean="0">
                <a:latin typeface="Times New Roman" panose="02020603050405020304" pitchFamily="18" charset="0"/>
              </a:rPr>
              <a:t> 0.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Clr>
                <a:srgbClr val="7878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err="1" smtClean="0"/>
              <a:t>Частота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термина</a:t>
            </a:r>
            <a:r>
              <a:rPr lang="en-GB" altLang="en-US" dirty="0" smtClean="0"/>
              <a:t>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tf</a:t>
            </a:r>
            <a:r>
              <a:rPr lang="en-GB" altLang="en-US" sz="2400" b="1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, </a:t>
            </a:r>
            <a:r>
              <a:rPr lang="en-GB" altLang="en-US" dirty="0" err="1" smtClean="0"/>
              <a:t>т.е</a:t>
            </a:r>
            <a:r>
              <a:rPr lang="en-GB" altLang="en-US" dirty="0" smtClean="0"/>
              <a:t>. </a:t>
            </a:r>
            <a:r>
              <a:rPr lang="en-GB" altLang="en-US" dirty="0" err="1" smtClean="0"/>
              <a:t>сколько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раз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встретился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термин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</a:t>
            </a:r>
            <a:r>
              <a:rPr lang="en-GB" altLang="en-US" sz="2400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GB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GB" altLang="en-US" dirty="0" smtClean="0"/>
              <a:t>в </a:t>
            </a:r>
            <a:r>
              <a:rPr lang="en-GB" altLang="en-US" dirty="0" err="1" smtClean="0"/>
              <a:t>документе</a:t>
            </a:r>
            <a:r>
              <a:rPr lang="en-GB" altLang="en-US" dirty="0" smtClean="0"/>
              <a:t> </a:t>
            </a:r>
            <a:r>
              <a:rPr lang="en-GB" altLang="en-US" sz="2400" b="1" i="1" dirty="0" smtClean="0">
                <a:latin typeface="Times New Roman" panose="02020603050405020304" pitchFamily="18" charset="0"/>
              </a:rPr>
              <a:t>d</a:t>
            </a:r>
            <a:r>
              <a:rPr lang="en-GB" altLang="en-US" sz="2400" b="1" i="1" baseline="-25000" dirty="0" smtClean="0">
                <a:latin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Clr>
                <a:srgbClr val="7878DE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tf</a:t>
            </a:r>
            <a:r>
              <a:rPr lang="en-GB" altLang="en-US" sz="2800" b="1" i="1" dirty="0" smtClean="0">
                <a:latin typeface="Times New Roman" panose="02020603050405020304" pitchFamily="18" charset="0"/>
              </a:rPr>
              <a:t> x </a:t>
            </a:r>
            <a:r>
              <a:rPr lang="en-GB" altLang="en-US" sz="2800" b="1" i="1" dirty="0" err="1" smtClean="0">
                <a:latin typeface="Times New Roman" panose="02020603050405020304" pitchFamily="18" charset="0"/>
              </a:rPr>
              <a:t>idf</a:t>
            </a:r>
            <a:r>
              <a:rPr lang="en-GB" altLang="en-US" sz="2800" dirty="0" smtClean="0">
                <a:latin typeface="Times New Roman" panose="02020603050405020304" pitchFamily="18" charset="0"/>
              </a:rPr>
              <a:t>:</a:t>
            </a:r>
          </a:p>
          <a:p>
            <a:pPr marL="341313" lvl="1" indent="-341313" eaLnBrk="1" hangingPunct="1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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чем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выше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частота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термина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в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документе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–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тем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выше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его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вес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но</a:t>
            </a:r>
            <a:endParaRPr lang="en-GB" altLang="en-US" sz="3200" dirty="0" smtClean="0">
              <a:latin typeface="Times New Roman" panose="02020603050405020304" pitchFamily="18" charset="0"/>
            </a:endParaRPr>
          </a:p>
          <a:p>
            <a:pPr marL="341313" lvl="1" indent="-341313" eaLnBrk="1" hangingPunct="1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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термин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должен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не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часто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встречаться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во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всей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коллекции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документов</a:t>
            </a:r>
            <a:endParaRPr lang="en-GB" altLang="en-US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3225"/>
            <a:ext cx="7661275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GB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mtClean="0"/>
              <a:t>вместо </a:t>
            </a:r>
            <a:r>
              <a:rPr lang="en-US" altLang="en-US" smtClean="0"/>
              <a:t>tf </a:t>
            </a:r>
            <a:r>
              <a:rPr lang="ru-RU" altLang="en-US" smtClean="0"/>
              <a:t>используют </a:t>
            </a:r>
            <a:r>
              <a:rPr lang="en-US" altLang="en-US" smtClean="0"/>
              <a:t>wf</a:t>
            </a:r>
          </a:p>
          <a:p>
            <a:pPr marL="341313" lvl="1" indent="-341313">
              <a:spcBef>
                <a:spcPts val="800"/>
              </a:spcBef>
              <a:buClr>
                <a:srgbClr val="8585E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smtClean="0"/>
              <a:t> </a:t>
            </a:r>
            <a:endParaRPr lang="en-US" altLang="en-US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931816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962400"/>
            <a:ext cx="5779416" cy="107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1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частотные характеристики слов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сравнения документов уподобляется отношению расстояния между векторами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Ранжирование: 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больше локальная частота термина в документе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(TF)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больше «редкость» (т.е. обратная встречаемость в документах) термина в коллекции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(IDF),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 выше вес данного документа по отношению к термину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TF*IDF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синоним векторной модели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поиска</a:t>
            </a:r>
            <a:endParaRPr lang="en-US" dirty="0"/>
          </a:p>
        </p:txBody>
      </p:sp>
      <p:sp>
        <p:nvSpPr>
          <p:cNvPr id="45109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500034" y="4689506"/>
            <a:ext cx="8186766" cy="173989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dirty="0" smtClean="0"/>
              <a:t>Точность называется </a:t>
            </a:r>
            <a:r>
              <a:rPr lang="en-US" dirty="0" smtClean="0"/>
              <a:t>Precision</a:t>
            </a:r>
            <a:r>
              <a:rPr lang="ru-RU" dirty="0" smtClean="0"/>
              <a:t> или </a:t>
            </a:r>
            <a:r>
              <a:rPr lang="en-US" dirty="0" smtClean="0"/>
              <a:t>P</a:t>
            </a:r>
            <a:endParaRPr lang="ru-RU" dirty="0" smtClean="0"/>
          </a:p>
          <a:p>
            <a:pPr>
              <a:buFontTx/>
              <a:buNone/>
            </a:pPr>
            <a:r>
              <a:rPr lang="ru-RU" dirty="0" smtClean="0"/>
              <a:t>Полнота</a:t>
            </a:r>
            <a:r>
              <a:rPr lang="en-US" dirty="0" smtClean="0"/>
              <a:t> </a:t>
            </a:r>
            <a:r>
              <a:rPr lang="ru-RU" dirty="0" smtClean="0"/>
              <a:t>называет </a:t>
            </a:r>
            <a:r>
              <a:rPr lang="en-US" dirty="0" smtClean="0"/>
              <a:t>Recall</a:t>
            </a:r>
            <a:r>
              <a:rPr lang="ru-RU" dirty="0" smtClean="0"/>
              <a:t> или </a:t>
            </a:r>
            <a:r>
              <a:rPr lang="en-US" dirty="0" smtClean="0"/>
              <a:t>R</a:t>
            </a:r>
            <a:endParaRPr lang="ru-RU" dirty="0" smtClean="0"/>
          </a:p>
          <a:p>
            <a:pPr>
              <a:buFontTx/>
              <a:buNone/>
            </a:pPr>
            <a:endParaRPr lang="ru-RU" dirty="0" smtClean="0"/>
          </a:p>
        </p:txBody>
      </p:sp>
      <p:pic>
        <p:nvPicPr>
          <p:cNvPr id="2050" name="Picture 2" descr="Соотношение между релевантными, нерелевантными, выданными и невыданными документами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5572164" cy="3428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поиска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r>
              <a:rPr lang="ru-RU" b="1" dirty="0">
                <a:solidFill>
                  <a:schemeClr val="accent2"/>
                </a:solidFill>
              </a:rPr>
              <a:t>Релевантность</a:t>
            </a:r>
          </a:p>
          <a:p>
            <a:pPr lvl="1"/>
            <a:r>
              <a:rPr lang="ru-RU" b="1" dirty="0"/>
              <a:t>Полнота (</a:t>
            </a:r>
            <a:r>
              <a:rPr lang="en-US" b="1" dirty="0"/>
              <a:t>recall) R</a:t>
            </a:r>
          </a:p>
          <a:p>
            <a:pPr lvl="1"/>
            <a:r>
              <a:rPr lang="ru-RU" b="1" dirty="0"/>
              <a:t>Точность (</a:t>
            </a:r>
            <a:r>
              <a:rPr lang="en-US" b="1" dirty="0"/>
              <a:t>precision) P</a:t>
            </a:r>
          </a:p>
          <a:p>
            <a:pPr lvl="1"/>
            <a:endParaRPr lang="en-US" b="1" dirty="0"/>
          </a:p>
        </p:txBody>
      </p:sp>
      <p:sp>
        <p:nvSpPr>
          <p:cNvPr id="45109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4868863"/>
            <a:ext cx="7859712" cy="1800225"/>
          </a:xfrm>
        </p:spPr>
        <p:txBody>
          <a:bodyPr/>
          <a:lstStyle/>
          <a:p>
            <a:pPr>
              <a:buFontTx/>
              <a:buNone/>
            </a:pPr>
            <a:r>
              <a:rPr lang="ru-RU" dirty="0"/>
              <a:t>Точность </a:t>
            </a:r>
            <a:r>
              <a:rPr lang="en-US" dirty="0"/>
              <a:t>P = a/</a:t>
            </a:r>
            <a:r>
              <a:rPr lang="en-US" dirty="0" err="1"/>
              <a:t>a+c</a:t>
            </a:r>
            <a:endParaRPr lang="en-US" dirty="0"/>
          </a:p>
          <a:p>
            <a:pPr>
              <a:buFontTx/>
              <a:buNone/>
            </a:pPr>
            <a:r>
              <a:rPr lang="ru-RU" dirty="0"/>
              <a:t>Полнота </a:t>
            </a:r>
            <a:r>
              <a:rPr lang="en-US" dirty="0"/>
              <a:t>R = a/ </a:t>
            </a:r>
            <a:r>
              <a:rPr lang="en-US" dirty="0" err="1"/>
              <a:t>a+b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ru-RU" dirty="0"/>
              <a:t>мера = </a:t>
            </a:r>
            <a:r>
              <a:rPr lang="en-US" dirty="0" smtClean="0"/>
              <a:t>2pr/</a:t>
            </a:r>
            <a:r>
              <a:rPr lang="ru-RU" dirty="0" smtClean="0"/>
              <a:t>(</a:t>
            </a:r>
            <a:r>
              <a:rPr lang="en-US" dirty="0" err="1" smtClean="0"/>
              <a:t>p+r</a:t>
            </a:r>
            <a:r>
              <a:rPr lang="en-US" dirty="0" smtClean="0"/>
              <a:t>) </a:t>
            </a:r>
            <a:r>
              <a:rPr lang="ru-RU" dirty="0" smtClean="0"/>
              <a:t>- 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гармоническое среднее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5110" name="Group 5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6656455"/>
              </p:ext>
            </p:extLst>
          </p:nvPr>
        </p:nvGraphicFramePr>
        <p:xfrm>
          <a:off x="827088" y="3068960"/>
          <a:ext cx="7423150" cy="1554480"/>
        </p:xfrm>
        <a:graphic>
          <a:graphicData uri="http://schemas.openxmlformats.org/drawingml/2006/table">
            <a:tbl>
              <a:tblPr/>
              <a:tblGrid>
                <a:gridCol w="295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документы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выданные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невыданные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релевантные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нерелевантные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 системы</a:t>
            </a:r>
            <a:endParaRPr lang="ru-RU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 l="22265" t="27187" r="26758" b="55000"/>
          <a:stretch>
            <a:fillRect/>
          </a:stretch>
        </p:blipFill>
        <p:spPr bwMode="auto">
          <a:xfrm>
            <a:off x="439565" y="1428736"/>
            <a:ext cx="8169942" cy="178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 l="7812" t="51875" r="38867" b="9687"/>
          <a:stretch>
            <a:fillRect/>
          </a:stretch>
        </p:blipFill>
        <p:spPr bwMode="auto">
          <a:xfrm>
            <a:off x="755576" y="2996952"/>
            <a:ext cx="815095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3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или полнота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Полнота – как выбросить ядовитый гриб из корзинки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– как передать секретные сведения агенту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– нечто среднее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правильный ответов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0178" name="Picture 2" descr="Взаимозависимости между полнотой и точностью поиска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286124"/>
            <a:ext cx="2190750" cy="2228850"/>
          </a:xfrm>
          <a:prstGeom prst="rect">
            <a:avLst/>
          </a:prstGeom>
          <a:noFill/>
        </p:spPr>
      </p:pic>
      <p:pic>
        <p:nvPicPr>
          <p:cNvPr id="50180" name="Picture 4" descr="F_1 = \frac{2PR}{P+R}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429132"/>
            <a:ext cx="2143140" cy="845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поиска: прямой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Недостатки: </a:t>
            </a:r>
          </a:p>
          <a:p>
            <a:pPr lvl="1"/>
            <a:r>
              <a:rPr lang="ru-RU" dirty="0" smtClean="0"/>
              <a:t>низкая скорость</a:t>
            </a:r>
          </a:p>
          <a:p>
            <a:pPr lvl="1"/>
            <a:r>
              <a:rPr lang="ru-RU" dirty="0" smtClean="0"/>
              <a:t>Слишком сложно выполнять гибкие запросы, типа </a:t>
            </a:r>
            <a:r>
              <a:rPr lang="ru-RU" b="1" dirty="0" smtClean="0"/>
              <a:t>отцы </a:t>
            </a:r>
            <a:r>
              <a:rPr lang="en-US" b="1" dirty="0" smtClean="0"/>
              <a:t>Near </a:t>
            </a:r>
            <a:r>
              <a:rPr lang="ru-RU" b="1" dirty="0" smtClean="0"/>
              <a:t>дети, </a:t>
            </a:r>
            <a:r>
              <a:rPr lang="ru-RU" dirty="0" smtClean="0"/>
              <a:t> или </a:t>
            </a:r>
            <a:r>
              <a:rPr lang="ru-RU" b="1" dirty="0" smtClean="0"/>
              <a:t>отцы</a:t>
            </a:r>
            <a:r>
              <a:rPr lang="ru-RU" dirty="0" smtClean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ru-RU" b="1" dirty="0" smtClean="0"/>
              <a:t>дети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Как найти наилучший ответ?</a:t>
            </a:r>
          </a:p>
          <a:p>
            <a:r>
              <a:rPr lang="ru-RU" dirty="0" smtClean="0"/>
              <a:t>Достоинства:</a:t>
            </a:r>
          </a:p>
          <a:p>
            <a:pPr lvl="1"/>
            <a:r>
              <a:rPr lang="ru-RU" dirty="0" smtClean="0"/>
              <a:t>неограниченные возможности по приближенному и нечеткому поиску, поиск происходит без упрощения терминов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качества анализа тональности</a:t>
            </a:r>
            <a:endParaRPr lang="ru-RU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 l="29492" t="30312" r="33008" b="52813"/>
          <a:stretch>
            <a:fillRect/>
          </a:stretch>
        </p:blipFill>
        <p:spPr bwMode="auto">
          <a:xfrm>
            <a:off x="2071670" y="1928802"/>
            <a:ext cx="45720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/>
          <a:srcRect l="27734" t="35000" r="30078" b="35000"/>
          <a:stretch>
            <a:fillRect/>
          </a:stretch>
        </p:blipFill>
        <p:spPr bwMode="auto">
          <a:xfrm>
            <a:off x="1928794" y="3429000"/>
            <a:ext cx="51435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34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Препроцессинг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Экземпляр</a:t>
                      </a:r>
                      <a:r>
                        <a:rPr lang="ru-RU" baseline="0" dirty="0" smtClean="0"/>
                        <a:t> последовательности символов, объединенных в одну единицы для обработки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 одинаковых </a:t>
                      </a:r>
                      <a:r>
                        <a:rPr lang="ru-RU" dirty="0" err="1" smtClean="0"/>
                        <a:t>токенов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Проиндексированный тип, включенный с словарь</a:t>
                      </a:r>
                      <a:r>
                        <a:rPr lang="ru-RU" baseline="0" dirty="0" smtClean="0"/>
                        <a:t> 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28" y="2285992"/>
            <a:ext cx="141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Что нужно сделать с документом, чтобы его проиндексировать?</a:t>
            </a:r>
          </a:p>
          <a:p>
            <a:pPr>
              <a:buFontTx/>
              <a:buNone/>
            </a:pPr>
            <a:endParaRPr lang="ru-RU" sz="3600" dirty="0">
              <a:solidFill>
                <a:schemeClr val="folHlink"/>
              </a:solidFill>
            </a:endParaRPr>
          </a:p>
          <a:p>
            <a:r>
              <a:rPr lang="ru-RU" sz="3600" dirty="0" err="1" smtClean="0"/>
              <a:t>Токены</a:t>
            </a:r>
            <a:r>
              <a:rPr lang="ru-RU" sz="3600" dirty="0" smtClean="0"/>
              <a:t>: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разбить документ на </a:t>
            </a:r>
            <a:r>
              <a:rPr lang="ru-RU" dirty="0" smtClean="0"/>
              <a:t>элементы?</a:t>
            </a:r>
            <a:endParaRPr lang="ru-RU" dirty="0"/>
          </a:p>
          <a:p>
            <a:r>
              <a:rPr lang="ru-RU" sz="3600" dirty="0" smtClean="0"/>
              <a:t>Типы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привести </a:t>
            </a:r>
            <a:r>
              <a:rPr lang="ru-RU" dirty="0" smtClean="0"/>
              <a:t>эти элементы к </a:t>
            </a:r>
            <a:r>
              <a:rPr lang="ru-RU" dirty="0"/>
              <a:t>одному виду?</a:t>
            </a:r>
          </a:p>
          <a:p>
            <a:r>
              <a:rPr lang="ru-RU" sz="3600" dirty="0" smtClean="0"/>
              <a:t>Термины</a:t>
            </a:r>
            <a:endParaRPr lang="ru-RU" sz="3600" dirty="0"/>
          </a:p>
          <a:p>
            <a:pPr lvl="1"/>
            <a:r>
              <a:rPr lang="ru-RU" dirty="0"/>
              <a:t>А можно считать не все?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1557338"/>
            <a:ext cx="4067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2"/>
                </a:solidFill>
              </a:rPr>
              <a:t>Orville James Nave (1841-1917)</a:t>
            </a:r>
            <a:r>
              <a:rPr lang="en-US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3850" y="0"/>
            <a:ext cx="9753600" cy="892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-892175"/>
            <a:ext cx="107950" cy="892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-252413" y="0"/>
            <a:ext cx="9720263" cy="14843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25538"/>
            <a:ext cx="32004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341438"/>
            <a:ext cx="2857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-14860588"/>
            <a:ext cx="7993062" cy="3466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2557</Words>
  <Application>Microsoft Office PowerPoint</Application>
  <PresentationFormat>Экран (4:3)</PresentationFormat>
  <Paragraphs>810</Paragraphs>
  <Slides>52</Slides>
  <Notes>48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 New</vt:lpstr>
      <vt:lpstr>Garamond</vt:lpstr>
      <vt:lpstr>Lucida Sans Unicode</vt:lpstr>
      <vt:lpstr>Palatino Linotype</vt:lpstr>
      <vt:lpstr>Symbol</vt:lpstr>
      <vt:lpstr>Times New Roman</vt:lpstr>
      <vt:lpstr>Wingdings</vt:lpstr>
      <vt:lpstr>Тема Office</vt:lpstr>
      <vt:lpstr>Индексация и модель мешка слов</vt:lpstr>
      <vt:lpstr>Полнотекстовый поиск</vt:lpstr>
      <vt:lpstr>Поисковые системы в исторической перспективе</vt:lpstr>
      <vt:lpstr>Алгоритмы поиска</vt:lpstr>
      <vt:lpstr>Алгоритмы поиска: прямой поиск</vt:lpstr>
      <vt:lpstr>Orville James Nave (1841-1917) </vt:lpstr>
      <vt:lpstr>Презентация PowerPoint</vt:lpstr>
      <vt:lpstr>Презентация PowerPoint</vt:lpstr>
      <vt:lpstr>Презентация PowerPoint</vt:lpstr>
      <vt:lpstr>Архитектура поисковой системы ( очень грубо)</vt:lpstr>
      <vt:lpstr>Алгоритмы поиска: Булев поиск</vt:lpstr>
      <vt:lpstr>Алгоритмы поиска: Булев поиск</vt:lpstr>
      <vt:lpstr>Алгоритмы поиска: Булев поиск</vt:lpstr>
      <vt:lpstr>Алгоритмы поиска: Булев поиск</vt:lpstr>
      <vt:lpstr>Но что если у нас большие коллекции?</vt:lpstr>
      <vt:lpstr>Презентация PowerPoint</vt:lpstr>
      <vt:lpstr>Презентация PowerPoint</vt:lpstr>
      <vt:lpstr>Индексирование</vt:lpstr>
      <vt:lpstr>Индексирование</vt:lpstr>
      <vt:lpstr>Индексирование: объединяем таблицы</vt:lpstr>
      <vt:lpstr>Индексирование: нормализуем и сортируем</vt:lpstr>
      <vt:lpstr>Базовые ступени текстового процессинга ( препроцессинга) </vt:lpstr>
      <vt:lpstr>Архитектура поисковой системы</vt:lpstr>
      <vt:lpstr>Сложные запросы: кукушка and соловей</vt:lpstr>
      <vt:lpstr>Сложные запросы: пересечение</vt:lpstr>
      <vt:lpstr>Обработка запроса</vt:lpstr>
      <vt:lpstr>Булева модель</vt:lpstr>
      <vt:lpstr>Векторная модель</vt:lpstr>
      <vt:lpstr>Презентация PowerPoint</vt:lpstr>
      <vt:lpstr>Презентация PowerPoint</vt:lpstr>
      <vt:lpstr>Презентация PowerPoint</vt:lpstr>
      <vt:lpstr>Основные частотные характеристики элементов корпуса</vt:lpstr>
      <vt:lpstr>ОПРЕДЕЛЕНИЯ  МОДЕЛИ «РАНГ-ЧАСТОТА»</vt:lpstr>
      <vt:lpstr>ЗАКОН ЧАСТОТ СЛОВ ЦИПФА</vt:lpstr>
      <vt:lpstr>ЗАКОН ЧАСТОТ СЛОВ ЦИПФА</vt:lpstr>
      <vt:lpstr>Векторная модель</vt:lpstr>
      <vt:lpstr>Презентация PowerPoint</vt:lpstr>
      <vt:lpstr>Презентация PowerPoint</vt:lpstr>
      <vt:lpstr>Презентация PowerPoint</vt:lpstr>
      <vt:lpstr>Векторная модель</vt:lpstr>
      <vt:lpstr>Векторная модель</vt:lpstr>
      <vt:lpstr>Векторная модель</vt:lpstr>
      <vt:lpstr>Векторная модель</vt:lpstr>
      <vt:lpstr>Векторная модель</vt:lpstr>
      <vt:lpstr>Векторная модель</vt:lpstr>
      <vt:lpstr>Оценка качества поиска</vt:lpstr>
      <vt:lpstr>Оценка качества поиска</vt:lpstr>
      <vt:lpstr>Оценка качества системы</vt:lpstr>
      <vt:lpstr>Точность или полнота</vt:lpstr>
      <vt:lpstr>Оценка качества анализа тональности</vt:lpstr>
      <vt:lpstr>Препроцессинг</vt:lpstr>
      <vt:lpstr>Презентация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лингвистика</dc:title>
  <dc:creator>user</dc:creator>
  <cp:lastModifiedBy>Дмитрий Горшков</cp:lastModifiedBy>
  <cp:revision>16</cp:revision>
  <dcterms:created xsi:type="dcterms:W3CDTF">2013-09-26T20:30:13Z</dcterms:created>
  <dcterms:modified xsi:type="dcterms:W3CDTF">2017-01-28T03:45:13Z</dcterms:modified>
</cp:coreProperties>
</file>