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89" r:id="rId3"/>
    <p:sldId id="390" r:id="rId4"/>
    <p:sldId id="499" r:id="rId5"/>
    <p:sldId id="500" r:id="rId6"/>
    <p:sldId id="502" r:id="rId7"/>
    <p:sldId id="492" r:id="rId8"/>
    <p:sldId id="511" r:id="rId9"/>
    <p:sldId id="496" r:id="rId10"/>
    <p:sldId id="497" r:id="rId11"/>
    <p:sldId id="493" r:id="rId12"/>
    <p:sldId id="494" r:id="rId13"/>
    <p:sldId id="506" r:id="rId14"/>
    <p:sldId id="507" r:id="rId15"/>
    <p:sldId id="508" r:id="rId16"/>
    <p:sldId id="509" r:id="rId17"/>
    <p:sldId id="510" r:id="rId18"/>
    <p:sldId id="392" r:id="rId19"/>
    <p:sldId id="370" r:id="rId20"/>
    <p:sldId id="371" r:id="rId21"/>
    <p:sldId id="372" r:id="rId22"/>
    <p:sldId id="443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504" r:id="rId51"/>
    <p:sldId id="505" r:id="rId52"/>
    <p:sldId id="498" r:id="rId53"/>
    <p:sldId id="503" r:id="rId5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BF22431-6A97-461C-B9BA-52A183FBC22D}">
          <p14:sldIdLst>
            <p14:sldId id="256"/>
            <p14:sldId id="389"/>
          </p14:sldIdLst>
        </p14:section>
        <p14:section name="Morphology. Tasks" id="{063DBE97-5161-4236-A023-EFCFA77FE3E2}">
          <p14:sldIdLst>
            <p14:sldId id="390"/>
            <p14:sldId id="499"/>
            <p14:sldId id="500"/>
            <p14:sldId id="502"/>
            <p14:sldId id="492"/>
          </p14:sldIdLst>
        </p14:section>
        <p14:section name="Morphology. Data" id="{8DA1736A-2829-4E58-BAF1-EF716ED447F8}">
          <p14:sldIdLst>
            <p14:sldId id="511"/>
            <p14:sldId id="496"/>
            <p14:sldId id="497"/>
            <p14:sldId id="493"/>
            <p14:sldId id="494"/>
            <p14:sldId id="506"/>
            <p14:sldId id="507"/>
            <p14:sldId id="508"/>
            <p14:sldId id="509"/>
            <p14:sldId id="510"/>
          </p14:sldIdLst>
        </p14:section>
        <p14:section name="Data representation" id="{8C343D46-3CC5-4FB0-966D-CCF06477D52B}">
          <p14:sldIdLst>
            <p14:sldId id="392"/>
            <p14:sldId id="370"/>
            <p14:sldId id="371"/>
            <p14:sldId id="372"/>
            <p14:sldId id="443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Inflection vs. Derivation" id="{357533F6-AAB7-463E-BEC5-0DF5E256884B}">
          <p14:sldIdLst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504"/>
            <p14:sldId id="505"/>
            <p14:sldId id="498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D314E"/>
    <a:srgbClr val="EDBDC2"/>
    <a:srgbClr val="DDDDDD"/>
    <a:srgbClr val="00FFFF"/>
    <a:srgbClr val="3366FF"/>
    <a:srgbClr val="B4CAF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61" d="100"/>
          <a:sy n="61" d="100"/>
        </p:scale>
        <p:origin x="7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145BF3-5AD1-4736-97A4-D8799CC3A798}" type="datetimeFigureOut">
              <a:rPr lang="ru-RU"/>
              <a:pPr>
                <a:defRPr/>
              </a:pPr>
              <a:t>28.12.2016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89C219-69C4-4975-872E-2C969680A1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74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875636-3AAF-4B09-BFE1-17D06416B7F4}" type="datetimeFigureOut">
              <a:rPr lang="ru-RU"/>
              <a:pPr>
                <a:defRPr/>
              </a:pPr>
              <a:t>28.12.2016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3A57F3-D099-42C3-86E0-2884A7A0A5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4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9534A04-BFD5-4BB9-93DB-6D20DBB79C62}" type="slidenum">
              <a:rPr lang="ru-RU" altLang="en-US" smtClean="0"/>
              <a:pPr/>
              <a:t>11</a:t>
            </a:fld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371873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8E6B4DB-2976-4137-82AF-D9A152B52A82}" type="slidenum">
              <a:rPr lang="ru-RU" altLang="en-US" smtClean="0">
                <a:latin typeface="Arial" panose="020B0604020202020204" pitchFamily="34" charset="0"/>
              </a:rPr>
              <a:pPr/>
              <a:t>36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Нет возможности свободно соединять подобные по форме и значению компоненты, порождая словоформы с необходимой комбинацией значений.</a:t>
            </a:r>
            <a:endParaRPr lang="en-US" altLang="en-US" smtClean="0"/>
          </a:p>
          <a:p>
            <a:pPr eaLnBrk="1" hangingPunct="1"/>
            <a:r>
              <a:rPr lang="ru-RU" altLang="en-US" b="1" smtClean="0"/>
              <a:t>Вместе с тем</a:t>
            </a:r>
            <a:r>
              <a:rPr lang="ru-RU" altLang="en-US" smtClean="0"/>
              <a:t>: нельзя отказывать в регулярности (точнее, в коррелятивности), например, тем именам существительным, которые не имеют форм множественного числа (</a:t>
            </a:r>
            <a:r>
              <a:rPr lang="ru-RU" altLang="en-US" i="1" smtClean="0"/>
              <a:t>молоко</a:t>
            </a:r>
            <a:r>
              <a:rPr lang="ru-RU" altLang="en-US" smtClean="0"/>
              <a:t>, </a:t>
            </a:r>
            <a:r>
              <a:rPr lang="ru-RU" altLang="en-US" i="1" smtClean="0"/>
              <a:t>борьба</a:t>
            </a:r>
            <a:r>
              <a:rPr lang="ru-RU" altLang="en-US" smtClean="0"/>
              <a:t>…). Во-первых, формы множественного числа часто потенциально существуют (</a:t>
            </a:r>
            <a:r>
              <a:rPr lang="ru-RU" altLang="en-US" i="1" smtClean="0"/>
              <a:t>Времени нету молоки распивать</a:t>
            </a:r>
            <a:r>
              <a:rPr lang="ru-RU" altLang="en-US" smtClean="0"/>
              <a:t> – Шолохов), но, главное, во-вторых: даже если форму мн.ч. образовать в принципе невозможно (</a:t>
            </a:r>
            <a:r>
              <a:rPr lang="ru-RU" altLang="en-US" i="1" smtClean="0"/>
              <a:t>борьба</a:t>
            </a:r>
            <a:r>
              <a:rPr lang="ru-RU" altLang="en-US" smtClean="0"/>
              <a:t>, </a:t>
            </a:r>
            <a:r>
              <a:rPr lang="ru-RU" altLang="en-US" i="1" smtClean="0"/>
              <a:t>бельё</a:t>
            </a:r>
            <a:r>
              <a:rPr lang="ru-RU" altLang="en-US" smtClean="0"/>
              <a:t>, </a:t>
            </a:r>
            <a:r>
              <a:rPr lang="ru-RU" altLang="en-US" i="1" smtClean="0"/>
              <a:t>пыль</a:t>
            </a:r>
            <a:r>
              <a:rPr lang="ru-RU" altLang="en-US" smtClean="0"/>
              <a:t>..), это не выводит данное существительное за рамки противопоставления ед. – мн. число, т.к. по всем признакам мы имеющиеся формы существительных типа </a:t>
            </a:r>
            <a:r>
              <a:rPr lang="ru-RU" altLang="en-US" i="1" smtClean="0"/>
              <a:t>борьба</a:t>
            </a:r>
            <a:r>
              <a:rPr lang="ru-RU" altLang="en-US" smtClean="0"/>
              <a:t> должны отнести к ед.ч. Скорее нужно говорить о пустом результате соединения значений </a:t>
            </a:r>
            <a:r>
              <a:rPr lang="en-US" altLang="en-US" smtClean="0"/>
              <a:t>{</a:t>
            </a:r>
            <a:r>
              <a:rPr lang="ru-RU" altLang="en-US" smtClean="0"/>
              <a:t>борьба</a:t>
            </a:r>
            <a:r>
              <a:rPr lang="en-US" altLang="en-US" smtClean="0"/>
              <a:t>}</a:t>
            </a:r>
            <a:r>
              <a:rPr lang="ru-RU" altLang="en-US" smtClean="0"/>
              <a:t> + мн.ч., чем о невозможности сочетать эти значения. (Связано с понятием </a:t>
            </a:r>
            <a:r>
              <a:rPr lang="ru-RU" altLang="en-US" b="1" i="1" smtClean="0"/>
              <a:t>лакун</a:t>
            </a:r>
            <a:r>
              <a:rPr lang="ru-RU" altLang="en-US" smtClean="0"/>
              <a:t> в парадигмах, </a:t>
            </a:r>
            <a:r>
              <a:rPr lang="ru-RU" altLang="en-US" b="1" i="1" smtClean="0"/>
              <a:t>дефектных парадигм</a:t>
            </a:r>
            <a:r>
              <a:rPr lang="ru-RU" altLang="en-US" smtClean="0"/>
              <a:t>)</a:t>
            </a:r>
          </a:p>
          <a:p>
            <a:pPr eaLnBrk="1" hangingPunct="1"/>
            <a:r>
              <a:rPr lang="ru-RU" altLang="en-US" smtClean="0"/>
              <a:t>Отсутствие предсказуемости (в анализе проявляет себя в композиционности, в синтезе – в регулярности) удобно принять за основание для разделения всего круга морфологических явлений на словоизменительные и словообразовательные.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77179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A18D9C0-831F-4F16-847F-800ACB78C266}" type="slidenum">
              <a:rPr lang="ru-RU" altLang="en-US" smtClean="0">
                <a:latin typeface="Arial" panose="020B0604020202020204" pitchFamily="34" charset="0"/>
              </a:rPr>
              <a:pPr/>
              <a:t>37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lang="ru-RU" smtClean="0"/>
              <a:t>Относительность (градуальность) критериев разграничения словоизменения и словообразования в современной теоретической морфологии</a:t>
            </a:r>
          </a:p>
          <a:p>
            <a:pPr eaLnBrk="1" hangingPunct="1">
              <a:defRPr/>
            </a:pPr>
            <a:r>
              <a:rPr lang="ru-RU" smtClean="0"/>
              <a:t>Указаны критерии, которые приводятся в обоих списках (Планка и Перцова) на первых местах.</a:t>
            </a:r>
          </a:p>
          <a:p>
            <a:pPr eaLnBrk="1" hangingPunct="1">
              <a:defRPr/>
            </a:pPr>
            <a:r>
              <a:rPr lang="en-US" smtClean="0"/>
              <a:t>{</a:t>
            </a:r>
            <a:r>
              <a:rPr lang="ru-RU" smtClean="0"/>
              <a:t>вхождение в категории, обязательность категорий: категория числа у русских существительных обладает этим признаком, т.к. любое употребление существительного обязательно относится либо к ед., либо к мн. числу, причем только к одному из них</a:t>
            </a:r>
            <a:r>
              <a:rPr lang="en-US" smtClean="0"/>
              <a:t>}</a:t>
            </a:r>
            <a:endParaRPr lang="ru-RU" smtClean="0"/>
          </a:p>
          <a:p>
            <a:pPr eaLnBrk="1" hangingPunct="1">
              <a:defRPr/>
            </a:pPr>
            <a:r>
              <a:rPr lang="en-US" smtClean="0"/>
              <a:t>{</a:t>
            </a:r>
            <a:r>
              <a:rPr lang="ru-RU" smtClean="0"/>
              <a:t>коррелятивность категории: наличие у каждой единицы некоторого класса соотносимых с ней единиц, которые отличаются только значениями этой категории; например, категория числа для русских прилагательных коррелятивна, т.к. для каждой формы ед.ч. существуют соотносимая с ней форма мн. ч.</a:t>
            </a:r>
            <a:r>
              <a:rPr lang="en-US" smtClean="0"/>
              <a:t>}</a:t>
            </a:r>
            <a:endParaRPr lang="ru-RU" smtClean="0"/>
          </a:p>
          <a:p>
            <a:pPr eaLnBrk="1" hangingPunct="1">
              <a:defRPr/>
            </a:pPr>
            <a:r>
              <a:rPr lang="ru-RU" smtClean="0"/>
              <a:t>Относительный характер противопоставления</a:t>
            </a:r>
          </a:p>
          <a:p>
            <a:pPr eaLnBrk="1" hangingPunct="1">
              <a:defRPr/>
            </a:pPr>
            <a:r>
              <a:rPr lang="ru-RU" smtClean="0"/>
              <a:t>Примеры нарушения критериев:</a:t>
            </a:r>
            <a:endParaRPr lang="en-US" smtClean="0"/>
          </a:p>
          <a:p>
            <a:pPr eaLnBrk="1" hangingPunct="1">
              <a:defRPr/>
            </a:pPr>
            <a:r>
              <a:rPr lang="ru-RU" smtClean="0"/>
              <a:t>- находим сходство со словоизменением, но не соответствует критериям:</a:t>
            </a:r>
          </a:p>
          <a:p>
            <a:pPr eaLnBrk="1" hangingPunct="1">
              <a:defRPr/>
            </a:pPr>
            <a:r>
              <a:rPr lang="ru-RU" smtClean="0"/>
              <a:t>английский посессив (</a:t>
            </a:r>
            <a:r>
              <a:rPr lang="en-US" i="1" smtClean="0"/>
              <a:t>‘s</a:t>
            </a:r>
            <a:r>
              <a:rPr lang="ru-RU" smtClean="0"/>
              <a:t>) не входит в обязательное противопоставление и некоррелятивен</a:t>
            </a:r>
          </a:p>
          <a:p>
            <a:pPr eaLnBrk="1" hangingPunct="1">
              <a:defRPr/>
            </a:pPr>
            <a:r>
              <a:rPr lang="ru-RU" smtClean="0"/>
              <a:t>- принято считать словообразованием, но соответствует (некоторым) критериям:</a:t>
            </a:r>
          </a:p>
          <a:p>
            <a:pPr eaLnBrk="1" hangingPunct="1">
              <a:defRPr/>
            </a:pPr>
            <a:r>
              <a:rPr lang="ru-RU" smtClean="0"/>
              <a:t>уменьшительность/аугментативность (</a:t>
            </a:r>
            <a:r>
              <a:rPr lang="ru-RU" i="1" smtClean="0"/>
              <a:t>домик</a:t>
            </a:r>
            <a:r>
              <a:rPr lang="ru-RU" smtClean="0"/>
              <a:t>-</a:t>
            </a:r>
            <a:r>
              <a:rPr lang="ru-RU" i="1" smtClean="0"/>
              <a:t>домище</a:t>
            </a:r>
            <a:r>
              <a:rPr lang="ru-RU" smtClean="0"/>
              <a:t>) обладает обязательностью относительно избранной совокупности единиц, коррелятивно для этой совокупности</a:t>
            </a:r>
          </a:p>
          <a:p>
            <a:pPr eaLnBrk="1" hangingPunct="1">
              <a:defRPr/>
            </a:pPr>
            <a:r>
              <a:rPr lang="ru-RU" smtClean="0"/>
              <a:t>композиционные словообразовательные средства: суффикс –оват-, префикс анти-…</a:t>
            </a:r>
          </a:p>
          <a:p>
            <a:pPr eaLnBrk="1" hangingPunct="1">
              <a:defRPr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409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FABA9FD-796F-4A62-B07A-54E34D505B21}" type="slidenum">
              <a:rPr lang="ru-RU" altLang="en-US" smtClean="0">
                <a:latin typeface="Arial" panose="020B0604020202020204" pitchFamily="34" charset="0"/>
              </a:rPr>
              <a:pPr/>
              <a:t>38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Указаны свойства, которым должно обладать словоизменение (в отличие от словообразования)</a:t>
            </a:r>
          </a:p>
          <a:p>
            <a:pPr eaLnBrk="1" hangingPunct="1"/>
            <a:r>
              <a:rPr lang="ru-RU" altLang="en-US" smtClean="0"/>
              <a:t>Примеры, когда критерии не выполняются:</a:t>
            </a:r>
          </a:p>
          <a:p>
            <a:pPr eaLnBrk="1" hangingPunct="1"/>
            <a:r>
              <a:rPr lang="ru-RU" altLang="en-US" smtClean="0"/>
              <a:t>нет композиционности в писа</a:t>
            </a:r>
            <a:r>
              <a:rPr lang="en-US" altLang="en-US" smtClean="0"/>
              <a:t>|</a:t>
            </a:r>
            <a:r>
              <a:rPr lang="ru-RU" altLang="en-US" smtClean="0"/>
              <a:t>тель (т.е. писатель – это не «тот, кто пишет», как читатель);</a:t>
            </a:r>
          </a:p>
          <a:p>
            <a:pPr eaLnBrk="1" hangingPunct="1"/>
            <a:r>
              <a:rPr lang="ru-RU" altLang="en-US" smtClean="0"/>
              <a:t>нет регулярности в по</a:t>
            </a:r>
            <a:r>
              <a:rPr lang="en-US" altLang="en-US" smtClean="0"/>
              <a:t>|</a:t>
            </a:r>
            <a:r>
              <a:rPr lang="ru-RU" altLang="en-US" smtClean="0"/>
              <a:t>дорож</a:t>
            </a:r>
            <a:r>
              <a:rPr lang="en-US" altLang="en-US" smtClean="0"/>
              <a:t>|</a:t>
            </a:r>
            <a:r>
              <a:rPr lang="ru-RU" altLang="en-US" smtClean="0"/>
              <a:t>ник (т.к. невозможно указать класс, куда бы вошла основа дорог-, и который характеризовался бы возможностью унифицированными формальными средствами образовывать названия растений, растущих по краям того, что названо этой основой).</a:t>
            </a:r>
          </a:p>
          <a:p>
            <a:pPr eaLnBrk="1" hangingPunct="1"/>
            <a:r>
              <a:rPr lang="ru-RU" altLang="en-US" smtClean="0"/>
              <a:t>Словоизменение расширяется и приближается к понятию формообразования</a:t>
            </a:r>
          </a:p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424314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5A97B8D-0C34-4FD3-9D3F-DBF4062AFD15}" type="slidenum">
              <a:rPr lang="ru-RU" altLang="en-US" smtClean="0">
                <a:latin typeface="Arial" panose="020B0604020202020204" pitchFamily="34" charset="0"/>
              </a:rPr>
              <a:pPr/>
              <a:t>39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8176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943BF2C-5655-4E4D-BD48-3B1535937751}" type="slidenum">
              <a:rPr lang="ru-RU" altLang="en-US" smtClean="0">
                <a:latin typeface="Arial" panose="020B0604020202020204" pitchFamily="34" charset="0"/>
              </a:rPr>
              <a:pPr/>
              <a:t>40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198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79ACE3C-A89B-4422-98D5-7A263B38F55F}" type="slidenum">
              <a:rPr lang="ru-RU" altLang="en-US" smtClean="0"/>
              <a:pPr/>
              <a:t>41</a:t>
            </a:fld>
            <a:endParaRPr lang="ru-RU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 smtClean="0"/>
              <a:t>Если не разработана классификация русских глаголов с точки зрения средств образования отглагольных существительных, трудно опираться на результаты морфологического анализа </a:t>
            </a:r>
            <a:r>
              <a:rPr lang="en-US" altLang="en-US" i="1" smtClean="0"/>
              <a:t>ing</a:t>
            </a:r>
            <a:r>
              <a:rPr lang="en-US" altLang="en-US" smtClean="0"/>
              <a:t>-</a:t>
            </a:r>
            <a:r>
              <a:rPr lang="ru-RU" altLang="en-US" smtClean="0"/>
              <a:t>овых форм в русско-английском переводе. Проще представить </a:t>
            </a:r>
            <a:r>
              <a:rPr lang="en-US" altLang="en-US" i="1" smtClean="0"/>
              <a:t>ing</a:t>
            </a:r>
            <a:r>
              <a:rPr lang="en-US" altLang="en-US" smtClean="0"/>
              <a:t>-</a:t>
            </a:r>
            <a:r>
              <a:rPr lang="ru-RU" altLang="en-US" smtClean="0"/>
              <a:t>овые формы как самостоятельные лексические единицы, при каждой в словарной базе данных будет указан наиболее подходящий перевод существительным.</a:t>
            </a:r>
          </a:p>
          <a:p>
            <a:r>
              <a:rPr lang="ru-RU" altLang="en-US" smtClean="0"/>
              <a:t>Учитывается также необходимость в обработке на последующих уровнях (синтаксический анализ)</a:t>
            </a:r>
          </a:p>
        </p:txBody>
      </p:sp>
    </p:spTree>
    <p:extLst>
      <p:ext uri="{BB962C8B-B14F-4D97-AF65-F5344CB8AC3E}">
        <p14:creationId xmlns:p14="http://schemas.microsoft.com/office/powerpoint/2010/main" val="2339145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9BC8605-D6E2-40A9-8B66-36316AAF57A0}" type="slidenum">
              <a:rPr lang="ru-RU" altLang="en-US" smtClean="0">
                <a:latin typeface="Arial" panose="020B0604020202020204" pitchFamily="34" charset="0"/>
              </a:rPr>
              <a:pPr/>
              <a:t>43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Как идентифицировать типовую парадигму/морфологический тип</a:t>
            </a:r>
          </a:p>
          <a:p>
            <a:pPr eaLnBrk="1" hangingPunct="1"/>
            <a:r>
              <a:rPr lang="ru-RU" altLang="en-US" smtClean="0"/>
              <a:t>Чтобы решить – нужно познакомиться с методами/алгоритмами морфологического анализа.</a:t>
            </a:r>
          </a:p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522986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013DC01-BFC6-4175-B5AD-A86A63E68242}" type="slidenum">
              <a:rPr lang="ru-RU" altLang="en-US" smtClean="0">
                <a:latin typeface="Arial" panose="020B0604020202020204" pitchFamily="34" charset="0"/>
              </a:rPr>
              <a:pPr/>
              <a:t>44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Идентификаторы парадигмы представляют собой отсылки к таблицам с наборами правил для конкретных парадигм.</a:t>
            </a:r>
          </a:p>
          <a:p>
            <a:pPr eaLnBrk="1" hangingPunct="1"/>
            <a:r>
              <a:rPr lang="ru-RU" altLang="en-US" smtClean="0"/>
              <a:t>Идентификатор лексемы может быть тем самым строительным материалом (последовательностью букв, основой), из которого будут строиться формы при синтезе, или который будет выявляться внутри анализируемой формы при анализе…</a:t>
            </a:r>
          </a:p>
        </p:txBody>
      </p:sp>
    </p:spTree>
    <p:extLst>
      <p:ext uri="{BB962C8B-B14F-4D97-AF65-F5344CB8AC3E}">
        <p14:creationId xmlns:p14="http://schemas.microsoft.com/office/powerpoint/2010/main" val="89201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B3F7B2A-C1C8-4741-B318-5C2F068448C5}" type="slidenum">
              <a:rPr lang="ru-RU" altLang="en-US" smtClean="0">
                <a:latin typeface="Arial" panose="020B0604020202020204" pitchFamily="34" charset="0"/>
              </a:rPr>
              <a:pPr/>
              <a:t>45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… а может быть задан как метка записи, отдельная от основы.</a:t>
            </a:r>
          </a:p>
          <a:p>
            <a:pPr eaLnBrk="1" hangingPunct="1"/>
            <a:r>
              <a:rPr lang="ru-RU" altLang="en-US" smtClean="0"/>
              <a:t>Эта метка для удобства работы с базой данных в «ручном» режиме (</a:t>
            </a:r>
            <a:r>
              <a:rPr lang="en-US" altLang="en-US" smtClean="0"/>
              <a:t>maintenance</a:t>
            </a:r>
            <a:r>
              <a:rPr lang="ru-RU" altLang="en-US" smtClean="0"/>
              <a:t>) может быть задана в виде начальной формы.</a:t>
            </a:r>
          </a:p>
        </p:txBody>
      </p:sp>
    </p:spTree>
    <p:extLst>
      <p:ext uri="{BB962C8B-B14F-4D97-AF65-F5344CB8AC3E}">
        <p14:creationId xmlns:p14="http://schemas.microsoft.com/office/powerpoint/2010/main" val="383282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AF4D68-3CEC-4DC4-90E3-B90FBBDECD0F}" type="slidenum">
              <a:rPr lang="ru-RU" altLang="en-US" smtClean="0">
                <a:latin typeface="Arial" panose="020B0604020202020204" pitchFamily="34" charset="0"/>
              </a:rPr>
              <a:pPr/>
              <a:t>46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Сценарий типизации для русских прилагательных в начальной форме.</a:t>
            </a:r>
          </a:p>
          <a:p>
            <a:pPr eaLnBrk="1" hangingPunct="1"/>
            <a:r>
              <a:rPr lang="ru-RU" altLang="en-US" smtClean="0"/>
              <a:t>Обозначения типовых парадигм (морфологических типов) условные, через «ТП»+ номер.</a:t>
            </a:r>
          </a:p>
          <a:p>
            <a:pPr eaLnBrk="1" hangingPunct="1"/>
            <a:r>
              <a:rPr lang="ru-RU" altLang="en-US" smtClean="0"/>
              <a:t>Эталонные прилагательные, воплощающие парадигмы под номерами:</a:t>
            </a:r>
          </a:p>
          <a:p>
            <a:pPr eaLnBrk="1" hangingPunct="1"/>
            <a:r>
              <a:rPr lang="ru-RU" altLang="en-US" smtClean="0"/>
              <a:t>1-новый, 2-синий, длинношеий, 3-редкий, 4-свежий, 5-вьющийся, 6-куцый, 7-живой, 8-сухой, 20-папин, 21-дедов, зятев, 24-рыбий</a:t>
            </a:r>
          </a:p>
          <a:p>
            <a:pPr eaLnBrk="1" hangingPunct="1"/>
            <a:r>
              <a:rPr lang="ru-RU" altLang="en-US" smtClean="0"/>
              <a:t>Для выбора между ТП4 и ТП24, ТП2 и ТП24 необходима дополнительная информация, которую можно получить в диалоге с пользователем… </a:t>
            </a:r>
          </a:p>
          <a:p>
            <a:pPr eaLnBrk="1" hangingPunct="1"/>
            <a:r>
              <a:rPr lang="ru-RU" altLang="en-US" smtClean="0"/>
              <a:t>За рамками этой процедуры остаются прилагательные (и местоименные прилагательные), относящиеся к закрытым (непополняемым новыми словами) парадигмам:</a:t>
            </a:r>
          </a:p>
          <a:p>
            <a:pPr eaLnBrk="1" hangingPunct="1"/>
            <a:r>
              <a:rPr lang="ru-RU" altLang="en-US" smtClean="0"/>
              <a:t>некий, этот, тот, один, сам, сей, весь, наш/ваш, кой/никой, мой/твой/свой, чей/ничей, фомин/ильин, господень</a:t>
            </a:r>
          </a:p>
          <a:p>
            <a:pPr eaLnBrk="1" hangingPunct="1"/>
            <a:endParaRPr lang="ru-RU" altLang="en-US" smtClean="0"/>
          </a:p>
          <a:p>
            <a:pPr eaLnBrk="1" hangingPunct="1"/>
            <a:r>
              <a:rPr lang="ru-RU" altLang="en-US" smtClean="0"/>
              <a:t>В общем случае на входе может быть не начальная форма, может быть неизвестна часть речи… (т.е. здесь – сценарий процедуры для узкой сферы применения). Тогда требуется «предсказание», т.е. морфологический анализ несловарного слова (что включает в себя в качестве побочного результата типизацию).</a:t>
            </a:r>
          </a:p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2309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F92CE-2C44-4216-8692-52EC275EEF85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22</a:t>
            </a:fld>
            <a:endParaRPr lang="ru-RU" altLang="en-US" smtClean="0">
              <a:latin typeface="Garamond" panose="02020404030301010803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 smtClean="0"/>
              <a:t>ЛО – лексикографическое описание, т.е. вся та информация, которую следует приписать единице (лексеме, основе, словоформе) хранимой в словарной базе данных. Например, в системах машинного перевода это переводной эквивалент и прочая (грамматическая, лексическая, прагматическая) информация, необходимая для построения перевода данной единицы; в модулях проверки правописания эта информация пуста.</a:t>
            </a:r>
          </a:p>
          <a:p>
            <a:r>
              <a:rPr lang="ru-RU" altLang="en-US" smtClean="0"/>
              <a:t>Во многих системах, особенно в последнее время, морфологические данные организованы по-разному на разных этапах работы с ними: выбирается более дружественная структура для служебных функций ведения словарной базы данных, и обладающая большей вычислительной эффективностью структура для выполнения основной функции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011339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05DB9A1-F79F-4F28-B3D5-D737C9F4867E}" type="slidenum">
              <a:rPr lang="ru-RU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47</a:t>
            </a:fld>
            <a:endParaRPr lang="ru-RU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198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10E880D-3AA1-4061-8869-C4EA6C8FEF67}" type="slidenum">
              <a:rPr lang="ru-RU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48</a:t>
            </a:fld>
            <a:endParaRPr lang="ru-RU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140 страниц пояснений к системе обозначений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53000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62C0AD-BC79-4CE5-8E17-A9F02F9674EF}" type="slidenum">
              <a:rPr lang="ru-RU" altLang="en-US" smtClean="0"/>
              <a:pPr/>
              <a:t>24</a:t>
            </a:fld>
            <a:endParaRPr lang="ru-RU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 smtClean="0"/>
              <a:t>Псевдооснова определяется как общий для всех форм слова левый фрагмент максимальной длины (для </a:t>
            </a:r>
            <a:r>
              <a:rPr lang="ru-RU" altLang="en-US" i="1" smtClean="0"/>
              <a:t>узел</a:t>
            </a:r>
            <a:r>
              <a:rPr lang="ru-RU" altLang="en-US" smtClean="0"/>
              <a:t> – </a:t>
            </a:r>
            <a:r>
              <a:rPr lang="ru-RU" altLang="en-US" i="1" smtClean="0"/>
              <a:t>уз</a:t>
            </a:r>
            <a:r>
              <a:rPr lang="ru-RU" altLang="en-US" smtClean="0"/>
              <a:t>, для </a:t>
            </a:r>
            <a:r>
              <a:rPr lang="ru-RU" altLang="en-US" i="1" smtClean="0"/>
              <a:t>заец</a:t>
            </a:r>
            <a:r>
              <a:rPr lang="ru-RU" altLang="en-US" smtClean="0"/>
              <a:t> – </a:t>
            </a:r>
            <a:r>
              <a:rPr lang="ru-RU" altLang="en-US" i="1" smtClean="0"/>
              <a:t>за</a:t>
            </a:r>
            <a:r>
              <a:rPr lang="ru-RU" altLang="en-US" smtClean="0"/>
              <a:t>, для </a:t>
            </a:r>
            <a:r>
              <a:rPr lang="ru-RU" altLang="en-US" i="1" smtClean="0"/>
              <a:t>приходить</a:t>
            </a:r>
            <a:r>
              <a:rPr lang="ru-RU" altLang="en-US" smtClean="0"/>
              <a:t> – </a:t>
            </a:r>
            <a:r>
              <a:rPr lang="ru-RU" altLang="en-US" i="1" smtClean="0"/>
              <a:t>при</a:t>
            </a:r>
            <a:r>
              <a:rPr lang="ru-RU" altLang="en-US" smtClean="0"/>
              <a:t>)</a:t>
            </a:r>
          </a:p>
          <a:p>
            <a:r>
              <a:rPr lang="ru-RU" altLang="en-US" smtClean="0"/>
              <a:t>Третий столбец содержит указатель на возможные продолжения данной псевдоморфемы.</a:t>
            </a:r>
          </a:p>
          <a:p>
            <a:r>
              <a:rPr lang="ru-RU" altLang="en-US" smtClean="0"/>
              <a:t>Широко используется отечественной школой машинного перевода, в некоторых открытых морфологических базах данных (например, доступное для просмотра представление морфологических данных АОТ)</a:t>
            </a:r>
          </a:p>
        </p:txBody>
      </p:sp>
    </p:spTree>
    <p:extLst>
      <p:ext uri="{BB962C8B-B14F-4D97-AF65-F5344CB8AC3E}">
        <p14:creationId xmlns:p14="http://schemas.microsoft.com/office/powerpoint/2010/main" val="19610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E5C29E0-3BB6-4A32-A7CE-EA382ACC72B2}" type="slidenum">
              <a:rPr lang="ru-RU" altLang="en-US" smtClean="0"/>
              <a:pPr/>
              <a:t>25</a:t>
            </a:fld>
            <a:endParaRPr lang="ru-RU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# </a:t>
            </a:r>
            <a:r>
              <a:rPr lang="ru-RU" altLang="en-US" smtClean="0"/>
              <a:t>здесь обозначает нулевую (псевдо)морфему.</a:t>
            </a:r>
          </a:p>
          <a:p>
            <a:r>
              <a:rPr lang="ru-RU" altLang="en-US" smtClean="0"/>
              <a:t>Третий столбец содержит указатель на возможные продолжения данной псевдоморфемы.</a:t>
            </a:r>
          </a:p>
          <a:p>
            <a:r>
              <a:rPr lang="ru-RU" altLang="en-US" smtClean="0"/>
              <a:t>Если в списке содержится более одного правила, которое можно применить к словоформе, составленной из псевдоморфем основной таблицы (например, к словоформе </a:t>
            </a:r>
            <a:r>
              <a:rPr lang="ru-RU" altLang="en-US" i="1" smtClean="0"/>
              <a:t>узЬла</a:t>
            </a:r>
            <a:r>
              <a:rPr lang="ru-RU" altLang="en-US" smtClean="0"/>
              <a:t>), то выполняется только одно правило («дизъюнктивно…»), а именно то, которое указано первым («…упорядоченные»)</a:t>
            </a:r>
          </a:p>
          <a:p>
            <a:r>
              <a:rPr lang="ru-RU" altLang="en-US" smtClean="0"/>
              <a:t>Обычно эти правила (в соответствии с нотацией, обычной для грамматик непосредственно составляющих) указывают, какие символы заменить (слева от стрелки), на что заменить (справа от стрелки, но до косой черты), в каком контексте заменить (справа от косой черты). В данном случае символ </a:t>
            </a:r>
            <a:r>
              <a:rPr lang="en-US" altLang="en-US" smtClean="0"/>
              <a:t>V </a:t>
            </a:r>
            <a:r>
              <a:rPr lang="ru-RU" altLang="en-US" smtClean="0"/>
              <a:t>обозначает любую гласную.</a:t>
            </a:r>
          </a:p>
          <a:p>
            <a:r>
              <a:rPr lang="ru-RU" altLang="en-US" smtClean="0"/>
              <a:t>Наиболее адекватный с точки зрения теоретической морфологии способ. Но самый неэффективный для морфологического анализа.</a:t>
            </a:r>
          </a:p>
          <a:p>
            <a:r>
              <a:rPr lang="ru-RU" altLang="en-US" smtClean="0"/>
              <a:t>Попытка реализовать описана в:</a:t>
            </a:r>
          </a:p>
          <a:p>
            <a:r>
              <a:rPr lang="ru-RU" altLang="en-US" smtClean="0"/>
              <a:t>Бидер И.Г., Большаков И.А., Еськова Н.А. Формальная модель русской морфологии. I, II. М., 1978. (Предварительные публикации. Институт русского языка АН СССР. Проблемная группа по экспериментальной и прикладной лингвистике. Выпуск 111, 112)</a:t>
            </a:r>
          </a:p>
          <a:p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422081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AA6364F-0848-4A1D-8078-F443DFF11B09}" type="slidenum">
              <a:rPr lang="ru-RU" altLang="en-US" smtClean="0"/>
              <a:pPr/>
              <a:t>26</a:t>
            </a:fld>
            <a:endParaRPr lang="ru-RU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# </a:t>
            </a:r>
            <a:r>
              <a:rPr lang="ru-RU" altLang="en-US" smtClean="0"/>
              <a:t>здесь обозначает нулевую (псевдо)морфему.</a:t>
            </a:r>
          </a:p>
          <a:p>
            <a:r>
              <a:rPr lang="ru-RU" altLang="en-US" smtClean="0"/>
              <a:t>Третий столбец содержит указатель на возможные продолжения данной псевдоморфемы.</a:t>
            </a:r>
          </a:p>
          <a:p>
            <a:r>
              <a:rPr lang="ru-RU" altLang="en-US" smtClean="0"/>
              <a:t>В данном примере схема выбора указывает (в грамматических терминах) условия, при которых основа выступает в своем первом варианте (</a:t>
            </a:r>
            <a:r>
              <a:rPr lang="ru-RU" altLang="en-US" i="1" smtClean="0"/>
              <a:t>узел</a:t>
            </a:r>
            <a:r>
              <a:rPr lang="ru-RU" altLang="en-US" smtClean="0"/>
              <a:t>, а не </a:t>
            </a:r>
            <a:r>
              <a:rPr lang="ru-RU" altLang="en-US" i="1" smtClean="0"/>
              <a:t>узл</a:t>
            </a:r>
            <a:r>
              <a:rPr lang="ru-RU" altLang="en-US" smtClean="0"/>
              <a:t>).</a:t>
            </a:r>
          </a:p>
          <a:p>
            <a:r>
              <a:rPr lang="ru-RU" altLang="en-US" smtClean="0"/>
              <a:t>Исходное представление словарной базы в системе ЭТАП (Лингвистический процессор для сложных информационных систем / Апресян Ю.Д. и др. М.: Наука, 1992).</a:t>
            </a:r>
          </a:p>
        </p:txBody>
      </p:sp>
    </p:spTree>
    <p:extLst>
      <p:ext uri="{BB962C8B-B14F-4D97-AF65-F5344CB8AC3E}">
        <p14:creationId xmlns:p14="http://schemas.microsoft.com/office/powerpoint/2010/main" val="240965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A5C807A-AAC3-4352-B01A-57ADBF386852}" type="slidenum">
              <a:rPr lang="ru-RU" altLang="en-US" smtClean="0"/>
              <a:pPr/>
              <a:t>27</a:t>
            </a:fld>
            <a:endParaRPr lang="ru-RU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# </a:t>
            </a:r>
            <a:r>
              <a:rPr lang="ru-RU" altLang="en-US" smtClean="0"/>
              <a:t>здесь обозначает нулевую (псевдо)морфему.</a:t>
            </a:r>
          </a:p>
          <a:p>
            <a:r>
              <a:rPr lang="ru-RU" altLang="en-US" smtClean="0"/>
              <a:t>Третий столбец содержит указатель на возможные продолжения данной псевдоморфемы.</a:t>
            </a:r>
          </a:p>
          <a:p>
            <a:r>
              <a:rPr lang="ru-RU" altLang="en-US" smtClean="0"/>
              <a:t>Представление словарной базы (производное) в момент функционирования системы ЭТАП (согласно книге «Лингвистический процессор» 1992).</a:t>
            </a:r>
          </a:p>
          <a:p>
            <a:r>
              <a:rPr lang="ru-RU" altLang="en-US" smtClean="0"/>
              <a:t>Во многих случаях используется как дополнительное решение для частных случаев в системах, построенных в целом по способу 2.</a:t>
            </a:r>
          </a:p>
          <a:p>
            <a:r>
              <a:rPr lang="ru-RU" altLang="en-US" smtClean="0"/>
              <a:t>В сравнении со способом 2 (последовательной реализацией квазиагглютинативного представления) данный способ:</a:t>
            </a:r>
          </a:p>
          <a:p>
            <a:pPr>
              <a:buFontTx/>
              <a:buChar char="-"/>
            </a:pPr>
            <a:r>
              <a:rPr lang="ru-RU" altLang="en-US" smtClean="0"/>
              <a:t>не создает избыточной омонимии (преимущество)</a:t>
            </a:r>
          </a:p>
          <a:p>
            <a:pPr>
              <a:buFontTx/>
              <a:buChar char="-"/>
            </a:pPr>
            <a:r>
              <a:rPr lang="ru-RU" altLang="en-US" smtClean="0"/>
              <a:t>дублирует информацию, входящую в ЛО (недостаток)</a:t>
            </a:r>
          </a:p>
          <a:p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72802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4B813C9-65EE-4AEB-9B79-B0F77CF216C3}" type="slidenum">
              <a:rPr lang="ru-RU" altLang="en-US" smtClean="0"/>
              <a:pPr/>
              <a:t>28</a:t>
            </a:fld>
            <a:endParaRPr lang="ru-RU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 smtClean="0"/>
              <a:t>Морфологический анализ осуществляется побуквенным сличением обрабатываемой словоформами с метками на стрелках при переходах от начального (здесь самого левого) к любому из конечных (здесь самых правых, помечены двойными кружками) состояний.</a:t>
            </a:r>
          </a:p>
          <a:p>
            <a:r>
              <a:rPr lang="ru-RU" altLang="en-US" smtClean="0"/>
              <a:t>Двоеточия указывают на возможность соотнесения (в общем случае - формального) отдельных фрагментов словоформы с передаваемыми ею грамматическими значения.</a:t>
            </a:r>
          </a:p>
          <a:p>
            <a:r>
              <a:rPr lang="ru-RU" altLang="en-US" smtClean="0"/>
              <a:t>Наиболее передовая технология, представление словарной базы в момент функционирования системы (АОТ, ЭТАП, по-видимому, последние версии ПРОМТ).</a:t>
            </a:r>
          </a:p>
          <a:p>
            <a:r>
              <a:rPr lang="ru-RU" altLang="en-US" smtClean="0"/>
              <a:t>Более подробная информация об этой технологии содержится в лекциях 5-8.</a:t>
            </a:r>
          </a:p>
        </p:txBody>
      </p:sp>
    </p:spTree>
    <p:extLst>
      <p:ext uri="{BB962C8B-B14F-4D97-AF65-F5344CB8AC3E}">
        <p14:creationId xmlns:p14="http://schemas.microsoft.com/office/powerpoint/2010/main" val="51406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4377C19-81E2-4F0F-8B67-7863EC42039B}" type="slidenum">
              <a:rPr lang="ru-RU" altLang="en-US" smtClean="0">
                <a:latin typeface="Arial" panose="020B0604020202020204" pitchFamily="34" charset="0"/>
              </a:rPr>
              <a:pPr/>
              <a:t>34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Одинаковый формальный механизм варьирования не выглядит предсказуемым, если учитывать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60951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3E0C856-E95A-4FCC-9B78-8BE1A62B1F36}" type="slidenum">
              <a:rPr lang="ru-RU" altLang="en-US" smtClean="0">
                <a:latin typeface="Arial" panose="020B0604020202020204" pitchFamily="34" charset="0"/>
              </a:rPr>
              <a:pPr/>
              <a:t>35</a:t>
            </a:fld>
            <a:endParaRPr lang="ru-RU" altLang="en-US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en-US" smtClean="0"/>
              <a:t>По значениям составных частей словоформы нельзя предсказать значение всей словоформы.</a:t>
            </a:r>
          </a:p>
        </p:txBody>
      </p:sp>
    </p:spTree>
    <p:extLst>
      <p:ext uri="{BB962C8B-B14F-4D97-AF65-F5344CB8AC3E}">
        <p14:creationId xmlns:p14="http://schemas.microsoft.com/office/powerpoint/2010/main" val="232535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574 h 1906"/>
                <a:gd name="T4" fmla="*/ 6054 w 5740"/>
                <a:gd name="T5" fmla="*/ 574 h 1906"/>
                <a:gd name="T6" fmla="*/ 605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7BF6-A373-48D7-AE6B-D7E116E768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0D768-9D66-4E4C-84A3-287BC7C651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1F3A8-67A0-42C5-8F09-2D3D01B5BF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3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265E-1C7B-4195-BCFD-D3CF2BEB2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7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CC53-BC55-4E66-8928-413965BA8D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A9E18-75F6-41E6-B4EE-2EC613D855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6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6BD0A-8CEF-4603-92B6-573E56BBDF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CBFB7-606B-4C15-BA89-F965D0C0C7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3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816DF-888F-40BD-BE86-B5412D6B05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1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BE89-650E-40CF-951F-26943664B1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1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06172-5A2C-403E-AF6E-921B4B7FAC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3AF2-DCF5-47A1-91CB-5560736F41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1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3B3D5-838A-4E14-B57C-E0769CE991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A2D765-718E-461A-ACCC-2916EC1EDF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/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574 h 1906"/>
                <a:gd name="T4" fmla="*/ 6054 w 5740"/>
                <a:gd name="T5" fmla="*/ 574 h 1906"/>
                <a:gd name="T6" fmla="*/ 605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0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SN.bm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704137" cy="2592387"/>
          </a:xfrm>
        </p:spPr>
        <p:txBody>
          <a:bodyPr/>
          <a:lstStyle/>
          <a:p>
            <a:pPr eaLnBrk="1" hangingPunct="1">
              <a:defRPr/>
            </a:pPr>
            <a:r>
              <a:rPr lang="ru-RU" sz="4600" b="1" dirty="0" smtClean="0">
                <a:solidFill>
                  <a:srgbClr val="FF66FF"/>
                </a:solidFill>
                <a:latin typeface="Times New Roman" pitchFamily="18" charset="0"/>
              </a:rPr>
              <a:t>Автоматический морфологический анализ</a:t>
            </a:r>
          </a:p>
          <a:p>
            <a:pPr eaLnBrk="1" hangingPunct="1">
              <a:defRPr/>
            </a:pPr>
            <a:r>
              <a:rPr lang="ru-RU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Часть 2</a:t>
            </a:r>
          </a:p>
          <a:p>
            <a:pPr eaLnBrk="1" hangingPunct="1">
              <a:defRPr/>
            </a:pPr>
            <a:r>
              <a:rPr lang="ru-RU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Организация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213" y="274638"/>
            <a:ext cx="8605837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 морфологического анализа: подробности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388" y="1600200"/>
            <a:ext cx="9145587" cy="5068888"/>
          </a:xfrm>
        </p:spPr>
        <p:txBody>
          <a:bodyPr/>
          <a:lstStyle/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 smtClean="0"/>
              <a:t>Правила построения словоформы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 smtClean="0"/>
              <a:t>Глагол: основа+(</a:t>
            </a:r>
            <a:r>
              <a:rPr lang="ru-RU" sz="2800" dirty="0" err="1" smtClean="0"/>
              <a:t>акт.дерив</a:t>
            </a:r>
            <a:r>
              <a:rPr lang="ru-RU" sz="2800" dirty="0" smtClean="0"/>
              <a:t>)+(вид)+причастие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 smtClean="0"/>
              <a:t>Глагол: основа+(</a:t>
            </a:r>
            <a:r>
              <a:rPr lang="ru-RU" sz="2800" dirty="0" err="1" smtClean="0"/>
              <a:t>акт.дерив</a:t>
            </a:r>
            <a:r>
              <a:rPr lang="ru-RU" sz="2800" dirty="0" smtClean="0"/>
              <a:t>)+(вид)+</a:t>
            </a:r>
            <a:r>
              <a:rPr lang="ru-RU" sz="2800" dirty="0" err="1" smtClean="0"/>
              <a:t>время.лицо.число</a:t>
            </a:r>
            <a:endParaRPr lang="ru-RU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 smtClean="0"/>
              <a:t>существительное: </a:t>
            </a:r>
            <a:r>
              <a:rPr lang="ru-RU" sz="2800" dirty="0" err="1" smtClean="0"/>
              <a:t>основа+опред.падеж</a:t>
            </a:r>
            <a:endParaRPr lang="ru-RU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  <p:pic>
        <p:nvPicPr>
          <p:cNvPr id="13316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600200"/>
            <a:ext cx="79565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971550" y="17002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507412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 морфологического анализа: подробности</a:t>
            </a:r>
            <a:endParaRPr lang="en-US" dirty="0"/>
          </a:p>
        </p:txBody>
      </p:sp>
      <p:pic>
        <p:nvPicPr>
          <p:cNvPr id="14339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412875"/>
            <a:ext cx="4824412" cy="1368425"/>
          </a:xfrm>
        </p:spPr>
      </p:pic>
      <p:sp>
        <p:nvSpPr>
          <p:cNvPr id="7" name="TextBox 6"/>
          <p:cNvSpPr txBox="1"/>
          <p:nvPr/>
        </p:nvSpPr>
        <p:spPr>
          <a:xfrm>
            <a:off x="323850" y="3068638"/>
            <a:ext cx="8712200" cy="3478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/>
              <a:t>Словоформа имеет внутреннюю структуру - делится на морфемы</a:t>
            </a:r>
          </a:p>
          <a:p>
            <a:pPr>
              <a:defRPr/>
            </a:pPr>
            <a:r>
              <a:rPr lang="ru-RU" sz="2000" dirty="0"/>
              <a:t>Морфемы – минимальные двухсторонние единицы: имеют форму и значение </a:t>
            </a:r>
          </a:p>
          <a:p>
            <a:pPr>
              <a:defRPr/>
            </a:pPr>
            <a:r>
              <a:rPr lang="ru-RU" sz="2000" dirty="0"/>
              <a:t>Нужно уметь 	</a:t>
            </a:r>
          </a:p>
          <a:p>
            <a:pPr>
              <a:defRPr/>
            </a:pPr>
            <a:r>
              <a:rPr lang="ru-RU" sz="2000" dirty="0"/>
              <a:t>(а) находить морфемы в словоформе</a:t>
            </a:r>
          </a:p>
          <a:p>
            <a:pPr>
              <a:defRPr/>
            </a:pPr>
            <a:r>
              <a:rPr lang="ru-RU" sz="2000" dirty="0"/>
              <a:t>(б) Нужно уметь приписывать слову его интерпретацию (</a:t>
            </a:r>
            <a:r>
              <a:rPr lang="en-US" sz="2000" i="1" dirty="0" err="1"/>
              <a:t>jotaftf</a:t>
            </a:r>
            <a:r>
              <a:rPr lang="ru-RU" sz="2000" i="1" dirty="0"/>
              <a:t> </a:t>
            </a:r>
            <a:r>
              <a:rPr lang="en-US" sz="2000" i="1" dirty="0"/>
              <a:t>– </a:t>
            </a:r>
            <a:r>
              <a:rPr lang="ru-RU" sz="2000" dirty="0"/>
              <a:t>причастие настоящего времени)</a:t>
            </a:r>
            <a:endParaRPr lang="en-US" sz="2000" dirty="0"/>
          </a:p>
          <a:p>
            <a:pPr>
              <a:defRPr/>
            </a:pPr>
            <a:r>
              <a:rPr lang="ru-RU" sz="2000" dirty="0"/>
              <a:t>Зачем</a:t>
            </a:r>
            <a:r>
              <a:rPr lang="en-US" sz="2000" dirty="0"/>
              <a:t>?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распознавать одно и то же слово в разных формах </a:t>
            </a:r>
            <a:r>
              <a:rPr lang="en-US" sz="2000" dirty="0"/>
              <a:t>/ </a:t>
            </a:r>
            <a:r>
              <a:rPr lang="ru-RU" sz="2000" dirty="0"/>
              <a:t>порождать разные формы одного слова (</a:t>
            </a:r>
            <a:r>
              <a:rPr lang="en-US" sz="2000" i="1" dirty="0"/>
              <a:t>jota-</a:t>
            </a:r>
            <a:r>
              <a:rPr lang="en-US" sz="2000" i="1" dirty="0" err="1"/>
              <a:t>ft</a:t>
            </a:r>
            <a:r>
              <a:rPr lang="en-US" sz="2000" i="1" dirty="0"/>
              <a:t>-f</a:t>
            </a:r>
            <a:r>
              <a:rPr lang="ru-RU" sz="2000" i="1" dirty="0"/>
              <a:t> – </a:t>
            </a:r>
            <a:r>
              <a:rPr lang="en-US" sz="2000" i="1" dirty="0"/>
              <a:t>jota-</a:t>
            </a:r>
            <a:r>
              <a:rPr lang="en-US" sz="2000" i="1" dirty="0" err="1"/>
              <a:t>ms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находить слово в словаре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интерпретировать слово – извлекать значение </a:t>
            </a:r>
            <a:r>
              <a:rPr lang="en-US" sz="2000" dirty="0"/>
              <a:t>/</a:t>
            </a:r>
            <a:r>
              <a:rPr lang="ru-RU" sz="2000" dirty="0"/>
              <a:t> по заданному набору значений получать слово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ru-RU" sz="2000" i="1" dirty="0"/>
              <a:t>проведено – пройти+</a:t>
            </a:r>
            <a:r>
              <a:rPr lang="en-US" sz="2000" i="1" dirty="0" err="1"/>
              <a:t>caus+participle</a:t>
            </a:r>
            <a:r>
              <a:rPr lang="en-US" sz="2000" i="1" dirty="0"/>
              <a:t>)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507412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 морфологического анализа: подробности</a:t>
            </a:r>
            <a:endParaRPr lang="en-US" dirty="0"/>
          </a:p>
        </p:txBody>
      </p:sp>
      <p:pic>
        <p:nvPicPr>
          <p:cNvPr id="16387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412875"/>
            <a:ext cx="4824412" cy="1368425"/>
          </a:xfrm>
        </p:spPr>
      </p:pic>
      <p:sp>
        <p:nvSpPr>
          <p:cNvPr id="7" name="TextBox 6"/>
          <p:cNvSpPr txBox="1"/>
          <p:nvPr/>
        </p:nvSpPr>
        <p:spPr>
          <a:xfrm>
            <a:off x="323850" y="3068638"/>
            <a:ext cx="8712200" cy="3354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/>
              <a:t>Проблемы: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при членении морфемы: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неизменная часть (основа) </a:t>
            </a:r>
            <a:r>
              <a:rPr lang="en-US" sz="2400" dirty="0"/>
              <a:t>vs. </a:t>
            </a:r>
            <a:r>
              <a:rPr lang="ru-RU" sz="2400" dirty="0"/>
              <a:t>изменяемая часть (аффиксы)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словоизменение </a:t>
            </a:r>
            <a:r>
              <a:rPr lang="en-US" sz="2400" dirty="0"/>
              <a:t>vs. </a:t>
            </a:r>
            <a:r>
              <a:rPr lang="ru-RU" sz="2400" dirty="0"/>
              <a:t>словообразование </a:t>
            </a:r>
            <a:r>
              <a:rPr lang="en-US" sz="2400" i="1" dirty="0"/>
              <a:t>(happy – happily - unhappily)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где граница</a:t>
            </a:r>
            <a:r>
              <a:rPr lang="en-US" sz="2400" dirty="0"/>
              <a:t>? - </a:t>
            </a:r>
            <a:r>
              <a:rPr lang="ru-RU" sz="2400" dirty="0"/>
              <a:t>ср. </a:t>
            </a:r>
            <a:r>
              <a:rPr lang="en-US" sz="2400" i="1" dirty="0"/>
              <a:t>jota-</a:t>
            </a:r>
            <a:r>
              <a:rPr lang="en-US" sz="2400" b="1" i="1" dirty="0" err="1">
                <a:solidFill>
                  <a:srgbClr val="FF0000"/>
                </a:solidFill>
              </a:rPr>
              <a:t>ft</a:t>
            </a:r>
            <a:r>
              <a:rPr lang="en-US" sz="2400" i="1" dirty="0"/>
              <a:t>-f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/>
              <a:t>границы слов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sz="2400" dirty="0" err="1"/>
              <a:t>клитики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 err="1"/>
              <a:t>неконкатенативная</a:t>
            </a:r>
            <a:r>
              <a:rPr lang="ru-RU" sz="2400" dirty="0"/>
              <a:t> морфология (ср. арабский </a:t>
            </a:r>
            <a:r>
              <a:rPr lang="en-US" sz="2400" i="1" dirty="0" err="1"/>
              <a:t>kitab</a:t>
            </a:r>
            <a:r>
              <a:rPr lang="en-US" sz="2400" i="1" dirty="0"/>
              <a:t> </a:t>
            </a:r>
            <a:r>
              <a:rPr lang="ru-RU" sz="2400" i="1" dirty="0"/>
              <a:t>– </a:t>
            </a:r>
            <a:r>
              <a:rPr lang="ru-RU" sz="2400" dirty="0"/>
              <a:t>книга)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Морфологический анализ</a:t>
            </a:r>
            <a:br>
              <a:rPr lang="ru-RU" sz="3600" dirty="0" smtClean="0"/>
            </a:br>
            <a:r>
              <a:rPr lang="ru-RU" sz="3600" dirty="0" smtClean="0"/>
              <a:t>Лингвистические данные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lvl="0" indent="0" defTabSz="274320">
              <a:buNone/>
            </a:pPr>
            <a:r>
              <a:rPr lang="en-US" sz="2400" i="1" dirty="0" smtClean="0">
                <a:effectLst/>
              </a:rPr>
              <a:t>Son</a:t>
            </a:r>
            <a:r>
              <a:rPr lang="ru-RU" sz="2400" i="1" dirty="0" smtClean="0">
                <a:effectLst/>
              </a:rPr>
              <a:t>		</a:t>
            </a:r>
            <a:r>
              <a:rPr lang="en-US" sz="2400" i="1" dirty="0" err="1" smtClean="0">
                <a:effectLst/>
              </a:rPr>
              <a:t>jar</a:t>
            </a:r>
            <a:r>
              <a:rPr lang="en-US" sz="2400" i="1" dirty="0" err="1">
                <a:effectLst/>
              </a:rPr>
              <a:t>̥ca-j</a:t>
            </a:r>
            <a:r>
              <a:rPr lang="en-US" sz="2400" i="1" dirty="0">
                <a:effectLst/>
              </a:rPr>
              <a:t>	</a:t>
            </a:r>
            <a:r>
              <a:rPr lang="ru-RU" sz="2400" i="1" dirty="0" smtClean="0">
                <a:effectLst/>
              </a:rPr>
              <a:t>				</a:t>
            </a:r>
            <a:r>
              <a:rPr lang="en-US" sz="2400" b="1" i="1" dirty="0" smtClean="0">
                <a:effectLst/>
              </a:rPr>
              <a:t>jam-</a:t>
            </a:r>
            <a:r>
              <a:rPr lang="en-US" sz="2400" b="1" i="1" dirty="0" err="1" smtClean="0">
                <a:effectLst/>
              </a:rPr>
              <a:t>də</a:t>
            </a:r>
            <a:r>
              <a:rPr lang="en-US" sz="2400" i="1" dirty="0">
                <a:effectLst/>
              </a:rPr>
              <a:t>		</a:t>
            </a:r>
            <a:r>
              <a:rPr lang="ru-RU" sz="2400" i="1" dirty="0" smtClean="0">
                <a:effectLst/>
              </a:rPr>
              <a:t>	</a:t>
            </a:r>
            <a:r>
              <a:rPr lang="en-US" sz="2400" i="1" dirty="0" smtClean="0">
                <a:effectLst/>
              </a:rPr>
              <a:t>mon</a:t>
            </a:r>
            <a:r>
              <a:rPr lang="en-US" sz="2400" i="1" dirty="0">
                <a:effectLst/>
              </a:rPr>
              <a:t>’	</a:t>
            </a:r>
            <a:r>
              <a:rPr lang="ru-RU" sz="2400" i="1" dirty="0" smtClean="0">
                <a:effectLst/>
              </a:rPr>
              <a:t>	</a:t>
            </a:r>
            <a:r>
              <a:rPr lang="en-US" sz="2400" b="1" i="1" dirty="0" err="1" smtClean="0">
                <a:effectLst/>
              </a:rPr>
              <a:t>kuc’u</a:t>
            </a:r>
            <a:r>
              <a:rPr lang="en-US" sz="2400" b="1" i="1" dirty="0" smtClean="0">
                <a:effectLst/>
              </a:rPr>
              <a:t>-</a:t>
            </a:r>
            <a:r>
              <a:rPr lang="en-US" sz="2400" b="1" i="1" dirty="0" err="1" smtClean="0">
                <a:effectLst/>
              </a:rPr>
              <a:t>sə</a:t>
            </a:r>
            <a:r>
              <a:rPr lang="en-US" sz="2400" b="1" i="1" dirty="0" smtClean="0">
                <a:effectLst/>
              </a:rPr>
              <a:t>-n</a:t>
            </a:r>
            <a:endParaRPr lang="en-US" sz="2400" dirty="0">
              <a:effectLst/>
            </a:endParaRPr>
          </a:p>
          <a:p>
            <a:pPr marL="0" indent="0" defTabSz="274320">
              <a:buNone/>
            </a:pPr>
            <a:r>
              <a:rPr lang="ru-RU" sz="2400" dirty="0" smtClean="0">
                <a:effectLst/>
              </a:rPr>
              <a:t>он</a:t>
            </a:r>
            <a:r>
              <a:rPr lang="en-US" sz="2400" dirty="0">
                <a:effectLst/>
              </a:rPr>
              <a:t>		</a:t>
            </a:r>
            <a:r>
              <a:rPr lang="ru-RU" sz="2400" dirty="0">
                <a:effectLst/>
              </a:rPr>
              <a:t>есть</a:t>
            </a:r>
            <a:r>
              <a:rPr lang="en-US" sz="2400" dirty="0">
                <a:effectLst/>
              </a:rPr>
              <a:t>-</a:t>
            </a:r>
            <a:r>
              <a:rPr lang="en-US" sz="2400" cap="small" dirty="0">
                <a:effectLst/>
              </a:rPr>
              <a:t> npst.3.sg	</a:t>
            </a:r>
            <a:r>
              <a:rPr lang="ru-RU" sz="2400" b="1" dirty="0">
                <a:effectLst/>
              </a:rPr>
              <a:t>каша</a:t>
            </a:r>
            <a:r>
              <a:rPr lang="en-US" sz="2400" b="1" dirty="0">
                <a:effectLst/>
              </a:rPr>
              <a:t>-</a:t>
            </a:r>
            <a:r>
              <a:rPr lang="en-US" sz="2400" b="1" cap="small" dirty="0" err="1">
                <a:effectLst/>
              </a:rPr>
              <a:t>abl</a:t>
            </a:r>
            <a:r>
              <a:rPr lang="en-US" sz="2400" cap="small" dirty="0">
                <a:effectLst/>
              </a:rPr>
              <a:t>		</a:t>
            </a:r>
            <a:r>
              <a:rPr lang="ru-RU" sz="2400" dirty="0">
                <a:effectLst/>
              </a:rPr>
              <a:t>я</a:t>
            </a:r>
            <a:r>
              <a:rPr lang="en-US" sz="2400" dirty="0">
                <a:effectLst/>
              </a:rPr>
              <a:t>.</a:t>
            </a:r>
            <a:r>
              <a:rPr lang="en-US" sz="2400" cap="small" dirty="0" err="1">
                <a:effectLst/>
              </a:rPr>
              <a:t>obl</a:t>
            </a:r>
            <a:r>
              <a:rPr lang="en-US" sz="2400" cap="small" dirty="0">
                <a:effectLst/>
              </a:rPr>
              <a:t>	</a:t>
            </a:r>
            <a:r>
              <a:rPr lang="ru-RU" sz="2400" b="1" dirty="0">
                <a:effectLst/>
              </a:rPr>
              <a:t>ложка</a:t>
            </a:r>
            <a:r>
              <a:rPr lang="en-US" sz="2400" b="1" dirty="0">
                <a:effectLst/>
              </a:rPr>
              <a:t>-</a:t>
            </a:r>
            <a:r>
              <a:rPr lang="en-US" sz="2400" b="1" cap="small" dirty="0">
                <a:effectLst/>
              </a:rPr>
              <a:t> in-1sg.poss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	</a:t>
            </a:r>
            <a:r>
              <a:rPr lang="ru-RU" sz="2400" i="1" dirty="0">
                <a:effectLst/>
              </a:rPr>
              <a:t>Он ест кашу моей ложкой</a:t>
            </a:r>
            <a:endParaRPr lang="en-US" sz="2400" dirty="0">
              <a:effectLst/>
            </a:endParaRPr>
          </a:p>
          <a:p>
            <a:pPr marL="0" indent="0" defTabSz="274320">
              <a:buNone/>
            </a:pPr>
            <a:r>
              <a:rPr lang="en-US" sz="2400" i="1" dirty="0" err="1">
                <a:effectLst/>
              </a:rPr>
              <a:t>s’embə-də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mazi</a:t>
            </a:r>
            <a:r>
              <a:rPr lang="en-US" sz="2400" i="1" dirty="0">
                <a:effectLst/>
              </a:rPr>
              <a:t>		</a:t>
            </a:r>
            <a:r>
              <a:rPr lang="ru-RU" sz="2400" i="1" dirty="0" smtClean="0">
                <a:effectLst/>
              </a:rPr>
              <a:t>		</a:t>
            </a:r>
            <a:r>
              <a:rPr lang="en-US" sz="2400" i="1" dirty="0" err="1" smtClean="0">
                <a:effectLst/>
              </a:rPr>
              <a:t>tufl’ɛ-t’n’ə</a:t>
            </a:r>
            <a:r>
              <a:rPr lang="en-US" sz="2400" i="1" dirty="0">
                <a:effectLst/>
              </a:rPr>
              <a:t>	</a:t>
            </a:r>
            <a:r>
              <a:rPr lang="ru-RU" sz="2400" i="1" dirty="0" smtClean="0">
                <a:effectLst/>
              </a:rPr>
              <a:t>	</a:t>
            </a:r>
            <a:r>
              <a:rPr lang="en-US" sz="2400" i="1" dirty="0">
                <a:effectLst/>
              </a:rPr>
              <a:t>	</a:t>
            </a:r>
            <a:r>
              <a:rPr lang="en-US" sz="2400" i="1" dirty="0" err="1">
                <a:effectLst/>
              </a:rPr>
              <a:t>ul</a:t>
            </a:r>
            <a:r>
              <a:rPr lang="en-US" sz="2400" i="1" dirty="0">
                <a:effectLst/>
              </a:rPr>
              <a:t>’-</a:t>
            </a:r>
            <a:r>
              <a:rPr lang="en-US" sz="2400" i="1" dirty="0" err="1">
                <a:effectLst/>
              </a:rPr>
              <a:t>s’t</a:t>
            </a:r>
            <a:r>
              <a:rPr lang="en-US" sz="2400" i="1" dirty="0">
                <a:effectLst/>
              </a:rPr>
              <a:t>’				son’	</a:t>
            </a:r>
            <a:r>
              <a:rPr lang="ru-RU" sz="2400" i="1" dirty="0" smtClean="0">
                <a:effectLst/>
              </a:rPr>
              <a:t>	</a:t>
            </a:r>
            <a:r>
              <a:rPr lang="en-US" sz="2400" i="1" dirty="0">
                <a:effectLst/>
              </a:rPr>
              <a:t>	</a:t>
            </a:r>
            <a:endParaRPr lang="ru-RU" sz="2400" i="1" dirty="0" smtClean="0">
              <a:effectLst/>
            </a:endParaRPr>
          </a:p>
          <a:p>
            <a:pPr marL="0" indent="0" defTabSz="274320">
              <a:buNone/>
            </a:pPr>
            <a:r>
              <a:rPr lang="ru-RU" sz="2400" dirty="0" smtClean="0">
                <a:effectLst/>
              </a:rPr>
              <a:t>весь</a:t>
            </a:r>
            <a:r>
              <a:rPr lang="en-US" sz="2400" dirty="0" smtClean="0">
                <a:effectLst/>
              </a:rPr>
              <a:t>-</a:t>
            </a:r>
            <a:r>
              <a:rPr lang="en-US" sz="2400" dirty="0" err="1" smtClean="0">
                <a:effectLst/>
              </a:rPr>
              <a:t>abl</a:t>
            </a:r>
            <a:r>
              <a:rPr lang="ru-RU" sz="2400" dirty="0">
                <a:effectLst/>
              </a:rPr>
              <a:t>	</a:t>
            </a:r>
            <a:r>
              <a:rPr lang="ru-RU" sz="2400" dirty="0" smtClean="0">
                <a:effectLst/>
              </a:rPr>
              <a:t>красивый</a:t>
            </a:r>
            <a:r>
              <a:rPr lang="en-US" sz="2400" dirty="0">
                <a:effectLst/>
              </a:rPr>
              <a:t>	</a:t>
            </a:r>
            <a:r>
              <a:rPr lang="ru-RU" sz="2400" dirty="0">
                <a:effectLst/>
              </a:rPr>
              <a:t>туфля</a:t>
            </a:r>
            <a:r>
              <a:rPr lang="en-US" sz="2400" dirty="0">
                <a:effectLst/>
              </a:rPr>
              <a:t>-def.pl	</a:t>
            </a:r>
            <a:r>
              <a:rPr lang="ru-RU" sz="2400" dirty="0">
                <a:effectLst/>
              </a:rPr>
              <a:t>быть</a:t>
            </a:r>
            <a:r>
              <a:rPr lang="en-US" sz="2400" dirty="0">
                <a:effectLst/>
              </a:rPr>
              <a:t>-pst.3.pl	</a:t>
            </a:r>
            <a:r>
              <a:rPr lang="ru-RU" sz="2400" dirty="0">
                <a:effectLst/>
              </a:rPr>
              <a:t>он</a:t>
            </a:r>
            <a:r>
              <a:rPr lang="en-US" sz="2400" dirty="0">
                <a:effectLst/>
              </a:rPr>
              <a:t>.</a:t>
            </a:r>
            <a:r>
              <a:rPr lang="en-US" sz="2400" dirty="0" err="1">
                <a:effectLst/>
              </a:rPr>
              <a:t>obl</a:t>
            </a:r>
            <a:r>
              <a:rPr lang="en-US" sz="2400" dirty="0">
                <a:effectLst/>
              </a:rPr>
              <a:t>		</a:t>
            </a:r>
            <a:endParaRPr lang="ru-RU" sz="2400" dirty="0" smtClean="0">
              <a:effectLst/>
            </a:endParaRPr>
          </a:p>
          <a:p>
            <a:pPr marL="0" indent="0" defTabSz="274320">
              <a:buNone/>
            </a:pPr>
            <a:r>
              <a:rPr lang="en-US" sz="2400" i="1" dirty="0" err="1" smtClean="0">
                <a:effectLst/>
              </a:rPr>
              <a:t>pil’g</a:t>
            </a:r>
            <a:r>
              <a:rPr lang="en-US" sz="2400" i="1" dirty="0" smtClean="0">
                <a:effectLst/>
              </a:rPr>
              <a:t>-</a:t>
            </a:r>
            <a:r>
              <a:rPr lang="en-US" sz="2400" i="1" dirty="0" err="1" smtClean="0">
                <a:effectLst/>
              </a:rPr>
              <a:t>sənzə</a:t>
            </a:r>
            <a:r>
              <a:rPr lang="en-US" sz="2400" i="1" dirty="0" smtClean="0">
                <a:effectLst/>
              </a:rPr>
              <a:t>-n</a:t>
            </a:r>
            <a:endParaRPr lang="ru-RU" sz="2400" i="1" dirty="0" smtClean="0">
              <a:effectLst/>
            </a:endParaRPr>
          </a:p>
          <a:p>
            <a:pPr marL="0" indent="0" defTabSz="274320">
              <a:buNone/>
            </a:pPr>
            <a:r>
              <a:rPr lang="ru-RU" sz="2400" dirty="0" smtClean="0">
                <a:effectLst/>
              </a:rPr>
              <a:t>нога</a:t>
            </a:r>
            <a:r>
              <a:rPr lang="en-US" sz="2400" dirty="0">
                <a:effectLst/>
              </a:rPr>
              <a:t>-3sg.poss.pl‑gen</a:t>
            </a:r>
            <a:endParaRPr lang="en-US" sz="2400" i="1" dirty="0">
              <a:effectLst/>
            </a:endParaRPr>
          </a:p>
          <a:p>
            <a:pPr marL="0" indent="0" algn="ctr">
              <a:buNone/>
            </a:pPr>
            <a:r>
              <a:rPr lang="ru-RU" sz="2400" i="1" dirty="0" smtClean="0">
                <a:effectLst/>
              </a:rPr>
              <a:t>Самые </a:t>
            </a:r>
            <a:r>
              <a:rPr lang="ru-RU" sz="2400" i="1" dirty="0">
                <a:effectLst/>
              </a:rPr>
              <a:t>красивые туфли были на её ногах.</a:t>
            </a:r>
            <a:endParaRPr lang="en-US" sz="2400" i="1" dirty="0">
              <a:effectLst/>
            </a:endParaRPr>
          </a:p>
          <a:p>
            <a:pPr marL="0" indent="0">
              <a:buNone/>
              <a:defRPr/>
            </a:pPr>
            <a:r>
              <a:rPr lang="ru-RU" sz="2400" dirty="0" smtClean="0">
                <a:effectLst/>
              </a:rPr>
              <a:t>stem^abl^1sg.poss</a:t>
            </a:r>
            <a:r>
              <a:rPr lang="ru-RU" sz="2400" dirty="0">
                <a:effectLst/>
              </a:rPr>
              <a:t>, *stem^1sg.poss, *1sg.poss, stem^1pl.poss^dat, *stem^dat^1.pl.poss, </a:t>
            </a:r>
            <a:r>
              <a:rPr lang="ru-RU" sz="2400" dirty="0" err="1">
                <a:effectLst/>
              </a:rPr>
              <a:t>stem</a:t>
            </a:r>
            <a:r>
              <a:rPr lang="ru-RU" sz="2400" dirty="0">
                <a:effectLst/>
              </a:rPr>
              <a:t>, </a:t>
            </a:r>
            <a:r>
              <a:rPr lang="ru-RU" sz="2400" dirty="0" err="1" smtClean="0">
                <a:effectLst/>
              </a:rPr>
              <a:t>stem^dat</a:t>
            </a:r>
            <a:endParaRPr lang="ru-RU" sz="2400" dirty="0" smtClean="0">
              <a:effectLst/>
            </a:endParaRPr>
          </a:p>
          <a:p>
            <a:pPr marL="0" indent="0" algn="ctr">
              <a:buNone/>
              <a:defRPr/>
            </a:pPr>
            <a:r>
              <a:rPr lang="ru-RU" sz="2400" b="1" dirty="0" smtClean="0">
                <a:effectLst/>
              </a:rPr>
              <a:t>Порядковые модели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916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Морфологический анализ</a:t>
            </a:r>
            <a:br>
              <a:rPr lang="ru-RU" sz="3600" dirty="0" smtClean="0"/>
            </a:br>
            <a:r>
              <a:rPr lang="ru-RU" sz="3600" dirty="0" smtClean="0"/>
              <a:t>Лингвистические данные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1) Слоги </a:t>
            </a:r>
            <a:r>
              <a:rPr lang="ru-RU" sz="2400" dirty="0">
                <a:effectLst/>
              </a:rPr>
              <a:t>в </a:t>
            </a:r>
            <a:r>
              <a:rPr lang="ru-RU" sz="2400" dirty="0" err="1">
                <a:effectLst/>
              </a:rPr>
              <a:t>багвалинском</a:t>
            </a:r>
            <a:r>
              <a:rPr lang="ru-RU" sz="2400" dirty="0">
                <a:effectLst/>
              </a:rPr>
              <a:t> языке всегда прикрытые (с начальной гортанной смычкой перед гласными). Это ограничение запрещает зияния гласных: 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ru-RU" sz="2400" dirty="0">
                <a:effectLst/>
              </a:rPr>
              <a:t> </a:t>
            </a:r>
            <a:r>
              <a:rPr lang="ru-RU" sz="2000" dirty="0" smtClean="0">
                <a:effectLst/>
              </a:rPr>
              <a:t> (</a:t>
            </a:r>
            <a:r>
              <a:rPr lang="ru-RU" sz="2000" dirty="0" err="1" smtClean="0">
                <a:effectLst/>
              </a:rPr>
              <a:t>багв</a:t>
            </a:r>
            <a:r>
              <a:rPr lang="ru-RU" sz="2000" dirty="0" smtClean="0">
                <a:effectLst/>
              </a:rPr>
              <a:t>.)</a:t>
            </a:r>
            <a:r>
              <a:rPr lang="ru-RU" sz="2400" dirty="0">
                <a:effectLst/>
              </a:rPr>
              <a:t>	</a:t>
            </a:r>
            <a:r>
              <a:rPr lang="pt-BR" sz="2400" dirty="0">
                <a:effectLst/>
              </a:rPr>
              <a:t>c</a:t>
            </a:r>
            <a:r>
              <a:rPr lang="ru-RU" sz="2400" dirty="0">
                <a:effectLst/>
              </a:rPr>
              <a:t>’</a:t>
            </a:r>
            <a:r>
              <a:rPr lang="pt-BR" sz="2400" dirty="0">
                <a:effectLst/>
              </a:rPr>
              <a:t>aXX</a:t>
            </a:r>
            <a:r>
              <a:rPr lang="ru-RU" sz="2400" dirty="0">
                <a:effectLst/>
              </a:rPr>
              <a:t>ĩ+</a:t>
            </a:r>
            <a:r>
              <a:rPr lang="pt-BR" sz="2400" dirty="0">
                <a:effectLst/>
              </a:rPr>
              <a:t>a</a:t>
            </a:r>
            <a:r>
              <a:rPr lang="ru-RU" sz="2400" dirty="0">
                <a:effectLst/>
              </a:rPr>
              <a:t>+</a:t>
            </a:r>
            <a:r>
              <a:rPr lang="pt-BR" sz="2400" dirty="0">
                <a:effectLst/>
              </a:rPr>
              <a:t>s </a:t>
            </a:r>
            <a:r>
              <a:rPr lang="pt-BR" sz="2400" dirty="0">
                <a:effectLst/>
                <a:sym typeface="Wingdings" panose="05000000000000000000" pitchFamily="2" charset="2"/>
              </a:rPr>
              <a:t></a:t>
            </a:r>
            <a:r>
              <a:rPr lang="ru-RU" sz="2400" dirty="0">
                <a:effectLst/>
              </a:rPr>
              <a:t>  </a:t>
            </a:r>
            <a:r>
              <a:rPr lang="pt-BR" sz="2400" dirty="0">
                <a:effectLst/>
              </a:rPr>
              <a:t>c</a:t>
            </a:r>
            <a:r>
              <a:rPr lang="ru-RU" sz="2400" dirty="0">
                <a:effectLst/>
              </a:rPr>
              <a:t>’</a:t>
            </a:r>
            <a:r>
              <a:rPr lang="pt-BR" sz="2400" dirty="0">
                <a:effectLst/>
              </a:rPr>
              <a:t>aXX</a:t>
            </a:r>
            <a:r>
              <a:rPr lang="ru-RU" sz="2400" dirty="0">
                <a:effectLst/>
              </a:rPr>
              <a:t>-ã-</a:t>
            </a:r>
            <a:r>
              <a:rPr lang="pt-BR" sz="2400" dirty="0">
                <a:effectLst/>
              </a:rPr>
              <a:t>s 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ru-RU" sz="2400" dirty="0">
                <a:effectLst/>
              </a:rPr>
              <a:t>	красть-</a:t>
            </a:r>
            <a:r>
              <a:rPr lang="en-US" sz="2400" dirty="0">
                <a:effectLst/>
              </a:rPr>
              <a:t>POT</a:t>
            </a:r>
            <a:r>
              <a:rPr lang="ru-RU" sz="2400" dirty="0">
                <a:effectLst/>
              </a:rPr>
              <a:t>-</a:t>
            </a:r>
            <a:r>
              <a:rPr lang="en-US" sz="2400" dirty="0">
                <a:effectLst/>
              </a:rPr>
              <a:t>FUT</a:t>
            </a:r>
          </a:p>
          <a:p>
            <a:pPr marL="0" indent="0" defTabSz="274320">
              <a:buNone/>
            </a:pPr>
            <a:r>
              <a:rPr lang="ru-RU" sz="2400" dirty="0" smtClean="0">
                <a:effectLst/>
              </a:rPr>
              <a:t>2)</a:t>
            </a:r>
            <a:r>
              <a:rPr lang="ru-RU" sz="2400" i="1" dirty="0" smtClean="0">
                <a:effectLst/>
              </a:rPr>
              <a:t>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татарск</a:t>
            </a:r>
            <a:r>
              <a:rPr lang="ru-RU" sz="2000" dirty="0">
                <a:effectLst/>
              </a:rPr>
              <a:t>.)</a:t>
            </a:r>
            <a:r>
              <a:rPr lang="ru-RU" sz="2400" i="1" dirty="0" smtClean="0">
                <a:effectLst/>
              </a:rPr>
              <a:t>		</a:t>
            </a:r>
            <a:r>
              <a:rPr lang="en-US" sz="2400" dirty="0" err="1" smtClean="0">
                <a:effectLst/>
              </a:rPr>
              <a:t>bala</a:t>
            </a:r>
            <a:r>
              <a:rPr lang="en-US" sz="2400" dirty="0" smtClean="0">
                <a:effectLst/>
              </a:rPr>
              <a:t>-</a:t>
            </a:r>
            <a:r>
              <a:rPr lang="en-US" sz="2400" b="1" dirty="0" smtClean="0">
                <a:effectLst/>
              </a:rPr>
              <a:t>lar-</a:t>
            </a:r>
            <a:r>
              <a:rPr lang="en-US" sz="2400" b="1" dirty="0" err="1" smtClean="0">
                <a:effectLst/>
              </a:rPr>
              <a:t>ɨbɨz</a:t>
            </a:r>
            <a:r>
              <a:rPr lang="en-US" sz="2400" b="1" dirty="0" smtClean="0">
                <a:effectLst/>
              </a:rPr>
              <a:t>-</a:t>
            </a:r>
            <a:r>
              <a:rPr lang="en-US" sz="2400" b="1" dirty="0" err="1" smtClean="0">
                <a:effectLst/>
              </a:rPr>
              <a:t>ga</a:t>
            </a:r>
            <a:r>
              <a:rPr lang="ru-RU" sz="2400" b="1" dirty="0" smtClean="0">
                <a:effectLst/>
              </a:rPr>
              <a:t>	</a:t>
            </a:r>
            <a:r>
              <a:rPr lang="ru-RU" sz="2400" dirty="0">
                <a:effectLst/>
              </a:rPr>
              <a:t>	</a:t>
            </a:r>
            <a:r>
              <a:rPr lang="ru-RU" sz="2400" dirty="0" smtClean="0">
                <a:effectLst/>
              </a:rPr>
              <a:t>				</a:t>
            </a:r>
            <a:r>
              <a:rPr lang="ru-RU" sz="2400" dirty="0">
                <a:effectLst/>
              </a:rPr>
              <a:t>	</a:t>
            </a:r>
            <a:r>
              <a:rPr lang="en-US" sz="2400" dirty="0" err="1" smtClean="0">
                <a:effectLst/>
              </a:rPr>
              <a:t>täräz-</a:t>
            </a:r>
            <a:r>
              <a:rPr lang="en-US" sz="2400" b="1" dirty="0" err="1" smtClean="0">
                <a:effectLst/>
              </a:rPr>
              <a:t>lär-ebez-gä</a:t>
            </a:r>
            <a:endParaRPr lang="en-US" sz="2400" dirty="0">
              <a:effectLst/>
            </a:endParaRPr>
          </a:p>
          <a:p>
            <a:pPr marL="0" indent="0" defTabSz="274320">
              <a:buNone/>
            </a:pPr>
            <a:r>
              <a:rPr lang="ru-RU" sz="2400" dirty="0" smtClean="0">
                <a:effectLst/>
              </a:rPr>
              <a:t>						ребенок</a:t>
            </a:r>
            <a:r>
              <a:rPr lang="en-US" sz="2400" dirty="0" smtClean="0">
                <a:effectLst/>
              </a:rPr>
              <a:t>-PL-1PL-DAT</a:t>
            </a:r>
            <a:r>
              <a:rPr lang="ru-RU" sz="2400" dirty="0" smtClean="0">
                <a:effectLst/>
              </a:rPr>
              <a:t>			окно</a:t>
            </a:r>
            <a:r>
              <a:rPr lang="en-US" sz="2400" dirty="0" smtClean="0">
                <a:effectLst/>
              </a:rPr>
              <a:t>-PL-1PL-DAT</a:t>
            </a:r>
            <a:endParaRPr lang="en-US" sz="2400" dirty="0">
              <a:effectLst/>
            </a:endParaRPr>
          </a:p>
          <a:p>
            <a:pPr marL="0" lvl="0" indent="0" defTabSz="274320">
              <a:buNone/>
            </a:pPr>
            <a:r>
              <a:rPr lang="en-US" sz="2400" dirty="0" smtClean="0">
                <a:effectLst/>
              </a:rPr>
              <a:t>3)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арабск</a:t>
            </a:r>
            <a:r>
              <a:rPr lang="ru-RU" sz="2000" dirty="0">
                <a:effectLst/>
              </a:rPr>
              <a:t>.)	</a:t>
            </a:r>
            <a:r>
              <a:rPr lang="ru-RU" sz="2400" dirty="0" smtClean="0">
                <a:effectLst/>
              </a:rPr>
              <a:t>	</a:t>
            </a:r>
            <a:r>
              <a:rPr lang="en-US" sz="2400" dirty="0" err="1" smtClean="0">
                <a:effectLst/>
              </a:rPr>
              <a:t>katab</a:t>
            </a:r>
            <a:r>
              <a:rPr lang="ru-RU" sz="2400" dirty="0">
                <a:effectLst/>
              </a:rPr>
              <a:t>		</a:t>
            </a:r>
            <a:r>
              <a:rPr lang="en-US" sz="2400" dirty="0" err="1" smtClean="0">
                <a:effectLst/>
              </a:rPr>
              <a:t>kutib</a:t>
            </a:r>
            <a:endParaRPr lang="ru-RU" sz="2400" dirty="0" smtClean="0">
              <a:effectLst/>
            </a:endParaRPr>
          </a:p>
          <a:p>
            <a:pPr marL="0" lvl="0" indent="0" defTabSz="274320">
              <a:buNone/>
            </a:pPr>
            <a:r>
              <a:rPr lang="ru-RU" sz="2400" dirty="0" smtClean="0">
                <a:effectLst/>
              </a:rPr>
              <a:t>4)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илокано</a:t>
            </a:r>
            <a:r>
              <a:rPr lang="ru-RU" sz="2000" dirty="0">
                <a:effectLst/>
              </a:rPr>
              <a:t> (Филиппины))</a:t>
            </a:r>
            <a:r>
              <a:rPr lang="ru-RU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kald</a:t>
            </a:r>
            <a:r>
              <a:rPr lang="ru-RU" sz="2400" dirty="0" err="1">
                <a:effectLst/>
              </a:rPr>
              <a:t>íŋ</a:t>
            </a:r>
            <a:r>
              <a:rPr lang="ru-RU" sz="2400" dirty="0">
                <a:effectLst/>
              </a:rPr>
              <a:t>	</a:t>
            </a:r>
            <a:r>
              <a:rPr lang="ru-RU" sz="2400" dirty="0" smtClean="0">
                <a:effectLst/>
              </a:rPr>
              <a:t>- </a:t>
            </a:r>
            <a:r>
              <a:rPr lang="ru-RU" sz="2400" dirty="0">
                <a:effectLst/>
              </a:rPr>
              <a:t>	‘козел’ 		</a:t>
            </a:r>
            <a:r>
              <a:rPr lang="en-US" sz="2400" i="1" dirty="0" err="1">
                <a:effectLst/>
              </a:rPr>
              <a:t>kal</a:t>
            </a:r>
            <a:r>
              <a:rPr lang="ru-RU" sz="2400" dirty="0">
                <a:effectLst/>
              </a:rPr>
              <a:t>-</a:t>
            </a:r>
            <a:r>
              <a:rPr lang="en-US" sz="2400" dirty="0" err="1">
                <a:effectLst/>
              </a:rPr>
              <a:t>kald</a:t>
            </a:r>
            <a:r>
              <a:rPr lang="ru-RU" sz="2400" dirty="0" err="1">
                <a:effectLst/>
              </a:rPr>
              <a:t>íŋ</a:t>
            </a:r>
            <a:r>
              <a:rPr lang="ru-RU" sz="2400" dirty="0">
                <a:effectLst/>
              </a:rPr>
              <a:t> </a:t>
            </a:r>
            <a:r>
              <a:rPr lang="ru-RU" sz="2400" dirty="0" smtClean="0">
                <a:effectLst/>
              </a:rPr>
              <a:t>-</a:t>
            </a:r>
            <a:r>
              <a:rPr lang="ru-RU" sz="2400" dirty="0">
                <a:effectLst/>
              </a:rPr>
              <a:t>	’козлы’</a:t>
            </a:r>
            <a:endParaRPr lang="ru-RU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3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Морфологический анализ</a:t>
            </a:r>
            <a:br>
              <a:rPr lang="ru-RU" sz="3600" dirty="0" smtClean="0"/>
            </a:br>
            <a:r>
              <a:rPr lang="ru-RU" sz="3600" dirty="0" smtClean="0"/>
              <a:t>Лингвистические данные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 smtClean="0">
                <a:effectLst/>
              </a:rPr>
              <a:t>Дом – дома, домом.., мышь, мыши…</a:t>
            </a:r>
          </a:p>
          <a:p>
            <a:pPr marL="0" indent="0">
              <a:buNone/>
            </a:pPr>
            <a:r>
              <a:rPr lang="ru-RU" sz="2200" dirty="0" err="1" smtClean="0">
                <a:effectLst/>
              </a:rPr>
              <a:t>Стеммер</a:t>
            </a:r>
            <a:r>
              <a:rPr lang="ru-RU" sz="2200" dirty="0" smtClean="0">
                <a:effectLst/>
              </a:rPr>
              <a:t>, </a:t>
            </a:r>
            <a:r>
              <a:rPr lang="ru-RU" sz="2200" dirty="0" err="1" smtClean="0">
                <a:effectLst/>
              </a:rPr>
              <a:t>стеммера</a:t>
            </a:r>
            <a:r>
              <a:rPr lang="ru-RU" sz="2200" dirty="0" smtClean="0">
                <a:effectLst/>
              </a:rPr>
              <a:t>, </a:t>
            </a:r>
            <a:r>
              <a:rPr lang="ru-RU" sz="2200" dirty="0" err="1" smtClean="0">
                <a:effectLst/>
              </a:rPr>
              <a:t>стеммером</a:t>
            </a:r>
            <a:r>
              <a:rPr lang="ru-RU" sz="2200" dirty="0" smtClean="0">
                <a:effectLst/>
              </a:rPr>
              <a:t>…</a:t>
            </a:r>
          </a:p>
          <a:p>
            <a:pPr marL="0" indent="0">
              <a:buNone/>
            </a:pPr>
            <a:r>
              <a:rPr lang="ru-RU" sz="2200" dirty="0" err="1" smtClean="0">
                <a:effectLst/>
              </a:rPr>
              <a:t>квазиправильный</a:t>
            </a:r>
            <a:r>
              <a:rPr lang="ru-RU" sz="2200" dirty="0" smtClean="0">
                <a:effectLst/>
              </a:rPr>
              <a:t>, </a:t>
            </a:r>
            <a:r>
              <a:rPr lang="ru-RU" sz="2200" dirty="0" err="1" smtClean="0">
                <a:effectLst/>
              </a:rPr>
              <a:t>квазипрямой</a:t>
            </a:r>
            <a:r>
              <a:rPr lang="ru-RU" sz="2200" dirty="0" smtClean="0">
                <a:effectLst/>
              </a:rPr>
              <a:t>, </a:t>
            </a:r>
            <a:r>
              <a:rPr lang="ru-RU" sz="2200" dirty="0" err="1" smtClean="0">
                <a:effectLst/>
              </a:rPr>
              <a:t>квазиморфемный</a:t>
            </a:r>
            <a:endParaRPr lang="ru-RU" sz="2200" dirty="0" smtClean="0">
              <a:effectLst/>
            </a:endParaRPr>
          </a:p>
          <a:p>
            <a:pPr marL="0" indent="0">
              <a:buNone/>
            </a:pPr>
            <a:r>
              <a:rPr lang="ru-RU" sz="2200" dirty="0" smtClean="0">
                <a:effectLst/>
              </a:rPr>
              <a:t>четырехэтажный, пятиэтажный, шестиэтажный…</a:t>
            </a:r>
          </a:p>
          <a:p>
            <a:pPr marL="0" indent="0" fontAlgn="ctr">
              <a:buNone/>
            </a:pPr>
            <a:r>
              <a:rPr lang="ru-RU" sz="2200" dirty="0" err="1">
                <a:effectLst/>
              </a:rPr>
              <a:t>йлалсрыхIвыз</a:t>
            </a:r>
            <a:r>
              <a:rPr lang="ru-RU" sz="2200" dirty="0">
                <a:effectLst/>
              </a:rPr>
              <a:t> _ то, о чём я заставил её рассказать </a:t>
            </a:r>
            <a:r>
              <a:rPr lang="ru-RU" sz="2200" dirty="0" smtClean="0">
                <a:effectLst/>
              </a:rPr>
              <a:t>ей (</a:t>
            </a:r>
            <a:r>
              <a:rPr lang="ru-RU" sz="2200" dirty="0" err="1" smtClean="0">
                <a:effectLst/>
              </a:rPr>
              <a:t>абазинск</a:t>
            </a:r>
            <a:r>
              <a:rPr lang="ru-RU" sz="2200" dirty="0" smtClean="0">
                <a:effectLst/>
              </a:rPr>
              <a:t>)</a:t>
            </a:r>
            <a:endParaRPr lang="ru-RU" sz="2200" dirty="0">
              <a:effectLst/>
            </a:endParaRPr>
          </a:p>
          <a:p>
            <a:pPr marL="0" indent="0" fontAlgn="ctr">
              <a:buNone/>
            </a:pPr>
            <a:r>
              <a:rPr lang="ru-RU" sz="2200" dirty="0" err="1">
                <a:effectLst/>
              </a:rPr>
              <a:t>йласшврыхIвыз</a:t>
            </a:r>
            <a:r>
              <a:rPr lang="ru-RU" sz="2200" dirty="0">
                <a:effectLst/>
              </a:rPr>
              <a:t> _ то, о чём вы заставили меня рассказать ей</a:t>
            </a:r>
            <a:r>
              <a:rPr lang="ru-RU" sz="2200" dirty="0" smtClean="0">
                <a:effectLst/>
              </a:rPr>
              <a:t>;</a:t>
            </a:r>
          </a:p>
          <a:p>
            <a:pPr marL="0" indent="0" defTabSz="274320">
              <a:buNone/>
            </a:pPr>
            <a:r>
              <a:rPr lang="en-US" sz="2200" i="1" dirty="0" err="1" smtClean="0">
                <a:effectLst/>
              </a:rPr>
              <a:t>pil’g</a:t>
            </a:r>
            <a:r>
              <a:rPr lang="en-US" sz="2200" i="1" dirty="0" smtClean="0">
                <a:effectLst/>
              </a:rPr>
              <a:t>-</a:t>
            </a:r>
            <a:r>
              <a:rPr lang="en-US" sz="2200" i="1" dirty="0" err="1" smtClean="0">
                <a:effectLst/>
              </a:rPr>
              <a:t>sənzə</a:t>
            </a:r>
            <a:r>
              <a:rPr lang="en-US" sz="2200" i="1" dirty="0" smtClean="0">
                <a:effectLst/>
              </a:rPr>
              <a:t>-n</a:t>
            </a:r>
            <a:r>
              <a:rPr lang="ru-RU" sz="2200" i="1" dirty="0" smtClean="0">
                <a:effectLst/>
              </a:rPr>
              <a:t> </a:t>
            </a:r>
            <a:r>
              <a:rPr lang="ru-RU" sz="2200" dirty="0" smtClean="0">
                <a:effectLst/>
              </a:rPr>
              <a:t>(</a:t>
            </a:r>
            <a:r>
              <a:rPr lang="ru-RU" sz="2200" dirty="0" err="1" smtClean="0">
                <a:effectLst/>
              </a:rPr>
              <a:t>мокшанск</a:t>
            </a:r>
            <a:r>
              <a:rPr lang="ru-RU" sz="2200" dirty="0" smtClean="0">
                <a:effectLst/>
              </a:rPr>
              <a:t>)</a:t>
            </a:r>
            <a:endParaRPr lang="ru-RU" sz="2200" dirty="0">
              <a:effectLst/>
            </a:endParaRPr>
          </a:p>
          <a:p>
            <a:pPr marL="0" indent="0" defTabSz="274320">
              <a:buNone/>
            </a:pPr>
            <a:r>
              <a:rPr lang="ru-RU" sz="2200" dirty="0">
                <a:effectLst/>
              </a:rPr>
              <a:t>нога</a:t>
            </a:r>
            <a:r>
              <a:rPr lang="en-US" sz="2200" dirty="0" smtClean="0">
                <a:effectLst/>
              </a:rPr>
              <a:t>-3sg.poss.pl‑gen</a:t>
            </a:r>
            <a:endParaRPr lang="ru-RU" sz="2200" dirty="0" smtClean="0">
              <a:effectLst/>
            </a:endParaRPr>
          </a:p>
          <a:p>
            <a:pPr marL="0" indent="0" defTabSz="274320">
              <a:buNone/>
            </a:pPr>
            <a:r>
              <a:rPr lang="ru-RU" sz="2200" dirty="0" smtClean="0">
                <a:effectLst/>
              </a:rPr>
              <a:t>На ее ногах</a:t>
            </a:r>
          </a:p>
          <a:p>
            <a:pPr marL="0" indent="0" fontAlgn="ctr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 smtClean="0">
              <a:effectLst/>
            </a:endParaRPr>
          </a:p>
          <a:p>
            <a:pPr marL="0" indent="0">
              <a:buNone/>
            </a:pPr>
            <a:endParaRPr lang="ru-RU" sz="2400" dirty="0" smtClean="0">
              <a:effectLst/>
            </a:endParaRPr>
          </a:p>
          <a:p>
            <a:pPr marL="0" indent="0">
              <a:buNone/>
            </a:pPr>
            <a:endParaRPr lang="ru-RU" sz="2400" dirty="0" smtClean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0" y="4859701"/>
            <a:ext cx="5413988" cy="18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Морфологический анализ</a:t>
            </a:r>
            <a:br>
              <a:rPr lang="ru-RU" dirty="0" smtClean="0"/>
            </a:br>
            <a:r>
              <a:rPr lang="ru-RU" dirty="0" smtClean="0"/>
              <a:t>Лингвистические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560" y="1340768"/>
            <a:ext cx="8610128" cy="53732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i="1" dirty="0" smtClean="0"/>
              <a:t>Напишу-ка</a:t>
            </a:r>
          </a:p>
          <a:p>
            <a:pPr marL="0" indent="0">
              <a:buNone/>
              <a:defRPr/>
            </a:pPr>
            <a:r>
              <a:rPr lang="en-US" i="1" dirty="0" smtClean="0"/>
              <a:t>Don’t - It’s</a:t>
            </a:r>
          </a:p>
          <a:p>
            <a:pPr marL="0" indent="0">
              <a:buNone/>
              <a:defRPr/>
            </a:pPr>
            <a:r>
              <a:rPr lang="ru-RU" i="1" dirty="0" smtClean="0"/>
              <a:t>Поля в поле моет пол и заполнила пол поля </a:t>
            </a:r>
          </a:p>
          <a:p>
            <a:pPr marL="0" indent="0">
              <a:buNone/>
              <a:defRPr/>
            </a:pPr>
            <a:r>
              <a:rPr lang="en-US" sz="2400" i="1" dirty="0">
                <a:effectLst/>
              </a:rPr>
              <a:t>vas</a:t>
            </a:r>
            <a:r>
              <a:rPr lang="ru-RU" sz="2400" i="1" dirty="0">
                <a:effectLst/>
              </a:rPr>
              <a:t>’ɛ-</a:t>
            </a:r>
            <a:r>
              <a:rPr lang="en-US" sz="2400" i="1" dirty="0">
                <a:effectLst/>
              </a:rPr>
              <a:t>n</a:t>
            </a:r>
            <a:r>
              <a:rPr lang="ru-RU" sz="2400" i="1" dirty="0" smtClean="0">
                <a:effectLst/>
              </a:rPr>
              <a:t>’			</a:t>
            </a:r>
            <a:r>
              <a:rPr lang="en-US" sz="2400" b="1" i="1" dirty="0">
                <a:effectLst/>
              </a:rPr>
              <a:t> </a:t>
            </a:r>
            <a:r>
              <a:rPr lang="en-US" sz="2400" b="1" i="1" dirty="0" err="1">
                <a:effectLst/>
              </a:rPr>
              <a:t>podarka</a:t>
            </a:r>
            <a:endParaRPr lang="ru-RU" sz="2400" i="1" dirty="0" smtClean="0">
              <a:effectLst/>
            </a:endParaRPr>
          </a:p>
          <a:p>
            <a:pPr marL="0" indent="0">
              <a:buNone/>
              <a:defRPr/>
            </a:pPr>
            <a:r>
              <a:rPr lang="ru-RU" sz="2400" dirty="0">
                <a:effectLst/>
              </a:rPr>
              <a:t>Вася-</a:t>
            </a:r>
            <a:r>
              <a:rPr lang="ru-RU" sz="2400" cap="small" dirty="0">
                <a:effectLst/>
              </a:rPr>
              <a:t> </a:t>
            </a:r>
            <a:r>
              <a:rPr lang="en-US" sz="2400" cap="small" dirty="0" smtClean="0">
                <a:effectLst/>
              </a:rPr>
              <a:t>gen</a:t>
            </a:r>
            <a:r>
              <a:rPr lang="ru-RU" sz="2400" cap="small" dirty="0" smtClean="0">
                <a:effectLst/>
              </a:rPr>
              <a:t>		</a:t>
            </a:r>
            <a:r>
              <a:rPr lang="ru-RU" sz="2400" dirty="0">
                <a:effectLst/>
              </a:rPr>
              <a:t>подарок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i="1" dirty="0" err="1" smtClean="0"/>
              <a:t>Натумтумкал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переподкрасил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морковее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4975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Морфологический анализ</a:t>
            </a:r>
            <a:br>
              <a:rPr lang="ru-RU" dirty="0" smtClean="0"/>
            </a:br>
            <a:r>
              <a:rPr lang="ru-RU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560" y="1340768"/>
            <a:ext cx="8610128" cy="537321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smtClean="0"/>
              <a:t>Явления морфологии: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smtClean="0"/>
              <a:t>структура словоформы 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 smtClean="0"/>
              <a:t>неконкатенативные</a:t>
            </a:r>
            <a:r>
              <a:rPr lang="ru-RU" dirty="0" smtClean="0"/>
              <a:t> явления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smtClean="0"/>
              <a:t>морфонологические (орфографические правила)</a:t>
            </a:r>
            <a:endParaRPr lang="ru-RU" dirty="0"/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распределение информации между частями лексикона и правилами (полные словоформы </a:t>
            </a:r>
            <a:r>
              <a:rPr lang="en-US" dirty="0"/>
              <a:t>vs.</a:t>
            </a:r>
            <a:r>
              <a:rPr lang="ru-RU" dirty="0"/>
              <a:t> декомпозиция</a:t>
            </a:r>
            <a:r>
              <a:rPr lang="ru-RU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8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solidFill>
                  <a:schemeClr val="bg1"/>
                </a:solidFill>
              </a:rPr>
              <a:t>План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1438"/>
            <a:ext cx="8784976" cy="4525962"/>
          </a:xfrm>
        </p:spPr>
        <p:txBody>
          <a:bodyPr/>
          <a:lstStyle/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Задачи, этапы (лекция Морфология1)</a:t>
            </a: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Обзор технологий</a:t>
            </a:r>
          </a:p>
          <a:p>
            <a:pPr>
              <a:defRPr/>
            </a:pPr>
            <a:r>
              <a:rPr lang="ru-RU" sz="2800" dirty="0" smtClean="0"/>
              <a:t>Организация данных</a:t>
            </a: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</a:rPr>
              <a:t>Первичный анализ. Формальные модели (Тема 3)</a:t>
            </a:r>
          </a:p>
          <a:p>
            <a:pPr lvl="1">
              <a:defRPr/>
            </a:pPr>
            <a:r>
              <a:rPr lang="ru-RU" dirty="0">
                <a:solidFill>
                  <a:schemeClr val="bg1"/>
                </a:solidFill>
              </a:rPr>
              <a:t>Конечные автоматы. </a:t>
            </a:r>
          </a:p>
          <a:p>
            <a:pPr lvl="1">
              <a:defRPr/>
            </a:pPr>
            <a:r>
              <a:rPr lang="ru-RU" dirty="0">
                <a:solidFill>
                  <a:schemeClr val="bg1"/>
                </a:solidFill>
              </a:rPr>
              <a:t>Конечные преобразователи </a:t>
            </a: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</a:rPr>
              <a:t>Разрешение омонимии</a:t>
            </a: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</a:rPr>
              <a:t>Предсказание незнакомых слов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800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875" y="142875"/>
            <a:ext cx="8786813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kern="1200" dirty="0" smtClean="0">
                <a:solidFill>
                  <a:schemeClr val="tx1"/>
                </a:solidFill>
                <a:ea typeface="+mn-ea"/>
                <a:cs typeface="+mn-cs"/>
              </a:rPr>
              <a:t>Организация данных</a:t>
            </a:r>
            <a:br>
              <a:rPr lang="ru-RU" sz="2800" kern="1200" dirty="0" smtClean="0">
                <a:solidFill>
                  <a:schemeClr val="tx1"/>
                </a:solidFill>
                <a:ea typeface="+mn-ea"/>
                <a:cs typeface="+mn-cs"/>
              </a:rPr>
            </a:br>
            <a:r>
              <a:rPr lang="ru-RU" sz="2800" kern="1200" dirty="0" smtClean="0">
                <a:solidFill>
                  <a:schemeClr val="tx1"/>
                </a:solidFill>
                <a:ea typeface="+mn-ea"/>
                <a:cs typeface="+mn-cs"/>
              </a:rPr>
              <a:t>Данные для морфологического анализа</a:t>
            </a:r>
          </a:p>
        </p:txBody>
      </p:sp>
      <p:sp>
        <p:nvSpPr>
          <p:cNvPr id="18435" name="Прямоугольник 4"/>
          <p:cNvSpPr>
            <a:spLocks noChangeArrowheads="1"/>
          </p:cNvSpPr>
          <p:nvPr/>
        </p:nvSpPr>
        <p:spPr bwMode="auto">
          <a:xfrm>
            <a:off x="500063" y="1143000"/>
            <a:ext cx="8286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/>
              <a:t>.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490538" y="1162050"/>
            <a:ext cx="828675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3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Данные</a:t>
            </a:r>
            <a:r>
              <a:rPr lang="en-US" sz="3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:</a:t>
            </a:r>
            <a:endParaRPr lang="ru-RU" sz="36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контекст </a:t>
            </a:r>
            <a:r>
              <a:rPr lang="en-US" sz="2200" dirty="0"/>
              <a:t>vs. </a:t>
            </a:r>
            <a:endParaRPr lang="ru-RU" sz="2200" dirty="0"/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информация о внутренней структуре словоформы </a:t>
            </a:r>
          </a:p>
          <a:p>
            <a:pPr lvl="1" eaLnBrk="1" hangingPunct="1">
              <a:defRPr/>
            </a:pPr>
            <a:r>
              <a:rPr lang="ru-RU" sz="2200" dirty="0"/>
              <a:t>     и о словоизменительных парадигмах</a:t>
            </a:r>
          </a:p>
          <a:p>
            <a:pPr marL="2171700" lvl="4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словарные методы </a:t>
            </a:r>
            <a:r>
              <a:rPr lang="en-US" sz="2200" dirty="0"/>
              <a:t>vs. </a:t>
            </a:r>
            <a:r>
              <a:rPr lang="ru-RU" sz="2200" dirty="0"/>
              <a:t>методы без словаря</a:t>
            </a:r>
          </a:p>
          <a:p>
            <a:pPr eaLnBrk="1" hangingPunct="1">
              <a:defRPr/>
            </a:pPr>
            <a:r>
              <a:rPr lang="ru-RU" sz="3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Словарь: </a:t>
            </a:r>
            <a:endParaRPr lang="en-US" sz="36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что в словаре</a:t>
            </a:r>
            <a:r>
              <a:rPr lang="en-US" sz="2200" dirty="0"/>
              <a:t>?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структура словаря</a:t>
            </a:r>
            <a:r>
              <a:rPr lang="en-US" sz="2200" dirty="0"/>
              <a:t>?</a:t>
            </a:r>
            <a:endParaRPr lang="ru-RU" sz="2200" dirty="0"/>
          </a:p>
          <a:p>
            <a:pPr eaLnBrk="1" hangingPunct="1">
              <a:defRPr/>
            </a:pPr>
            <a:r>
              <a:rPr lang="ru-RU" sz="3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Методы анализа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формализм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правила </a:t>
            </a:r>
            <a:r>
              <a:rPr lang="en-US" sz="2200" dirty="0"/>
              <a:t>vs.</a:t>
            </a:r>
            <a:r>
              <a:rPr lang="ru-RU" sz="2200" dirty="0"/>
              <a:t> статистика</a:t>
            </a:r>
          </a:p>
          <a:p>
            <a:pPr eaLnBrk="1" hangingPunct="1">
              <a:defRPr/>
            </a:pPr>
            <a:r>
              <a:rPr lang="ru-RU" sz="3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Работа с незнакомыми словами: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ru-RU" sz="2200" dirty="0"/>
              <a:t>правила предсказания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019925" y="1916113"/>
            <a:ext cx="504825" cy="936625"/>
          </a:xfrm>
          <a:prstGeom prst="rightBrac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7625" y="2062163"/>
            <a:ext cx="96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??? </a:t>
            </a:r>
            <a:r>
              <a:rPr lang="ru-RU" altLang="en-US" sz="1800"/>
              <a:t>словарь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План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600200"/>
            <a:ext cx="9072563" cy="452596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Задачи, этапы (лекция Морфология1)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Лингвистические данные</a:t>
            </a:r>
          </a:p>
          <a:p>
            <a:pPr>
              <a:defRPr/>
            </a:pPr>
            <a:r>
              <a:rPr lang="ru-RU" dirty="0" smtClean="0"/>
              <a:t>Организация данных</a:t>
            </a: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Обзор технологий. Формальные </a:t>
            </a:r>
            <a:r>
              <a:rPr lang="ru-RU" dirty="0" smtClean="0">
                <a:solidFill>
                  <a:schemeClr val="bg1"/>
                </a:solidFill>
              </a:rPr>
              <a:t>модели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Тема 3)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sz="3200" dirty="0">
                <a:solidFill>
                  <a:schemeClr val="bg1"/>
                </a:solidFill>
                <a:ea typeface="+mn-ea"/>
                <a:cs typeface="+mn-cs"/>
              </a:rPr>
              <a:t>Конечные автоматы</a:t>
            </a:r>
          </a:p>
          <a:p>
            <a:pPr lvl="1">
              <a:defRPr/>
            </a:pPr>
            <a:r>
              <a:rPr lang="ru-RU" sz="3200" dirty="0">
                <a:solidFill>
                  <a:schemeClr val="bg1"/>
                </a:solidFill>
                <a:ea typeface="+mn-ea"/>
                <a:cs typeface="+mn-cs"/>
              </a:rPr>
              <a:t>Конечные преобразователи </a:t>
            </a: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Разрешение омонимии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Тема 4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Предсказание незнакомых слов (Тема 4)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/>
          <p:cNvSpPr>
            <a:spLocks noChangeArrowheads="1"/>
          </p:cNvSpPr>
          <p:nvPr/>
        </p:nvSpPr>
        <p:spPr bwMode="auto">
          <a:xfrm>
            <a:off x="490538" y="981075"/>
            <a:ext cx="82867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800" dirty="0"/>
              <a:t>Контекст:</a:t>
            </a:r>
          </a:p>
          <a:p>
            <a:pPr lvl="4" eaLnBrk="1" hangingPunct="1">
              <a:defRPr/>
            </a:pPr>
            <a:r>
              <a:rPr lang="en-US" sz="2200" i="1" dirty="0"/>
              <a:t>The	 flights	 can 	fly</a:t>
            </a:r>
          </a:p>
          <a:p>
            <a:pPr lvl="4" eaLnBrk="1" hangingPunct="1">
              <a:defRPr/>
            </a:pPr>
            <a:r>
              <a:rPr lang="en-US" sz="2200" dirty="0" err="1"/>
              <a:t>Det</a:t>
            </a:r>
            <a:r>
              <a:rPr lang="en-US" sz="2200" dirty="0"/>
              <a:t>	N	V(mod)	V(</a:t>
            </a:r>
            <a:r>
              <a:rPr lang="en-US" sz="2200" dirty="0" err="1"/>
              <a:t>inf</a:t>
            </a:r>
            <a:r>
              <a:rPr lang="en-US" sz="2200" dirty="0"/>
              <a:t>)</a:t>
            </a:r>
          </a:p>
          <a:p>
            <a:pPr eaLnBrk="1" hangingPunct="1">
              <a:defRPr/>
            </a:pPr>
            <a:r>
              <a:rPr lang="ru-RU" sz="2800" dirty="0"/>
              <a:t>Что нужно знать</a:t>
            </a:r>
            <a:r>
              <a:rPr lang="en-US" sz="2800" dirty="0"/>
              <a:t>?</a:t>
            </a:r>
            <a:endParaRPr lang="ru-RU" sz="2800" dirty="0"/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ru-RU" sz="2400" dirty="0"/>
              <a:t>набор тегов (</a:t>
            </a:r>
            <a:r>
              <a:rPr lang="ru-RU" sz="2400" dirty="0" err="1"/>
              <a:t>частеречный</a:t>
            </a:r>
            <a:r>
              <a:rPr lang="ru-RU" sz="2400" dirty="0"/>
              <a:t> (</a:t>
            </a:r>
            <a:r>
              <a:rPr lang="en-US" sz="2400" dirty="0"/>
              <a:t>N,V…</a:t>
            </a:r>
            <a:r>
              <a:rPr lang="ru-RU" sz="2400" dirty="0"/>
              <a:t>) </a:t>
            </a:r>
            <a:r>
              <a:rPr lang="en-US" sz="2400" dirty="0"/>
              <a:t>vs.</a:t>
            </a:r>
            <a:r>
              <a:rPr lang="ru-RU" sz="2400" dirty="0"/>
              <a:t> простой</a:t>
            </a:r>
            <a:r>
              <a:rPr lang="en-US" sz="2400" dirty="0"/>
              <a:t> (</a:t>
            </a:r>
            <a:r>
              <a:rPr lang="en-US" sz="2400" dirty="0" err="1"/>
              <a:t>Nsg</a:t>
            </a:r>
            <a:r>
              <a:rPr lang="en-US" sz="2400" dirty="0"/>
              <a:t>) vs. </a:t>
            </a:r>
            <a:r>
              <a:rPr lang="ru-RU" sz="2400" dirty="0"/>
              <a:t>полный</a:t>
            </a:r>
            <a:r>
              <a:rPr lang="en-US" sz="2400" dirty="0"/>
              <a:t> – </a:t>
            </a:r>
            <a:r>
              <a:rPr lang="en-GB" sz="2400" dirty="0" err="1"/>
              <a:t>Ncmsnn</a:t>
            </a:r>
            <a:r>
              <a:rPr lang="en-GB" sz="2400" dirty="0"/>
              <a:t>: Noun Type=common Gender=masculine Number=singular Case=nominative Animate=no)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ru-RU" sz="2400" dirty="0"/>
              <a:t>набор словоформ </a:t>
            </a:r>
            <a:r>
              <a:rPr lang="en-US" sz="2400" dirty="0"/>
              <a:t> </a:t>
            </a:r>
            <a:r>
              <a:rPr lang="ru-RU" sz="2400" i="1" dirty="0"/>
              <a:t>(ручкой – </a:t>
            </a:r>
            <a:r>
              <a:rPr lang="ru-RU" sz="2400" dirty="0"/>
              <a:t>ручка, </a:t>
            </a:r>
            <a:r>
              <a:rPr lang="en-US" sz="2400" dirty="0"/>
              <a:t>N</a:t>
            </a:r>
            <a:r>
              <a:rPr lang="ru-RU" sz="2400" dirty="0"/>
              <a:t>; </a:t>
            </a:r>
            <a:r>
              <a:rPr lang="ru-RU" sz="2400" i="1" dirty="0"/>
              <a:t>ручке </a:t>
            </a:r>
            <a:r>
              <a:rPr lang="ru-RU" sz="2400" dirty="0"/>
              <a:t>– ручка, </a:t>
            </a:r>
            <a:r>
              <a:rPr lang="en-US" sz="2400" dirty="0"/>
              <a:t>N</a:t>
            </a:r>
            <a:r>
              <a:rPr lang="ru-RU" sz="2400" dirty="0"/>
              <a:t> …)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ru-RU" sz="2400" dirty="0"/>
              <a:t>возможные порядки тегов (</a:t>
            </a:r>
            <a:r>
              <a:rPr lang="en-US" sz="2400" dirty="0"/>
              <a:t>NVN, NVV vs. *DV…</a:t>
            </a:r>
            <a:endParaRPr lang="ru-RU" sz="2400" dirty="0"/>
          </a:p>
          <a:p>
            <a:pPr lvl="1" eaLnBrk="1" hangingPunct="1">
              <a:defRPr/>
            </a:pPr>
            <a:r>
              <a:rPr lang="ru-RU" sz="2400" dirty="0"/>
              <a:t>				из + </a:t>
            </a:r>
            <a:r>
              <a:rPr lang="en-US" sz="2400" dirty="0"/>
              <a:t>Gen / * </a:t>
            </a:r>
            <a:r>
              <a:rPr lang="ru-RU" sz="2400" dirty="0"/>
              <a:t>из + </a:t>
            </a:r>
            <a:r>
              <a:rPr lang="en-US" sz="2400" dirty="0"/>
              <a:t>Case</a:t>
            </a:r>
            <a:r>
              <a:rPr lang="ru-RU" sz="2400" dirty="0">
                <a:sym typeface="Wingdings"/>
              </a:rPr>
              <a:t>≠</a:t>
            </a:r>
            <a:r>
              <a:rPr lang="en-US" sz="2400" dirty="0">
                <a:sym typeface="Wingdings"/>
              </a:rPr>
              <a:t>Gen</a:t>
            </a:r>
            <a:r>
              <a:rPr lang="ru-RU" sz="2400" dirty="0"/>
              <a:t>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ru-RU" sz="2400" dirty="0"/>
              <a:t>частоту порядков</a:t>
            </a:r>
          </a:p>
          <a:p>
            <a:pPr lvl="3" eaLnBrk="1" hangingPunct="1">
              <a:defRPr/>
            </a:pPr>
            <a:r>
              <a:rPr lang="ru-RU" sz="2200" dirty="0"/>
              <a:t>…. подробности позже</a:t>
            </a:r>
          </a:p>
          <a:p>
            <a:pPr eaLnBrk="1" hangingPunct="1">
              <a:defRPr/>
            </a:pPr>
            <a:r>
              <a:rPr lang="ru-RU" sz="2200" dirty="0"/>
              <a:t>				Словарь может состоять из списка 				всех возможных словоформ</a:t>
            </a:r>
            <a:endParaRPr lang="en-US" sz="2200" dirty="0"/>
          </a:p>
        </p:txBody>
      </p:sp>
      <p:sp>
        <p:nvSpPr>
          <p:cNvPr id="6" name="Right Arrow 5"/>
          <p:cNvSpPr/>
          <p:nvPr/>
        </p:nvSpPr>
        <p:spPr>
          <a:xfrm>
            <a:off x="3276600" y="6129338"/>
            <a:ext cx="623888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81000" y="11113"/>
            <a:ext cx="8507413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ru-RU" sz="3200" kern="0" dirty="0" smtClean="0"/>
              <a:t>Данные</a:t>
            </a:r>
            <a:br>
              <a:rPr lang="ru-RU" sz="3200" kern="0" dirty="0" smtClean="0"/>
            </a:br>
            <a:r>
              <a:rPr lang="ru-RU" sz="3200" kern="0" dirty="0" smtClean="0"/>
              <a:t>Контекст. Пример</a:t>
            </a:r>
            <a:endParaRPr lang="en-GB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8838" y="2060575"/>
          <a:ext cx="7704136" cy="3506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26"/>
                <a:gridCol w="1224021"/>
                <a:gridCol w="1224021"/>
                <a:gridCol w="1368024"/>
                <a:gridCol w="936016"/>
                <a:gridCol w="1584028"/>
              </a:tblGrid>
              <a:tr h="944907">
                <a:tc>
                  <a:txBody>
                    <a:bodyPr/>
                    <a:lstStyle/>
                    <a:p>
                      <a:r>
                        <a:rPr lang="ru-RU" sz="2800" i="1" dirty="0" smtClean="0"/>
                        <a:t>Такие</a:t>
                      </a:r>
                      <a:endParaRPr lang="en-GB" sz="2800" dirty="0"/>
                    </a:p>
                  </a:txBody>
                  <a:tcPr marL="91431" marR="91431" marT="45721" marB="45721"/>
                </a:tc>
                <a:tc>
                  <a:txBody>
                    <a:bodyPr/>
                    <a:lstStyle/>
                    <a:p>
                      <a:r>
                        <a:rPr lang="ru-RU" sz="2800" i="1" dirty="0" smtClean="0"/>
                        <a:t>типы</a:t>
                      </a:r>
                      <a:endParaRPr lang="en-GB" sz="2800" dirty="0"/>
                    </a:p>
                  </a:txBody>
                  <a:tcPr marL="91431" marR="91431" marT="45721" marB="45721"/>
                </a:tc>
                <a:tc>
                  <a:txBody>
                    <a:bodyPr/>
                    <a:lstStyle/>
                    <a:p>
                      <a:r>
                        <a:rPr lang="ru-RU" sz="2800" i="1" dirty="0" smtClean="0"/>
                        <a:t>стали</a:t>
                      </a:r>
                      <a:endParaRPr lang="en-GB" sz="2800" dirty="0"/>
                    </a:p>
                  </a:txBody>
                  <a:tcPr marL="91431" marR="91431" marT="45721" marB="45721"/>
                </a:tc>
                <a:tc>
                  <a:txBody>
                    <a:bodyPr/>
                    <a:lstStyle/>
                    <a:p>
                      <a:r>
                        <a:rPr lang="ru-RU" sz="2800" i="1" dirty="0" smtClean="0"/>
                        <a:t>есть</a:t>
                      </a:r>
                      <a:endParaRPr lang="en-GB" sz="2800" dirty="0"/>
                    </a:p>
                  </a:txBody>
                  <a:tcPr marL="91431" marR="91431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1" dirty="0" smtClean="0"/>
                        <a:t>в</a:t>
                      </a:r>
                      <a:endParaRPr lang="en-GB" sz="2800" dirty="0" smtClean="0"/>
                    </a:p>
                  </a:txBody>
                  <a:tcPr marL="91431" marR="91431" marT="45721" marB="45721"/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1" dirty="0" smtClean="0"/>
                        <a:t>цехе</a:t>
                      </a:r>
                      <a:endParaRPr lang="en-US" sz="2800" i="1" dirty="0" smtClean="0"/>
                    </a:p>
                  </a:txBody>
                  <a:tcPr marL="91431" marR="91431" marT="45721" marB="45721"/>
                </a:tc>
              </a:tr>
              <a:tr h="39643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Таки-е:</a:t>
                      </a:r>
                      <a:r>
                        <a:rPr lang="ru-RU" sz="1800" baseline="0" dirty="0" smtClean="0"/>
                        <a:t> </a:t>
                      </a:r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тип-ы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стал-и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ест-ь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цех-е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3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N,Sg,n,Nom</a:t>
                      </a:r>
                      <a:r>
                        <a:rPr lang="en-US" sz="1800" baseline="0" dirty="0" smtClean="0"/>
                        <a:t>; </a:t>
                      </a:r>
                      <a:r>
                        <a:rPr lang="en-US" sz="1800" baseline="0" dirty="0" err="1" smtClean="0"/>
                        <a:t>N,Sg,Loc</a:t>
                      </a:r>
                      <a:r>
                        <a:rPr lang="en-US" sz="1800" baseline="0" dirty="0" smtClean="0"/>
                        <a:t>; </a:t>
                      </a:r>
                      <a:r>
                        <a:rPr lang="en-US" sz="1800" baseline="0" dirty="0" err="1" smtClean="0"/>
                        <a:t>N,Sg,Dat</a:t>
                      </a:r>
                      <a:endParaRPr lang="ru-RU" sz="1800" dirty="0" smtClean="0"/>
                    </a:p>
                  </a:txBody>
                  <a:tcPr marL="35997" marR="35997" marT="18001" marB="180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N,pl,Nom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N,pl,Acc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Adj,Brev,Sg</a:t>
                      </a:r>
                      <a:endParaRPr lang="en-GB" sz="1800" dirty="0"/>
                    </a:p>
                  </a:txBody>
                  <a:tcPr marL="35997" marR="35997" marT="18001" marB="180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N,Pl,Nom</a:t>
                      </a:r>
                      <a:r>
                        <a:rPr lang="en-US" sz="1800" dirty="0" smtClean="0"/>
                        <a:t>,</a:t>
                      </a:r>
                    </a:p>
                    <a:p>
                      <a:r>
                        <a:rPr lang="en-US" sz="1800" dirty="0" err="1" smtClean="0"/>
                        <a:t>N,Pl,Acc</a:t>
                      </a:r>
                      <a:r>
                        <a:rPr lang="en-US" sz="1800" dirty="0" smtClean="0"/>
                        <a:t>,</a:t>
                      </a:r>
                    </a:p>
                    <a:p>
                      <a:r>
                        <a:rPr lang="en-US" sz="1800" dirty="0" err="1" smtClean="0"/>
                        <a:t>N,Sg,Gen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…</a:t>
                      </a:r>
                      <a:endParaRPr lang="en-GB" sz="1800" dirty="0"/>
                    </a:p>
                  </a:txBody>
                  <a:tcPr marL="35997" marR="35997" marT="18001" marB="180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N,sg,f,m,nom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r>
                        <a:rPr lang="en-US" sz="1800" dirty="0" err="1" smtClean="0"/>
                        <a:t>N,sg,f,acc</a:t>
                      </a:r>
                      <a:endParaRPr lang="en-US" sz="1800" dirty="0" smtClean="0"/>
                    </a:p>
                  </a:txBody>
                  <a:tcPr marL="35997" marR="35997" marT="18001" marB="180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Prep</a:t>
                      </a:r>
                      <a:r>
                        <a:rPr lang="ru-RU" sz="1800" dirty="0" smtClean="0"/>
                        <a:t>;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N</a:t>
                      </a:r>
                      <a:endParaRPr lang="en-GB" sz="1800" dirty="0"/>
                    </a:p>
                  </a:txBody>
                  <a:tcPr marL="35997" marR="35997" marT="18001" marB="180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N,Sg,n,Nom</a:t>
                      </a:r>
                      <a:r>
                        <a:rPr lang="en-US" sz="1800" baseline="0" dirty="0" smtClean="0"/>
                        <a:t>; </a:t>
                      </a:r>
                      <a:r>
                        <a:rPr lang="en-US" sz="1800" baseline="0" dirty="0" err="1" smtClean="0"/>
                        <a:t>N,Sg,Loc</a:t>
                      </a:r>
                      <a:r>
                        <a:rPr lang="en-US" sz="1800" baseline="0" dirty="0" smtClean="0"/>
                        <a:t>; </a:t>
                      </a:r>
                      <a:r>
                        <a:rPr lang="en-US" sz="1800" baseline="0" dirty="0" err="1" smtClean="0"/>
                        <a:t>N,Sg,Dat</a:t>
                      </a:r>
                      <a:endParaRPr lang="ru-RU" sz="1800" dirty="0" smtClean="0"/>
                    </a:p>
                  </a:txBody>
                  <a:tcPr marL="35997" marR="35997" marT="18001" marB="180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03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Так-</a:t>
                      </a:r>
                      <a:r>
                        <a:rPr lang="ru-RU" sz="1800" dirty="0" err="1" smtClean="0"/>
                        <a:t>ие</a:t>
                      </a:r>
                      <a:endParaRPr lang="ru-RU" sz="1800" dirty="0" smtClean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Ти-пы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Ста-ли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Ес-ть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Це-хе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009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A,Pl,Nom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A,Pl,Acc</a:t>
                      </a:r>
                      <a:endParaRPr lang="ru-RU" sz="1800" dirty="0" smtClean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V,Pst,Pl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V,Inf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</a:t>
                      </a:r>
                      <a:endParaRPr lang="en-GB" sz="1800" dirty="0"/>
                    </a:p>
                  </a:txBody>
                  <a:tcPr marL="91431" marR="91431"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490538" y="260350"/>
            <a:ext cx="8507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ru-RU" sz="3200" kern="0" dirty="0" smtClean="0"/>
              <a:t>Данные</a:t>
            </a:r>
            <a:br>
              <a:rPr lang="ru-RU" sz="3200" kern="0" dirty="0" smtClean="0"/>
            </a:br>
            <a:r>
              <a:rPr lang="ru-RU" sz="3200" kern="0" dirty="0" smtClean="0"/>
              <a:t>Внутренний состав словоформы. Пример</a:t>
            </a:r>
            <a:endParaRPr lang="en-GB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24" name="Rectangle 13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ОСНОВНЫЕ СПОСОБЫ ПРЕДСТАВЛЕНИЯ МОРФОЛОГИЧЕСКИХ ДАННЫХ (0)</a:t>
            </a:r>
          </a:p>
        </p:txBody>
      </p:sp>
      <p:pic>
        <p:nvPicPr>
          <p:cNvPr id="21507" name="Picture 13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476885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Прямоугольник 1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ОСНОВНЫЕ СПОСОБЫ ПРЕДСТАВЛЕНИЯ МОРФОЛОГИЧЕСКИХ ДАННЫХ (1)</a:t>
            </a:r>
          </a:p>
        </p:txBody>
      </p:sp>
      <p:graphicFrame>
        <p:nvGraphicFramePr>
          <p:cNvPr id="180261" name="Group 37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229600" cy="838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1563"/>
                <a:gridCol w="5888037"/>
              </a:tblGrid>
              <a:tr h="381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узел</a:t>
                      </a:r>
                      <a:endParaRPr kumimoji="0" lang="ru-R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ЛО(узел) + (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 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 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)+ 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узла</a:t>
                      </a:r>
                      <a:endParaRPr kumimoji="0" lang="ru-R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ЛО(узел) + 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 + 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3566" name="Text Box 38"/>
          <p:cNvSpPr txBox="1">
            <a:spLocks noChangeArrowheads="1"/>
          </p:cNvSpPr>
          <p:nvPr/>
        </p:nvSpPr>
        <p:spPr bwMode="auto">
          <a:xfrm>
            <a:off x="2057400" y="1752600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Словарь словоформ</a:t>
            </a:r>
          </a:p>
        </p:txBody>
      </p:sp>
      <p:sp>
        <p:nvSpPr>
          <p:cNvPr id="23567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ОСНОВНЫЕ СПОСОБЫ ПРЕДСТАВЛЕНИЯ МОРФОЛОГИЧЕСКИХ ДАННЫХ (2)</a:t>
            </a:r>
          </a:p>
        </p:txBody>
      </p:sp>
      <p:graphicFrame>
        <p:nvGraphicFramePr>
          <p:cNvPr id="182315" name="Group 43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001000" cy="11271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1563"/>
                <a:gridCol w="4516437"/>
                <a:gridCol w="1143000"/>
              </a:tblGrid>
              <a:tr h="380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0: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уз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ЛО(узел)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</a:tr>
              <a:tr h="365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922338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30325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38313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463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035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607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179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9751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ел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(N 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ИЛИ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A)+ sg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</a:tr>
              <a:tr h="3807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ла </a:t>
                      </a:r>
                      <a:endParaRPr kumimoji="0" lang="ru-R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 + sg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</a:tr>
            </a:tbl>
          </a:graphicData>
        </a:graphic>
      </p:graphicFrame>
      <p:sp>
        <p:nvSpPr>
          <p:cNvPr id="24597" name="Text Box 14"/>
          <p:cNvSpPr txBox="1">
            <a:spLocks noChangeArrowheads="1"/>
          </p:cNvSpPr>
          <p:nvPr/>
        </p:nvSpPr>
        <p:spPr bwMode="auto">
          <a:xfrm>
            <a:off x="1143000" y="1524000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Квазиагглютинативное представление (модель морфотактики неизменяемых псевдоморфов)</a:t>
            </a:r>
          </a:p>
        </p:txBody>
      </p:sp>
      <p:sp>
        <p:nvSpPr>
          <p:cNvPr id="24598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ОСНОВНЫЕ СПОСОБЫ ПРЕДСТАВЛЕНИЯ МОРФОЛОГИЧЕСКИХ ДАННЫХ (3)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001000" cy="11271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1563"/>
                <a:gridCol w="4516437"/>
                <a:gridCol w="1143000"/>
              </a:tblGrid>
              <a:tr h="3807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0: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	</a:t>
                      </a:r>
                      <a:r>
                        <a:rPr kumimoji="0" lang="ru-RU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узЬл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ЛО(узел)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</a:tr>
              <a:tr h="3656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(N 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ИЛИ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A)+ sg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</a:tr>
              <a:tr h="3807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ла </a:t>
                      </a:r>
                      <a:endParaRPr kumimoji="0" lang="ru-R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 + sg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</a:tr>
            </a:tbl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057400" y="16002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Морфонологическая модель (моделирование чередований)</a:t>
            </a:r>
          </a:p>
        </p:txBody>
      </p:sp>
      <p:sp>
        <p:nvSpPr>
          <p:cNvPr id="26646" name="Text Box 41"/>
          <p:cNvSpPr txBox="1">
            <a:spLocks noChangeArrowheads="1"/>
          </p:cNvSpPr>
          <p:nvPr/>
        </p:nvSpPr>
        <p:spPr bwMode="auto">
          <a:xfrm>
            <a:off x="2438400" y="4038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включает дизъюнктивно упорядоченные правила</a:t>
            </a:r>
          </a:p>
        </p:txBody>
      </p:sp>
      <p:sp>
        <p:nvSpPr>
          <p:cNvPr id="26647" name="Text Box 50"/>
          <p:cNvSpPr txBox="1">
            <a:spLocks noChangeArrowheads="1"/>
          </p:cNvSpPr>
          <p:nvPr/>
        </p:nvSpPr>
        <p:spPr bwMode="auto">
          <a:xfrm>
            <a:off x="4191000" y="4572000"/>
            <a:ext cx="23622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1800" b="1"/>
              <a:t>     Ь</a:t>
            </a:r>
            <a:r>
              <a:rPr lang="ru-RU" altLang="zh-CN" sz="1800"/>
              <a:t> → </a:t>
            </a:r>
            <a:r>
              <a:rPr lang="en-US" altLang="zh-CN" sz="1800">
                <a:ea typeface="SimSun" panose="02010600030101010101" pitchFamily="2" charset="-122"/>
              </a:rPr>
              <a:t>Ø / ___ V</a:t>
            </a:r>
            <a:endParaRPr lang="ru-RU" altLang="zh-CN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1800" b="1"/>
              <a:t>     Ь </a:t>
            </a:r>
            <a:r>
              <a:rPr lang="ru-RU" altLang="zh-CN" sz="1800"/>
              <a:t>→ </a:t>
            </a:r>
            <a:r>
              <a:rPr lang="ru-RU" altLang="zh-CN" sz="1800" b="1"/>
              <a:t>е</a:t>
            </a:r>
            <a:endParaRPr lang="ru-RU" altLang="en-US" sz="1800" b="1"/>
          </a:p>
        </p:txBody>
      </p:sp>
      <p:sp>
        <p:nvSpPr>
          <p:cNvPr id="26648" name="Прямоугольник 6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ОСНОВНЫЕ СПОСОБЫ ПРЕДСТАВЛЕНИЯ МОРФОЛОГИЧЕСКИХ ДАННЫХ (4)</a:t>
            </a:r>
          </a:p>
        </p:txBody>
      </p:sp>
      <p:graphicFrame>
        <p:nvGraphicFramePr>
          <p:cNvPr id="186396" name="Group 28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001000" cy="11271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1563"/>
                <a:gridCol w="4516437"/>
                <a:gridCol w="1143000"/>
              </a:tblGrid>
              <a:tr h="3807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0: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уз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е ИЛИ 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Ø)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л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ЛО(узел) ) + схема выбора основ 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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</a:tr>
              <a:tr h="3656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(N 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ИЛИ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A)+ sg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</a:tr>
              <a:tr h="3807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а </a:t>
                      </a:r>
                      <a:endParaRPr kumimoji="0" lang="ru-R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 + sg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/>
                </a:tc>
              </a:tr>
            </a:tbl>
          </a:graphicData>
        </a:graphic>
      </p:graphicFrame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057400" y="16002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Гибридная модель (квазиагглютинация +  моделирование чередований)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438400" y="4038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включает схемы выбора основ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191000" y="4724400"/>
            <a:ext cx="2743200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1800">
                <a:latin typeface="Times New Roman" panose="02020603050405020304" pitchFamily="18" charset="0"/>
                <a:sym typeface="Wingdings" panose="05000000000000000000" pitchFamily="2" charset="2"/>
              </a:rPr>
              <a:t>  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(N </a:t>
            </a:r>
            <a:r>
              <a:rPr lang="ru-RU" altLang="zh-CN" sz="1800" i="1">
                <a:latin typeface="Times New Roman" panose="02020603050405020304" pitchFamily="18" charset="0"/>
              </a:rPr>
              <a:t>ИЛИ</a:t>
            </a:r>
            <a:r>
              <a:rPr lang="ru-RU" altLang="zh-CN" sz="1800">
                <a:latin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A) + sg</a:t>
            </a:r>
            <a:r>
              <a:rPr lang="ru-RU" altLang="zh-CN" sz="1800">
                <a:latin typeface="Times New Roman" panose="02020603050405020304" pitchFamily="18" charset="0"/>
              </a:rPr>
              <a:t> </a:t>
            </a:r>
            <a:endParaRPr lang="ru-RU" altLang="en-US" sz="1800">
              <a:latin typeface="Times New Roman" panose="02020603050405020304" pitchFamily="18" charset="0"/>
            </a:endParaRPr>
          </a:p>
        </p:txBody>
      </p:sp>
      <p:sp>
        <p:nvSpPr>
          <p:cNvPr id="28696" name="Прямоугольник 6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ОСНОВНЫЕ СПОСОБЫ ПРЕДСТАВЛЕНИЯ МОРФОЛОГИЧЕСКИХ ДАННЫХ (5)</a:t>
            </a:r>
          </a:p>
        </p:txBody>
      </p:sp>
      <p:graphicFrame>
        <p:nvGraphicFramePr>
          <p:cNvPr id="188448" name="Group 32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001000" cy="14938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1563"/>
                <a:gridCol w="4516437"/>
                <a:gridCol w="1143000"/>
              </a:tblGrid>
              <a:tr h="381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0:</a:t>
                      </a:r>
                      <a:r>
                        <a:rPr kumimoji="0" lang="ru-RU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	узел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ЛО(узел)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</a:tr>
              <a:tr h="365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922338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30325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38313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463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035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607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179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9751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	узл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ЛО(узел)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27088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35075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43063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</a:tr>
              <a:tr h="365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922338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30325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38313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463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035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607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179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9751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(N 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ИЛИ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A)+ sg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/>
                </a:tc>
              </a:tr>
              <a:tr h="3810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2: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	а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	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 + sg</a:t>
                      </a:r>
                      <a:r>
                        <a:rPr kumimoji="0" lang="ru-RU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/>
                </a:tc>
              </a:tr>
            </a:tbl>
          </a:graphicData>
        </a:graphic>
      </p:graphicFrame>
      <p:sp>
        <p:nvSpPr>
          <p:cNvPr id="30745" name="Text Box 21"/>
          <p:cNvSpPr txBox="1">
            <a:spLocks noChangeArrowheads="1"/>
          </p:cNvSpPr>
          <p:nvPr/>
        </p:nvSpPr>
        <p:spPr bwMode="auto">
          <a:xfrm>
            <a:off x="1143000" y="1524000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Квазиагглютинативное представление </a:t>
            </a:r>
            <a:br>
              <a:rPr lang="ru-RU" altLang="en-US" sz="1800"/>
            </a:br>
            <a:r>
              <a:rPr lang="ru-RU" altLang="en-US" sz="1800"/>
              <a:t>с множественными основами</a:t>
            </a:r>
          </a:p>
        </p:txBody>
      </p:sp>
      <p:sp>
        <p:nvSpPr>
          <p:cNvPr id="30746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ОСНОВНЫЕ СПОСОБЫ ПРЕДСТАВЛЕНИЯ МОРФОЛОГИЧЕСКИХ ДАННЫХ (</a:t>
            </a:r>
            <a:r>
              <a:rPr lang="en-US" sz="2800"/>
              <a:t>6</a:t>
            </a:r>
            <a:r>
              <a:rPr lang="ru-RU" sz="2800"/>
              <a:t>)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143000" y="1520825"/>
            <a:ext cx="662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n-</a:t>
            </a:r>
            <a:r>
              <a:rPr lang="ru-RU" altLang="en-US" sz="1800"/>
              <a:t>арное дерево букв (преобразуется в конечный автомат)</a:t>
            </a:r>
          </a:p>
        </p:txBody>
      </p:sp>
      <p:pic>
        <p:nvPicPr>
          <p:cNvPr id="32772" name="Picture 5" descr="FSN.bmp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6135688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Данные</a:t>
            </a:r>
            <a:br>
              <a:rPr lang="ru-RU" sz="3200" dirty="0" smtClean="0"/>
            </a:br>
            <a:r>
              <a:rPr lang="ru-RU" sz="3200" dirty="0" smtClean="0"/>
              <a:t>Словарь </a:t>
            </a:r>
            <a:r>
              <a:rPr lang="en-US" sz="3200" dirty="0" smtClean="0"/>
              <a:t>vs. </a:t>
            </a:r>
            <a:r>
              <a:rPr lang="ru-RU" sz="3200" dirty="0" smtClean="0"/>
              <a:t>правила</a:t>
            </a:r>
            <a:endParaRPr lang="en-GB" sz="3200" dirty="0"/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3225800" y="1341438"/>
            <a:ext cx="338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800"/>
              <a:t>Входные данные</a:t>
            </a:r>
            <a:endParaRPr lang="en-GB" altLang="en-US" sz="2800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1930400" y="3068638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800"/>
              <a:t>Результат морфологического анализа:</a:t>
            </a:r>
            <a:endParaRPr lang="en-GB" altLang="en-US" sz="2800"/>
          </a:p>
        </p:txBody>
      </p:sp>
      <p:grpSp>
        <p:nvGrpSpPr>
          <p:cNvPr id="34821" name="Group 7"/>
          <p:cNvGrpSpPr>
            <a:grpSpLocks/>
          </p:cNvGrpSpPr>
          <p:nvPr/>
        </p:nvGrpSpPr>
        <p:grpSpPr bwMode="auto">
          <a:xfrm>
            <a:off x="1331913" y="4508500"/>
            <a:ext cx="7488237" cy="2130425"/>
            <a:chOff x="1187624" y="3818991"/>
            <a:chExt cx="7488832" cy="2130289"/>
          </a:xfrm>
        </p:grpSpPr>
        <p:pic>
          <p:nvPicPr>
            <p:cNvPr id="3482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176" y="3818991"/>
              <a:ext cx="6696744" cy="200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1259067" y="5012715"/>
              <a:ext cx="7417389" cy="936565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3818991"/>
              <a:ext cx="6120298" cy="5968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2051050" y="1916113"/>
            <a:ext cx="4559300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200" dirty="0" err="1"/>
              <a:t>городк</a:t>
            </a:r>
            <a:r>
              <a:rPr lang="en-US" sz="3200" dirty="0"/>
              <a:t>”</a:t>
            </a:r>
            <a:r>
              <a:rPr lang="ru-RU" sz="3200" dirty="0"/>
              <a:t>е</a:t>
            </a:r>
            <a:endParaRPr lang="en-GB" sz="3200" dirty="0"/>
          </a:p>
        </p:txBody>
      </p:sp>
      <p:sp>
        <p:nvSpPr>
          <p:cNvPr id="13" name="Rectangle 12"/>
          <p:cNvSpPr/>
          <p:nvPr/>
        </p:nvSpPr>
        <p:spPr>
          <a:xfrm>
            <a:off x="2411413" y="3716338"/>
            <a:ext cx="4559300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200" dirty="0" err="1"/>
              <a:t>городк</a:t>
            </a:r>
            <a:r>
              <a:rPr lang="en-US" sz="3200" dirty="0"/>
              <a:t>” -   </a:t>
            </a:r>
            <a:r>
              <a:rPr lang="ru-RU" sz="3200" dirty="0"/>
              <a:t>е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solidFill>
                  <a:schemeClr val="bg1"/>
                </a:solidFill>
              </a:rPr>
              <a:t>План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pPr>
              <a:defRPr/>
            </a:pPr>
            <a:r>
              <a:rPr lang="ru-RU" sz="4000" dirty="0" smtClean="0"/>
              <a:t>Задачи, этапы (лекция Морфология1)</a:t>
            </a: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Лингвистические данные</a:t>
            </a: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Обзор технологий</a:t>
            </a: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Организация данных</a:t>
            </a: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</a:rPr>
              <a:t>Первичный анализ. Формальные </a:t>
            </a:r>
            <a:r>
              <a:rPr lang="ru-RU" sz="2800" dirty="0" smtClean="0">
                <a:solidFill>
                  <a:schemeClr val="bg1"/>
                </a:solidFill>
              </a:rPr>
              <a:t>модели (Тема 3)</a:t>
            </a:r>
            <a:endParaRPr lang="ru-RU" sz="28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dirty="0">
                <a:solidFill>
                  <a:schemeClr val="bg1"/>
                </a:solidFill>
              </a:rPr>
              <a:t>Конечные автоматы. </a:t>
            </a:r>
            <a:endParaRPr lang="ru-RU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dirty="0" smtClean="0">
                <a:solidFill>
                  <a:schemeClr val="bg1"/>
                </a:solidFill>
              </a:rPr>
              <a:t>Конечные </a:t>
            </a:r>
            <a:r>
              <a:rPr lang="ru-RU" dirty="0">
                <a:solidFill>
                  <a:schemeClr val="bg1"/>
                </a:solidFill>
              </a:rPr>
              <a:t>преобразователи </a:t>
            </a: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Разрешение омонимии</a:t>
            </a: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Предсказание незнакомых слов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505825" cy="1143000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Данные</a:t>
            </a:r>
            <a:br>
              <a:rPr lang="ru-RU" sz="3200" dirty="0" smtClean="0"/>
            </a:br>
            <a:r>
              <a:rPr lang="ru-RU" sz="3200" dirty="0" smtClean="0"/>
              <a:t>Внутренняя структура словоформы. Пример</a:t>
            </a:r>
            <a:endParaRPr lang="en-GB" sz="3200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7500" y="1719263"/>
            <a:ext cx="717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800"/>
              <a:t>Морфонологические правила:</a:t>
            </a:r>
            <a:endParaRPr lang="en-GB" altLang="en-US" sz="2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11300" y="4025900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800"/>
              <a:t>Обратный пересчет</a:t>
            </a:r>
            <a:r>
              <a:rPr lang="en-US" altLang="en-US" sz="2800"/>
              <a:t>:</a:t>
            </a:r>
            <a:endParaRPr lang="en-GB" altLang="en-US" sz="28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4213" y="2281238"/>
            <a:ext cx="5975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(1) V -&gt; </a:t>
            </a:r>
            <a:r>
              <a:rPr lang="en-GB" altLang="en-US" sz="2800"/>
              <a:t>Ø | __ □ CV  (beglie)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4988" y="2803525"/>
            <a:ext cx="799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(2) C </a:t>
            </a:r>
            <a:r>
              <a:rPr lang="ru-RU" altLang="en-US" sz="2800"/>
              <a:t>тв</a:t>
            </a:r>
            <a:r>
              <a:rPr lang="en-US" altLang="en-US" sz="2800"/>
              <a:t> -&gt; C </a:t>
            </a:r>
            <a:r>
              <a:rPr lang="ru-RU" altLang="en-US" sz="2800"/>
              <a:t>мягк</a:t>
            </a:r>
            <a:r>
              <a:rPr lang="en-GB" altLang="en-US" sz="2800"/>
              <a:t> | __ □ </a:t>
            </a:r>
            <a:r>
              <a:rPr lang="en-US" altLang="en-US" sz="2800"/>
              <a:t>V</a:t>
            </a:r>
            <a:r>
              <a:rPr lang="ru-RU" altLang="en-US" sz="2800"/>
              <a:t>передн ряд</a:t>
            </a:r>
            <a:r>
              <a:rPr lang="en-US" altLang="en-US" sz="2800"/>
              <a:t> (Palatalization)</a:t>
            </a:r>
            <a:endParaRPr lang="en-GB" altLang="en-US" sz="28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92275" y="1125538"/>
            <a:ext cx="5975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800"/>
              <a:t>Городок </a:t>
            </a:r>
            <a:r>
              <a:rPr lang="en-US" altLang="en-US" sz="2800"/>
              <a:t>|</a:t>
            </a:r>
            <a:r>
              <a:rPr lang="ru-RU" altLang="en-US" sz="2800"/>
              <a:t> городка </a:t>
            </a:r>
            <a:r>
              <a:rPr lang="en-US" altLang="en-US" sz="2800"/>
              <a:t>|</a:t>
            </a:r>
            <a:r>
              <a:rPr lang="ru-RU" altLang="en-US" sz="2800"/>
              <a:t>городк</a:t>
            </a:r>
            <a:r>
              <a:rPr lang="en-US" altLang="en-US" sz="2800"/>
              <a:t>”</a:t>
            </a:r>
            <a:r>
              <a:rPr lang="ru-RU" altLang="en-US" sz="2800"/>
              <a:t>е </a:t>
            </a:r>
            <a:endParaRPr lang="en-GB" altLang="en-US" sz="2800"/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4697413"/>
            <a:ext cx="45751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66750" y="3429000"/>
            <a:ext cx="799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(3) C </a:t>
            </a:r>
            <a:r>
              <a:rPr lang="ru-RU" altLang="en-US" sz="2800"/>
              <a:t>зв</a:t>
            </a:r>
            <a:r>
              <a:rPr lang="en-US" altLang="en-US" sz="2800"/>
              <a:t> -&gt; C </a:t>
            </a:r>
            <a:r>
              <a:rPr lang="ru-RU" altLang="en-US" sz="2800"/>
              <a:t>гл</a:t>
            </a:r>
            <a:r>
              <a:rPr lang="en-GB" altLang="en-US" sz="2800"/>
              <a:t> | __ □ </a:t>
            </a:r>
            <a:r>
              <a:rPr lang="ru-RU" altLang="en-US" sz="2800"/>
              <a:t>Сгл</a:t>
            </a:r>
            <a:r>
              <a:rPr lang="en-US" altLang="en-US" sz="2800"/>
              <a:t> (Oglushenie)</a:t>
            </a:r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5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505825" cy="1143000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Данные</a:t>
            </a:r>
            <a:br>
              <a:rPr lang="ru-RU" sz="3200" dirty="0" smtClean="0"/>
            </a:br>
            <a:r>
              <a:rPr lang="ru-RU" sz="3200" dirty="0" smtClean="0"/>
              <a:t>Внутренняя структура словоформы. Пример</a:t>
            </a:r>
            <a:endParaRPr lang="en-GB" sz="32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719263"/>
            <a:ext cx="48101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Данные</a:t>
            </a:r>
            <a:endParaRPr lang="en-GB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ru-RU" kern="0" dirty="0" smtClean="0"/>
              <a:t>Полный список словоформ с их формами</a:t>
            </a:r>
          </a:p>
          <a:p>
            <a:pPr>
              <a:defRPr/>
            </a:pPr>
            <a:r>
              <a:rPr lang="ru-RU" kern="0" dirty="0" smtClean="0"/>
              <a:t>Полная декомпозиция:</a:t>
            </a:r>
          </a:p>
          <a:p>
            <a:pPr>
              <a:defRPr/>
            </a:pPr>
            <a:endParaRPr lang="ru-RU" kern="0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76525"/>
            <a:ext cx="69850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 smtClean="0"/>
              <a:t>Данные. Внутренний состав словоформы</a:t>
            </a:r>
            <a:br>
              <a:rPr lang="ru-RU" sz="3200" dirty="0" smtClean="0"/>
            </a:br>
            <a:r>
              <a:rPr lang="ru-RU" sz="3200" dirty="0" smtClean="0"/>
              <a:t>Проблемы представления словоизменительных классов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границы словоизменения в компьютерной морфологии</a:t>
            </a:r>
          </a:p>
          <a:p>
            <a:pPr>
              <a:defRPr/>
            </a:pPr>
            <a:r>
              <a:rPr lang="ru-RU" dirty="0" smtClean="0"/>
              <a:t>представление типовой парадигмы: одна парадигма </a:t>
            </a:r>
            <a:r>
              <a:rPr lang="en-US" dirty="0" smtClean="0"/>
              <a:t>vs.</a:t>
            </a:r>
            <a:r>
              <a:rPr lang="ru-RU" dirty="0" smtClean="0"/>
              <a:t> разные парадигмы</a:t>
            </a:r>
          </a:p>
          <a:p>
            <a:pPr>
              <a:defRPr/>
            </a:pPr>
            <a:r>
              <a:rPr lang="ru-RU" dirty="0" smtClean="0"/>
              <a:t>степень подробности описания</a:t>
            </a:r>
          </a:p>
          <a:p>
            <a:pPr>
              <a:defRPr/>
            </a:pPr>
            <a:r>
              <a:rPr lang="ru-RU" dirty="0" smtClean="0"/>
              <a:t>способы распределения ответственности между словарем и правилами</a:t>
            </a:r>
            <a:endParaRPr lang="en-US" dirty="0"/>
          </a:p>
        </p:txBody>
      </p:sp>
      <p:sp>
        <p:nvSpPr>
          <p:cNvPr id="38916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 smtClean="0"/>
              <a:t>Данные: словоизменении </a:t>
            </a:r>
            <a:r>
              <a:rPr lang="en-US" sz="2400" dirty="0" smtClean="0"/>
              <a:t>vs.</a:t>
            </a:r>
            <a:r>
              <a:rPr lang="ru-RU" sz="2400" dirty="0" smtClean="0"/>
              <a:t> словообразование</a:t>
            </a:r>
            <a:br>
              <a:rPr lang="ru-RU" sz="2400" dirty="0" smtClean="0"/>
            </a:br>
            <a:r>
              <a:rPr lang="ru-RU" sz="2400" dirty="0" smtClean="0"/>
              <a:t>ЕСТЬ ЛИ ДОСТАТОЧНАЯ ПРЕДСКАЗУЕМОСТЬ?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err="1" smtClean="0"/>
              <a:t>дневн</a:t>
            </a:r>
            <a:r>
              <a:rPr lang="ru-RU" dirty="0" smtClean="0"/>
              <a:t>(ой) 			дневн</a:t>
            </a:r>
            <a:r>
              <a:rPr lang="ru-RU" dirty="0" smtClean="0">
                <a:solidFill>
                  <a:srgbClr val="FF9933"/>
                </a:solidFill>
              </a:rPr>
              <a:t>ик</a:t>
            </a:r>
            <a:r>
              <a:rPr lang="ru-RU" dirty="0" smtClean="0"/>
              <a:t> </a:t>
            </a:r>
          </a:p>
          <a:p>
            <a:pPr eaLnBrk="1" hangingPunct="1">
              <a:defRPr/>
            </a:pPr>
            <a:r>
              <a:rPr lang="ru-RU" dirty="0" err="1" smtClean="0"/>
              <a:t>вечерн</a:t>
            </a:r>
            <a:r>
              <a:rPr lang="ru-RU" dirty="0" smtClean="0"/>
              <a:t>(</a:t>
            </a:r>
            <a:r>
              <a:rPr lang="ru-RU" dirty="0" err="1" smtClean="0"/>
              <a:t>ий</a:t>
            </a:r>
            <a:r>
              <a:rPr lang="ru-RU" dirty="0" smtClean="0"/>
              <a:t>)			вечерн</a:t>
            </a:r>
            <a:r>
              <a:rPr lang="ru-RU" dirty="0" smtClean="0">
                <a:solidFill>
                  <a:srgbClr val="FF9933"/>
                </a:solidFill>
              </a:rPr>
              <a:t>ик</a:t>
            </a:r>
          </a:p>
          <a:p>
            <a:pPr eaLnBrk="1" hangingPunct="1">
              <a:defRPr/>
            </a:pPr>
            <a:r>
              <a:rPr lang="ru-RU" dirty="0" err="1" smtClean="0"/>
              <a:t>ночн</a:t>
            </a:r>
            <a:r>
              <a:rPr lang="ru-RU" dirty="0" smtClean="0"/>
              <a:t>(ой)			ночн</a:t>
            </a:r>
            <a:r>
              <a:rPr lang="ru-RU" dirty="0" smtClean="0">
                <a:solidFill>
                  <a:srgbClr val="FF9933"/>
                </a:solidFill>
              </a:rPr>
              <a:t>ик</a:t>
            </a:r>
          </a:p>
          <a:p>
            <a:pPr eaLnBrk="1" hangingPunct="1">
              <a:defRPr/>
            </a:pPr>
            <a:r>
              <a:rPr lang="ru-RU" dirty="0" err="1" smtClean="0"/>
              <a:t>утренн</a:t>
            </a:r>
            <a:r>
              <a:rPr lang="ru-RU" dirty="0" smtClean="0"/>
              <a:t>(</a:t>
            </a:r>
            <a:r>
              <a:rPr lang="ru-RU" dirty="0" err="1" smtClean="0"/>
              <a:t>ий</a:t>
            </a:r>
            <a:r>
              <a:rPr lang="ru-RU" dirty="0" smtClean="0"/>
              <a:t>)			утренн</a:t>
            </a:r>
            <a:r>
              <a:rPr lang="ru-RU" dirty="0" smtClean="0">
                <a:solidFill>
                  <a:srgbClr val="FF9933"/>
                </a:solidFill>
              </a:rPr>
              <a:t>ик</a:t>
            </a:r>
          </a:p>
        </p:txBody>
      </p:sp>
      <p:sp>
        <p:nvSpPr>
          <p:cNvPr id="39940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Данные: словоизменении </a:t>
            </a:r>
            <a:r>
              <a:rPr lang="en-US" sz="2400" dirty="0"/>
              <a:t>vs.</a:t>
            </a:r>
            <a:r>
              <a:rPr lang="ru-RU" sz="2400" dirty="0"/>
              <a:t> словообразование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ЕСТЬ ЛИ ДОСТАТОЧНАЯ ПРЕДСКАЗУЕМОСТЬ?</a:t>
            </a:r>
          </a:p>
        </p:txBody>
      </p:sp>
      <p:graphicFrame>
        <p:nvGraphicFramePr>
          <p:cNvPr id="73784" name="Group 56"/>
          <p:cNvGraphicFramePr>
            <a:graphicFrameLocks noGrp="1"/>
          </p:cNvGraphicFramePr>
          <p:nvPr/>
        </p:nvGraphicFramePr>
        <p:xfrm>
          <a:off x="457200" y="2057400"/>
          <a:ext cx="7924800" cy="3163888"/>
        </p:xfrm>
        <a:graphic>
          <a:graphicData uri="http://schemas.openxmlformats.org/drawingml/2006/table">
            <a:tbl>
              <a:tblPr/>
              <a:tblGrid>
                <a:gridCol w="1905000"/>
                <a:gridCol w="6019800"/>
              </a:tblGrid>
              <a:tr h="1243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дневник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дневной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тетрадь для записей, заполняемая с указанной периодичностью,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дневной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студент формы обучения, предусматривающей занятия в указанное время суток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вечерник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вечерний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студент формы обучения, предусматривающей занятия в указанное время суток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ночник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ночной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лампа, используемая в указанное время суток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утренник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утренний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представление, происходящее в указанное время суток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4" name="Text Box 57"/>
          <p:cNvSpPr txBox="1">
            <a:spLocks noChangeArrowheads="1"/>
          </p:cNvSpPr>
          <p:nvPr/>
        </p:nvSpPr>
        <p:spPr bwMode="auto">
          <a:xfrm>
            <a:off x="1600200" y="15240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>
                <a:latin typeface="Arial" panose="020B0604020202020204" pitchFamily="34" charset="0"/>
              </a:rPr>
              <a:t>АНАЛИЗ:</a:t>
            </a:r>
          </a:p>
        </p:txBody>
      </p:sp>
      <p:sp>
        <p:nvSpPr>
          <p:cNvPr id="42005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Данные: словоизменении </a:t>
            </a:r>
            <a:r>
              <a:rPr lang="en-US" sz="2400" dirty="0"/>
              <a:t>vs.</a:t>
            </a:r>
            <a:r>
              <a:rPr lang="ru-RU" sz="2400" dirty="0"/>
              <a:t> словообразование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ЕСТЬ ЛИ ДОСТАТОЧНАЯ ПРЕДСКАЗУЕМОСТЬ?</a:t>
            </a:r>
          </a:p>
        </p:txBody>
      </p:sp>
      <p:graphicFrame>
        <p:nvGraphicFramePr>
          <p:cNvPr id="76854" name="Group 54"/>
          <p:cNvGraphicFramePr>
            <a:graphicFrameLocks noGrp="1"/>
          </p:cNvGraphicFramePr>
          <p:nvPr/>
        </p:nvGraphicFramePr>
        <p:xfrm>
          <a:off x="457200" y="2057400"/>
          <a:ext cx="7162800" cy="4092583"/>
        </p:xfrm>
        <a:graphic>
          <a:graphicData uri="http://schemas.openxmlformats.org/drawingml/2006/table">
            <a:tbl>
              <a:tblPr/>
              <a:tblGrid>
                <a:gridCol w="5562600"/>
                <a:gridCol w="1600200"/>
              </a:tblGrid>
              <a:tr h="914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дневной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студент формы обучения, предусматривающей занятия в указанное время суток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дневник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вечерний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студент формы обучения, предусматривающей занятия в указанное время суток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вечерник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утренний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студент формы обучения, предусматривающей занятия в указанное время суток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дневной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лампа, используемая в указанное время суток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вечерний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представление, происходящее в указанное время суток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5" name="Text Box 20"/>
          <p:cNvSpPr txBox="1">
            <a:spLocks noChangeArrowheads="1"/>
          </p:cNvSpPr>
          <p:nvPr/>
        </p:nvSpPr>
        <p:spPr bwMode="auto">
          <a:xfrm>
            <a:off x="1600200" y="15240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>
                <a:latin typeface="Arial" panose="020B0604020202020204" pitchFamily="34" charset="0"/>
              </a:rPr>
              <a:t>СИНТЕЗ:</a:t>
            </a:r>
          </a:p>
        </p:txBody>
      </p:sp>
      <p:sp>
        <p:nvSpPr>
          <p:cNvPr id="44056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Данные: словоизменении </a:t>
            </a:r>
            <a:r>
              <a:rPr lang="en-US" sz="2400" dirty="0"/>
              <a:t>vs.</a:t>
            </a:r>
            <a:r>
              <a:rPr lang="ru-RU" sz="2400" dirty="0"/>
              <a:t> словообразование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СЛОВОИЗМЕНЕНИЕ И СЛОВООБРАЗОВАНИЕ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400" dirty="0" smtClean="0"/>
              <a:t>Внутренний смысл противопоставления: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варианты одной лексической единицы или разные лексические единицы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400" dirty="0" smtClean="0"/>
              <a:t>Подходы в теоретической морфологии: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28 «элементарных различий» словоизменения и словообразования по </a:t>
            </a:r>
            <a:r>
              <a:rPr lang="ru-RU" sz="2400" dirty="0" err="1" smtClean="0"/>
              <a:t>Ф.Планку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15 критериев противопоставления лексического и грамматического у </a:t>
            </a:r>
            <a:r>
              <a:rPr lang="ru-RU" sz="2400" dirty="0" err="1" smtClean="0"/>
              <a:t>Н.В.Перцова</a:t>
            </a:r>
            <a:endParaRPr lang="ru-RU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200" dirty="0" smtClean="0"/>
              <a:t>вхождение/</a:t>
            </a:r>
            <a:r>
              <a:rPr lang="ru-RU" sz="2200" dirty="0" err="1" smtClean="0"/>
              <a:t>невхождение</a:t>
            </a:r>
            <a:r>
              <a:rPr lang="ru-RU" sz="2200" dirty="0" smtClean="0"/>
              <a:t> в категории противопоставленных единиц и обязательные категории;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200" dirty="0" smtClean="0"/>
              <a:t>коррелятивность;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200" dirty="0" err="1" smtClean="0"/>
              <a:t>композиционность</a:t>
            </a:r>
            <a:r>
              <a:rPr lang="ru-RU" sz="22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ru-RU" sz="2200" dirty="0" smtClean="0"/>
              <a:t>	и т.д.</a:t>
            </a:r>
            <a:endParaRPr lang="ru-RU" sz="2000" dirty="0" smtClean="0"/>
          </a:p>
        </p:txBody>
      </p:sp>
      <p:sp>
        <p:nvSpPr>
          <p:cNvPr id="46084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Данные: словоизменении </a:t>
            </a:r>
            <a:r>
              <a:rPr lang="en-US" sz="2400" dirty="0"/>
              <a:t>vs.</a:t>
            </a:r>
            <a:r>
              <a:rPr lang="ru-RU" sz="2400" dirty="0"/>
              <a:t> словообразование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СЛОВОИЗМЕНЕНИЕ И СЛОВООБРАЗОВАНИЕ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600" smtClean="0"/>
              <a:t>Внутренний смысл противопоставления: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600" smtClean="0"/>
              <a:t>варианты одной лексической единицы или разные лексические единицы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600" smtClean="0"/>
              <a:t>Технические критерии противопоставления: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600" smtClean="0"/>
              <a:t>при анализе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100" smtClean="0"/>
              <a:t>композиционность: словоформа без остатка разбивается на формальные показатели (знаки), значение формы без остатка раскладывается на значения этих показателей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600" smtClean="0"/>
              <a:t>при синтезе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200" smtClean="0"/>
              <a:t>регулярность (коррелятивность): лексические единицы разбиты на (достаточно большие) классы, и для каждого класса известен набор возможных словоформ, а также правила, по которым их можно строить</a:t>
            </a:r>
          </a:p>
        </p:txBody>
      </p:sp>
      <p:sp>
        <p:nvSpPr>
          <p:cNvPr id="48132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Данные: словоизменении </a:t>
            </a:r>
            <a:r>
              <a:rPr lang="en-US" sz="2400" dirty="0"/>
              <a:t>vs.</a:t>
            </a:r>
            <a:r>
              <a:rPr lang="ru-RU" sz="2400" dirty="0"/>
              <a:t> словообразование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СЛОВОИЗМЕНЕНИЕ И СЛОВООБРАЗОВАНИЕ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ru-RU" sz="2600" smtClean="0"/>
              <a:t>Технический критерий позволяет подключить к явлениям словоизменения (для русского языка):</a:t>
            </a:r>
          </a:p>
          <a:p>
            <a:pPr eaLnBrk="1" hangingPunct="1">
              <a:defRPr/>
            </a:pPr>
            <a:r>
              <a:rPr lang="ru-RU" sz="2600" smtClean="0"/>
              <a:t>образование существительных от прилагательных</a:t>
            </a:r>
          </a:p>
          <a:p>
            <a:pPr eaLnBrk="1" hangingPunct="1">
              <a:defRPr/>
            </a:pPr>
            <a:r>
              <a:rPr lang="ru-RU" sz="2600" smtClean="0"/>
              <a:t>образование существительных (имен действия и имен деятеля) от глаголов</a:t>
            </a:r>
          </a:p>
          <a:p>
            <a:pPr eaLnBrk="1" hangingPunct="1">
              <a:defRPr/>
            </a:pPr>
            <a:r>
              <a:rPr lang="ru-RU" sz="2600" smtClean="0"/>
              <a:t>образование уменьшительных существительных</a:t>
            </a:r>
          </a:p>
          <a:p>
            <a:pPr eaLnBrk="1" hangingPunct="1">
              <a:buFontTx/>
              <a:buNone/>
              <a:defRPr/>
            </a:pPr>
            <a:r>
              <a:rPr lang="ru-RU" sz="2600" smtClean="0"/>
              <a:t>Более осторожный термин С.А.Крылова и С.А.Старостина для таких явлений – «номинационное формообразование» (2003)</a:t>
            </a:r>
          </a:p>
          <a:p>
            <a:pPr eaLnBrk="1" hangingPunct="1">
              <a:defRPr/>
            </a:pPr>
            <a:endParaRPr lang="ru-RU" sz="2600" smtClean="0"/>
          </a:p>
        </p:txBody>
      </p:sp>
      <p:sp>
        <p:nvSpPr>
          <p:cNvPr id="50180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Задачи морфологического анализа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052513"/>
            <a:ext cx="8434388" cy="5400675"/>
          </a:xfrm>
        </p:spPr>
        <p:txBody>
          <a:bodyPr/>
          <a:lstStyle/>
          <a:p>
            <a:pPr>
              <a:defRPr/>
            </a:pPr>
            <a:r>
              <a:rPr lang="ru-RU" sz="2200" b="1" i="1" dirty="0" err="1" smtClean="0"/>
              <a:t>Графематический</a:t>
            </a:r>
            <a:r>
              <a:rPr lang="ru-RU" sz="2200" b="1" i="1" dirty="0" smtClean="0"/>
              <a:t> анализ (</a:t>
            </a:r>
            <a:r>
              <a:rPr lang="ru-RU" sz="2200" b="1" i="1" dirty="0" err="1" smtClean="0"/>
              <a:t>токенизация</a:t>
            </a:r>
            <a:r>
              <a:rPr lang="ru-RU" sz="2200" b="1" i="1" dirty="0" smtClean="0"/>
              <a:t>)</a:t>
            </a:r>
            <a:r>
              <a:rPr lang="ru-RU" sz="2200" dirty="0" smtClean="0"/>
              <a:t>: </a:t>
            </a:r>
            <a:r>
              <a:rPr lang="ru-RU" sz="2200" dirty="0" err="1" smtClean="0"/>
              <a:t>текстоформы</a:t>
            </a:r>
            <a:r>
              <a:rPr lang="ru-RU" sz="2200" dirty="0" smtClean="0"/>
              <a:t>, «</a:t>
            </a:r>
            <a:r>
              <a:rPr lang="ru-RU" sz="2200" dirty="0" err="1" smtClean="0"/>
              <a:t>неслова</a:t>
            </a:r>
            <a:r>
              <a:rPr lang="ru-RU" sz="2200" dirty="0" smtClean="0"/>
              <a:t>» («шаблоны», числа и т.п.), </a:t>
            </a:r>
            <a:r>
              <a:rPr lang="ru-RU" sz="2200" dirty="0" err="1" smtClean="0"/>
              <a:t>токены</a:t>
            </a:r>
            <a:r>
              <a:rPr lang="ru-RU" sz="2200" dirty="0" smtClean="0"/>
              <a:t> из списка (предлоги, союзы и т.п.)</a:t>
            </a:r>
          </a:p>
          <a:p>
            <a:pPr>
              <a:defRPr/>
            </a:pPr>
            <a:r>
              <a:rPr lang="ru-RU" sz="2200" b="1" i="1" dirty="0">
                <a:effectLst/>
              </a:rPr>
              <a:t>нормализация словоформ</a:t>
            </a:r>
            <a:r>
              <a:rPr lang="ru-RU" sz="2200" dirty="0">
                <a:effectLst/>
              </a:rPr>
              <a:t> (</a:t>
            </a:r>
            <a:r>
              <a:rPr lang="ru-RU" sz="2200" b="1" i="1" dirty="0" err="1">
                <a:effectLst/>
              </a:rPr>
              <a:t>лемматизация</a:t>
            </a:r>
            <a:r>
              <a:rPr lang="ru-RU" sz="2200" dirty="0">
                <a:effectLst/>
              </a:rPr>
              <a:t>), т.е. сведение различных словоформ к некоторому единому представлению - к исходной форме, или </a:t>
            </a:r>
            <a:r>
              <a:rPr lang="ru-RU" sz="2200" b="1" i="1" dirty="0">
                <a:effectLst/>
              </a:rPr>
              <a:t>лемме</a:t>
            </a:r>
            <a:r>
              <a:rPr lang="ru-RU" sz="2200" dirty="0">
                <a:effectLst/>
              </a:rPr>
              <a:t>);</a:t>
            </a:r>
          </a:p>
          <a:p>
            <a:pPr>
              <a:defRPr/>
            </a:pPr>
            <a:r>
              <a:rPr lang="ru-RU" sz="2200" b="1" i="1" dirty="0" err="1">
                <a:effectLst/>
              </a:rPr>
              <a:t>стемминг</a:t>
            </a:r>
            <a:r>
              <a:rPr lang="ru-RU" sz="2200" dirty="0">
                <a:effectLst/>
              </a:rPr>
              <a:t> - другой вид нормализации, когда разные словоформы приводятся к одной основе, точнее "</a:t>
            </a:r>
            <a:r>
              <a:rPr lang="ru-RU" sz="2200" dirty="0" err="1">
                <a:effectLst/>
              </a:rPr>
              <a:t>псевдооснове</a:t>
            </a:r>
            <a:r>
              <a:rPr lang="ru-RU" sz="2200" dirty="0">
                <a:effectLst/>
              </a:rPr>
              <a:t>" (для некоторых задач, включая поиск в интернете, достаточно приведения к одной основе различных дериватов; например, прилагательное </a:t>
            </a:r>
            <a:r>
              <a:rPr lang="ru-RU" sz="2200" i="1" dirty="0">
                <a:effectLst/>
              </a:rPr>
              <a:t>фотографический</a:t>
            </a:r>
            <a:r>
              <a:rPr lang="ru-RU" sz="2200" dirty="0">
                <a:effectLst/>
              </a:rPr>
              <a:t> и существительное</a:t>
            </a:r>
            <a:r>
              <a:rPr lang="ru-RU" sz="2200" i="1" dirty="0">
                <a:effectLst/>
              </a:rPr>
              <a:t> фотография</a:t>
            </a:r>
            <a:r>
              <a:rPr lang="ru-RU" sz="2200" dirty="0">
                <a:effectLst/>
              </a:rPr>
              <a:t> могут быть приведены к одной основе, так как пользовательскому запросу будут удовлетворять и документы, содержащие словосочетание </a:t>
            </a:r>
            <a:r>
              <a:rPr lang="ru-RU" sz="2200" i="1" dirty="0">
                <a:effectLst/>
              </a:rPr>
              <a:t>фотографический портрет, </a:t>
            </a:r>
            <a:r>
              <a:rPr lang="ru-RU" sz="2200" dirty="0">
                <a:effectLst/>
              </a:rPr>
              <a:t>и документы, содержащие словосочетание </a:t>
            </a:r>
            <a:r>
              <a:rPr lang="ru-RU" sz="2200" i="1" dirty="0">
                <a:effectLst/>
              </a:rPr>
              <a:t>портретная фотография</a:t>
            </a:r>
            <a:r>
              <a:rPr lang="ru-RU" sz="2200" dirty="0">
                <a:effectLst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Данные: словоизменении </a:t>
            </a:r>
            <a:r>
              <a:rPr lang="en-US" sz="2400" dirty="0"/>
              <a:t>vs.</a:t>
            </a:r>
            <a:r>
              <a:rPr lang="ru-RU" sz="2400" dirty="0"/>
              <a:t> словообразование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СЛОВОИЗМЕНЕНИЕ И СЛОВООБРАЗОВАНИЕ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600" smtClean="0"/>
              <a:t>Общий вывод для компьютерной морфологии: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600" smtClean="0"/>
              <a:t>	Класс явлений словоизменения может быть расширен, нужно только исчерпывающее и объективное описание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600" smtClean="0"/>
              <a:t>указать класс лексем, которые подвергаются такому варьированию (образуют уменьшит./ аугментатив. форму и т.п.)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600" smtClean="0"/>
              <a:t>указать правила варьирования для каждой лексемы из класса достаточно экономным образом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600" smtClean="0"/>
              <a:t>Но следует учитывать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600" smtClean="0"/>
              <a:t>фактор практической целесообразности с учетом функции конкретной компьютерной системы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z="2600" smtClean="0"/>
          </a:p>
        </p:txBody>
      </p:sp>
      <p:sp>
        <p:nvSpPr>
          <p:cNvPr id="52228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400" dirty="0" smtClean="0"/>
              <a:t>Данные: словоизменении </a:t>
            </a:r>
            <a:r>
              <a:rPr lang="en-US" sz="2400" dirty="0" smtClean="0"/>
              <a:t>vs.</a:t>
            </a:r>
            <a:r>
              <a:rPr lang="ru-RU" sz="2400" dirty="0" smtClean="0"/>
              <a:t> словообразование</a:t>
            </a:r>
            <a:br>
              <a:rPr lang="ru-RU" sz="2400" dirty="0" smtClean="0"/>
            </a:br>
            <a:r>
              <a:rPr lang="ru-RU" sz="2400" dirty="0" smtClean="0"/>
              <a:t>ЦЕЛЕСООБРАЗНОСТЬ </a:t>
            </a:r>
            <a:r>
              <a:rPr lang="ru-RU" sz="2400" dirty="0"/>
              <a:t>РАСШИРЕНИЯ </a:t>
            </a:r>
            <a:br>
              <a:rPr lang="ru-RU" sz="2400" dirty="0"/>
            </a:br>
            <a:r>
              <a:rPr lang="ru-RU" sz="2400" dirty="0"/>
              <a:t>СФЕРЫ СЛОВОИЗМЕНЕНИЯ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5413"/>
            <a:ext cx="8229600" cy="144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ru-RU" sz="2200" dirty="0"/>
              <a:t>Английские формы на</a:t>
            </a:r>
            <a:r>
              <a:rPr lang="en-US" sz="2200" dirty="0"/>
              <a:t> –</a:t>
            </a:r>
            <a:r>
              <a:rPr lang="en-US" sz="2200" dirty="0" err="1"/>
              <a:t>ing</a:t>
            </a:r>
            <a:r>
              <a:rPr lang="en-US" sz="2200" dirty="0"/>
              <a:t> </a:t>
            </a:r>
            <a:r>
              <a:rPr lang="ru-RU" sz="2200" dirty="0"/>
              <a:t>в англо-русском переводе</a:t>
            </a:r>
            <a:endParaRPr lang="en-US" sz="2200" dirty="0"/>
          </a:p>
          <a:p>
            <a:pPr>
              <a:lnSpc>
                <a:spcPct val="80000"/>
              </a:lnSpc>
              <a:defRPr/>
            </a:pPr>
            <a:r>
              <a:rPr lang="ru-RU" sz="2200" dirty="0"/>
              <a:t>причастия</a:t>
            </a:r>
          </a:p>
          <a:p>
            <a:pPr>
              <a:lnSpc>
                <a:spcPct val="80000"/>
              </a:lnSpc>
              <a:defRPr/>
            </a:pPr>
            <a:r>
              <a:rPr lang="ru-RU" sz="2200" dirty="0"/>
              <a:t>деепричастия</a:t>
            </a:r>
          </a:p>
          <a:p>
            <a:pPr>
              <a:lnSpc>
                <a:spcPct val="80000"/>
              </a:lnSpc>
              <a:defRPr/>
            </a:pPr>
            <a:r>
              <a:rPr lang="ru-RU" sz="2200" dirty="0"/>
              <a:t>отглагольные существительные</a:t>
            </a:r>
          </a:p>
        </p:txBody>
      </p:sp>
      <p:graphicFrame>
        <p:nvGraphicFramePr>
          <p:cNvPr id="92196" name="Group 36"/>
          <p:cNvGraphicFramePr>
            <a:graphicFrameLocks noGrp="1"/>
          </p:cNvGraphicFramePr>
          <p:nvPr/>
        </p:nvGraphicFramePr>
        <p:xfrm>
          <a:off x="1371600" y="2895600"/>
          <a:ext cx="6096000" cy="2220915"/>
        </p:xfrm>
        <a:graphic>
          <a:graphicData uri="http://schemas.openxmlformats.org/drawingml/2006/table">
            <a:tbl>
              <a:tblPr/>
              <a:tblGrid>
                <a:gridCol w="1524000"/>
                <a:gridCol w="1371600"/>
                <a:gridCol w="1676400"/>
                <a:gridCol w="1524000"/>
              </a:tblGrid>
              <a:tr h="526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walking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singing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working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running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идущий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поющий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работающий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бегущий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идя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*поя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работая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бегая?), *бежа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ходь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ба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пен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ие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работ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бег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Ø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3" name="Text Box 35"/>
          <p:cNvSpPr txBox="1">
            <a:spLocks noChangeArrowheads="1"/>
          </p:cNvSpPr>
          <p:nvPr/>
        </p:nvSpPr>
        <p:spPr bwMode="auto">
          <a:xfrm>
            <a:off x="914400" y="55626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Вывод: рассмотреть </a:t>
            </a:r>
            <a:r>
              <a:rPr lang="en-US" altLang="en-US" sz="1800"/>
              <a:t>–ing</a:t>
            </a:r>
            <a:r>
              <a:rPr lang="ru-RU" altLang="en-US" sz="1800"/>
              <a:t>-овые формы как самостоятельные лексические единицы</a:t>
            </a:r>
          </a:p>
        </p:txBody>
      </p:sp>
      <p:sp>
        <p:nvSpPr>
          <p:cNvPr id="54304" name="Прямоугольник 5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400"/>
              <a:t>ОСНОВНЫЕ ПОНЯТИЯ </a:t>
            </a:r>
            <a:br>
              <a:rPr lang="ru-RU" sz="2400"/>
            </a:br>
            <a:r>
              <a:rPr lang="ru-RU" sz="2400"/>
              <a:t>КОМПЬЮТЕРНОЙ МОРФОЛОГИИ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sz="3000" dirty="0"/>
              <a:t>Части речи в компьютерной морфологии</a:t>
            </a:r>
          </a:p>
          <a:p>
            <a:pPr>
              <a:buFontTx/>
              <a:buNone/>
              <a:defRPr/>
            </a:pPr>
            <a:r>
              <a:rPr lang="ru-RU" sz="3000" dirty="0"/>
              <a:t>	идентифицируются набором грамматических </a:t>
            </a:r>
            <a:r>
              <a:rPr lang="ru-RU" sz="3000" dirty="0" smtClean="0"/>
              <a:t>форм</a:t>
            </a:r>
            <a:r>
              <a:rPr lang="en-US" sz="3000" dirty="0" smtClean="0"/>
              <a:t> / </a:t>
            </a:r>
            <a:r>
              <a:rPr lang="ru-RU" sz="3000" dirty="0" smtClean="0"/>
              <a:t>возможностью выступать в контексте Х</a:t>
            </a:r>
            <a:endParaRPr lang="ru-RU" sz="3000" dirty="0"/>
          </a:p>
          <a:p>
            <a:pPr>
              <a:defRPr/>
            </a:pPr>
            <a:r>
              <a:rPr lang="ru-RU" sz="3000" dirty="0"/>
              <a:t>Формальные разряды частей речи в компьютерной морфологии</a:t>
            </a:r>
          </a:p>
          <a:p>
            <a:pPr>
              <a:buFontTx/>
              <a:buNone/>
              <a:defRPr/>
            </a:pPr>
            <a:r>
              <a:rPr lang="ru-RU" sz="3000" dirty="0"/>
              <a:t>	идентифицируются набором средств порождения грамматических форм</a:t>
            </a:r>
          </a:p>
        </p:txBody>
      </p:sp>
      <p:sp>
        <p:nvSpPr>
          <p:cNvPr id="56324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 smtClean="0"/>
              <a:t>ОДНА ПАРАДИГМА ИЛИ БОЛЬШЕ?</a:t>
            </a:r>
          </a:p>
        </p:txBody>
      </p:sp>
      <p:graphicFrame>
        <p:nvGraphicFramePr>
          <p:cNvPr id="100415" name="Group 63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3886200" cy="2392364"/>
        </p:xfrm>
        <a:graphic>
          <a:graphicData uri="http://schemas.openxmlformats.org/drawingml/2006/table">
            <a:tbl>
              <a:tblPr/>
              <a:tblGrid>
                <a:gridCol w="1905000"/>
                <a:gridCol w="1981200"/>
              </a:tblGrid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узел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узлов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узлу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узлам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узел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узлом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узлами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узле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узлах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89" name="Group 137"/>
          <p:cNvGraphicFramePr>
            <a:graphicFrameLocks noGrp="1"/>
          </p:cNvGraphicFramePr>
          <p:nvPr/>
        </p:nvGraphicFramePr>
        <p:xfrm>
          <a:off x="4859338" y="2852738"/>
          <a:ext cx="3810000" cy="2392363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бубен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бубнов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бубну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бубнам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бубен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бубном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бубнами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бубне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бубнах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39" name="Group 87"/>
          <p:cNvGraphicFramePr>
            <a:graphicFrameLocks noGrp="1"/>
          </p:cNvGraphicFramePr>
          <p:nvPr/>
        </p:nvGraphicFramePr>
        <p:xfrm>
          <a:off x="539750" y="4221163"/>
          <a:ext cx="3886200" cy="2392363"/>
        </p:xfrm>
        <a:graphic>
          <a:graphicData uri="http://schemas.openxmlformats.org/drawingml/2006/table">
            <a:tbl>
              <a:tblPr/>
              <a:tblGrid>
                <a:gridCol w="1905000"/>
                <a:gridCol w="1981200"/>
              </a:tblGrid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хребет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хребтов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хребту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хребтам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хребет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хребтом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хребтами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хребте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хребтах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16" name="Прямоугольник 5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/>
              <a:t>СТРУКТУРА СЛОВАРНОЙ БАЗЫ ДАННЫХ</a:t>
            </a:r>
          </a:p>
        </p:txBody>
      </p:sp>
      <p:graphicFrame>
        <p:nvGraphicFramePr>
          <p:cNvPr id="107551" name="Group 31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25606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87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Идентификатор лексемы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Идентификатор парадигмы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порогов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пород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породнени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порожда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15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/>
              <a:t>СТРУКТУРА СЛОВАРНОЙ БАЗЫ ДАННЫХ</a:t>
            </a:r>
          </a:p>
        </p:txBody>
      </p:sp>
      <p:graphicFrame>
        <p:nvGraphicFramePr>
          <p:cNvPr id="110628" name="Group 36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001000" cy="2773390"/>
        </p:xfrm>
        <a:graphic>
          <a:graphicData uri="http://schemas.openxmlformats.org/drawingml/2006/table">
            <a:tbl>
              <a:tblPr/>
              <a:tblGrid>
                <a:gridCol w="2895600"/>
                <a:gridCol w="2133600"/>
                <a:gridCol w="2971800"/>
              </a:tblGrid>
              <a:tr h="70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Идентификатор лексемы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Основа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Идентификатор парадигмы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пороговый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порогов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порода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пород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005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породнение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породнени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порождать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порожда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401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9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/>
              <a:t>ПРОЦЕДУРА ОПРЕДЕЛЕНИЯ ТИПОВОЙ ПАРАДИГМЫ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щийся</a:t>
            </a:r>
            <a:r>
              <a:rPr lang="ru-RU" altLang="zh-CN" sz="2400" smtClean="0"/>
              <a:t>, то ТП 5;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ин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ын</a:t>
            </a:r>
            <a:r>
              <a:rPr lang="ru-RU" altLang="zh-CN" sz="2400" smtClean="0"/>
              <a:t>, то ТП 20;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ов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ёв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ев</a:t>
            </a:r>
            <a:r>
              <a:rPr lang="ru-RU" altLang="zh-CN" sz="2400" smtClean="0"/>
              <a:t>, то ТП 21;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цый</a:t>
            </a:r>
            <a:r>
              <a:rPr lang="ru-RU" altLang="zh-CN" sz="2400" smtClean="0"/>
              <a:t>, то ТП 6;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ый</a:t>
            </a:r>
            <a:r>
              <a:rPr lang="ru-RU" altLang="zh-CN" sz="2400" smtClean="0"/>
              <a:t>, то ТП 1;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кий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гий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хий</a:t>
            </a:r>
            <a:r>
              <a:rPr lang="ru-RU" altLang="zh-CN" sz="2400" smtClean="0"/>
              <a:t>, то ТП 3;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щий</a:t>
            </a:r>
            <a:r>
              <a:rPr lang="ru-RU" altLang="zh-CN" sz="2400" smtClean="0"/>
              <a:t>, то ТП 4;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жий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ший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чий</a:t>
            </a:r>
            <a:r>
              <a:rPr lang="ru-RU" altLang="zh-CN" sz="2400" smtClean="0"/>
              <a:t>, то ТП 4 или ТП 24;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ий</a:t>
            </a:r>
            <a:r>
              <a:rPr lang="ru-RU" altLang="zh-CN" sz="2400" smtClean="0"/>
              <a:t>, то ТП 2 или ТП 24;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кой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гой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хой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жой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шой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чой</a:t>
            </a:r>
            <a:r>
              <a:rPr lang="ru-RU" altLang="zh-CN" sz="2400" smtClean="0"/>
              <a:t>, </a:t>
            </a:r>
            <a:r>
              <a:rPr lang="ru-RU" altLang="zh-CN" sz="2400" i="1" smtClean="0"/>
              <a:t>щой</a:t>
            </a:r>
            <a:r>
              <a:rPr lang="ru-RU" altLang="zh-CN" sz="2400" smtClean="0"/>
              <a:t>, то ТП 8;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zh-CN" sz="2400" smtClean="0"/>
              <a:t>если слово оканчивается на </a:t>
            </a:r>
            <a:r>
              <a:rPr lang="ru-RU" altLang="zh-CN" sz="2400" i="1" smtClean="0"/>
              <a:t>ой</a:t>
            </a:r>
            <a:r>
              <a:rPr lang="ru-RU" altLang="zh-CN" sz="2400" smtClean="0"/>
              <a:t>, то ТП 7.</a:t>
            </a:r>
            <a:endParaRPr lang="ru-RU" sz="2400" smtClean="0"/>
          </a:p>
        </p:txBody>
      </p:sp>
      <p:sp>
        <p:nvSpPr>
          <p:cNvPr id="63492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/>
              <a:t>ВОЗМОЖНОСТИ ИСПОЛЬЗОВАНИЯ КОДОВ ГСРЯ В МОРФОЛОГИЧЕСКИХ МОДУЛЯХ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/>
              <a:t>Могут быть слишком дробными (для обработки письменного текста)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		дол м 1е//1а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		порт м 1е	имеют одинаковый набор окончаний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		клён м 1а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/>
              <a:t>Могут быть недостаточно точными (для некоторых процедур компьютерной морфологии)	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				</a:t>
            </a:r>
            <a:r>
              <a:rPr lang="ru-RU" sz="1600" i="1" dirty="0" smtClean="0"/>
              <a:t>восстановление начальной формы: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бугор м 1*</a:t>
            </a:r>
            <a:r>
              <a:rPr lang="en-US" sz="2000" dirty="0" smtClean="0"/>
              <a:t>b	</a:t>
            </a:r>
            <a:r>
              <a:rPr lang="ru-RU" sz="2000" dirty="0" smtClean="0"/>
              <a:t>		бугра: (- </a:t>
            </a:r>
            <a:r>
              <a:rPr lang="ru-RU" sz="2000" dirty="0" err="1" smtClean="0"/>
              <a:t>ра</a:t>
            </a:r>
            <a:r>
              <a:rPr lang="ru-RU" sz="2000" dirty="0" smtClean="0"/>
              <a:t>), (+ </a:t>
            </a:r>
            <a:r>
              <a:rPr lang="ru-RU" sz="2000" dirty="0" smtClean="0">
                <a:solidFill>
                  <a:schemeClr val="hlink"/>
                </a:solidFill>
              </a:rPr>
              <a:t>о</a:t>
            </a:r>
            <a:r>
              <a:rPr lang="ru-RU" sz="2000" dirty="0" smtClean="0"/>
              <a:t>р)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котёл м 1*</a:t>
            </a:r>
            <a:r>
              <a:rPr lang="en-US" sz="2000" dirty="0" smtClean="0"/>
              <a:t>b</a:t>
            </a:r>
            <a:r>
              <a:rPr lang="ru-RU" sz="2000" dirty="0" smtClean="0"/>
              <a:t>			котла: (- ла), (+ </a:t>
            </a:r>
            <a:r>
              <a:rPr lang="ru-RU" sz="2000" dirty="0" err="1" smtClean="0">
                <a:solidFill>
                  <a:schemeClr val="hlink"/>
                </a:solidFill>
              </a:rPr>
              <a:t>ё</a:t>
            </a:r>
            <a:r>
              <a:rPr lang="ru-RU" sz="2000" dirty="0" err="1" smtClean="0"/>
              <a:t>л</a:t>
            </a:r>
            <a:r>
              <a:rPr lang="ru-RU" sz="2000" dirty="0" smtClean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псалом м 1*</a:t>
            </a:r>
            <a:r>
              <a:rPr lang="en-US" sz="2000" dirty="0" smtClean="0"/>
              <a:t>b</a:t>
            </a:r>
            <a:r>
              <a:rPr lang="ru-RU" sz="2000" dirty="0" smtClean="0"/>
              <a:t>			псалма: (- </a:t>
            </a:r>
            <a:r>
              <a:rPr lang="ru-RU" sz="2000" dirty="0" err="1" smtClean="0"/>
              <a:t>ма</a:t>
            </a:r>
            <a:r>
              <a:rPr lang="ru-RU" sz="2000" dirty="0" smtClean="0"/>
              <a:t>), (+ </a:t>
            </a:r>
            <a:r>
              <a:rPr lang="ru-RU" sz="2000" dirty="0" smtClean="0">
                <a:solidFill>
                  <a:schemeClr val="hlink"/>
                </a:solidFill>
              </a:rPr>
              <a:t>о</a:t>
            </a:r>
            <a:r>
              <a:rPr lang="ru-RU" sz="2000" dirty="0" smtClean="0"/>
              <a:t>м)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сон м 1*</a:t>
            </a:r>
            <a:r>
              <a:rPr lang="en-US" sz="2000" dirty="0" smtClean="0"/>
              <a:t>b</a:t>
            </a:r>
            <a:r>
              <a:rPr lang="ru-RU" sz="2000" dirty="0" smtClean="0"/>
              <a:t>			сна: (- на), (+ </a:t>
            </a:r>
            <a:r>
              <a:rPr lang="ru-RU" sz="2000" dirty="0" smtClean="0">
                <a:solidFill>
                  <a:schemeClr val="hlink"/>
                </a:solidFill>
              </a:rPr>
              <a:t>о</a:t>
            </a:r>
            <a:r>
              <a:rPr lang="ru-RU" sz="2000" dirty="0" smtClean="0"/>
              <a:t>н)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ru-RU" sz="2000" dirty="0" smtClean="0"/>
              <a:t>хребет м 1*</a:t>
            </a:r>
            <a:r>
              <a:rPr lang="en-US" sz="2000" dirty="0" smtClean="0"/>
              <a:t>b</a:t>
            </a:r>
            <a:r>
              <a:rPr lang="ru-RU" sz="2000" dirty="0" smtClean="0"/>
              <a:t>			хребта: (- та), (+ </a:t>
            </a:r>
            <a:r>
              <a:rPr lang="ru-RU" sz="2000" dirty="0" err="1" smtClean="0">
                <a:solidFill>
                  <a:schemeClr val="hlink"/>
                </a:solidFill>
              </a:rPr>
              <a:t>е</a:t>
            </a:r>
            <a:r>
              <a:rPr lang="ru-RU" sz="2000" dirty="0" err="1" smtClean="0"/>
              <a:t>т</a:t>
            </a:r>
            <a:r>
              <a:rPr lang="ru-RU" sz="2000" dirty="0" smtClean="0"/>
              <a:t>)</a:t>
            </a:r>
          </a:p>
        </p:txBody>
      </p:sp>
      <p:sp>
        <p:nvSpPr>
          <p:cNvPr id="65540" name="AutoShape 4"/>
          <p:cNvSpPr>
            <a:spLocks/>
          </p:cNvSpPr>
          <p:nvPr/>
        </p:nvSpPr>
        <p:spPr bwMode="auto">
          <a:xfrm>
            <a:off x="3124200" y="2057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1" name="Прямоугольник 4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/>
              <a:t>НЕДОСТАТКИ СЛОВАРЯ ЗАЛИЗНЯКА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/>
              <a:t>сложная структура словоизменительной характеристики</a:t>
            </a:r>
          </a:p>
          <a:p>
            <a:pPr eaLnBrk="1" hangingPunct="1">
              <a:defRPr/>
            </a:pPr>
            <a:endParaRPr lang="ru-RU" sz="2400" smtClean="0"/>
          </a:p>
          <a:p>
            <a:pPr eaLnBrk="1" hangingPunct="1">
              <a:defRPr/>
            </a:pPr>
            <a:r>
              <a:rPr lang="ru-RU" sz="2400" smtClean="0"/>
              <a:t>формальная «вседозволенность» (свобода образования форм множественного числа - </a:t>
            </a:r>
            <a:r>
              <a:rPr lang="ru-RU" sz="2400" i="1" smtClean="0"/>
              <a:t>вреды, зарезы, неонацизмы</a:t>
            </a:r>
            <a:r>
              <a:rPr lang="ru-RU" sz="2400" smtClean="0"/>
              <a:t>, кратких форм - </a:t>
            </a:r>
            <a:r>
              <a:rPr lang="ru-RU" sz="2400" i="1" smtClean="0"/>
              <a:t>бегл, кредитово, соляны,</a:t>
            </a:r>
            <a:r>
              <a:rPr lang="ru-RU" sz="2400" smtClean="0"/>
              <a:t> сравнительной степени - </a:t>
            </a:r>
            <a:r>
              <a:rPr lang="ru-RU" sz="2400" i="1" smtClean="0"/>
              <a:t>тяжелораненее, убитее, изюбревее</a:t>
            </a:r>
            <a:r>
              <a:rPr lang="ru-RU" sz="2400" smtClean="0"/>
              <a:t>)</a:t>
            </a:r>
          </a:p>
          <a:p>
            <a:pPr eaLnBrk="1" hangingPunct="1">
              <a:defRPr/>
            </a:pPr>
            <a:endParaRPr lang="ru-RU" sz="2400" smtClean="0"/>
          </a:p>
          <a:p>
            <a:pPr eaLnBrk="1" hangingPunct="1">
              <a:defRPr/>
            </a:pPr>
            <a:r>
              <a:rPr lang="ru-RU" sz="2400" smtClean="0"/>
              <a:t>неполнота словника</a:t>
            </a:r>
          </a:p>
          <a:p>
            <a:pPr eaLnBrk="1" hangingPunct="1">
              <a:defRPr/>
            </a:pPr>
            <a:endParaRPr lang="ru-RU" sz="2400" smtClean="0"/>
          </a:p>
        </p:txBody>
      </p:sp>
      <p:sp>
        <p:nvSpPr>
          <p:cNvPr id="67588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 smtClean="0"/>
              <a:t>Данные. Внутренний состав словоформы</a:t>
            </a:r>
            <a:br>
              <a:rPr lang="ru-RU" sz="3200" dirty="0" smtClean="0"/>
            </a:br>
            <a:r>
              <a:rPr lang="ru-RU" sz="3200" dirty="0" smtClean="0"/>
              <a:t>Проблемы представления словоизменительных классов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границы словоизменения в компьютерной морфологии</a:t>
            </a:r>
          </a:p>
          <a:p>
            <a:pPr>
              <a:defRPr/>
            </a:pPr>
            <a:r>
              <a:rPr lang="ru-RU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представление типовой парадигмы: одна парадигма 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vs.</a:t>
            </a:r>
            <a:r>
              <a:rPr lang="ru-RU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разные парадигмы</a:t>
            </a:r>
          </a:p>
          <a:p>
            <a:pPr>
              <a:defRPr/>
            </a:pPr>
            <a:r>
              <a:rPr lang="ru-RU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степень подробности описания</a:t>
            </a:r>
          </a:p>
          <a:p>
            <a:pPr>
              <a:defRPr/>
            </a:pPr>
            <a:r>
              <a:rPr lang="ru-RU" dirty="0" smtClean="0"/>
              <a:t>способы распределения ответственности между словарем и правилами</a:t>
            </a:r>
            <a:endParaRPr lang="en-US" dirty="0"/>
          </a:p>
        </p:txBody>
      </p:sp>
      <p:sp>
        <p:nvSpPr>
          <p:cNvPr id="69636" name="Прямоугольник 3"/>
          <p:cNvSpPr>
            <a:spLocks noChangeArrowheads="1"/>
          </p:cNvSpPr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/>
              <a:t>Слайды заимствованы из презентаций по компьютерной морфологии С.Коваля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3"/>
          <p:cNvSpPr>
            <a:spLocks noChangeArrowheads="1"/>
          </p:cNvSpPr>
          <p:nvPr/>
        </p:nvSpPr>
        <p:spPr bwMode="auto">
          <a:xfrm>
            <a:off x="384175" y="1268413"/>
            <a:ext cx="83534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частеречная аннотация</a:t>
            </a:r>
            <a:r>
              <a:rPr lang="ru-RU" altLang="en-US" sz="2200"/>
              <a:t> (</a:t>
            </a:r>
            <a:r>
              <a:rPr lang="en-US" altLang="en-US" sz="2200"/>
              <a:t>pos</a:t>
            </a:r>
            <a:r>
              <a:rPr lang="ru-RU" altLang="en-US" sz="2200"/>
              <a:t>-</a:t>
            </a:r>
            <a:r>
              <a:rPr lang="en-US" altLang="en-US" sz="2200"/>
              <a:t>tagging</a:t>
            </a:r>
            <a:r>
              <a:rPr lang="ru-RU" altLang="en-US" sz="2200"/>
              <a:t>), т.е. указание части речи для каждой словоформы в тексте)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полный морфологический анализ</a:t>
            </a:r>
            <a:r>
              <a:rPr lang="ru-RU" altLang="en-US" sz="2200"/>
              <a:t> - приписывание грамматических характеристик словоформе (например, в цепочке словоформ </a:t>
            </a:r>
            <a:r>
              <a:rPr lang="ru-RU" altLang="en-US" sz="2200" i="1"/>
              <a:t>по берегу реки </a:t>
            </a:r>
            <a:r>
              <a:rPr lang="ru-RU" altLang="en-US" sz="2200"/>
              <a:t>словоформе </a:t>
            </a:r>
            <a:r>
              <a:rPr lang="ru-RU" altLang="en-US" sz="2200" i="1"/>
              <a:t>берегу </a:t>
            </a:r>
            <a:r>
              <a:rPr lang="ru-RU" altLang="en-US" sz="2200"/>
              <a:t>будут приписаны следующие грамматические характеристики: сущ., неодушевленное, мужского р., единственного числа, дательного падежа)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дизамбигуация </a:t>
            </a:r>
            <a:r>
              <a:rPr lang="ru-RU" altLang="en-US" sz="2200"/>
              <a:t>- разрешение морфологической омонимии (например,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/>
              <a:t>Основные проблемы, связанные с любым типом морфологического анализа - это  морфологическая омонимия (ср. предложение </a:t>
            </a:r>
            <a:r>
              <a:rPr lang="ru-RU" altLang="en-US" sz="2200" i="1"/>
              <a:t>Эти типы стали есть в цехе</a:t>
            </a:r>
            <a:r>
              <a:rPr lang="ru-RU" altLang="en-US" sz="2200"/>
              <a:t>, где </a:t>
            </a:r>
            <a:r>
              <a:rPr lang="ru-RU" altLang="en-US" sz="2200" i="1"/>
              <a:t>стали</a:t>
            </a:r>
            <a:r>
              <a:rPr lang="ru-RU" altLang="en-US" sz="2200"/>
              <a:t> может быть формой глагола </a:t>
            </a:r>
            <a:r>
              <a:rPr lang="ru-RU" altLang="en-US" sz="2200" i="1"/>
              <a:t>стать</a:t>
            </a:r>
            <a:r>
              <a:rPr lang="ru-RU" altLang="en-US" sz="2200"/>
              <a:t> и формой существительного </a:t>
            </a:r>
            <a:r>
              <a:rPr lang="ru-RU" altLang="en-US" sz="2200" i="1"/>
              <a:t>сталь</a:t>
            </a:r>
            <a:r>
              <a:rPr lang="ru-RU" altLang="en-US" sz="2200"/>
              <a:t>), а также существование новых, редких слов или окказионализмов.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Задачи морфологического анализа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-90488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052513"/>
            <a:ext cx="8229600" cy="4525962"/>
          </a:xfrm>
        </p:spPr>
        <p:txBody>
          <a:bodyPr/>
          <a:lstStyle/>
          <a:p>
            <a:pPr lvl="1">
              <a:defRPr/>
            </a:pPr>
            <a:r>
              <a:rPr lang="ru-RU" dirty="0" smtClean="0"/>
              <a:t>словоформа - полный набор грамматических характеристик (</a:t>
            </a:r>
            <a:r>
              <a:rPr lang="en-US" dirty="0" err="1" smtClean="0"/>
              <a:t>pos</a:t>
            </a:r>
            <a:r>
              <a:rPr lang="en-US" dirty="0" smtClean="0"/>
              <a:t>-tagging</a:t>
            </a:r>
            <a:r>
              <a:rPr lang="ru-RU" dirty="0" smtClean="0"/>
              <a:t>)</a:t>
            </a:r>
          </a:p>
          <a:p>
            <a:pPr marL="1371600" lvl="3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v</a:t>
            </a:r>
            <a:r>
              <a:rPr lang="en-US" sz="2400" dirty="0" smtClean="0"/>
              <a:t>s.</a:t>
            </a:r>
            <a:endParaRPr lang="ru-RU" sz="2400" dirty="0" smtClean="0"/>
          </a:p>
          <a:p>
            <a:pPr lvl="1">
              <a:defRPr/>
            </a:pPr>
            <a:r>
              <a:rPr lang="ru-RU" dirty="0" smtClean="0"/>
              <a:t>словоформа – членение на морфемы</a:t>
            </a:r>
            <a:r>
              <a:rPr lang="en-US" dirty="0" smtClean="0"/>
              <a:t> (parsing)</a:t>
            </a:r>
          </a:p>
          <a:p>
            <a:pPr lvl="2">
              <a:defRPr/>
            </a:pPr>
            <a:r>
              <a:rPr lang="ru-RU" dirty="0" smtClean="0"/>
              <a:t>словообразование </a:t>
            </a:r>
            <a:r>
              <a:rPr lang="en-US" dirty="0" smtClean="0"/>
              <a:t>vs</a:t>
            </a:r>
            <a:r>
              <a:rPr lang="ru-RU" dirty="0" smtClean="0"/>
              <a:t>. словоизменение -</a:t>
            </a:r>
            <a:r>
              <a:rPr lang="en-US" dirty="0" smtClean="0"/>
              <a:t>&gt; </a:t>
            </a:r>
            <a:r>
              <a:rPr lang="ru-RU" dirty="0" smtClean="0"/>
              <a:t>границы моделируемых явлений</a:t>
            </a:r>
          </a:p>
          <a:p>
            <a:pPr lvl="2">
              <a:defRPr/>
            </a:pPr>
            <a:r>
              <a:rPr lang="ru-RU" dirty="0" smtClean="0"/>
              <a:t>морфонологические чередования (явления при переходе от абстрактного представления к поверхностному) -</a:t>
            </a:r>
            <a:r>
              <a:rPr lang="en-US" dirty="0" smtClean="0"/>
              <a:t>&gt; </a:t>
            </a:r>
            <a:r>
              <a:rPr lang="ru-RU" dirty="0" smtClean="0"/>
              <a:t>правила разбиение словоформы на морфемы (ср. </a:t>
            </a:r>
            <a:r>
              <a:rPr lang="ru-RU" dirty="0" err="1" smtClean="0"/>
              <a:t>дз</a:t>
            </a:r>
            <a:r>
              <a:rPr lang="ru-RU" dirty="0" smtClean="0"/>
              <a:t>. </a:t>
            </a:r>
            <a:r>
              <a:rPr lang="ru-RU" dirty="0"/>
              <a:t>п</a:t>
            </a:r>
            <a:r>
              <a:rPr lang="ru-RU" dirty="0" smtClean="0"/>
              <a:t>о глаголам)</a:t>
            </a:r>
          </a:p>
          <a:p>
            <a:pPr lvl="3">
              <a:defRPr/>
            </a:pPr>
            <a:r>
              <a:rPr lang="ru-RU" sz="2400" dirty="0" err="1" smtClean="0"/>
              <a:t>квазиагглютинация</a:t>
            </a:r>
            <a:r>
              <a:rPr lang="ru-RU" sz="2400" dirty="0" smtClean="0"/>
              <a:t> </a:t>
            </a:r>
            <a:r>
              <a:rPr lang="en-US" sz="2400" dirty="0" smtClean="0"/>
              <a:t>vs. </a:t>
            </a:r>
            <a:r>
              <a:rPr lang="ru-RU" sz="2400" dirty="0" smtClean="0"/>
              <a:t>моделирование морфонологических процессов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250" y="1268413"/>
            <a:ext cx="8210550" cy="54737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Морфологический анализ:</a:t>
            </a:r>
          </a:p>
          <a:p>
            <a:pPr lvl="1">
              <a:defRPr/>
            </a:pPr>
            <a:r>
              <a:rPr lang="ru-RU" dirty="0" smtClean="0"/>
              <a:t>Задачи: каждой словоформе приписать исходную форму (основу) и набор грамматических характеристик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Элементы морфологии:</a:t>
            </a:r>
          </a:p>
          <a:p>
            <a:pPr lvl="1">
              <a:defRPr/>
            </a:pPr>
            <a:r>
              <a:rPr lang="ru-RU" dirty="0" smtClean="0"/>
              <a:t>морфемы: внутреннее членение на морфемы</a:t>
            </a:r>
          </a:p>
          <a:p>
            <a:pPr lvl="2">
              <a:defRPr/>
            </a:pPr>
            <a:r>
              <a:rPr lang="ru-RU" dirty="0" smtClean="0"/>
              <a:t>правила разбиения (границы, глубина)</a:t>
            </a:r>
          </a:p>
          <a:p>
            <a:pPr lvl="2">
              <a:defRPr/>
            </a:pPr>
            <a:r>
              <a:rPr lang="ru-RU" dirty="0" smtClean="0"/>
              <a:t>правила упорядочивания (порядок морфем)</a:t>
            </a:r>
          </a:p>
          <a:p>
            <a:pPr lvl="2">
              <a:defRPr/>
            </a:pPr>
            <a:r>
              <a:rPr lang="ru-RU" dirty="0" smtClean="0"/>
              <a:t>правила приписывания значений (неоднозначность)</a:t>
            </a:r>
          </a:p>
          <a:p>
            <a:pPr lvl="1">
              <a:defRPr/>
            </a:pPr>
            <a:r>
              <a:rPr lang="ru-RU" dirty="0"/>
              <a:t>г</a:t>
            </a:r>
            <a:r>
              <a:rPr lang="ru-RU" dirty="0" smtClean="0"/>
              <a:t>рамматические классы: классификация словоформ по классам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ДИФФ.  ПРИЗНАКИ КЛАССИФИКАЦИИ ТЕХНОЛОГИЙ МОРФ. АНАЛИЗА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altLang="en-US" sz="2800" dirty="0"/>
              <a:t>Направление анализа: слева направо </a:t>
            </a:r>
            <a:r>
              <a:rPr lang="ru-RU" altLang="en-US" sz="2800" dirty="0" err="1"/>
              <a:t>vs</a:t>
            </a:r>
            <a:r>
              <a:rPr lang="ru-RU" altLang="en-US" sz="2800" dirty="0"/>
              <a:t> справа налево </a:t>
            </a:r>
            <a:r>
              <a:rPr lang="en-US" altLang="en-US" sz="2800" dirty="0"/>
              <a:t>vs </a:t>
            </a:r>
            <a:r>
              <a:rPr lang="ru-RU" altLang="en-US" sz="2800" dirty="0"/>
              <a:t>комбинированный</a:t>
            </a:r>
          </a:p>
          <a:p>
            <a:pPr>
              <a:lnSpc>
                <a:spcPct val="80000"/>
              </a:lnSpc>
              <a:defRPr/>
            </a:pPr>
            <a:r>
              <a:rPr lang="ru-RU" altLang="en-US" sz="2800" dirty="0"/>
              <a:t>Используется только конкатенация («</a:t>
            </a:r>
            <a:r>
              <a:rPr lang="ru-RU" altLang="en-US" sz="2800" dirty="0" err="1"/>
              <a:t>морфотактика</a:t>
            </a:r>
            <a:r>
              <a:rPr lang="ru-RU" altLang="en-US" sz="2800" dirty="0"/>
              <a:t> (</a:t>
            </a:r>
            <a:r>
              <a:rPr lang="ru-RU" altLang="en-US" sz="2800" dirty="0" err="1"/>
              <a:t>квази</a:t>
            </a:r>
            <a:r>
              <a:rPr lang="ru-RU" altLang="en-US" sz="2800" dirty="0"/>
              <a:t>)алломорфов») </a:t>
            </a:r>
            <a:r>
              <a:rPr lang="ru-RU" altLang="en-US" sz="2800" dirty="0" err="1"/>
              <a:t>vs</a:t>
            </a:r>
            <a:r>
              <a:rPr lang="ru-RU" altLang="en-US" sz="2800" dirty="0"/>
              <a:t> моделируются альтернационные преобразования (например, как в двухуровневой морфологии)</a:t>
            </a:r>
          </a:p>
          <a:p>
            <a:pPr>
              <a:lnSpc>
                <a:spcPct val="80000"/>
              </a:lnSpc>
              <a:defRPr/>
            </a:pPr>
            <a:r>
              <a:rPr lang="ru-RU" altLang="en-US" sz="2800" dirty="0"/>
              <a:t>Число порядков (рангов, дуг в конечном автомате): </a:t>
            </a:r>
            <a:br>
              <a:rPr lang="ru-RU" altLang="en-US" sz="2800" dirty="0"/>
            </a:br>
            <a:r>
              <a:rPr lang="ru-RU" altLang="en-US" sz="2800" dirty="0"/>
              <a:t>от 1 до ((</a:t>
            </a:r>
            <a:r>
              <a:rPr lang="ru-RU" altLang="en-US" sz="2800" i="1" dirty="0"/>
              <a:t>число букв в словоформе</a:t>
            </a:r>
            <a:r>
              <a:rPr lang="ru-RU" altLang="en-US" sz="2800" dirty="0"/>
              <a:t>) -1)</a:t>
            </a:r>
          </a:p>
          <a:p>
            <a:pPr>
              <a:lnSpc>
                <a:spcPct val="80000"/>
              </a:lnSpc>
              <a:defRPr/>
            </a:pPr>
            <a:r>
              <a:rPr lang="ru-RU" altLang="en-US" sz="2800" dirty="0"/>
              <a:t>Недетерминированность (перебор вариантов) </a:t>
            </a:r>
            <a:r>
              <a:rPr lang="ru-RU" altLang="en-US" sz="2800" dirty="0" err="1"/>
              <a:t>vs</a:t>
            </a:r>
            <a:r>
              <a:rPr lang="ru-RU" altLang="en-US" sz="2800" dirty="0"/>
              <a:t> детерминированность за счет подготовки </a:t>
            </a:r>
            <a:r>
              <a:rPr lang="ru-RU" altLang="en-US" sz="2800" dirty="0" smtClean="0"/>
              <a:t>данных</a:t>
            </a:r>
          </a:p>
          <a:p>
            <a:pPr>
              <a:lnSpc>
                <a:spcPct val="80000"/>
              </a:lnSpc>
              <a:defRPr/>
            </a:pPr>
            <a:r>
              <a:rPr lang="ru-RU" altLang="en-US" sz="2800" dirty="0" smtClean="0"/>
              <a:t>Правила </a:t>
            </a:r>
            <a:r>
              <a:rPr lang="en-US" altLang="en-US" sz="2800" dirty="0" smtClean="0"/>
              <a:t>vs. </a:t>
            </a:r>
            <a:r>
              <a:rPr lang="ru-RU" altLang="en-US" sz="2800" dirty="0" smtClean="0"/>
              <a:t>обучение </a:t>
            </a:r>
            <a:endParaRPr lang="ru-RU" altLang="en-US" sz="2800" dirty="0"/>
          </a:p>
        </p:txBody>
      </p:sp>
      <p:sp>
        <p:nvSpPr>
          <p:cNvPr id="72708" name="TextBox 1"/>
          <p:cNvSpPr txBox="1">
            <a:spLocks noChangeArrowheads="1"/>
          </p:cNvSpPr>
          <p:nvPr/>
        </p:nvSpPr>
        <p:spPr bwMode="auto">
          <a:xfrm>
            <a:off x="2051050" y="5984875"/>
            <a:ext cx="540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Слайды заимствованы из презентаций по компьютерной морфологии С.Коваля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Морфология: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дорожная карта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Задачи –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ok</a:t>
            </a:r>
          </a:p>
          <a:p>
            <a:pPr>
              <a:defRPr/>
            </a:pPr>
            <a:r>
              <a:rPr lang="ru-RU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Морфология: данные – </a:t>
            </a:r>
            <a:r>
              <a:rPr lang="en-US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ok</a:t>
            </a:r>
            <a:endParaRPr lang="ru-RU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ru-RU" dirty="0" smtClean="0"/>
              <a:t>Модели -</a:t>
            </a:r>
            <a:r>
              <a:rPr lang="en-US" dirty="0" smtClean="0"/>
              <a:t>?</a:t>
            </a:r>
            <a:endParaRPr lang="ru-RU" dirty="0" smtClean="0"/>
          </a:p>
          <a:p>
            <a:pPr>
              <a:defRPr/>
            </a:pPr>
            <a:r>
              <a:rPr lang="ru-RU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Дизамбигуация</a:t>
            </a:r>
            <a:endParaRPr lang="ru-RU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Предсказания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3"/>
          <p:cNvSpPr>
            <a:spLocks noChangeArrowheads="1"/>
          </p:cNvSpPr>
          <p:nvPr/>
        </p:nvSpPr>
        <p:spPr bwMode="auto">
          <a:xfrm>
            <a:off x="384175" y="1268413"/>
            <a:ext cx="83534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синтез словоформы </a:t>
            </a:r>
            <a:r>
              <a:rPr lang="ru-RU" altLang="en-US" sz="2200"/>
              <a:t>– может быть этапом морфологического 			анализа;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			</a:t>
            </a:r>
            <a:r>
              <a:rPr lang="ru-RU" altLang="en-US" sz="2200"/>
              <a:t>при генерации текста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			</a:t>
            </a:r>
            <a:r>
              <a:rPr lang="ru-RU" altLang="en-US" sz="2200"/>
              <a:t>в машинном переводе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предсказание незнакомых слов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en-US" sz="2200" b="1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800" i="1"/>
              <a:t>Гло́кая ку́здра ште́ко будлану́ла бо́кра и курдя́чит бокрёнка</a:t>
            </a:r>
            <a:endParaRPr lang="ru-RU" altLang="en-US" sz="2200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b="1" i="1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Задачи морфологического анализа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507412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 морфологического анализа: подробности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23850" y="1417638"/>
          <a:ext cx="8569325" cy="4078286"/>
        </p:xfrm>
        <a:graphic>
          <a:graphicData uri="http://schemas.openxmlformats.org/drawingml/2006/table">
            <a:tbl>
              <a:tblPr/>
              <a:tblGrid>
                <a:gridCol w="1189038"/>
                <a:gridCol w="971550"/>
                <a:gridCol w="1150937"/>
                <a:gridCol w="1368425"/>
                <a:gridCol w="936625"/>
                <a:gridCol w="935038"/>
                <a:gridCol w="865187"/>
                <a:gridCol w="1152525"/>
              </a:tblGrid>
              <a:tr h="8411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Word: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min'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ansambəl't'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mar̥tə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jotaftf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09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Morphemes: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min'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ansambəl'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-t'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mar̥tə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jota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-ft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-f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</a:tr>
              <a:tr h="7009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Lex. Entries: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min'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2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ansambəl'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-t'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mar̥tə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jota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-ft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-f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</a:tr>
              <a:tr h="7009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Lex. Gloss: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мы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.OBL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ансамбль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DEF.SG.GEN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с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пройти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CAUS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PTCP.RES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</a:tr>
              <a:tr h="7009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</a:rPr>
                        <a:t>Word Cat.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мест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сущ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после-лог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наре-чие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</a:tr>
              <a:tr h="433169"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‎‎С нашим ансамблем проведено </a:t>
                      </a: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много мероприятий</a:t>
                      </a: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ru-RU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22" name="TextBox 4"/>
          <p:cNvSpPr txBox="1">
            <a:spLocks noChangeArrowheads="1"/>
          </p:cNvSpPr>
          <p:nvPr/>
        </p:nvSpPr>
        <p:spPr bwMode="auto">
          <a:xfrm>
            <a:off x="468313" y="6237288"/>
            <a:ext cx="309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FieldWorks Language Explorer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План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600200"/>
            <a:ext cx="9072563" cy="452596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Задачи, этапы (лекция Морфология1)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Лингвистические данные</a:t>
            </a:r>
          </a:p>
          <a:p>
            <a:pPr>
              <a:defRPr/>
            </a:pPr>
            <a:r>
              <a:rPr lang="ru-RU" dirty="0" smtClean="0"/>
              <a:t>Организация данных</a:t>
            </a: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Обзор технологий. Формальные </a:t>
            </a:r>
            <a:r>
              <a:rPr lang="ru-RU" dirty="0" smtClean="0">
                <a:solidFill>
                  <a:schemeClr val="bg1"/>
                </a:solidFill>
              </a:rPr>
              <a:t>модели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Тема 3)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sz="3200" dirty="0">
                <a:solidFill>
                  <a:schemeClr val="bg1"/>
                </a:solidFill>
                <a:ea typeface="+mn-ea"/>
                <a:cs typeface="+mn-cs"/>
              </a:rPr>
              <a:t>Конечные автоматы</a:t>
            </a:r>
          </a:p>
          <a:p>
            <a:pPr lvl="1">
              <a:defRPr/>
            </a:pPr>
            <a:r>
              <a:rPr lang="ru-RU" sz="3200" dirty="0">
                <a:solidFill>
                  <a:schemeClr val="bg1"/>
                </a:solidFill>
                <a:ea typeface="+mn-ea"/>
                <a:cs typeface="+mn-cs"/>
              </a:rPr>
              <a:t>Конечные преобразователи </a:t>
            </a: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Разрешение омонимии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Тема 4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Предсказание незнакомых слов (Тема 4)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213" y="274638"/>
            <a:ext cx="8605837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Задачи морфологического анализа: подробности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 smtClean="0"/>
              <a:t>Словарь:</a:t>
            </a:r>
          </a:p>
          <a:p>
            <a:pPr lvl="1">
              <a:defRPr/>
            </a:pPr>
            <a:r>
              <a:rPr lang="en-US" dirty="0"/>
              <a:t>m</a:t>
            </a:r>
            <a:r>
              <a:rPr lang="en-US" dirty="0" smtClean="0"/>
              <a:t>in’ </a:t>
            </a:r>
            <a:r>
              <a:rPr lang="ru-RU" dirty="0" smtClean="0"/>
              <a:t>2 </a:t>
            </a:r>
            <a:r>
              <a:rPr lang="en-US" dirty="0" smtClean="0"/>
              <a:t>– </a:t>
            </a:r>
            <a:r>
              <a:rPr lang="ru-RU" dirty="0" smtClean="0"/>
              <a:t>мы – местоимение, 1л., </a:t>
            </a:r>
            <a:r>
              <a:rPr lang="ru-RU" dirty="0" err="1" smtClean="0"/>
              <a:t>мн.ч</a:t>
            </a:r>
            <a:endParaRPr lang="ru-RU" dirty="0" smtClean="0"/>
          </a:p>
          <a:p>
            <a:pPr lvl="1">
              <a:defRPr/>
            </a:pPr>
            <a:r>
              <a:rPr lang="en-US" dirty="0"/>
              <a:t>j</a:t>
            </a:r>
            <a:r>
              <a:rPr lang="en-US" dirty="0" smtClean="0"/>
              <a:t>ota-</a:t>
            </a:r>
            <a:r>
              <a:rPr lang="en-US" dirty="0" err="1" smtClean="0"/>
              <a:t>ms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идти, глагол</a:t>
            </a:r>
          </a:p>
          <a:p>
            <a:pPr lvl="1">
              <a:defRPr/>
            </a:pPr>
            <a:r>
              <a:rPr lang="en-US" dirty="0" smtClean="0"/>
              <a:t>-t'1  </a:t>
            </a:r>
            <a:r>
              <a:rPr lang="ru-RU" dirty="0" err="1" smtClean="0"/>
              <a:t>сущ</a:t>
            </a:r>
            <a:r>
              <a:rPr lang="ru-RU" dirty="0" smtClean="0"/>
              <a:t>  </a:t>
            </a:r>
            <a:r>
              <a:rPr lang="en-US" dirty="0" smtClean="0"/>
              <a:t>DEF.SG.GEN </a:t>
            </a:r>
          </a:p>
          <a:p>
            <a:pPr lvl="1">
              <a:defRPr/>
            </a:pPr>
            <a:r>
              <a:rPr lang="en-US" dirty="0" smtClean="0"/>
              <a:t>-t'2  </a:t>
            </a:r>
            <a:r>
              <a:rPr lang="ru-RU" dirty="0" err="1" smtClean="0"/>
              <a:t>гл</a:t>
            </a:r>
            <a:r>
              <a:rPr lang="ru-RU" dirty="0" smtClean="0"/>
              <a:t>  </a:t>
            </a:r>
            <a:r>
              <a:rPr lang="en-US" dirty="0" smtClean="0"/>
              <a:t>PST.2SG </a:t>
            </a:r>
            <a:r>
              <a:rPr lang="ru-RU" dirty="0" smtClean="0"/>
              <a:t> (</a:t>
            </a:r>
            <a:r>
              <a:rPr lang="fr-FR" dirty="0">
                <a:effectLst/>
              </a:rPr>
              <a:t>sa</a:t>
            </a:r>
            <a:r>
              <a:rPr lang="ru-RU" dirty="0">
                <a:effectLst/>
              </a:rPr>
              <a:t>‑</a:t>
            </a:r>
            <a:r>
              <a:rPr lang="fr-FR" dirty="0" smtClean="0">
                <a:effectLst/>
              </a:rPr>
              <a:t>t</a:t>
            </a:r>
            <a:r>
              <a:rPr lang="ru-RU" dirty="0" smtClean="0">
                <a:effectLst/>
              </a:rPr>
              <a:t>‘ - прийти‑</a:t>
            </a:r>
            <a:r>
              <a:rPr lang="ru-RU" cap="small" dirty="0" smtClean="0">
                <a:effectLst/>
              </a:rPr>
              <a:t>pst.2sg)</a:t>
            </a:r>
            <a:endParaRPr lang="ru-RU" dirty="0"/>
          </a:p>
          <a:p>
            <a:pPr>
              <a:defRPr/>
            </a:pPr>
            <a:endParaRPr lang="en-US" dirty="0"/>
          </a:p>
        </p:txBody>
      </p:sp>
      <p:pic>
        <p:nvPicPr>
          <p:cNvPr id="12292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600200"/>
            <a:ext cx="79565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971550" y="17002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чение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Течение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2432</TotalTime>
  <Words>3680</Words>
  <Application>Microsoft Office PowerPoint</Application>
  <PresentationFormat>Экран (4:3)</PresentationFormat>
  <Paragraphs>646</Paragraphs>
  <Slides>53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SimSun</vt:lpstr>
      <vt:lpstr>SimSun</vt:lpstr>
      <vt:lpstr>Arial</vt:lpstr>
      <vt:lpstr>Calibri</vt:lpstr>
      <vt:lpstr>Garamond</vt:lpstr>
      <vt:lpstr>Times New Roman</vt:lpstr>
      <vt:lpstr>Wingdings</vt:lpstr>
      <vt:lpstr>Течение</vt:lpstr>
      <vt:lpstr>Презентация PowerPoint</vt:lpstr>
      <vt:lpstr>План</vt:lpstr>
      <vt:lpstr>План</vt:lpstr>
      <vt:lpstr>Задачи морфологического анализа</vt:lpstr>
      <vt:lpstr>Задачи морфологического анализа</vt:lpstr>
      <vt:lpstr>Задачи морфологического анализа</vt:lpstr>
      <vt:lpstr>Задачи морфологического анализа: подробности</vt:lpstr>
      <vt:lpstr>План</vt:lpstr>
      <vt:lpstr>Задачи морфологического анализа: подробности</vt:lpstr>
      <vt:lpstr>Задачи морфологического анализа: подробности</vt:lpstr>
      <vt:lpstr>Задачи морфологического анализа: подробности</vt:lpstr>
      <vt:lpstr>Задачи морфологического анализа: подробности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План</vt:lpstr>
      <vt:lpstr>Организация данных Данные для морфологического анализа</vt:lpstr>
      <vt:lpstr>Презентация PowerPoint</vt:lpstr>
      <vt:lpstr>Презентация PowerPoint</vt:lpstr>
      <vt:lpstr>ОСНОВНЫЕ СПОСОБЫ ПРЕДСТАВЛЕНИЯ МОРФОЛОГИЧЕСКИХ ДАННЫХ (0)</vt:lpstr>
      <vt:lpstr>ОСНОВНЫЕ СПОСОБЫ ПРЕДСТАВЛЕНИЯ МОРФОЛОГИЧЕСКИХ ДАННЫХ (1)</vt:lpstr>
      <vt:lpstr>ОСНОВНЫЕ СПОСОБЫ ПРЕДСТАВЛЕНИЯ МОРФОЛОГИЧЕСКИХ ДАННЫХ (2)</vt:lpstr>
      <vt:lpstr>ОСНОВНЫЕ СПОСОБЫ ПРЕДСТАВЛЕНИЯ МОРФОЛОГИЧЕСКИХ ДАННЫХ (3)</vt:lpstr>
      <vt:lpstr>ОСНОВНЫЕ СПОСОБЫ ПРЕДСТАВЛЕНИЯ МОРФОЛОГИЧЕСКИХ ДАННЫХ (4)</vt:lpstr>
      <vt:lpstr>ОСНОВНЫЕ СПОСОБЫ ПРЕДСТАВЛЕНИЯ МОРФОЛОГИЧЕСКИХ ДАННЫХ (5)</vt:lpstr>
      <vt:lpstr>ОСНОВНЫЕ СПОСОБЫ ПРЕДСТАВЛЕНИЯ МОРФОЛОГИЧЕСКИХ ДАННЫХ (6)</vt:lpstr>
      <vt:lpstr>Данные Словарь vs. правила</vt:lpstr>
      <vt:lpstr>Данные Внутренняя структура словоформы. Пример</vt:lpstr>
      <vt:lpstr>Данные Внутренняя структура словоформы. Пример</vt:lpstr>
      <vt:lpstr>Данные</vt:lpstr>
      <vt:lpstr>Данные. Внутренний состав словоформы Проблемы представления словоизменительных классов</vt:lpstr>
      <vt:lpstr>Данные: словоизменении vs. словообразование ЕСТЬ ЛИ ДОСТАТОЧНАЯ ПРЕДСКАЗУЕМОСТЬ?</vt:lpstr>
      <vt:lpstr>Данные: словоизменении vs. словообразование ЕСТЬ ЛИ ДОСТАТОЧНАЯ ПРЕДСКАЗУЕМОСТЬ?</vt:lpstr>
      <vt:lpstr>Данные: словоизменении vs. словообразование ЕСТЬ ЛИ ДОСТАТОЧНАЯ ПРЕДСКАЗУЕМОСТЬ?</vt:lpstr>
      <vt:lpstr>Данные: словоизменении vs. словообразование СЛОВОИЗМЕНЕНИЕ И СЛОВООБРАЗОВАНИЕ</vt:lpstr>
      <vt:lpstr>Данные: словоизменении vs. словообразование СЛОВОИЗМЕНЕНИЕ И СЛОВООБРАЗОВАНИЕ</vt:lpstr>
      <vt:lpstr>Данные: словоизменении vs. словообразование СЛОВОИЗМЕНЕНИЕ И СЛОВООБРАЗОВАНИЕ</vt:lpstr>
      <vt:lpstr>Данные: словоизменении vs. словообразование СЛОВОИЗМЕНЕНИЕ И СЛОВООБРАЗОВАНИЕ</vt:lpstr>
      <vt:lpstr>Данные: словоизменении vs. словообразование ЦЕЛЕСООБРАЗНОСТЬ РАСШИРЕНИЯ  СФЕРЫ СЛОВОИЗМЕНЕНИЯ</vt:lpstr>
      <vt:lpstr>ОСНОВНЫЕ ПОНЯТИЯ  КОМПЬЮТЕРНОЙ МОРФОЛОГИИ</vt:lpstr>
      <vt:lpstr>ОДНА ПАРАДИГМА ИЛИ БОЛЬШЕ?</vt:lpstr>
      <vt:lpstr>СТРУКТУРА СЛОВАРНОЙ БАЗЫ ДАННЫХ</vt:lpstr>
      <vt:lpstr>СТРУКТУРА СЛОВАРНОЙ БАЗЫ ДАННЫХ</vt:lpstr>
      <vt:lpstr>ПРОЦЕДУРА ОПРЕДЕЛЕНИЯ ТИПОВОЙ ПАРАДИГМЫ</vt:lpstr>
      <vt:lpstr>ВОЗМОЖНОСТИ ИСПОЛЬЗОВАНИЯ КОДОВ ГСРЯ В МОРФОЛОГИЧЕСКИХ МОДУЛЯХ</vt:lpstr>
      <vt:lpstr>НЕДОСТАТКИ СЛОВАРЯ ЗАЛИЗНЯКА</vt:lpstr>
      <vt:lpstr>Данные. Внутренний состав словоформы Проблемы представления словоизменительных классов</vt:lpstr>
      <vt:lpstr>Данные</vt:lpstr>
      <vt:lpstr>Данные</vt:lpstr>
      <vt:lpstr>ДИФФ.  ПРИЗНАКИ КЛАССИФИКАЦИИ ТЕХНОЛОГИЙ МОРФ. АНАЛИЗА</vt:lpstr>
      <vt:lpstr>Морфология:  “дорожная карта”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S.T.</dc:creator>
  <cp:lastModifiedBy>Svetlana Toldova</cp:lastModifiedBy>
  <cp:revision>140</cp:revision>
  <dcterms:created xsi:type="dcterms:W3CDTF">2007-03-02T12:18:48Z</dcterms:created>
  <dcterms:modified xsi:type="dcterms:W3CDTF">2016-12-28T02:47:12Z</dcterms:modified>
</cp:coreProperties>
</file>