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9" r:id="rId3"/>
  </p:sldMasterIdLst>
  <p:notesMasterIdLst>
    <p:notesMasterId r:id="rId65"/>
  </p:notesMasterIdLst>
  <p:sldIdLst>
    <p:sldId id="256" r:id="rId4"/>
    <p:sldId id="341" r:id="rId5"/>
    <p:sldId id="391" r:id="rId6"/>
    <p:sldId id="427" r:id="rId7"/>
    <p:sldId id="342" r:id="rId8"/>
    <p:sldId id="389" r:id="rId9"/>
    <p:sldId id="384" r:id="rId10"/>
    <p:sldId id="344" r:id="rId11"/>
    <p:sldId id="372" r:id="rId12"/>
    <p:sldId id="373" r:id="rId13"/>
    <p:sldId id="345" r:id="rId14"/>
    <p:sldId id="343" r:id="rId15"/>
    <p:sldId id="379" r:id="rId16"/>
    <p:sldId id="374" r:id="rId17"/>
    <p:sldId id="380" r:id="rId18"/>
    <p:sldId id="375" r:id="rId19"/>
    <p:sldId id="376" r:id="rId20"/>
    <p:sldId id="378" r:id="rId21"/>
    <p:sldId id="387" r:id="rId22"/>
    <p:sldId id="385" r:id="rId23"/>
    <p:sldId id="386" r:id="rId24"/>
    <p:sldId id="388" r:id="rId25"/>
    <p:sldId id="382" r:id="rId26"/>
    <p:sldId id="381" r:id="rId27"/>
    <p:sldId id="371" r:id="rId28"/>
    <p:sldId id="346" r:id="rId29"/>
    <p:sldId id="392" r:id="rId30"/>
    <p:sldId id="393" r:id="rId31"/>
    <p:sldId id="394" r:id="rId32"/>
    <p:sldId id="395" r:id="rId33"/>
    <p:sldId id="397" r:id="rId34"/>
    <p:sldId id="399" r:id="rId35"/>
    <p:sldId id="398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4" r:id="rId50"/>
    <p:sldId id="413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6" r:id="rId62"/>
    <p:sldId id="390" r:id="rId63"/>
    <p:sldId id="42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A49A-2DA5-43B0-9C2E-A32C696B59C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F53D-4388-420A-992A-F0F6776E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18449C-8114-4865-A2DD-A6418AD93D06}" type="slidenum">
              <a:rPr lang="ru-RU" altLang="en-US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2</a:t>
            </a:fld>
            <a:endParaRPr lang="ru-RU" altLang="en-US" smtClean="0">
              <a:latin typeface="Garamond" panose="02020404030301010803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en-US" smtClean="0"/>
              <a:t>Алфавит уподобляется в естественном языке алфавиту или словарю.</a:t>
            </a:r>
          </a:p>
          <a:p>
            <a:r>
              <a:rPr lang="ru-RU" altLang="en-US" smtClean="0"/>
              <a:t>Цепочки, входящие в язык, уподобляются, соответственно, словам или предложениям.</a:t>
            </a:r>
          </a:p>
        </p:txBody>
      </p:sp>
    </p:spTree>
    <p:extLst>
      <p:ext uri="{BB962C8B-B14F-4D97-AF65-F5344CB8AC3E}">
        <p14:creationId xmlns:p14="http://schemas.microsoft.com/office/powerpoint/2010/main" val="104806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2173-0EF2-4B2F-BD53-048A68EC865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5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2173-0EF2-4B2F-BD53-048A68EC865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2173-0EF2-4B2F-BD53-048A68EC865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4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pic>
        <p:nvPicPr>
          <p:cNvPr id="9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11813" y="-50141"/>
            <a:ext cx="12203813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43644" y="180199"/>
            <a:ext cx="5803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atin typeface="Palatino Linotype" panose="02040502050505030304" pitchFamily="18" charset="0"/>
              </a:rPr>
              <a:t>Векторная семантика</a:t>
            </a:r>
            <a:endParaRPr lang="ru-RU" sz="4000" b="1" dirty="0">
              <a:latin typeface="Palatino Linotype" panose="0204050205050503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6" y="2057"/>
            <a:ext cx="2170245" cy="109619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-23315" y="6340172"/>
            <a:ext cx="9868568" cy="5301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3" name="Picture 6" descr="http://www.hse.ru/data/2012/01/19/1263884310/logo_%D1%81_hse_black_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10760122" y="6224310"/>
            <a:ext cx="830036" cy="6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2159563" y="6264970"/>
            <a:ext cx="7039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Palatino Linotype" panose="02040502050505030304" pitchFamily="18" charset="0"/>
              </a:rPr>
              <a:t>Высшая Школа Экономики, Москва, </a:t>
            </a:r>
            <a:r>
              <a:rPr lang="ru-RU" sz="1400" b="1" dirty="0" smtClean="0">
                <a:latin typeface="Palatino Linotype" panose="02040502050505030304" pitchFamily="18" charset="0"/>
              </a:rPr>
              <a:t>2015. С.Ю.  </a:t>
            </a:r>
          </a:p>
          <a:p>
            <a:pPr algn="ctr"/>
            <a:r>
              <a:rPr lang="ru-RU" sz="1400" b="1" dirty="0" err="1" smtClean="0">
                <a:latin typeface="Palatino Linotype" panose="02040502050505030304" pitchFamily="18" charset="0"/>
              </a:rPr>
              <a:t>Толдова</a:t>
            </a:r>
            <a:r>
              <a:rPr lang="ru-RU" sz="1400" b="1" dirty="0" smtClean="0">
                <a:latin typeface="Palatino Linotype" panose="02040502050505030304" pitchFamily="18" charset="0"/>
              </a:rPr>
              <a:t>. Компьютерная лингвистика 2 </a:t>
            </a:r>
            <a:endParaRPr lang="ru-RU" sz="1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71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5939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pic>
        <p:nvPicPr>
          <p:cNvPr id="9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11813" y="-50141"/>
            <a:ext cx="12203813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43644" y="180199"/>
            <a:ext cx="5803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atin typeface="Palatino Linotype" panose="02040502050505030304" pitchFamily="18" charset="0"/>
              </a:rPr>
              <a:t>Векторная семантика</a:t>
            </a:r>
            <a:endParaRPr lang="ru-RU" sz="4000" b="1" dirty="0">
              <a:latin typeface="Palatino Linotype" panose="0204050205050503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6" y="2057"/>
            <a:ext cx="2170245" cy="109619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-23315" y="6340172"/>
            <a:ext cx="9868568" cy="5301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3" name="Picture 6" descr="http://www.hse.ru/data/2012/01/19/1263884310/logo_%D1%81_hse_black_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10760122" y="6224310"/>
            <a:ext cx="830036" cy="6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2159563" y="6264970"/>
            <a:ext cx="7039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Palatino Linotype" panose="02040502050505030304" pitchFamily="18" charset="0"/>
              </a:rPr>
              <a:t>Высшая Школа Экономики, Москва, </a:t>
            </a:r>
            <a:r>
              <a:rPr lang="ru-RU" sz="1400" b="1" dirty="0" smtClean="0">
                <a:latin typeface="Palatino Linotype" panose="02040502050505030304" pitchFamily="18" charset="0"/>
              </a:rPr>
              <a:t>2015. С.Ю.  </a:t>
            </a:r>
          </a:p>
          <a:p>
            <a:pPr algn="ctr"/>
            <a:r>
              <a:rPr lang="ru-RU" sz="1400" b="1" dirty="0" err="1" smtClean="0">
                <a:latin typeface="Palatino Linotype" panose="02040502050505030304" pitchFamily="18" charset="0"/>
              </a:rPr>
              <a:t>Толдова</a:t>
            </a:r>
            <a:r>
              <a:rPr lang="ru-RU" sz="1400" b="1" dirty="0" smtClean="0">
                <a:latin typeface="Palatino Linotype" panose="02040502050505030304" pitchFamily="18" charset="0"/>
              </a:rPr>
              <a:t>. Компьютерная лингвистика 2 </a:t>
            </a:r>
            <a:endParaRPr lang="ru-RU" sz="1400" b="1" dirty="0">
              <a:latin typeface="Palatino Linotype" panose="02040502050505030304" pitchFamily="18" charset="0"/>
            </a:endParaRPr>
          </a:p>
        </p:txBody>
      </p:sp>
      <p:pic>
        <p:nvPicPr>
          <p:cNvPr id="15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11813" y="-50141"/>
            <a:ext cx="12203813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2743644" y="180199"/>
            <a:ext cx="5803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atin typeface="Palatino Linotype" panose="02040502050505030304" pitchFamily="18" charset="0"/>
              </a:rPr>
              <a:t>Векторная семантика</a:t>
            </a:r>
            <a:endParaRPr lang="ru-RU" sz="4000" b="1" dirty="0">
              <a:latin typeface="Palatino Linotype" panose="0204050205050503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6" y="2057"/>
            <a:ext cx="2170245" cy="1096196"/>
          </a:xfrm>
          <a:prstGeom prst="rect">
            <a:avLst/>
          </a:prstGeom>
        </p:spPr>
      </p:pic>
      <p:sp>
        <p:nvSpPr>
          <p:cNvPr id="18" name="Прямоугольник 17"/>
          <p:cNvSpPr/>
          <p:nvPr userDrawn="1"/>
        </p:nvSpPr>
        <p:spPr>
          <a:xfrm>
            <a:off x="-23315" y="6340172"/>
            <a:ext cx="9868568" cy="5301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9" name="Picture 6" descr="http://www.hse.ru/data/2012/01/19/1263884310/logo_%D1%81_hse_black_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10760122" y="6224310"/>
            <a:ext cx="830036" cy="6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 userDrawn="1"/>
        </p:nvSpPr>
        <p:spPr>
          <a:xfrm>
            <a:off x="2159563" y="6264970"/>
            <a:ext cx="7039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Palatino Linotype" panose="02040502050505030304" pitchFamily="18" charset="0"/>
              </a:rPr>
              <a:t>Высшая Школа Экономики, Москва, </a:t>
            </a:r>
            <a:r>
              <a:rPr lang="ru-RU" sz="1400" b="1" dirty="0" smtClean="0">
                <a:latin typeface="Palatino Linotype" panose="02040502050505030304" pitchFamily="18" charset="0"/>
              </a:rPr>
              <a:t>2015. С.Ю.  </a:t>
            </a:r>
          </a:p>
          <a:p>
            <a:pPr algn="ctr"/>
            <a:r>
              <a:rPr lang="ru-RU" sz="1400" b="1" dirty="0" err="1" smtClean="0">
                <a:latin typeface="Palatino Linotype" panose="02040502050505030304" pitchFamily="18" charset="0"/>
              </a:rPr>
              <a:t>Толдова</a:t>
            </a:r>
            <a:r>
              <a:rPr lang="ru-RU" sz="1400" b="1" dirty="0" smtClean="0">
                <a:latin typeface="Palatino Linotype" panose="02040502050505030304" pitchFamily="18" charset="0"/>
              </a:rPr>
              <a:t>. Компьютерная лингвистика 2 </a:t>
            </a:r>
            <a:endParaRPr lang="ru-RU" sz="1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75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5848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8995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0983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7017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5920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2173-0EF2-4B2F-BD53-048A68EC865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31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5881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4461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98983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8391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198408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5E56-CBB9-4F66-9544-C1DB695F8C68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9DF5-7CDE-4960-9840-F15B5CBAC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430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44476"/>
            <a:ext cx="11180233" cy="14319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1" y="1905000"/>
            <a:ext cx="5236633" cy="4191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7434" y="1905000"/>
            <a:ext cx="5236633" cy="2019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7434" y="4076700"/>
            <a:ext cx="5236633" cy="2019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17601" y="6245225"/>
            <a:ext cx="253576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720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249834" y="6245225"/>
            <a:ext cx="253576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CB9C1-B78E-49DE-BEB5-A15214EF70B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63515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AB4C9-30E3-453F-9E8B-FBB3641847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0449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BD421-5FF0-490E-9A82-39AE406E67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0881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09CDF-8FBC-4718-ACBF-2A08A2F0C0C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1959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2173-0EF2-4B2F-BD53-048A68EC865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090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508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940ED-CAF6-4848-AB51-01044B10E7B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1623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307271-0D22-4539-A1F3-18A351BA9CA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2376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410E8-595D-45B2-B7F6-4D786F1E7D6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8908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E221CE-E774-4B77-B8A8-0E027C5C16E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4026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46AB8-6EE0-440D-82A3-999B7EAB403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110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B0C23B-7510-44CD-9C8B-A4BE363C4B0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9354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85FA46-F3DD-4EC2-B78F-53698D0DE5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6605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81000"/>
            <a:ext cx="25908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5692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23652-DE3B-49B2-A57E-3DF6553130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0224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2173-0EF2-4B2F-BD53-048A68EC865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2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2173-0EF2-4B2F-BD53-048A68EC865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3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2173-0EF2-4B2F-BD53-048A68EC865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2173-0EF2-4B2F-BD53-048A68EC865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2173-0EF2-4B2F-BD53-048A68EC865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2173-0EF2-4B2F-BD53-048A68EC865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8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2173-0EF2-4B2F-BD53-048A68EC865E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7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cut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altLang="en-US" smtClean="0"/>
              <a:t>ВШЭ. Магистры 2 курс. Компьютерная лингвистика.  Толдова С.Ю</a:t>
            </a: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91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ransition spd="slow">
    <p:cut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10363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  <a:ea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  <a:ea typeface="ＭＳ Ｐゴシック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57BBE0-3655-4ECB-8FC4-5072024BDFFC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0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00CC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00CC"/>
          </a:solidFill>
          <a:latin typeface="Times New Roman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00CC"/>
          </a:solidFill>
          <a:latin typeface="Times New Roman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00CC"/>
          </a:solidFill>
          <a:latin typeface="Times New Roman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00CC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6600CC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6600CC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6600CC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6600CC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orvig.com/ngrams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www.dcs.bbk.ac.uk/~ROGER/corpora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spell.net/" TargetMode="External"/><Relationship Id="rId5" Type="http://schemas.openxmlformats.org/officeDocument/2006/relationships/hyperlink" Target="https://en.wikipedia.org/wiki/Wikipedia:Lists_of_common_misspellings" TargetMode="Externa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orvig.com/spell-correct.html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Исправление ошибок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241429"/>
            <a:ext cx="9144000" cy="305276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0" y="0"/>
            <a:ext cx="12245684" cy="6897381"/>
            <a:chOff x="-49460" y="-24994"/>
            <a:chExt cx="9233386" cy="6897381"/>
          </a:xfrm>
        </p:grpSpPr>
        <p:pic>
          <p:nvPicPr>
            <p:cNvPr id="5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Группа 5"/>
            <p:cNvGrpSpPr/>
            <p:nvPr/>
          </p:nvGrpSpPr>
          <p:grpSpPr>
            <a:xfrm>
              <a:off x="-49460" y="6439990"/>
              <a:ext cx="9233386" cy="432397"/>
              <a:chOff x="-49460" y="6439990"/>
              <a:chExt cx="9233386" cy="432397"/>
            </a:xfrm>
          </p:grpSpPr>
          <p:pic>
            <p:nvPicPr>
              <p:cNvPr id="7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781" b="59214"/>
              <a:stretch/>
            </p:blipFill>
            <p:spPr bwMode="auto">
              <a:xfrm>
                <a:off x="-49460" y="6439990"/>
                <a:ext cx="9197890" cy="432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-49460" y="6439990"/>
                <a:ext cx="91934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National Research University “Higher School of Economic”</a:t>
                </a:r>
                <a:endParaRPr lang="ru-RU" sz="1100" b="1" dirty="0">
                  <a:solidFill>
                    <a:schemeClr val="bg1"/>
                  </a:solidFill>
                  <a:latin typeface="Palatino Linotype" panose="02040502050505030304" pitchFamily="18" charset="0"/>
                </a:endParaRPr>
              </a:p>
            </p:txBody>
          </p: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-36512" y="6439990"/>
                <a:ext cx="9220438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Группа 9"/>
          <p:cNvGrpSpPr/>
          <p:nvPr/>
        </p:nvGrpSpPr>
        <p:grpSpPr>
          <a:xfrm>
            <a:off x="5479048" y="4863826"/>
            <a:ext cx="1694483" cy="613149"/>
            <a:chOff x="2123728" y="3995785"/>
            <a:chExt cx="4968552" cy="1916073"/>
          </a:xfrm>
        </p:grpSpPr>
        <p:pic>
          <p:nvPicPr>
            <p:cNvPr id="11" name="Picture 6" descr="http://www.hse.ru/data/2012/01/19/1263884310/logo_%D1%81_hse_black_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3"/>
            <a:stretch/>
          </p:blipFill>
          <p:spPr bwMode="auto">
            <a:xfrm>
              <a:off x="4810469" y="4037908"/>
              <a:ext cx="2281811" cy="187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3995785"/>
              <a:ext cx="2686741" cy="1916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6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Levenstein distance - example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534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distance(</a:t>
            </a:r>
            <a:r>
              <a:rPr lang="ja-JP" altLang="en-US" smtClean="0">
                <a:latin typeface="Arial" panose="020B0604020202020204" pitchFamily="34" charset="0"/>
              </a:rPr>
              <a:t>“</a:t>
            </a:r>
            <a:r>
              <a:rPr lang="en-US" altLang="ja-JP" smtClean="0"/>
              <a:t>William Cohen</a:t>
            </a:r>
            <a:r>
              <a:rPr lang="ja-JP" altLang="en-US" smtClean="0">
                <a:latin typeface="Arial" panose="020B0604020202020204" pitchFamily="34" charset="0"/>
              </a:rPr>
              <a:t>”</a:t>
            </a:r>
            <a:r>
              <a:rPr lang="en-US" altLang="ja-JP" smtClean="0"/>
              <a:t>, </a:t>
            </a:r>
            <a:r>
              <a:rPr lang="ja-JP" altLang="en-US" smtClean="0">
                <a:latin typeface="Arial" panose="020B0604020202020204" pitchFamily="34" charset="0"/>
              </a:rPr>
              <a:t>“</a:t>
            </a:r>
            <a:r>
              <a:rPr lang="en-US" altLang="ja-JP" smtClean="0"/>
              <a:t>Willliam Cohon</a:t>
            </a:r>
            <a:r>
              <a:rPr lang="ja-JP" altLang="en-US" smtClean="0">
                <a:latin typeface="Arial" panose="020B0604020202020204" pitchFamily="34" charset="0"/>
              </a:rPr>
              <a:t>”</a:t>
            </a:r>
            <a:r>
              <a:rPr lang="en-US" altLang="ja-JP" smtClean="0"/>
              <a:t>)</a:t>
            </a:r>
            <a:endParaRPr lang="en-US" altLang="en-US" smtClean="0"/>
          </a:p>
        </p:txBody>
      </p:sp>
      <p:graphicFrame>
        <p:nvGraphicFramePr>
          <p:cNvPr id="87443" name="Group 403"/>
          <p:cNvGraphicFramePr>
            <a:graphicFrameLocks noGrp="1"/>
          </p:cNvGraphicFramePr>
          <p:nvPr/>
        </p:nvGraphicFramePr>
        <p:xfrm>
          <a:off x="2743200" y="2895600"/>
          <a:ext cx="7239000" cy="350520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W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_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W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_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7149" name="Line 109"/>
          <p:cNvSpPr>
            <a:spLocks noChangeShapeType="1"/>
          </p:cNvSpPr>
          <p:nvPr/>
        </p:nvSpPr>
        <p:spPr bwMode="auto">
          <a:xfrm>
            <a:off x="29718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150" name="Line 110"/>
          <p:cNvSpPr>
            <a:spLocks noChangeShapeType="1"/>
          </p:cNvSpPr>
          <p:nvPr/>
        </p:nvSpPr>
        <p:spPr bwMode="auto">
          <a:xfrm>
            <a:off x="33528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151" name="Line 111"/>
          <p:cNvSpPr>
            <a:spLocks noChangeShapeType="1"/>
          </p:cNvSpPr>
          <p:nvPr/>
        </p:nvSpPr>
        <p:spPr bwMode="auto">
          <a:xfrm>
            <a:off x="38100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152" name="Line 112"/>
          <p:cNvSpPr>
            <a:spLocks noChangeShapeType="1"/>
          </p:cNvSpPr>
          <p:nvPr/>
        </p:nvSpPr>
        <p:spPr bwMode="auto">
          <a:xfrm>
            <a:off x="42672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161" name="Text Box 121"/>
          <p:cNvSpPr txBox="1">
            <a:spLocks noChangeArrowheads="1"/>
          </p:cNvSpPr>
          <p:nvPr/>
        </p:nvSpPr>
        <p:spPr bwMode="auto">
          <a:xfrm>
            <a:off x="2117725" y="2860675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i="1">
                <a:latin typeface="Times New Roman" charset="0"/>
                <a:ea typeface="ＭＳ Ｐゴシック" charset="0"/>
              </a:rPr>
              <a:t>s</a:t>
            </a:r>
          </a:p>
        </p:txBody>
      </p:sp>
      <p:sp>
        <p:nvSpPr>
          <p:cNvPr id="87162" name="Text Box 122"/>
          <p:cNvSpPr txBox="1">
            <a:spLocks noChangeArrowheads="1"/>
          </p:cNvSpPr>
          <p:nvPr/>
        </p:nvSpPr>
        <p:spPr bwMode="auto">
          <a:xfrm>
            <a:off x="2193925" y="4460875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i="1">
                <a:latin typeface="Times New Roman" charset="0"/>
                <a:ea typeface="ＭＳ Ｐゴシック" charset="0"/>
              </a:rPr>
              <a:t>t</a:t>
            </a:r>
          </a:p>
        </p:txBody>
      </p:sp>
      <p:sp>
        <p:nvSpPr>
          <p:cNvPr id="87163" name="Text Box 123"/>
          <p:cNvSpPr txBox="1">
            <a:spLocks noChangeArrowheads="1"/>
          </p:cNvSpPr>
          <p:nvPr/>
        </p:nvSpPr>
        <p:spPr bwMode="auto">
          <a:xfrm>
            <a:off x="2130852" y="5105400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i="1">
                <a:latin typeface="Times New Roman" charset="0"/>
                <a:ea typeface="ＭＳ Ｐゴシック" charset="0"/>
              </a:rPr>
              <a:t>op</a:t>
            </a:r>
          </a:p>
        </p:txBody>
      </p:sp>
      <p:sp>
        <p:nvSpPr>
          <p:cNvPr id="87164" name="Text Box 124"/>
          <p:cNvSpPr txBox="1">
            <a:spLocks noChangeArrowheads="1"/>
          </p:cNvSpPr>
          <p:nvPr/>
        </p:nvSpPr>
        <p:spPr bwMode="auto">
          <a:xfrm>
            <a:off x="1905001" y="5791200"/>
            <a:ext cx="556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i="1">
                <a:latin typeface="Times New Roman" charset="0"/>
                <a:ea typeface="ＭＳ Ｐゴシック" charset="0"/>
              </a:rPr>
              <a:t>cost</a:t>
            </a:r>
          </a:p>
        </p:txBody>
      </p:sp>
      <p:sp>
        <p:nvSpPr>
          <p:cNvPr id="87293" name="Line 253"/>
          <p:cNvSpPr>
            <a:spLocks noChangeShapeType="1"/>
          </p:cNvSpPr>
          <p:nvPr/>
        </p:nvSpPr>
        <p:spPr bwMode="auto">
          <a:xfrm>
            <a:off x="53340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294" name="Line 254"/>
          <p:cNvSpPr>
            <a:spLocks noChangeShapeType="1"/>
          </p:cNvSpPr>
          <p:nvPr/>
        </p:nvSpPr>
        <p:spPr bwMode="auto">
          <a:xfrm>
            <a:off x="57150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295" name="Line 255"/>
          <p:cNvSpPr>
            <a:spLocks noChangeShapeType="1"/>
          </p:cNvSpPr>
          <p:nvPr/>
        </p:nvSpPr>
        <p:spPr bwMode="auto">
          <a:xfrm>
            <a:off x="61722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296" name="Line 256"/>
          <p:cNvSpPr>
            <a:spLocks noChangeShapeType="1"/>
          </p:cNvSpPr>
          <p:nvPr/>
        </p:nvSpPr>
        <p:spPr bwMode="auto">
          <a:xfrm>
            <a:off x="66294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297" name="Line 257"/>
          <p:cNvSpPr>
            <a:spLocks noChangeShapeType="1"/>
          </p:cNvSpPr>
          <p:nvPr/>
        </p:nvSpPr>
        <p:spPr bwMode="auto">
          <a:xfrm>
            <a:off x="72390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298" name="Line 258"/>
          <p:cNvSpPr>
            <a:spLocks noChangeShapeType="1"/>
          </p:cNvSpPr>
          <p:nvPr/>
        </p:nvSpPr>
        <p:spPr bwMode="auto">
          <a:xfrm>
            <a:off x="76200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299" name="Line 259"/>
          <p:cNvSpPr>
            <a:spLocks noChangeShapeType="1"/>
          </p:cNvSpPr>
          <p:nvPr/>
        </p:nvSpPr>
        <p:spPr bwMode="auto">
          <a:xfrm>
            <a:off x="80772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300" name="Line 260"/>
          <p:cNvSpPr>
            <a:spLocks noChangeShapeType="1"/>
          </p:cNvSpPr>
          <p:nvPr/>
        </p:nvSpPr>
        <p:spPr bwMode="auto">
          <a:xfrm>
            <a:off x="85344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301" name="Line 261"/>
          <p:cNvSpPr>
            <a:spLocks noChangeShapeType="1"/>
          </p:cNvSpPr>
          <p:nvPr/>
        </p:nvSpPr>
        <p:spPr bwMode="auto">
          <a:xfrm>
            <a:off x="90678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302" name="Line 262"/>
          <p:cNvSpPr>
            <a:spLocks noChangeShapeType="1"/>
          </p:cNvSpPr>
          <p:nvPr/>
        </p:nvSpPr>
        <p:spPr bwMode="auto">
          <a:xfrm>
            <a:off x="48768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87304" name="Text Box 264"/>
          <p:cNvSpPr txBox="1">
            <a:spLocks noChangeArrowheads="1"/>
          </p:cNvSpPr>
          <p:nvPr/>
        </p:nvSpPr>
        <p:spPr bwMode="auto">
          <a:xfrm rot="21532467">
            <a:off x="5408614" y="3777734"/>
            <a:ext cx="167798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1">
                <a:latin typeface="Times New Roman" charset="0"/>
                <a:ea typeface="ＭＳ Ｐゴシック" charset="0"/>
              </a:rPr>
              <a:t>alignment</a:t>
            </a:r>
          </a:p>
        </p:txBody>
      </p:sp>
      <p:sp>
        <p:nvSpPr>
          <p:cNvPr id="87444" name="Text Box 404"/>
          <p:cNvSpPr txBox="1">
            <a:spLocks noChangeArrowheads="1"/>
          </p:cNvSpPr>
          <p:nvPr/>
        </p:nvSpPr>
        <p:spPr bwMode="auto">
          <a:xfrm>
            <a:off x="4495801" y="2895600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6666FF"/>
                </a:solidFill>
                <a:latin typeface="Times New Roman" charset="0"/>
                <a:ea typeface="ＭＳ Ｐゴシック" charset="0"/>
              </a:rPr>
              <a:t>gap</a:t>
            </a:r>
          </a:p>
        </p:txBody>
      </p:sp>
      <p:grpSp>
        <p:nvGrpSpPr>
          <p:cNvPr id="25" name="Группа 24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26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28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9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0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31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2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 err="1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</a:t>
                  </a: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Компьютерная лингвистика </a:t>
                  </a:r>
                  <a:r>
                    <a:rPr lang="ru-RU" sz="1400" b="0" i="0" u="none" strike="noStrike" cap="none" dirty="0" smtClean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 </a:t>
                  </a:r>
                  <a:endParaRPr lang="ru-RU" sz="1400" b="0" i="0" u="none" strike="noStrike" cap="none" dirty="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id="33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27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2682603" y="69654"/>
            <a:ext cx="67818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en-US" sz="2800" smtClean="0"/>
              <a:t>Расстояние Левенштейна</a:t>
            </a: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541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 err="1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</a:t>
                  </a: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Компьютерная лингвистика </a:t>
                  </a:r>
                  <a:r>
                    <a:rPr lang="ru-RU" sz="1400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ru-RU" sz="1400" b="0" i="0" u="none" strike="noStrike" cap="none" dirty="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448" y="284150"/>
            <a:ext cx="9647512" cy="6222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altLang="en-US" sz="2800" dirty="0" smtClean="0"/>
              <a:t>Расстояние Левенштейна</a:t>
            </a:r>
            <a:endParaRPr lang="ru-RU" altLang="en-US" sz="2800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Пусть имеется две строки S</a:t>
            </a:r>
            <a:r>
              <a:rPr lang="ru-RU" sz="2800" baseline="-25000" dirty="0"/>
              <a:t>1</a:t>
            </a:r>
            <a:r>
              <a:rPr lang="ru-RU" sz="2800" dirty="0"/>
              <a:t> и S</a:t>
            </a:r>
            <a:r>
              <a:rPr lang="ru-RU" sz="2800" baseline="-25000" dirty="0"/>
              <a:t>2</a:t>
            </a:r>
            <a:r>
              <a:rPr lang="ru-RU" sz="2800" dirty="0"/>
              <a:t>. Мы хотим перевести одну в другую (пусть первую во вторую, легко показать, что операции симметричны), используя следующие операции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lvl="1"/>
            <a:r>
              <a:rPr lang="ru-RU" dirty="0" smtClean="0"/>
              <a:t>I</a:t>
            </a:r>
            <a:r>
              <a:rPr lang="ru-RU" dirty="0"/>
              <a:t>: Вставка символа в произвольное место;</a:t>
            </a:r>
          </a:p>
          <a:p>
            <a:pPr lvl="1"/>
            <a:r>
              <a:rPr lang="ru-RU" dirty="0"/>
              <a:t>D: Удаление символа с произвольной позиции;</a:t>
            </a:r>
          </a:p>
          <a:p>
            <a:pPr lvl="1"/>
            <a:r>
              <a:rPr lang="ru-RU" dirty="0"/>
              <a:t>R: Замена символа на другой.</a:t>
            </a:r>
          </a:p>
          <a:p>
            <a:pPr marL="347663" indent="-347663">
              <a:defRPr/>
            </a:pPr>
            <a:r>
              <a:rPr lang="ru-RU" sz="2800" dirty="0"/>
              <a:t>Тогда d(S</a:t>
            </a:r>
            <a:r>
              <a:rPr lang="ru-RU" sz="2800" baseline="-25000" dirty="0"/>
              <a:t>1</a:t>
            </a:r>
            <a:r>
              <a:rPr lang="ru-RU" sz="2800" dirty="0"/>
              <a:t>,S</a:t>
            </a:r>
            <a:r>
              <a:rPr lang="ru-RU" sz="2800" baseline="-25000" dirty="0"/>
              <a:t>2</a:t>
            </a:r>
            <a:r>
              <a:rPr lang="ru-RU" sz="2800" dirty="0"/>
              <a:t>) — минимальное количество операций I/D/R для перевода S</a:t>
            </a:r>
            <a:r>
              <a:rPr lang="ru-RU" sz="2800" baseline="-25000" dirty="0"/>
              <a:t>1</a:t>
            </a:r>
            <a:r>
              <a:rPr lang="ru-RU" sz="2800" dirty="0"/>
              <a:t> в S</a:t>
            </a:r>
            <a:r>
              <a:rPr lang="ru-RU" sz="2800" baseline="-25000" dirty="0"/>
              <a:t>2</a:t>
            </a:r>
            <a:r>
              <a:rPr lang="ru-RU" sz="2800" dirty="0"/>
              <a:t>, а редакционное предписание — перечисление операций для перевода с их параметрами.</a:t>
            </a:r>
            <a:br>
              <a:rPr lang="ru-RU" sz="2800" dirty="0"/>
            </a:br>
            <a:endParaRPr lang="en-US" altLang="en-US" sz="2800" dirty="0"/>
          </a:p>
        </p:txBody>
      </p:sp>
      <p:sp>
        <p:nvSpPr>
          <p:cNvPr id="12292" name="Нижний колонтитул 1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Компьютерная лингвистика.  Толдова С.Ю.</a:t>
            </a:r>
          </a:p>
        </p:txBody>
      </p:sp>
      <p:sp>
        <p:nvSpPr>
          <p:cNvPr id="12293" name="Номер слайда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496070-4D4B-4EBD-9A0C-56B2B5D0ACB6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 err="1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</a:t>
                  </a: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Компьютерная лингвистика </a:t>
                  </a:r>
                  <a:r>
                    <a:rPr lang="ru-RU" sz="1400" b="0" i="0" u="none" strike="noStrike" cap="none" dirty="0" smtClean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 </a:t>
                  </a:r>
                  <a:endParaRPr lang="ru-RU" sz="1400" b="0" i="0" u="none" strike="noStrike" cap="none" dirty="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3219" y="315326"/>
            <a:ext cx="7140893" cy="49088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Редакционное расстояние</a:t>
            </a:r>
            <a:br>
              <a:rPr lang="ru-RU" dirty="0" smtClean="0"/>
            </a:br>
            <a:r>
              <a:rPr lang="ru-RU" dirty="0" smtClean="0"/>
              <a:t>(расстояние Левенштейна)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Редакционное расстояние - </a:t>
            </a:r>
            <a:r>
              <a:rPr lang="ru-RU" dirty="0"/>
              <a:t>минимальное количество операций вставки одного символа, удаления одного символа и замены одного символа на другой, необходимых для превращения одной строки в </a:t>
            </a:r>
            <a:r>
              <a:rPr lang="ru-RU" dirty="0" smtClean="0"/>
              <a:t>другую.</a:t>
            </a:r>
          </a:p>
          <a:p>
            <a:pPr>
              <a:defRPr/>
            </a:pPr>
            <a:r>
              <a:rPr lang="ru-RU" sz="1800" dirty="0" smtClean="0"/>
              <a:t>( Владимир Иосифович Левенштейн, Дэн </a:t>
            </a:r>
            <a:r>
              <a:rPr lang="ru-RU" sz="1800" dirty="0" err="1" smtClean="0"/>
              <a:t>Гасфилд</a:t>
            </a:r>
            <a:r>
              <a:rPr lang="ru-RU" sz="1800" dirty="0" smtClean="0"/>
              <a:t>)</a:t>
            </a:r>
          </a:p>
          <a:p>
            <a:pPr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 lvl="1"/>
            <a:r>
              <a:rPr lang="ru-RU" dirty="0"/>
              <a:t>При перестановке местами слов или частей слов получаются сравнительно большие расстояния;</a:t>
            </a:r>
          </a:p>
          <a:p>
            <a:pPr lvl="1"/>
            <a:r>
              <a:rPr lang="ru-RU" dirty="0"/>
              <a:t>Расстояния между совершенно разными короткими словами оказываются небольшими, в то время как расстояния между очень похожими длинными словами оказываются значительными.</a:t>
            </a:r>
          </a:p>
          <a:p>
            <a:pPr lvl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702A46-36D7-42A9-8FCE-082CE95799E5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10245" name="Нижний колонтитул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Компьютерная лингвистика.  Толдова С.Ю.</a:t>
            </a:r>
          </a:p>
        </p:txBody>
      </p:sp>
    </p:spTree>
    <p:extLst>
      <p:ext uri="{BB962C8B-B14F-4D97-AF65-F5344CB8AC3E}">
        <p14:creationId xmlns:p14="http://schemas.microsoft.com/office/powerpoint/2010/main" val="78066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5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7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9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0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2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6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9956800" cy="990600"/>
          </a:xfrm>
        </p:spPr>
        <p:txBody>
          <a:bodyPr/>
          <a:lstStyle/>
          <a:p>
            <a:r>
              <a:rPr lang="ru-RU" dirty="0" smtClean="0"/>
              <a:t>Другие приложения </a:t>
            </a:r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3200" y="1302842"/>
            <a:ext cx="11988800" cy="4572000"/>
          </a:xfrm>
        </p:spPr>
        <p:txBody>
          <a:bodyPr/>
          <a:lstStyle/>
          <a:p>
            <a:r>
              <a:rPr lang="ru-RU" dirty="0" smtClean="0"/>
              <a:t>Машинный перевод и распознавание речи</a:t>
            </a:r>
            <a:endParaRPr lang="en-US" dirty="0"/>
          </a:p>
          <a:p>
            <a:pPr>
              <a:buNone/>
            </a:pPr>
            <a:r>
              <a:rPr lang="en-US" sz="2400" b="1" dirty="0">
                <a:latin typeface="Courier"/>
                <a:cs typeface="Courier"/>
              </a:rPr>
              <a:t>R </a:t>
            </a:r>
            <a:r>
              <a:rPr lang="en-US" sz="2400" dirty="0">
                <a:latin typeface="Courier"/>
                <a:cs typeface="Courier"/>
              </a:rPr>
              <a:t>Spokesman confirms    senior government adviser was shot</a:t>
            </a:r>
          </a:p>
          <a:p>
            <a:pPr>
              <a:buNone/>
            </a:pPr>
            <a:r>
              <a:rPr lang="en-US" sz="2400" b="1" dirty="0">
                <a:latin typeface="Courier"/>
                <a:cs typeface="Courier"/>
              </a:rPr>
              <a:t>H </a:t>
            </a:r>
            <a:r>
              <a:rPr lang="en-US" sz="2400" dirty="0">
                <a:latin typeface="Courier"/>
                <a:cs typeface="Courier"/>
              </a:rPr>
              <a:t>Spokesman said    the senior            adviser was shot dead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 smtClean="0"/>
              <a:t>Named Entity </a:t>
            </a:r>
            <a:r>
              <a:rPr lang="en-US" dirty="0"/>
              <a:t>Extraction </a:t>
            </a:r>
            <a:r>
              <a:rPr lang="ru-RU" dirty="0" smtClean="0"/>
              <a:t>и</a:t>
            </a:r>
            <a:r>
              <a:rPr lang="en-US" dirty="0" smtClean="0"/>
              <a:t> Entity </a:t>
            </a:r>
            <a:r>
              <a:rPr lang="en-US" dirty="0" err="1" smtClean="0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President John Hennessy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Stanford University President John Hennessy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5210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10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12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4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5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 err="1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</a:t>
                  </a: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Компьютерная лингвистика </a:t>
                  </a:r>
                  <a:r>
                    <a:rPr lang="ru-RU" sz="1400" b="0" i="0" u="none" strike="noStrike" cap="none" dirty="0" smtClean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 </a:t>
                  </a:r>
                  <a:endParaRPr lang="ru-RU" sz="1400" b="0" i="0" u="none" strike="noStrike" cap="none" dirty="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id="17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1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750060" cy="6061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Вычисление расстояния Левенштейна</a:t>
            </a:r>
            <a:endParaRPr lang="en-US" dirty="0" smtClean="0">
              <a:ea typeface="+mj-ea"/>
            </a:endParaRPr>
          </a:p>
        </p:txBody>
      </p:sp>
      <p:sp>
        <p:nvSpPr>
          <p:cNvPr id="50304" name="Text Box 128"/>
          <p:cNvSpPr txBox="1">
            <a:spLocks noChangeArrowheads="1"/>
          </p:cNvSpPr>
          <p:nvPr/>
        </p:nvSpPr>
        <p:spPr bwMode="auto">
          <a:xfrm>
            <a:off x="2057400" y="1371600"/>
            <a:ext cx="74639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dirty="0">
                <a:latin typeface="Times New Roman" charset="0"/>
                <a:ea typeface="ＭＳ Ｐゴシック" charset="0"/>
              </a:rPr>
              <a:t>D(</a:t>
            </a:r>
            <a:r>
              <a:rPr lang="en-US" sz="2800" dirty="0" err="1">
                <a:latin typeface="Times New Roman" charset="0"/>
                <a:ea typeface="ＭＳ Ｐゴシック" charset="0"/>
              </a:rPr>
              <a:t>i,j</a:t>
            </a:r>
            <a:r>
              <a:rPr lang="en-US" sz="2800" dirty="0">
                <a:latin typeface="Times New Roman" charset="0"/>
                <a:ea typeface="ＭＳ Ｐゴシック" charset="0"/>
              </a:rPr>
              <a:t>) = score of </a:t>
            </a:r>
            <a:r>
              <a:rPr lang="en-US" sz="2800" b="1" dirty="0">
                <a:latin typeface="Times New Roman" charset="0"/>
                <a:ea typeface="ＭＳ Ｐゴシック" charset="0"/>
              </a:rPr>
              <a:t>best</a:t>
            </a:r>
            <a:r>
              <a:rPr lang="en-US" sz="2800" dirty="0">
                <a:latin typeface="Times New Roman" charset="0"/>
                <a:ea typeface="ＭＳ Ｐゴシック" charset="0"/>
              </a:rPr>
              <a:t> alignment from </a:t>
            </a:r>
            <a:r>
              <a:rPr lang="en-US" sz="2800" i="1" dirty="0">
                <a:latin typeface="Times New Roman" charset="0"/>
                <a:ea typeface="ＭＳ Ｐゴシック" charset="0"/>
              </a:rPr>
              <a:t>s1..si</a:t>
            </a:r>
            <a:r>
              <a:rPr lang="en-US" sz="2800" dirty="0">
                <a:latin typeface="Times New Roman" charset="0"/>
                <a:ea typeface="ＭＳ Ｐゴシック" charset="0"/>
              </a:rPr>
              <a:t> to </a:t>
            </a:r>
            <a:r>
              <a:rPr lang="en-US" sz="2800" i="1" dirty="0">
                <a:latin typeface="Times New Roman" charset="0"/>
                <a:ea typeface="ＭＳ Ｐゴシック" charset="0"/>
              </a:rPr>
              <a:t>t1..tj</a:t>
            </a:r>
          </a:p>
        </p:txBody>
      </p:sp>
      <p:grpSp>
        <p:nvGrpSpPr>
          <p:cNvPr id="11267" name="Group 134"/>
          <p:cNvGrpSpPr>
            <a:grpSpLocks/>
          </p:cNvGrpSpPr>
          <p:nvPr/>
        </p:nvGrpSpPr>
        <p:grpSpPr bwMode="auto">
          <a:xfrm>
            <a:off x="2905665" y="2463021"/>
            <a:ext cx="6839623" cy="1815555"/>
            <a:chOff x="768" y="1182"/>
            <a:chExt cx="2962" cy="954"/>
          </a:xfrm>
        </p:grpSpPr>
        <p:sp>
          <p:nvSpPr>
            <p:cNvPr id="50305" name="AutoShape 129"/>
            <p:cNvSpPr>
              <a:spLocks/>
            </p:cNvSpPr>
            <p:nvPr/>
          </p:nvSpPr>
          <p:spPr bwMode="auto">
            <a:xfrm>
              <a:off x="1392" y="1215"/>
              <a:ext cx="96" cy="912"/>
            </a:xfrm>
            <a:prstGeom prst="leftBrace">
              <a:avLst>
                <a:gd name="adj1" fmla="val 7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306" name="Text Box 130"/>
            <p:cNvSpPr txBox="1">
              <a:spLocks noChangeArrowheads="1"/>
            </p:cNvSpPr>
            <p:nvPr/>
          </p:nvSpPr>
          <p:spPr bwMode="auto">
            <a:xfrm>
              <a:off x="768" y="1536"/>
              <a:ext cx="6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800" dirty="0">
                  <a:latin typeface="Times New Roman" charset="0"/>
                  <a:ea typeface="ＭＳ Ｐゴシック" charset="0"/>
                </a:rPr>
                <a:t>= min</a:t>
              </a:r>
            </a:p>
          </p:txBody>
        </p:sp>
        <p:sp>
          <p:nvSpPr>
            <p:cNvPr id="50307" name="Text Box 131"/>
            <p:cNvSpPr txBox="1">
              <a:spLocks noChangeArrowheads="1"/>
            </p:cNvSpPr>
            <p:nvPr/>
          </p:nvSpPr>
          <p:spPr bwMode="auto">
            <a:xfrm>
              <a:off x="1584" y="1182"/>
              <a:ext cx="2146" cy="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800" dirty="0">
                  <a:latin typeface="Times New Roman" charset="0"/>
                  <a:ea typeface="ＭＳ Ｐゴシック" charset="0"/>
                </a:rPr>
                <a:t>D(i-1,j-1), if </a:t>
              </a:r>
              <a:r>
                <a:rPr lang="en-US" sz="2800" dirty="0" err="1">
                  <a:latin typeface="Times New Roman" charset="0"/>
                  <a:ea typeface="ＭＳ Ｐゴシック" charset="0"/>
                </a:rPr>
                <a:t>si</a:t>
              </a:r>
              <a:r>
                <a:rPr lang="en-US" sz="2800" dirty="0">
                  <a:latin typeface="Times New Roman" charset="0"/>
                  <a:ea typeface="ＭＳ Ｐゴシック" charset="0"/>
                </a:rPr>
                <a:t>=</a:t>
              </a:r>
              <a:r>
                <a:rPr lang="en-US" sz="2800" dirty="0" err="1">
                  <a:latin typeface="Times New Roman" charset="0"/>
                  <a:ea typeface="ＭＳ Ｐゴシック" charset="0"/>
                </a:rPr>
                <a:t>tj</a:t>
              </a:r>
              <a:r>
                <a:rPr lang="en-US" sz="2800" dirty="0">
                  <a:latin typeface="Times New Roman" charset="0"/>
                  <a:ea typeface="ＭＳ Ｐゴシック" charset="0"/>
                </a:rPr>
                <a:t> </a:t>
              </a:r>
              <a:r>
                <a:rPr lang="en-US" sz="2800" i="1" dirty="0">
                  <a:latin typeface="Times New Roman" charset="0"/>
                  <a:ea typeface="ＭＳ Ｐゴシック" charset="0"/>
                </a:rPr>
                <a:t>       //copy</a:t>
              </a:r>
            </a:p>
            <a:p>
              <a:pPr algn="l">
                <a:defRPr/>
              </a:pPr>
              <a:r>
                <a:rPr lang="en-US" sz="2800" dirty="0">
                  <a:latin typeface="Times New Roman" charset="0"/>
                  <a:ea typeface="ＭＳ Ｐゴシック" charset="0"/>
                </a:rPr>
                <a:t>D(i-1,j-1)+1, if </a:t>
              </a:r>
              <a:r>
                <a:rPr lang="en-US" sz="2800" dirty="0" err="1">
                  <a:latin typeface="Times New Roman" charset="0"/>
                  <a:ea typeface="ＭＳ Ｐゴシック" charset="0"/>
                </a:rPr>
                <a:t>si</a:t>
              </a:r>
              <a:r>
                <a:rPr lang="en-US" sz="2800" dirty="0">
                  <a:latin typeface="Times New Roman" charset="0"/>
                  <a:ea typeface="ＭＳ Ｐゴシック" charset="0"/>
                </a:rPr>
                <a:t>!=</a:t>
              </a:r>
              <a:r>
                <a:rPr lang="en-US" sz="2800" dirty="0" err="1">
                  <a:latin typeface="Times New Roman" charset="0"/>
                  <a:ea typeface="ＭＳ Ｐゴシック" charset="0"/>
                </a:rPr>
                <a:t>tj</a:t>
              </a:r>
              <a:r>
                <a:rPr lang="en-US" sz="2800" dirty="0">
                  <a:latin typeface="Times New Roman" charset="0"/>
                  <a:ea typeface="ＭＳ Ｐゴシック" charset="0"/>
                </a:rPr>
                <a:t> </a:t>
              </a:r>
              <a:r>
                <a:rPr lang="en-US" sz="2800" i="1" dirty="0">
                  <a:latin typeface="Times New Roman" charset="0"/>
                  <a:ea typeface="ＭＳ Ｐゴシック" charset="0"/>
                </a:rPr>
                <a:t> //substitute</a:t>
              </a:r>
            </a:p>
            <a:p>
              <a:pPr algn="l">
                <a:defRPr/>
              </a:pPr>
              <a:r>
                <a:rPr lang="en-US" sz="2800" dirty="0">
                  <a:latin typeface="Times New Roman" charset="0"/>
                  <a:ea typeface="ＭＳ Ｐゴシック" charset="0"/>
                </a:rPr>
                <a:t>D(i-1,j)+1                   </a:t>
              </a:r>
              <a:r>
                <a:rPr lang="en-US" sz="2800" i="1" dirty="0">
                  <a:latin typeface="Times New Roman" charset="0"/>
                  <a:ea typeface="ＭＳ Ｐゴシック" charset="0"/>
                </a:rPr>
                <a:t>//insert</a:t>
              </a:r>
            </a:p>
            <a:p>
              <a:pPr algn="l">
                <a:defRPr/>
              </a:pPr>
              <a:r>
                <a:rPr lang="en-US" sz="2800" dirty="0">
                  <a:latin typeface="Times New Roman" charset="0"/>
                  <a:ea typeface="ＭＳ Ｐゴシック" charset="0"/>
                </a:rPr>
                <a:t>D(i,j-1)+1                   </a:t>
              </a:r>
              <a:r>
                <a:rPr lang="en-US" sz="2800" i="1" dirty="0">
                  <a:latin typeface="Times New Roman" charset="0"/>
                  <a:ea typeface="ＭＳ Ｐゴシック" charset="0"/>
                </a:rPr>
                <a:t>//delete</a:t>
              </a:r>
              <a:endParaRPr lang="en-US" sz="2800" dirty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308" name="Text Box 132"/>
            <p:cNvSpPr txBox="1">
              <a:spLocks noChangeArrowheads="1"/>
            </p:cNvSpPr>
            <p:nvPr/>
          </p:nvSpPr>
          <p:spPr bwMode="auto">
            <a:xfrm>
              <a:off x="1632" y="1527"/>
              <a:ext cx="1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endParaRPr lang="en-US" i="1">
                <a:latin typeface="Times New Roman" charset="0"/>
                <a:ea typeface="ＭＳ Ｐゴシック" charset="0"/>
              </a:endParaRPr>
            </a:p>
            <a:p>
              <a:pPr algn="l"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7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Min Edit </a:t>
            </a:r>
            <a:r>
              <a:rPr lang="en-US" dirty="0" smtClean="0"/>
              <a:t>Distance (</a:t>
            </a:r>
            <a:r>
              <a:rPr lang="en-US" dirty="0" err="1" smtClean="0"/>
              <a:t>Levenshtein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Martin&amp;Jurafsky</a:t>
            </a:r>
            <a:endParaRPr lang="en-US" dirty="0"/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1684000" cy="5257800"/>
          </a:xfrm>
        </p:spPr>
        <p:txBody>
          <a:bodyPr/>
          <a:lstStyle/>
          <a:p>
            <a:r>
              <a:rPr lang="en-US" sz="2667" dirty="0"/>
              <a:t>Initialization</a:t>
            </a:r>
          </a:p>
          <a:p>
            <a:pPr marL="609585" lvl="1" indent="0">
              <a:buNone/>
            </a:pPr>
            <a:r>
              <a:rPr lang="en-US" sz="2400" dirty="0">
                <a:latin typeface="Courier"/>
                <a:cs typeface="Courier"/>
              </a:rPr>
              <a:t>D(i,0) =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endParaRPr lang="en-US" sz="2400" dirty="0">
              <a:latin typeface="Courier"/>
              <a:cs typeface="Courier"/>
            </a:endParaRPr>
          </a:p>
          <a:p>
            <a:pPr marL="609585" lvl="1" indent="0" algn="just">
              <a:buNone/>
            </a:pPr>
            <a:r>
              <a:rPr lang="en-US" sz="2400" dirty="0">
                <a:latin typeface="Courier"/>
                <a:cs typeface="Courier"/>
              </a:rPr>
              <a:t>D(0,j) = j</a:t>
            </a:r>
            <a:endParaRPr lang="en-US" sz="2400" i="1" dirty="0"/>
          </a:p>
          <a:p>
            <a:pPr algn="just"/>
            <a:r>
              <a:rPr lang="en-US" sz="2667" dirty="0"/>
              <a:t>Recurrence Relation</a:t>
            </a:r>
            <a:r>
              <a:rPr lang="en-US" sz="2667" i="1" dirty="0"/>
              <a:t>:</a:t>
            </a:r>
          </a:p>
          <a:p>
            <a:pPr marL="609585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2400" dirty="0">
                <a:latin typeface="Courier"/>
                <a:cs typeface="Courier"/>
              </a:rPr>
              <a:t>For each 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= 1…M</a:t>
            </a:r>
          </a:p>
          <a:p>
            <a:pPr marL="1320767" lvl="1" indent="-711182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2400" dirty="0">
                <a:latin typeface="Courier"/>
                <a:cs typeface="Courier"/>
              </a:rPr>
              <a:t>	  For each  j = 1…N</a:t>
            </a:r>
            <a:endParaRPr lang="en-US" sz="2667" i="1" dirty="0"/>
          </a:p>
          <a:p>
            <a:pPr lvl="1" algn="just">
              <a:buFont typeface="Wingdings" charset="2"/>
              <a:buNone/>
            </a:pPr>
            <a:r>
              <a:rPr lang="en-US" sz="2400" i="1" dirty="0">
                <a:latin typeface="Courier"/>
                <a:cs typeface="Courier"/>
              </a:rPr>
              <a:t>                       </a:t>
            </a:r>
            <a:r>
              <a:rPr lang="en-US" sz="2400" dirty="0">
                <a:latin typeface="Courier"/>
                <a:cs typeface="Courier"/>
              </a:rPr>
              <a:t>D(i-1,j) + 1</a:t>
            </a:r>
          </a:p>
          <a:p>
            <a:pPr marL="609585" lvl="1" indent="0" algn="just">
              <a:buNone/>
            </a:pPr>
            <a:r>
              <a:rPr lang="en-US" sz="2400" dirty="0">
                <a:latin typeface="Courier"/>
                <a:cs typeface="Courier"/>
              </a:rPr>
              <a:t>          D(</a:t>
            </a:r>
            <a:r>
              <a:rPr lang="en-US" sz="2400" dirty="0" err="1">
                <a:latin typeface="Courier"/>
                <a:cs typeface="Courier"/>
              </a:rPr>
              <a:t>i,j</a:t>
            </a:r>
            <a:r>
              <a:rPr lang="en-US" sz="2400" dirty="0"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2400" dirty="0">
                <a:latin typeface="Courier"/>
                <a:cs typeface="Courier"/>
              </a:rPr>
              <a:t>                       D(i-1,j-1) +   2; if X(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2400" dirty="0">
                <a:latin typeface="Courier"/>
                <a:cs typeface="Courier"/>
              </a:rPr>
              <a:t>                                      0; if X(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667" dirty="0"/>
              <a:t>Termination</a:t>
            </a:r>
            <a:r>
              <a:rPr lang="en-US" sz="2667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24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3733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4737100" y="4229100"/>
            <a:ext cx="304800" cy="13208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8093075" y="5026025"/>
            <a:ext cx="101600" cy="88900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8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12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14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5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6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7" name="Shape 169"/>
                <p:cNvSpPr txBox="1"/>
                <p:nvPr/>
              </p:nvSpPr>
              <p:spPr>
                <a:xfrm>
                  <a:off x="26568290" y="300010466"/>
                  <a:ext cx="1854376016" cy="1785500791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 err="1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</a:t>
                  </a: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Компьютерная лингвистика </a:t>
                  </a:r>
                  <a:r>
                    <a:rPr lang="en-US" sz="1400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ru-RU" sz="1400" b="0" i="0" u="none" strike="noStrike" cap="none" dirty="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id="19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3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199" y="381000"/>
            <a:ext cx="9388415" cy="47805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>
                <a:ea typeface="+mj-ea"/>
              </a:rPr>
              <a:t>Вычисление расстояния Левенштейна</a:t>
            </a:r>
            <a:endParaRPr lang="en-US" dirty="0" smtClean="0">
              <a:ea typeface="+mj-ea"/>
            </a:endParaRPr>
          </a:p>
        </p:txBody>
      </p:sp>
      <p:sp>
        <p:nvSpPr>
          <p:cNvPr id="52228" name="AutoShape 4"/>
          <p:cNvSpPr>
            <a:spLocks/>
          </p:cNvSpPr>
          <p:nvPr/>
        </p:nvSpPr>
        <p:spPr bwMode="auto">
          <a:xfrm>
            <a:off x="4267200" y="1311275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8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358541" y="1568450"/>
            <a:ext cx="18229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2800" dirty="0">
                <a:latin typeface="Times New Roman" charset="0"/>
                <a:ea typeface="ＭＳ Ｐゴシック" charset="0"/>
              </a:rPr>
              <a:t>D(</a:t>
            </a:r>
            <a:r>
              <a:rPr lang="en-US" sz="2800" dirty="0" err="1">
                <a:latin typeface="Times New Roman" charset="0"/>
                <a:ea typeface="ＭＳ Ｐゴシック" charset="0"/>
              </a:rPr>
              <a:t>i,j</a:t>
            </a:r>
            <a:r>
              <a:rPr lang="en-US" sz="2800" dirty="0">
                <a:latin typeface="Times New Roman" charset="0"/>
                <a:ea typeface="ＭＳ Ｐゴシック" charset="0"/>
              </a:rPr>
              <a:t>)= min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572001" y="1235075"/>
            <a:ext cx="488306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dirty="0">
                <a:latin typeface="Times New Roman" charset="0"/>
                <a:ea typeface="ＭＳ Ｐゴシック" charset="0"/>
              </a:rPr>
              <a:t>D(i-1,j-1) + d(</a:t>
            </a:r>
            <a:r>
              <a:rPr lang="en-US" sz="2800" dirty="0" err="1">
                <a:latin typeface="Times New Roman" charset="0"/>
                <a:ea typeface="ＭＳ Ｐゴシック" charset="0"/>
              </a:rPr>
              <a:t>si,tj</a:t>
            </a:r>
            <a:r>
              <a:rPr lang="en-US" sz="2800" dirty="0">
                <a:latin typeface="Times New Roman" charset="0"/>
                <a:ea typeface="ＭＳ Ｐゴシック" charset="0"/>
              </a:rPr>
              <a:t>)   </a:t>
            </a:r>
            <a:r>
              <a:rPr lang="en-US" sz="2800" i="1" dirty="0">
                <a:latin typeface="Times New Roman" charset="0"/>
                <a:ea typeface="ＭＳ Ｐゴシック" charset="0"/>
              </a:rPr>
              <a:t>//</a:t>
            </a:r>
            <a:r>
              <a:rPr lang="en-US" sz="2800" i="1" dirty="0" err="1">
                <a:latin typeface="Times New Roman" charset="0"/>
                <a:ea typeface="ＭＳ Ｐゴシック" charset="0"/>
              </a:rPr>
              <a:t>subst</a:t>
            </a:r>
            <a:r>
              <a:rPr lang="en-US" sz="2800" i="1" dirty="0">
                <a:latin typeface="Times New Roman" charset="0"/>
                <a:ea typeface="ＭＳ Ｐゴシック" charset="0"/>
              </a:rPr>
              <a:t>/copy</a:t>
            </a:r>
          </a:p>
          <a:p>
            <a:pPr algn="l">
              <a:defRPr/>
            </a:pPr>
            <a:r>
              <a:rPr lang="en-US" sz="2800" dirty="0">
                <a:latin typeface="Times New Roman" charset="0"/>
                <a:ea typeface="ＭＳ Ｐゴシック" charset="0"/>
              </a:rPr>
              <a:t>D(i-1,j)+1                 </a:t>
            </a:r>
            <a:r>
              <a:rPr lang="en-US" sz="2800" i="1" dirty="0">
                <a:latin typeface="Times New Roman" charset="0"/>
                <a:ea typeface="ＭＳ Ｐゴシック" charset="0"/>
              </a:rPr>
              <a:t>//insert</a:t>
            </a:r>
          </a:p>
          <a:p>
            <a:pPr algn="l">
              <a:defRPr/>
            </a:pPr>
            <a:r>
              <a:rPr lang="en-US" sz="2800" dirty="0">
                <a:latin typeface="Times New Roman" charset="0"/>
                <a:ea typeface="ＭＳ Ｐゴシック" charset="0"/>
              </a:rPr>
              <a:t>D(i,j-1)+1                 </a:t>
            </a:r>
            <a:r>
              <a:rPr lang="en-US" sz="2800" i="1" dirty="0">
                <a:latin typeface="Times New Roman" charset="0"/>
                <a:ea typeface="ＭＳ Ｐゴシック" charset="0"/>
              </a:rPr>
              <a:t>//delete</a:t>
            </a:r>
            <a:endParaRPr lang="en-US" sz="28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648201" y="155416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i="1">
              <a:latin typeface="Times New Roman" charset="0"/>
              <a:ea typeface="ＭＳ Ｐゴシック" charset="0"/>
            </a:endParaRPr>
          </a:p>
          <a:p>
            <a:pPr algn="l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52444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53076"/>
              </p:ext>
            </p:extLst>
          </p:nvPr>
        </p:nvGraphicFramePr>
        <p:xfrm>
          <a:off x="814422" y="2592395"/>
          <a:ext cx="4330699" cy="3627176"/>
        </p:xfrm>
        <a:graphic>
          <a:graphicData uri="http://schemas.openxmlformats.org/drawingml/2006/table">
            <a:tbl>
              <a:tblPr/>
              <a:tblGrid>
                <a:gridCol w="322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6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33" marR="9143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H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</a:t>
                      </a:r>
                    </a:p>
                  </a:txBody>
                  <a:tcPr marL="91433" marR="9143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91433" marR="9143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91433" marR="9143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0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L="91433" marR="9143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0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H</a:t>
                      </a:r>
                    </a:p>
                  </a:txBody>
                  <a:tcPr marL="91433" marR="9143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0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91433" marR="9143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2447" name="Group 223"/>
          <p:cNvGrpSpPr>
            <a:grpSpLocks/>
          </p:cNvGrpSpPr>
          <p:nvPr/>
        </p:nvGrpSpPr>
        <p:grpSpPr bwMode="auto">
          <a:xfrm>
            <a:off x="4212225" y="5633059"/>
            <a:ext cx="2457274" cy="609600"/>
            <a:chOff x="3648" y="3744"/>
            <a:chExt cx="1253" cy="384"/>
          </a:xfrm>
        </p:grpSpPr>
        <p:sp>
          <p:nvSpPr>
            <p:cNvPr id="52445" name="Oval 221"/>
            <p:cNvSpPr>
              <a:spLocks noChangeArrowheads="1"/>
            </p:cNvSpPr>
            <p:nvPr/>
          </p:nvSpPr>
          <p:spPr bwMode="auto">
            <a:xfrm>
              <a:off x="3648" y="3744"/>
              <a:ext cx="576" cy="384"/>
            </a:xfrm>
            <a:prstGeom prst="ellips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446" name="Text Box 222"/>
            <p:cNvSpPr txBox="1">
              <a:spLocks noChangeArrowheads="1"/>
            </p:cNvSpPr>
            <p:nvPr/>
          </p:nvSpPr>
          <p:spPr bwMode="auto">
            <a:xfrm>
              <a:off x="4294" y="3806"/>
              <a:ext cx="6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Times New Roman" charset="0"/>
                  <a:ea typeface="ＭＳ Ｐゴシック" charset="0"/>
                </a:rPr>
                <a:t>= D(</a:t>
              </a:r>
              <a:r>
                <a:rPr lang="en-US" sz="2400" i="1" dirty="0" err="1">
                  <a:latin typeface="Times New Roman" charset="0"/>
                  <a:ea typeface="ＭＳ Ｐゴシック" charset="0"/>
                </a:rPr>
                <a:t>s,t</a:t>
              </a:r>
              <a:r>
                <a:rPr lang="en-US" sz="2400" dirty="0">
                  <a:latin typeface="Times New Roman" charset="0"/>
                  <a:ea typeface="ＭＳ Ｐゴシック" charset="0"/>
                </a:rPr>
                <a:t>)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36681" y="2649405"/>
            <a:ext cx="57790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 (0,1) = 1</a:t>
            </a:r>
          </a:p>
          <a:p>
            <a:r>
              <a:rPr lang="en-US" sz="2400" dirty="0" smtClean="0"/>
              <a:t>D (1,0) = 1</a:t>
            </a:r>
          </a:p>
          <a:p>
            <a:r>
              <a:rPr lang="en-US" sz="2400" dirty="0" smtClean="0"/>
              <a:t>D </a:t>
            </a:r>
            <a:r>
              <a:rPr lang="en-US" sz="2400" dirty="0" smtClean="0"/>
              <a:t>(3,0) = 3</a:t>
            </a:r>
          </a:p>
          <a:p>
            <a:r>
              <a:rPr lang="en-US" sz="2400" dirty="0" smtClean="0"/>
              <a:t>D </a:t>
            </a:r>
            <a:r>
              <a:rPr lang="en-US" sz="2400" dirty="0" smtClean="0"/>
              <a:t>(1,4) = 4</a:t>
            </a:r>
          </a:p>
          <a:p>
            <a:r>
              <a:rPr lang="en-US" sz="2400" dirty="0" smtClean="0"/>
              <a:t>D (2,2) = 3</a:t>
            </a:r>
          </a:p>
          <a:p>
            <a:r>
              <a:rPr lang="en-US" sz="2400" dirty="0" smtClean="0"/>
              <a:t>D (1,2) = 3</a:t>
            </a:r>
          </a:p>
          <a:p>
            <a:r>
              <a:rPr lang="en-US" sz="2400" dirty="0" smtClean="0"/>
              <a:t>D (2,3) = 3+1 = </a:t>
            </a:r>
            <a:r>
              <a:rPr lang="en-US" sz="2400" dirty="0" smtClean="0"/>
              <a:t>4</a:t>
            </a:r>
          </a:p>
          <a:p>
            <a:r>
              <a:rPr lang="en-US" sz="2400" dirty="0"/>
              <a:t>D (2,3) = min (D(1,3)+1, D(2,2)+1,D(1,2)+1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07668" y="2067866"/>
            <a:ext cx="76514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j</a:t>
            </a:r>
            <a:r>
              <a:rPr lang="ru-RU" sz="2800" dirty="0" smtClean="0"/>
              <a:t> =1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8333" y="2620189"/>
            <a:ext cx="72609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=1 </a:t>
            </a:r>
            <a:endParaRPr lang="en-US" sz="2800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495946" y="3292836"/>
            <a:ext cx="0" cy="9073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2557220" y="2454275"/>
            <a:ext cx="759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715707" y="4133137"/>
            <a:ext cx="700007" cy="630300"/>
          </a:xfrm>
          <a:prstGeom prst="rect">
            <a:avLst/>
          </a:prstGeom>
          <a:solidFill>
            <a:schemeClr val="bg1"/>
          </a:solidFill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рямоугольник 25"/>
          <p:cNvSpPr/>
          <p:nvPr/>
        </p:nvSpPr>
        <p:spPr>
          <a:xfrm>
            <a:off x="2936928" y="4104315"/>
            <a:ext cx="700007" cy="630300"/>
          </a:xfrm>
          <a:prstGeom prst="rect">
            <a:avLst/>
          </a:prstGeom>
          <a:noFill/>
          <a:ln w="666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Прямоугольник 26"/>
          <p:cNvSpPr/>
          <p:nvPr/>
        </p:nvSpPr>
        <p:spPr>
          <a:xfrm>
            <a:off x="3698037" y="3514105"/>
            <a:ext cx="700007" cy="630300"/>
          </a:xfrm>
          <a:prstGeom prst="rect">
            <a:avLst/>
          </a:prstGeom>
          <a:noFill/>
          <a:ln w="666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Прямоугольник 27"/>
          <p:cNvSpPr/>
          <p:nvPr/>
        </p:nvSpPr>
        <p:spPr>
          <a:xfrm>
            <a:off x="1223840" y="3112453"/>
            <a:ext cx="271549" cy="3050038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36173" y="3233979"/>
            <a:ext cx="262819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5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6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696538" y="2320822"/>
            <a:ext cx="3540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76000">
              <a:lnSpc>
                <a:spcPct val="150000"/>
              </a:lnSpc>
            </a:pPr>
            <a:r>
              <a:rPr lang="ru-RU" sz="2000" dirty="0" smtClean="0"/>
              <a:t>1	2	3	4	 5	6</a:t>
            </a:r>
            <a:endParaRPr lang="en-US" sz="20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502561" y="3058687"/>
            <a:ext cx="687684" cy="630300"/>
          </a:xfrm>
          <a:prstGeom prst="rect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Прямоугольник 35"/>
          <p:cNvSpPr/>
          <p:nvPr/>
        </p:nvSpPr>
        <p:spPr>
          <a:xfrm>
            <a:off x="3699105" y="4146311"/>
            <a:ext cx="687684" cy="630300"/>
          </a:xfrm>
          <a:prstGeom prst="rect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Прямоугольник 36"/>
          <p:cNvSpPr/>
          <p:nvPr/>
        </p:nvSpPr>
        <p:spPr>
          <a:xfrm>
            <a:off x="2951628" y="3636799"/>
            <a:ext cx="700007" cy="630300"/>
          </a:xfrm>
          <a:prstGeom prst="rect">
            <a:avLst/>
          </a:prstGeom>
          <a:solidFill>
            <a:schemeClr val="bg1"/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Прямоугольник 37"/>
          <p:cNvSpPr/>
          <p:nvPr/>
        </p:nvSpPr>
        <p:spPr>
          <a:xfrm>
            <a:off x="2189593" y="3597325"/>
            <a:ext cx="700007" cy="630300"/>
          </a:xfrm>
          <a:prstGeom prst="rect">
            <a:avLst/>
          </a:prstGeom>
          <a:noFill/>
          <a:ln w="666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2203483" y="3012856"/>
            <a:ext cx="700007" cy="630300"/>
          </a:xfrm>
          <a:prstGeom prst="rect">
            <a:avLst/>
          </a:prstGeom>
          <a:noFill/>
          <a:ln w="666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39"/>
          <p:cNvSpPr/>
          <p:nvPr/>
        </p:nvSpPr>
        <p:spPr>
          <a:xfrm>
            <a:off x="2961057" y="2925254"/>
            <a:ext cx="700007" cy="630300"/>
          </a:xfrm>
          <a:prstGeom prst="rect">
            <a:avLst/>
          </a:prstGeom>
          <a:noFill/>
          <a:ln w="666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Прямоугольник 40"/>
          <p:cNvSpPr/>
          <p:nvPr/>
        </p:nvSpPr>
        <p:spPr>
          <a:xfrm>
            <a:off x="2993278" y="3576528"/>
            <a:ext cx="643657" cy="651097"/>
          </a:xfrm>
          <a:prstGeom prst="rect">
            <a:avLst/>
          </a:prstGeom>
          <a:noFill/>
          <a:ln w="666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6" grpId="1" animBg="1"/>
      <p:bldP spid="27" grpId="0" animBg="1"/>
      <p:bldP spid="27" grpId="1" animBg="1"/>
      <p:bldP spid="35" grpId="0" animBg="1"/>
      <p:bldP spid="35" grpId="1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199" y="381000"/>
            <a:ext cx="9302151" cy="57917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en-US" dirty="0" smtClean="0"/>
              <a:t>Вычисление расстояния Левенштейна</a:t>
            </a:r>
            <a:endParaRPr lang="en-US" altLang="en-US" dirty="0" smtClean="0"/>
          </a:p>
        </p:txBody>
      </p:sp>
      <p:sp>
        <p:nvSpPr>
          <p:cNvPr id="53251" name="AutoShape 3"/>
          <p:cNvSpPr>
            <a:spLocks/>
          </p:cNvSpPr>
          <p:nvPr/>
        </p:nvSpPr>
        <p:spPr bwMode="auto">
          <a:xfrm>
            <a:off x="4267200" y="1311275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517238" y="1568450"/>
            <a:ext cx="1664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D(</a:t>
            </a:r>
            <a:r>
              <a:rPr lang="en-US" sz="2400" dirty="0" err="1">
                <a:latin typeface="Times New Roman" charset="0"/>
                <a:ea typeface="ＭＳ Ｐゴシック" charset="0"/>
              </a:rPr>
              <a:t>i,j</a:t>
            </a:r>
            <a:r>
              <a:rPr lang="en-US" sz="2400" dirty="0">
                <a:latin typeface="Times New Roman" charset="0"/>
                <a:ea typeface="ＭＳ Ｐゴシック" charset="0"/>
              </a:rPr>
              <a:t>) = min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4572001" y="1235075"/>
            <a:ext cx="42098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D(i-1,j-1) + d(</a:t>
            </a:r>
            <a:r>
              <a:rPr lang="en-US" sz="2400" dirty="0" err="1">
                <a:latin typeface="Times New Roman" charset="0"/>
                <a:ea typeface="ＭＳ Ｐゴシック" charset="0"/>
              </a:rPr>
              <a:t>si,tj</a:t>
            </a:r>
            <a:r>
              <a:rPr lang="en-US" sz="2400" dirty="0">
                <a:latin typeface="Times New Roman" charset="0"/>
                <a:ea typeface="ＭＳ Ｐゴシック" charset="0"/>
              </a:rPr>
              <a:t>)   </a:t>
            </a:r>
            <a:r>
              <a:rPr lang="en-US" sz="2400" i="1" dirty="0">
                <a:latin typeface="Times New Roman" charset="0"/>
                <a:ea typeface="ＭＳ Ｐゴシック" charset="0"/>
              </a:rPr>
              <a:t>//</a:t>
            </a:r>
            <a:r>
              <a:rPr lang="en-US" sz="2400" i="1" dirty="0" err="1">
                <a:latin typeface="Times New Roman" charset="0"/>
                <a:ea typeface="ＭＳ Ｐゴシック" charset="0"/>
              </a:rPr>
              <a:t>subst</a:t>
            </a:r>
            <a:r>
              <a:rPr lang="en-US" sz="2400" i="1" dirty="0">
                <a:latin typeface="Times New Roman" charset="0"/>
                <a:ea typeface="ＭＳ Ｐゴシック" charset="0"/>
              </a:rPr>
              <a:t>/copy</a:t>
            </a:r>
          </a:p>
          <a:p>
            <a:pPr algn="l"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D(i-1,j)+1                 </a:t>
            </a:r>
            <a:r>
              <a:rPr lang="en-US" sz="2400" i="1" dirty="0">
                <a:latin typeface="Times New Roman" charset="0"/>
                <a:ea typeface="ＭＳ Ｐゴシック" charset="0"/>
              </a:rPr>
              <a:t>//insert</a:t>
            </a:r>
          </a:p>
          <a:p>
            <a:pPr algn="l"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D(i,j-1)+1                 </a:t>
            </a:r>
            <a:r>
              <a:rPr lang="en-US" sz="2400" i="1" dirty="0">
                <a:latin typeface="Times New Roman" charset="0"/>
                <a:ea typeface="ＭＳ Ｐゴシック" charset="0"/>
              </a:rPr>
              <a:t>//delete</a:t>
            </a:r>
            <a:endParaRPr lang="en-US" sz="24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648201" y="155416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i="1">
              <a:latin typeface="Times New Roman" charset="0"/>
              <a:ea typeface="ＭＳ Ｐゴシック" charset="0"/>
            </a:endParaRPr>
          </a:p>
          <a:p>
            <a:pPr algn="l"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53326" name="Group 78"/>
          <p:cNvGraphicFramePr>
            <a:graphicFrameLocks noGrp="1"/>
          </p:cNvGraphicFramePr>
          <p:nvPr/>
        </p:nvGraphicFramePr>
        <p:xfrm>
          <a:off x="5029201" y="2667000"/>
          <a:ext cx="4330699" cy="3992824"/>
        </p:xfrm>
        <a:graphic>
          <a:graphicData uri="http://schemas.openxmlformats.org/drawingml/2006/table">
            <a:tbl>
              <a:tblPr/>
              <a:tblGrid>
                <a:gridCol w="322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33" marR="91433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H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</a:t>
                      </a:r>
                    </a:p>
                  </a:txBody>
                  <a:tcPr marL="91433" marR="91433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1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91433" marR="91433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1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91433" marR="91433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2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L="91433" marR="91433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H</a:t>
                      </a:r>
                    </a:p>
                  </a:txBody>
                  <a:tcPr marL="91433" marR="91433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2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3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7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91433" marR="91433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3</a:t>
                      </a:r>
                    </a:p>
                  </a:txBody>
                  <a:tcPr marL="91433" marR="91433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27" name="Text Box 79"/>
          <p:cNvSpPr txBox="1">
            <a:spLocks noChangeArrowheads="1"/>
          </p:cNvSpPr>
          <p:nvPr/>
        </p:nvSpPr>
        <p:spPr bwMode="auto">
          <a:xfrm>
            <a:off x="414069" y="3048000"/>
            <a:ext cx="42214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A </a:t>
            </a:r>
            <a:r>
              <a:rPr lang="en-US" sz="2400" i="1" dirty="0">
                <a:latin typeface="Times New Roman" charset="0"/>
                <a:ea typeface="ＭＳ Ｐゴシック" charset="0"/>
              </a:rPr>
              <a:t>trace </a:t>
            </a:r>
            <a:r>
              <a:rPr lang="en-US" sz="2400" dirty="0">
                <a:latin typeface="Times New Roman" charset="0"/>
                <a:ea typeface="ＭＳ Ｐゴシック" charset="0"/>
              </a:rPr>
              <a:t>indicates where the min value came from, and can be used to find edit operations and/or a best </a:t>
            </a:r>
            <a:r>
              <a:rPr lang="en-US" sz="2400" i="1" dirty="0">
                <a:latin typeface="Times New Roman" charset="0"/>
                <a:ea typeface="ＭＳ Ｐゴシック" charset="0"/>
              </a:rPr>
              <a:t>alignment </a:t>
            </a:r>
            <a:r>
              <a:rPr lang="en-US" sz="2400" dirty="0">
                <a:latin typeface="Times New Roman" charset="0"/>
                <a:ea typeface="ＭＳ Ｐゴシック" charset="0"/>
              </a:rPr>
              <a:t>(may be more than 1)</a:t>
            </a:r>
          </a:p>
        </p:txBody>
      </p:sp>
      <p:sp>
        <p:nvSpPr>
          <p:cNvPr id="53328" name="Line 80"/>
          <p:cNvSpPr>
            <a:spLocks noChangeShapeType="1"/>
          </p:cNvSpPr>
          <p:nvPr/>
        </p:nvSpPr>
        <p:spPr bwMode="auto">
          <a:xfrm flipH="1" flipV="1">
            <a:off x="8382000" y="5867400"/>
            <a:ext cx="457200" cy="304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3329" name="Line 81"/>
          <p:cNvSpPr>
            <a:spLocks noChangeShapeType="1"/>
          </p:cNvSpPr>
          <p:nvPr/>
        </p:nvSpPr>
        <p:spPr bwMode="auto">
          <a:xfrm flipH="1">
            <a:off x="7620000" y="5791200"/>
            <a:ext cx="4572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3330" name="Line 82"/>
          <p:cNvSpPr>
            <a:spLocks noChangeShapeType="1"/>
          </p:cNvSpPr>
          <p:nvPr/>
        </p:nvSpPr>
        <p:spPr bwMode="auto">
          <a:xfrm flipH="1" flipV="1">
            <a:off x="6934200" y="5257800"/>
            <a:ext cx="457200" cy="304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3331" name="Line 83"/>
          <p:cNvSpPr>
            <a:spLocks noChangeShapeType="1"/>
          </p:cNvSpPr>
          <p:nvPr/>
        </p:nvSpPr>
        <p:spPr bwMode="auto">
          <a:xfrm flipH="1" flipV="1">
            <a:off x="6248400" y="4724400"/>
            <a:ext cx="457200" cy="304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3333" name="Line 85"/>
          <p:cNvSpPr>
            <a:spLocks noChangeShapeType="1"/>
          </p:cNvSpPr>
          <p:nvPr/>
        </p:nvSpPr>
        <p:spPr bwMode="auto">
          <a:xfrm flipV="1">
            <a:off x="6172200" y="4191000"/>
            <a:ext cx="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3334" name="Line 86"/>
          <p:cNvSpPr>
            <a:spLocks noChangeShapeType="1"/>
          </p:cNvSpPr>
          <p:nvPr/>
        </p:nvSpPr>
        <p:spPr bwMode="auto">
          <a:xfrm flipV="1">
            <a:off x="6172200" y="3581400"/>
            <a:ext cx="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 err="1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</a:t>
                  </a: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Компьютерная лингвистика </a:t>
                  </a:r>
                  <a:r>
                    <a:rPr lang="en-US" sz="1400" b="0" i="0" u="none" strike="noStrike" cap="none" dirty="0" smtClean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r>
                    <a:rPr lang="ru-RU" sz="1400" b="0" i="0" u="none" strike="noStrike" cap="none" dirty="0" smtClean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endParaRPr lang="ru-RU" sz="1400" b="0" i="0" u="none" strike="noStrike" cap="none" dirty="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448" y="284150"/>
            <a:ext cx="9647512" cy="6222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altLang="en-US" sz="2800" dirty="0" smtClean="0"/>
              <a:t>Расстояние Левенштейна</a:t>
            </a:r>
            <a:endParaRPr lang="ru-RU" altLang="en-US" sz="2800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7663" indent="-347663">
              <a:defRPr/>
            </a:pPr>
            <a:endParaRPr lang="en-US" altLang="en-US" sz="2600" dirty="0"/>
          </a:p>
        </p:txBody>
      </p:sp>
      <p:sp>
        <p:nvSpPr>
          <p:cNvPr id="12292" name="Нижний колонтитул 1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Компьютерная лингвистика.  Толдова С.Ю.</a:t>
            </a:r>
          </a:p>
        </p:txBody>
      </p:sp>
      <p:sp>
        <p:nvSpPr>
          <p:cNvPr id="12293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5281053" y="6405751"/>
            <a:ext cx="3860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496070-4D4B-4EBD-9A0C-56B2B5D0ACB6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ru-RU" altLang="en-US" sz="1200" dirty="0">
              <a:latin typeface="Arial" panose="020B06040202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444047" y="3117455"/>
            <a:ext cx="4505203" cy="2878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Матрица расстояний Левенштейн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206" y="1879788"/>
            <a:ext cx="5662411" cy="415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907979" y="2353787"/>
            <a:ext cx="5035638" cy="3683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3886500" y="2664052"/>
            <a:ext cx="5035638" cy="3291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4362710" y="2704795"/>
            <a:ext cx="4505203" cy="3291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4946461" y="3134439"/>
            <a:ext cx="3975677" cy="28794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3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 animBg="1"/>
      <p:bldP spid="18" grpId="0" animBg="1"/>
      <p:bldP spid="19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 err="1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</a:t>
                  </a: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Компьютерная лингвистика </a:t>
                  </a:r>
                  <a:r>
                    <a:rPr lang="en-US" sz="1400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ru-RU" sz="1400" b="0" i="0" u="none" strike="noStrike" cap="none" dirty="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448" y="284150"/>
            <a:ext cx="9647512" cy="6222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altLang="en-US" sz="2800" dirty="0" smtClean="0"/>
              <a:t>Расстояние Левенштейна</a:t>
            </a:r>
            <a:endParaRPr lang="ru-RU" altLang="en-US" sz="2800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7663" indent="-347663">
              <a:defRPr/>
            </a:pPr>
            <a:r>
              <a:rPr lang="ru-RU" sz="2800" dirty="0" smtClean="0"/>
              <a:t>Если посмотреть на процесс работы алгоритма, несложно заметить, что на каждом шаге используются только две последние строки матрицы, следовательно, потребление памяти можно уменьшить до </a:t>
            </a:r>
            <a:r>
              <a:rPr lang="ru-RU" sz="2800" b="1" dirty="0" smtClean="0"/>
              <a:t>O(</a:t>
            </a:r>
            <a:r>
              <a:rPr lang="ru-RU" sz="2800" b="1" dirty="0" err="1" smtClean="0"/>
              <a:t>min</a:t>
            </a:r>
            <a:r>
              <a:rPr lang="ru-RU" sz="2800" b="1" dirty="0" smtClean="0"/>
              <a:t>(m, n))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347663" indent="-347663">
              <a:defRPr/>
            </a:pPr>
            <a:endParaRPr lang="en-US" altLang="en-US" sz="2800" dirty="0"/>
          </a:p>
          <a:p>
            <a:pPr marL="347663" indent="-347663">
              <a:defRPr/>
            </a:pPr>
            <a:endParaRPr lang="en-US" altLang="en-US" sz="2800" dirty="0" smtClean="0"/>
          </a:p>
          <a:p>
            <a:pPr marL="347663" indent="-347663">
              <a:defRPr/>
            </a:pPr>
            <a:endParaRPr lang="en-US" altLang="en-US" sz="2800" dirty="0"/>
          </a:p>
          <a:p>
            <a:pPr marL="347663" indent="-347663">
              <a:defRPr/>
            </a:pPr>
            <a:endParaRPr lang="en-US" altLang="en-US" sz="2800" dirty="0" smtClean="0"/>
          </a:p>
          <a:p>
            <a:pPr marL="347663" indent="-347663">
              <a:defRPr/>
            </a:pPr>
            <a:endParaRPr lang="en-US" altLang="en-US" sz="2800" dirty="0"/>
          </a:p>
        </p:txBody>
      </p:sp>
      <p:sp>
        <p:nvSpPr>
          <p:cNvPr id="12292" name="Нижний колонтитул 1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Компьютерная лингвистика.  Толдова С.Ю.</a:t>
            </a:r>
          </a:p>
        </p:txBody>
      </p:sp>
      <p:sp>
        <p:nvSpPr>
          <p:cNvPr id="12293" name="Номер слайда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496070-4D4B-4EBD-9A0C-56B2B5D0ACB6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pic>
        <p:nvPicPr>
          <p:cNvPr id="4098" name="Picture 2" descr="Процесс работы алгоритма Левенштейн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782" y="2872919"/>
            <a:ext cx="8164178" cy="270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-3548" y="-42627"/>
            <a:ext cx="12157820" cy="6900627"/>
            <a:chOff x="-3548" y="-42627"/>
            <a:chExt cx="12157820" cy="6900627"/>
          </a:xfrm>
        </p:grpSpPr>
        <p:grpSp>
          <p:nvGrpSpPr>
            <p:cNvPr id="6" name="Shape 165"/>
            <p:cNvGrpSpPr/>
            <p:nvPr/>
          </p:nvGrpSpPr>
          <p:grpSpPr>
            <a:xfrm>
              <a:off x="-3548" y="-42627"/>
              <a:ext cx="12157820" cy="6900627"/>
              <a:chOff x="-626749" y="0"/>
              <a:chExt cx="2147483647" cy="2147483623"/>
            </a:xfrm>
          </p:grpSpPr>
          <p:pic>
            <p:nvPicPr>
              <p:cNvPr id="7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3">
                <a:alphaModFix/>
              </a:blip>
              <a:srcRect b="59214"/>
              <a:stretch/>
            </p:blipFill>
            <p:spPr>
              <a:xfrm>
                <a:off x="0" y="0"/>
                <a:ext cx="2147483595" cy="36162049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9" name="Shape 168"/>
              <p:cNvGrpSpPr/>
              <p:nvPr/>
            </p:nvGrpSpPr>
            <p:grpSpPr>
              <a:xfrm>
                <a:off x="-626749" y="1950279800"/>
                <a:ext cx="2056012330" cy="197203823"/>
                <a:chOff x="-16965516" y="0"/>
                <a:chExt cx="2147483647" cy="2147483642"/>
              </a:xfrm>
            </p:grpSpPr>
            <p:sp>
              <p:nvSpPr>
                <p:cNvPr id="10" name="Shape 169"/>
                <p:cNvSpPr txBox="1"/>
                <p:nvPr/>
              </p:nvSpPr>
              <p:spPr>
                <a:xfrm>
                  <a:off x="-16965516" y="308882544"/>
                  <a:ext cx="2147483647" cy="1838601098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 err="1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</a:t>
                  </a: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Компьютерная лингвистика </a:t>
                  </a:r>
                  <a:r>
                    <a:rPr lang="ru-RU" sz="1400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r>
                    <a:rPr lang="ru-RU" sz="1400" b="0" i="0" u="none" strike="noStrike" cap="none" dirty="0" smtClean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endParaRPr lang="ru-RU" sz="1400" b="0" i="0" u="none" strike="noStrike" cap="none" dirty="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id="12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21011"/>
                <a:stretch/>
              </p:blipFill>
              <p:spPr>
                <a:xfrm>
                  <a:off x="1920593724" y="0"/>
                  <a:ext cx="157784293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3" name="Shape 17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5648" y="-38536"/>
            <a:ext cx="6175650" cy="1222856"/>
          </a:xfrm>
        </p:spPr>
        <p:txBody>
          <a:bodyPr/>
          <a:lstStyle/>
          <a:p>
            <a:pPr>
              <a:defRPr/>
            </a:pPr>
            <a:r>
              <a:rPr lang="ru-RU" altLang="en-US" sz="2800" dirty="0" smtClean="0"/>
              <a:t>План</a:t>
            </a:r>
            <a:endParaRPr lang="ru-RU" altLang="en-US" sz="28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995" y="1450609"/>
            <a:ext cx="10515600" cy="4351338"/>
          </a:xfrm>
        </p:spPr>
        <p:txBody>
          <a:bodyPr>
            <a:normAutofit/>
          </a:bodyPr>
          <a:lstStyle/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ошибок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Редакционное расстояние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Noisy Channel (</a:t>
            </a:r>
            <a:r>
              <a:rPr lang="ru-RU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 с шумом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3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4148395" y="6358594"/>
            <a:ext cx="3860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71E848-433F-486F-B69C-C43D7E2D653C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ru-RU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2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448" y="284150"/>
            <a:ext cx="9647512" cy="6222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altLang="en-US" sz="2800" dirty="0" smtClean="0"/>
              <a:t>Расстояние Левенштейна</a:t>
            </a:r>
            <a:endParaRPr lang="ru-RU" altLang="en-US" sz="2800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7663" indent="-347663">
              <a:defRPr/>
            </a:pPr>
            <a:endParaRPr lang="en-US" altLang="en-US" sz="2600" dirty="0"/>
          </a:p>
        </p:txBody>
      </p:sp>
      <p:sp>
        <p:nvSpPr>
          <p:cNvPr id="12292" name="Нижний колонтитул 1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Компьютерная лингвистика.  Толдова С.Ю.</a:t>
            </a:r>
          </a:p>
        </p:txBody>
      </p:sp>
      <p:sp>
        <p:nvSpPr>
          <p:cNvPr id="12293" name="Номер слайда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496070-4D4B-4EBD-9A0C-56B2B5D0ACB6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599" y="2532588"/>
            <a:ext cx="99381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0000"/>
                </a:solidFill>
              </a:rPr>
              <a:t>Можно </a:t>
            </a:r>
            <a:r>
              <a:rPr lang="ru-RU" sz="2800" dirty="0">
                <a:solidFill>
                  <a:srgbClr val="000000"/>
                </a:solidFill>
              </a:rPr>
              <a:t>дальше оптимизировать алгоритм, если стоит задача нахождения не более k различий. </a:t>
            </a:r>
            <a:endParaRPr lang="ru-RU" sz="2800" dirty="0" smtClean="0">
              <a:solidFill>
                <a:srgbClr val="000000"/>
              </a:solidFill>
            </a:endParaRPr>
          </a:p>
          <a:p>
            <a:r>
              <a:rPr lang="ru-RU" sz="2800" dirty="0" smtClean="0">
                <a:solidFill>
                  <a:srgbClr val="000000"/>
                </a:solidFill>
              </a:rPr>
              <a:t>В </a:t>
            </a:r>
            <a:r>
              <a:rPr lang="ru-RU" sz="2800" dirty="0">
                <a:solidFill>
                  <a:srgbClr val="000000"/>
                </a:solidFill>
              </a:rPr>
              <a:t>этом случае нужно вычислять в матрице лишь диагональную полосу шириной </a:t>
            </a:r>
            <a:r>
              <a:rPr lang="ru-RU" sz="2800" b="1" dirty="0">
                <a:solidFill>
                  <a:srgbClr val="000000"/>
                </a:solidFill>
              </a:rPr>
              <a:t>2k+1</a:t>
            </a:r>
            <a:r>
              <a:rPr lang="ru-RU" sz="2800" dirty="0">
                <a:solidFill>
                  <a:srgbClr val="000000"/>
                </a:solidFill>
              </a:rPr>
              <a:t> (отсечение </a:t>
            </a:r>
            <a:r>
              <a:rPr lang="ru-RU" sz="2800" dirty="0" err="1">
                <a:solidFill>
                  <a:srgbClr val="000000"/>
                </a:solidFill>
              </a:rPr>
              <a:t>Укконена</a:t>
            </a:r>
            <a:r>
              <a:rPr lang="ru-RU" sz="2800" dirty="0">
                <a:solidFill>
                  <a:srgbClr val="000000"/>
                </a:solidFill>
              </a:rPr>
              <a:t>), что сводит временную сложность к </a:t>
            </a:r>
            <a:r>
              <a:rPr lang="ru-RU" sz="2800" b="1" dirty="0">
                <a:solidFill>
                  <a:srgbClr val="000000"/>
                </a:solidFill>
              </a:rPr>
              <a:t>O(k </a:t>
            </a:r>
            <a:r>
              <a:rPr lang="ru-RU" sz="2800" b="1" dirty="0" err="1">
                <a:solidFill>
                  <a:srgbClr val="000000"/>
                </a:solidFill>
              </a:rPr>
              <a:t>min</a:t>
            </a:r>
            <a:r>
              <a:rPr lang="ru-RU" sz="2800" b="1" dirty="0">
                <a:solidFill>
                  <a:srgbClr val="000000"/>
                </a:solidFill>
              </a:rPr>
              <a:t>(m, n))</a:t>
            </a:r>
            <a:r>
              <a:rPr lang="ru-RU" sz="2800" dirty="0">
                <a:solidFill>
                  <a:srgbClr val="000000"/>
                </a:solidFill>
              </a:rPr>
              <a:t>.</a:t>
            </a:r>
            <a:r>
              <a:rPr lang="ru-RU" sz="2800" dirty="0"/>
              <a:t/>
            </a:r>
            <a:br>
              <a:rPr lang="ru-RU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98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 err="1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</a:t>
                  </a: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Компьютерная </a:t>
                  </a:r>
                  <a:r>
                    <a:rPr lang="ru-RU" sz="1400" b="0" i="0" u="none" strike="noStrike" cap="none" dirty="0" smtClean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лингвистика</a:t>
                  </a:r>
                  <a:r>
                    <a:rPr lang="en-US" sz="1400" b="0" i="0" u="none" strike="noStrike" cap="none" dirty="0" smtClean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1</a:t>
                  </a:r>
                  <a:endParaRPr lang="ru-RU" sz="1400" b="0" i="0" u="none" strike="noStrike" cap="none" dirty="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448" y="284150"/>
            <a:ext cx="9647512" cy="6222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altLang="en-US" sz="2800" dirty="0" smtClean="0"/>
              <a:t>Расстояние Левенштейна</a:t>
            </a:r>
            <a:endParaRPr lang="ru-RU" altLang="en-US" sz="2800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7663" indent="-347663">
              <a:defRPr/>
            </a:pPr>
            <a:r>
              <a:rPr lang="ru-RU" sz="2800" b="1" dirty="0"/>
              <a:t>Транспозиция</a:t>
            </a:r>
          </a:p>
          <a:p>
            <a:pPr marL="347663" indent="-347663">
              <a:defRPr/>
            </a:pPr>
            <a:r>
              <a:rPr lang="ru-RU" sz="2800" dirty="0"/>
              <a:t> Для неё также существует алгоритм, требующий O(MN) операций. </a:t>
            </a:r>
            <a:r>
              <a:rPr lang="ru-RU" sz="2800" dirty="0" err="1"/>
              <a:t>Дамерау</a:t>
            </a:r>
            <a:r>
              <a:rPr lang="ru-RU" sz="2800" dirty="0"/>
              <a:t> показал, что 80 % ошибок при наборе текста человеком являются транспозициями. </a:t>
            </a:r>
            <a:endParaRPr lang="ru-RU" sz="2800" dirty="0" smtClean="0"/>
          </a:p>
          <a:p>
            <a:pPr marL="347663" indent="-347663">
              <a:defRPr/>
            </a:pPr>
            <a:r>
              <a:rPr lang="ru-RU" sz="2800" dirty="0" smtClean="0"/>
              <a:t>Кроме </a:t>
            </a:r>
            <a:r>
              <a:rPr lang="ru-RU" sz="2800" dirty="0"/>
              <a:t>того, расстояние </a:t>
            </a:r>
            <a:r>
              <a:rPr lang="ru-RU" sz="2800" dirty="0" err="1"/>
              <a:t>Дамерау</a:t>
            </a:r>
            <a:r>
              <a:rPr lang="ru-RU" sz="2800" dirty="0"/>
              <a:t> — Левенштейна используется и в </a:t>
            </a:r>
            <a:r>
              <a:rPr lang="ru-RU" sz="2800" dirty="0" err="1"/>
              <a:t>биоинформатике</a:t>
            </a:r>
            <a:r>
              <a:rPr lang="ru-RU" sz="2800" dirty="0"/>
              <a:t>.</a:t>
            </a:r>
            <a:endParaRPr lang="en-US" altLang="en-US" sz="2600" dirty="0"/>
          </a:p>
        </p:txBody>
      </p:sp>
      <p:sp>
        <p:nvSpPr>
          <p:cNvPr id="12292" name="Нижний колонтитул 1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Компьютерная лингвистика.  Толдова С.Ю.</a:t>
            </a:r>
          </a:p>
        </p:txBody>
      </p:sp>
      <p:sp>
        <p:nvSpPr>
          <p:cNvPr id="12293" name="Номер слайда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496070-4D4B-4EBD-9A0C-56B2B5D0ACB6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ru-RU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2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448" y="284150"/>
            <a:ext cx="9647512" cy="6222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altLang="en-US" sz="2800" dirty="0" smtClean="0"/>
              <a:t>Расстояние Левенштейна</a:t>
            </a:r>
            <a:endParaRPr lang="ru-RU" altLang="en-US" sz="2800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7663" indent="-347663">
              <a:defRPr/>
            </a:pPr>
            <a:r>
              <a:rPr lang="ru-RU" sz="2800" b="1" dirty="0"/>
              <a:t>Транспозиция</a:t>
            </a:r>
          </a:p>
          <a:p>
            <a:pPr marL="347663" indent="-347663">
              <a:defRPr/>
            </a:pPr>
            <a:r>
              <a:rPr lang="ru-RU" sz="2800" dirty="0"/>
              <a:t> </a:t>
            </a:r>
            <a:endParaRPr lang="en-US" altLang="en-US" sz="2600" dirty="0"/>
          </a:p>
        </p:txBody>
      </p:sp>
      <p:sp>
        <p:nvSpPr>
          <p:cNvPr id="12292" name="Нижний колонтитул 1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Компьютерная лингвистика.  Толдова С.Ю.</a:t>
            </a:r>
          </a:p>
        </p:txBody>
      </p:sp>
      <p:sp>
        <p:nvSpPr>
          <p:cNvPr id="12293" name="Номер слайда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496070-4D4B-4EBD-9A0C-56B2B5D0ACB6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pic>
        <p:nvPicPr>
          <p:cNvPr id="5122" name="Picture 2" descr="Процесс работы алгоритма Дамерау-Левенштейн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2254652"/>
            <a:ext cx="7790198" cy="399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775960" y="15020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</a:rPr>
              <a:t>Можно хранить 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не две, а три последних строки матрицы, а также добавить соответствующее дополнительное условие — в случае обнаружения транспозиции при расчете расстояния также учитывать и её стоимость.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448" y="284150"/>
            <a:ext cx="9647512" cy="6222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altLang="en-US" sz="2800" dirty="0" smtClean="0"/>
              <a:t>Взвешенное расстояние</a:t>
            </a:r>
            <a:endParaRPr lang="ru-RU" altLang="en-US" sz="2800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7663" indent="-347663">
              <a:defRPr/>
            </a:pPr>
            <a:endParaRPr lang="en-US" altLang="en-US" sz="2600" dirty="0"/>
          </a:p>
        </p:txBody>
      </p:sp>
      <p:sp>
        <p:nvSpPr>
          <p:cNvPr id="12292" name="Нижний колонтитул 1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Компьютерная лингвистика.  Толдова С.Ю.</a:t>
            </a:r>
          </a:p>
        </p:txBody>
      </p:sp>
      <p:sp>
        <p:nvSpPr>
          <p:cNvPr id="12293" name="Номер слайда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496070-4D4B-4EBD-9A0C-56B2B5D0ACB6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pic>
        <p:nvPicPr>
          <p:cNvPr id="15" name="Picture 5" descr="kern.tif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40002" y="284150"/>
            <a:ext cx="10131958" cy="613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57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Needleman-Wunch distance</a:t>
            </a:r>
          </a:p>
        </p:txBody>
      </p:sp>
      <p:sp>
        <p:nvSpPr>
          <p:cNvPr id="54275" name="AutoShape 3"/>
          <p:cNvSpPr>
            <a:spLocks/>
          </p:cNvSpPr>
          <p:nvPr/>
        </p:nvSpPr>
        <p:spPr bwMode="auto">
          <a:xfrm>
            <a:off x="4267200" y="1311275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532063" y="1568450"/>
            <a:ext cx="1649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D(i,j) = min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572001" y="1235076"/>
            <a:ext cx="42098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D(i-1,j-1) + d(si,tj)   </a:t>
            </a:r>
            <a:r>
              <a:rPr lang="en-US" sz="2400" i="1">
                <a:solidFill>
                  <a:srgbClr val="000000"/>
                </a:solidFill>
              </a:rPr>
              <a:t>//subst/copy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D(i-1,j) +</a:t>
            </a:r>
            <a:r>
              <a:rPr lang="en-US" sz="2400" b="1">
                <a:solidFill>
                  <a:srgbClr val="000000"/>
                </a:solidFill>
              </a:rPr>
              <a:t> </a:t>
            </a:r>
            <a:r>
              <a:rPr lang="en-US" sz="2400" b="1" i="1">
                <a:solidFill>
                  <a:srgbClr val="3333CC"/>
                </a:solidFill>
              </a:rPr>
              <a:t>G</a:t>
            </a:r>
            <a:r>
              <a:rPr lang="en-US" sz="2400">
                <a:solidFill>
                  <a:srgbClr val="000000"/>
                </a:solidFill>
              </a:rPr>
              <a:t>                 </a:t>
            </a:r>
            <a:r>
              <a:rPr lang="en-US" sz="2400" i="1">
                <a:solidFill>
                  <a:srgbClr val="000000"/>
                </a:solidFill>
              </a:rPr>
              <a:t>//insert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D(i,j-1) + </a:t>
            </a:r>
            <a:r>
              <a:rPr lang="en-US" sz="2400" b="1" i="1">
                <a:solidFill>
                  <a:srgbClr val="3333CC"/>
                </a:solidFill>
              </a:rPr>
              <a:t>G</a:t>
            </a:r>
            <a:r>
              <a:rPr lang="en-US" sz="2400">
                <a:solidFill>
                  <a:srgbClr val="000000"/>
                </a:solidFill>
              </a:rPr>
              <a:t>                 </a:t>
            </a:r>
            <a:r>
              <a:rPr lang="en-US" sz="2400" i="1">
                <a:solidFill>
                  <a:srgbClr val="000000"/>
                </a:solidFill>
              </a:rPr>
              <a:t>//delete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648201" y="1554164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i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54352" name="Group 80"/>
          <p:cNvGrpSpPr>
            <a:grpSpLocks/>
          </p:cNvGrpSpPr>
          <p:nvPr/>
        </p:nvGrpSpPr>
        <p:grpSpPr bwMode="auto">
          <a:xfrm>
            <a:off x="3200400" y="1219200"/>
            <a:ext cx="3962400" cy="4635500"/>
            <a:chOff x="1056" y="768"/>
            <a:chExt cx="2496" cy="2920"/>
          </a:xfrm>
        </p:grpSpPr>
        <p:sp>
          <p:nvSpPr>
            <p:cNvPr id="54349" name="Oval 77"/>
            <p:cNvSpPr>
              <a:spLocks noChangeArrowheads="1"/>
            </p:cNvSpPr>
            <p:nvPr/>
          </p:nvSpPr>
          <p:spPr bwMode="auto">
            <a:xfrm>
              <a:off x="2832" y="768"/>
              <a:ext cx="720" cy="384"/>
            </a:xfrm>
            <a:prstGeom prst="ellips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4350" name="Line 78"/>
            <p:cNvSpPr>
              <a:spLocks noChangeShapeType="1"/>
            </p:cNvSpPr>
            <p:nvPr/>
          </p:nvSpPr>
          <p:spPr bwMode="auto">
            <a:xfrm flipH="1">
              <a:off x="2160" y="1152"/>
              <a:ext cx="960" cy="912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4351" name="Text Box 79"/>
            <p:cNvSpPr txBox="1">
              <a:spLocks noChangeArrowheads="1"/>
            </p:cNvSpPr>
            <p:nvPr/>
          </p:nvSpPr>
          <p:spPr bwMode="auto">
            <a:xfrm>
              <a:off x="1056" y="2016"/>
              <a:ext cx="2256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srgbClr val="6600CC"/>
                  </a:solidFill>
                </a:rPr>
                <a:t>d(c,d) is an arbitrary distance function on characters (e.g. related to typo frequencies, amino acid substitutibility, etc)</a:t>
              </a:r>
            </a:p>
          </p:txBody>
        </p:sp>
      </p:grpSp>
      <p:grpSp>
        <p:nvGrpSpPr>
          <p:cNvPr id="54366" name="Group 94"/>
          <p:cNvGrpSpPr>
            <a:grpSpLocks/>
          </p:cNvGrpSpPr>
          <p:nvPr/>
        </p:nvGrpSpPr>
        <p:grpSpPr bwMode="auto">
          <a:xfrm>
            <a:off x="7377114" y="3886201"/>
            <a:ext cx="2530475" cy="1401763"/>
            <a:chOff x="3687" y="2448"/>
            <a:chExt cx="1594" cy="883"/>
          </a:xfrm>
        </p:grpSpPr>
        <p:sp>
          <p:nvSpPr>
            <p:cNvPr id="54353" name="Text Box 81"/>
            <p:cNvSpPr txBox="1">
              <a:spLocks noChangeArrowheads="1"/>
            </p:cNvSpPr>
            <p:nvPr/>
          </p:nvSpPr>
          <p:spPr bwMode="auto">
            <a:xfrm>
              <a:off x="3687" y="2448"/>
              <a:ext cx="1594" cy="8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srgbClr val="000000"/>
                  </a:solidFill>
                </a:rPr>
                <a:t>William Cohen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srgbClr val="000000"/>
                  </a:solidFill>
                </a:rPr>
                <a:t>Wukkuan Cigeb</a:t>
              </a:r>
            </a:p>
          </p:txBody>
        </p:sp>
        <p:sp>
          <p:nvSpPr>
            <p:cNvPr id="54363" name="Line 91"/>
            <p:cNvSpPr>
              <a:spLocks noChangeShapeType="1"/>
            </p:cNvSpPr>
            <p:nvPr/>
          </p:nvSpPr>
          <p:spPr bwMode="auto">
            <a:xfrm>
              <a:off x="4464" y="2784"/>
              <a:ext cx="0" cy="288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54365" name="Text Box 93"/>
          <p:cNvSpPr txBox="1">
            <a:spLocks noChangeArrowheads="1"/>
          </p:cNvSpPr>
          <p:nvPr/>
        </p:nvSpPr>
        <p:spPr bwMode="auto">
          <a:xfrm>
            <a:off x="6907419" y="2667001"/>
            <a:ext cx="20585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3333CC"/>
                </a:solidFill>
              </a:rPr>
              <a:t>G </a:t>
            </a:r>
            <a:r>
              <a:rPr lang="en-US" altLang="en-US">
                <a:solidFill>
                  <a:srgbClr val="3333CC"/>
                </a:solidFill>
              </a:rPr>
              <a:t>= </a:t>
            </a:r>
            <a:r>
              <a:rPr lang="ja-JP" altLang="en-US">
                <a:solidFill>
                  <a:srgbClr val="3333CC"/>
                </a:solidFill>
                <a:latin typeface="Arial" panose="020B0604020202020204" pitchFamily="34" charset="0"/>
              </a:rPr>
              <a:t>“</a:t>
            </a:r>
            <a:r>
              <a:rPr lang="en-US" altLang="ja-JP">
                <a:solidFill>
                  <a:srgbClr val="3333CC"/>
                </a:solidFill>
              </a:rPr>
              <a:t>gap cost</a:t>
            </a:r>
            <a:r>
              <a:rPr lang="ja-JP" altLang="en-US">
                <a:solidFill>
                  <a:srgbClr val="3333CC"/>
                </a:solidFill>
                <a:latin typeface="Arial" panose="020B0604020202020204" pitchFamily="34" charset="0"/>
              </a:rPr>
              <a:t>”</a:t>
            </a:r>
            <a:endParaRPr lang="en-US" alt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25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6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Проблемы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Слов-кандидатов на расстоянии 1 может быть много</a:t>
            </a:r>
          </a:p>
          <a:p>
            <a:pPr lvl="1"/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Мара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мама, маша, мира, мора, марс, март,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лара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дара…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выбрать наилучшего кандидата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найти всех кандидатов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вычисление расстояния между словами длины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/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Cmn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до всех словарных слов вычисляется за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mnW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суммарная длина всех слов в словаре</a:t>
            </a:r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Noisy Channel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665" y="1423769"/>
            <a:ext cx="10972800" cy="452596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alibri-Bold"/>
              </a:rPr>
              <a:t>26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%: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Web queries </a:t>
            </a:r>
            <a:r>
              <a:rPr lang="en-US" sz="2800" dirty="0" smtClean="0">
                <a:solidFill>
                  <a:srgbClr val="7CD8D0"/>
                </a:solidFill>
                <a:latin typeface="Calibri" panose="020F0502020204030204" pitchFamily="34" charset="0"/>
              </a:rPr>
              <a:t>Wang </a:t>
            </a:r>
            <a:r>
              <a:rPr lang="en-US" sz="2800" i="1" dirty="0" smtClean="0">
                <a:solidFill>
                  <a:srgbClr val="7CD8D0"/>
                </a:solidFill>
                <a:latin typeface="Calibri-Italic"/>
              </a:rPr>
              <a:t>et al.</a:t>
            </a:r>
            <a:r>
              <a:rPr lang="en-US" sz="2800" dirty="0" smtClean="0">
                <a:solidFill>
                  <a:srgbClr val="7CD8D0"/>
                </a:solidFill>
                <a:latin typeface="Calibri" panose="020F0502020204030204" pitchFamily="34" charset="0"/>
              </a:rPr>
              <a:t>2003</a:t>
            </a:r>
            <a:endParaRPr lang="en-US" sz="2800" dirty="0">
              <a:solidFill>
                <a:srgbClr val="7CD8D0"/>
              </a:solidFill>
              <a:latin typeface="Calibri" panose="020F0502020204030204" pitchFamily="34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alibri-Bold"/>
              </a:rPr>
              <a:t>13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%: Retyping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no backspace: </a:t>
            </a:r>
            <a:r>
              <a:rPr lang="en-US" sz="2800" dirty="0" smtClean="0">
                <a:solidFill>
                  <a:srgbClr val="7CD8D0"/>
                </a:solidFill>
                <a:latin typeface="Calibri" panose="020F0502020204030204" pitchFamily="34" charset="0"/>
              </a:rPr>
              <a:t>Whitelaw </a:t>
            </a:r>
            <a:r>
              <a:rPr lang="en-US" sz="2800" i="1" dirty="0" smtClean="0">
                <a:solidFill>
                  <a:srgbClr val="7CD8D0"/>
                </a:solidFill>
                <a:latin typeface="Calibri-Italic"/>
              </a:rPr>
              <a:t>et al. </a:t>
            </a:r>
            <a:r>
              <a:rPr lang="en-US" sz="2800" dirty="0" err="1" smtClean="0">
                <a:solidFill>
                  <a:srgbClr val="7CD8D0"/>
                </a:solidFill>
                <a:latin typeface="Calibri" panose="020F0502020204030204" pitchFamily="34" charset="0"/>
              </a:rPr>
              <a:t>English&amp;German</a:t>
            </a:r>
            <a:endParaRPr lang="en-US" sz="2800" dirty="0">
              <a:solidFill>
                <a:srgbClr val="7CD8D0"/>
              </a:solidFill>
              <a:latin typeface="Calibri" panose="020F0502020204030204" pitchFamily="34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alibri-Bold"/>
              </a:rPr>
              <a:t>7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%: Words corrected retyping on phone-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­‐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sized organizer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alibri-Bold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%: Words uncorrected on organizer </a:t>
            </a:r>
            <a:r>
              <a:rPr lang="en-US" sz="2800" dirty="0" err="1" smtClean="0">
                <a:solidFill>
                  <a:srgbClr val="7CD8D0"/>
                </a:solidFill>
                <a:latin typeface="Calibri" panose="020F0502020204030204" pitchFamily="34" charset="0"/>
              </a:rPr>
              <a:t>Soukoreff&amp;MacKenzie</a:t>
            </a:r>
            <a:r>
              <a:rPr lang="en-US" sz="2800" dirty="0" smtClean="0">
                <a:solidFill>
                  <a:srgbClr val="7CD8D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7CD8D0"/>
                </a:solidFill>
                <a:latin typeface="Calibri" panose="020F0502020204030204" pitchFamily="34" charset="0"/>
              </a:rPr>
              <a:t>2003</a:t>
            </a:r>
          </a:p>
          <a:p>
            <a:r>
              <a:rPr lang="en-US" sz="2800" b="1" dirty="0">
                <a:solidFill>
                  <a:srgbClr val="000000"/>
                </a:solidFill>
                <a:latin typeface="Calibri-Bold"/>
              </a:rPr>
              <a:t>1--‐2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%: Retyping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2800" dirty="0" smtClean="0">
                <a:solidFill>
                  <a:srgbClr val="7CD8D0"/>
                </a:solidFill>
                <a:latin typeface="Calibri" panose="020F0502020204030204" pitchFamily="34" charset="0"/>
              </a:rPr>
              <a:t>Kane and </a:t>
            </a:r>
            <a:r>
              <a:rPr lang="en-US" sz="2800" dirty="0" err="1" smtClean="0">
                <a:solidFill>
                  <a:srgbClr val="7CD8D0"/>
                </a:solidFill>
                <a:latin typeface="Calibri" panose="020F0502020204030204" pitchFamily="34" charset="0"/>
              </a:rPr>
              <a:t>Wobbrock</a:t>
            </a:r>
            <a:r>
              <a:rPr lang="en-US" sz="2800" dirty="0" smtClean="0">
                <a:solidFill>
                  <a:srgbClr val="7CD8D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7CD8D0"/>
                </a:solidFill>
                <a:latin typeface="Calibri" panose="020F0502020204030204" pitchFamily="34" charset="0"/>
              </a:rPr>
              <a:t>2007</a:t>
            </a:r>
            <a:r>
              <a:rPr lang="en-US" sz="2800" dirty="0" smtClean="0">
                <a:solidFill>
                  <a:srgbClr val="7CD8D0"/>
                </a:solidFill>
                <a:latin typeface="Calibri" panose="020F0502020204030204" pitchFamily="34" charset="0"/>
              </a:rPr>
              <a:t>, Gruden et al. 1983</a:t>
            </a:r>
            <a:endParaRPr lang="en-US" sz="2800" dirty="0">
              <a:solidFill>
                <a:srgbClr val="7CD8D0"/>
              </a:solidFill>
              <a:latin typeface="Calibri" panose="020F0502020204030204" pitchFamily="34" charset="0"/>
            </a:endParaRPr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Noisy Channel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665" y="1423769"/>
            <a:ext cx="10972800" cy="452596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Non-­‐word spelling error detection: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• Any word not in a dictionary is an error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• The larger the dictionary the better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Non-­‐word spelling error correction: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• Generate candidates: real words that are similar to error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• Choose the one which is best: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• Shortest weighted edit distance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• Highest noisy channel probability</a:t>
            </a:r>
            <a:endParaRPr lang="en-US" dirty="0">
              <a:solidFill>
                <a:srgbClr val="7CD8D0"/>
              </a:solidFill>
            </a:endParaRPr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9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Noisy Channel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2308" y="1608548"/>
            <a:ext cx="8351389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Для каждого </a:t>
            </a:r>
            <a:r>
              <a:rPr lang="ru-RU" sz="2800" dirty="0" err="1" smtClean="0"/>
              <a:t>несловарного</a:t>
            </a:r>
            <a:r>
              <a:rPr lang="ru-RU" sz="2800" dirty="0" smtClean="0"/>
              <a:t> слова:</a:t>
            </a:r>
          </a:p>
          <a:p>
            <a:r>
              <a:rPr lang="ru-RU" sz="2800" dirty="0" smtClean="0"/>
              <a:t>Найти все похожие по произношению слова</a:t>
            </a:r>
          </a:p>
          <a:p>
            <a:r>
              <a:rPr lang="ru-RU" sz="2800" dirty="0" smtClean="0"/>
              <a:t>Найти все похожие по написанию слова</a:t>
            </a:r>
          </a:p>
          <a:p>
            <a:r>
              <a:rPr lang="ru-RU" sz="2800" dirty="0" smtClean="0"/>
              <a:t>Создать множество кандидатов на исправление</a:t>
            </a:r>
          </a:p>
          <a:p>
            <a:pPr marL="0" indent="0">
              <a:buNone/>
            </a:pPr>
            <a:r>
              <a:rPr lang="ru-RU" sz="2800" dirty="0" smtClean="0"/>
              <a:t>Выбрать наилучшего кандидата:</a:t>
            </a:r>
          </a:p>
          <a:p>
            <a:r>
              <a:rPr lang="en-US" sz="2800" dirty="0" smtClean="0"/>
              <a:t>Noisy Channel</a:t>
            </a:r>
          </a:p>
          <a:p>
            <a:r>
              <a:rPr lang="ru-RU" sz="2800" dirty="0" smtClean="0"/>
              <a:t>Классификатор</a:t>
            </a:r>
            <a:endParaRPr lang="en-US" sz="28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Noisy Channel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665" y="1581969"/>
            <a:ext cx="10972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252" y="1580114"/>
            <a:ext cx="9433988" cy="41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 err="1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</a:t>
                  </a: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Компьютерная лингвистика </a:t>
                  </a:r>
                  <a:r>
                    <a:rPr lang="ru-RU" sz="1400" b="0" i="0" u="none" strike="noStrike" cap="none" dirty="0" smtClean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 </a:t>
                  </a:r>
                  <a:endParaRPr lang="ru-RU" sz="1400" b="0" i="0" u="none" strike="noStrike" cap="none" dirty="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4273" y="119562"/>
            <a:ext cx="5073203" cy="80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altLang="en-US" sz="2800" dirty="0" smtClean="0"/>
              <a:t>Типы ошибок</a:t>
            </a:r>
            <a:endParaRPr lang="ru-RU" altLang="en-US" sz="28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838" y="1554208"/>
            <a:ext cx="10515600" cy="4351338"/>
          </a:xfrm>
        </p:spPr>
        <p:txBody>
          <a:bodyPr>
            <a:normAutofit/>
          </a:bodyPr>
          <a:lstStyle/>
          <a:p>
            <a:r>
              <a:rPr lang="ru-RU" sz="2800" dirty="0" err="1" smtClean="0"/>
              <a:t>Несловарные</a:t>
            </a:r>
            <a:r>
              <a:rPr lang="ru-RU" sz="2800" dirty="0" smtClean="0"/>
              <a:t> опечатки</a:t>
            </a:r>
          </a:p>
          <a:p>
            <a:r>
              <a:rPr lang="ru-RU" sz="2800" dirty="0" smtClean="0"/>
              <a:t>«Словарные» опечатки – </a:t>
            </a:r>
            <a:r>
              <a:rPr lang="en-US" sz="2800" dirty="0" smtClean="0"/>
              <a:t>real-world errors</a:t>
            </a:r>
          </a:p>
          <a:p>
            <a:r>
              <a:rPr lang="ru-RU" sz="2800" dirty="0" smtClean="0"/>
              <a:t>«Когнитивные» ошибки – омофоны и т.п. </a:t>
            </a:r>
            <a:r>
              <a:rPr lang="en-US" sz="2800" dirty="0" smtClean="0"/>
              <a:t>Piece – peace / two - too</a:t>
            </a:r>
            <a:endParaRPr lang="en-US" sz="2800" dirty="0"/>
          </a:p>
        </p:txBody>
      </p:sp>
      <p:sp>
        <p:nvSpPr>
          <p:cNvPr id="9220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7611949" y="639724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 dirty="0">
                <a:latin typeface="Arial" panose="020B0604020202020204" pitchFamily="34" charset="0"/>
              </a:rPr>
              <a:t>Компьютерная лингвистика.  </a:t>
            </a:r>
            <a:r>
              <a:rPr lang="ru-RU" altLang="en-US" sz="1200" dirty="0" err="1">
                <a:latin typeface="Arial" panose="020B0604020202020204" pitchFamily="34" charset="0"/>
              </a:rPr>
              <a:t>Толдова</a:t>
            </a:r>
            <a:r>
              <a:rPr lang="ru-RU" altLang="en-US" sz="1200" dirty="0">
                <a:latin typeface="Arial" panose="020B0604020202020204" pitchFamily="34" charset="0"/>
              </a:rPr>
              <a:t> С.Ю.</a:t>
            </a:r>
          </a:p>
        </p:txBody>
      </p:sp>
      <p:sp>
        <p:nvSpPr>
          <p:cNvPr id="9221" name="Номер слайда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B3C2BD-97EA-4975-9EA4-735652317359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99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Noisy Channel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665" y="1581969"/>
            <a:ext cx="10972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Мы наблюдаем </a:t>
            </a:r>
            <a:r>
              <a:rPr lang="en-US" sz="2400" dirty="0" smtClean="0"/>
              <a:t>w</a:t>
            </a:r>
            <a:r>
              <a:rPr lang="ru-RU" sz="2400" dirty="0" smtClean="0"/>
              <a:t> – слово с опечаткой</a:t>
            </a:r>
          </a:p>
          <a:p>
            <a:pPr marL="0" indent="0">
              <a:buNone/>
            </a:pPr>
            <a:r>
              <a:rPr lang="ru-RU" sz="2400" dirty="0" smtClean="0"/>
              <a:t>Нужно: найти подходящее слово – выбрать кандидата </a:t>
            </a:r>
            <a:r>
              <a:rPr lang="en-US" sz="2400" dirty="0" smtClean="0"/>
              <a:t>C</a:t>
            </a:r>
            <a:r>
              <a:rPr lang="ru-RU" sz="2400" dirty="0" smtClean="0"/>
              <a:t>, при котором вероятность увидеть слово </a:t>
            </a:r>
            <a:r>
              <a:rPr lang="en-US" sz="2400" dirty="0" smtClean="0"/>
              <a:t>w</a:t>
            </a:r>
            <a:r>
              <a:rPr lang="ru-RU" sz="2400" dirty="0" smtClean="0"/>
              <a:t> максимальна</a:t>
            </a:r>
          </a:p>
          <a:p>
            <a:pPr marL="0" indent="0">
              <a:buNone/>
            </a:pPr>
            <a:r>
              <a:rPr lang="en-US" dirty="0" err="1" smtClean="0"/>
              <a:t>argmax</a:t>
            </a:r>
            <a:r>
              <a:rPr lang="en-US" i="1" baseline="-25000" dirty="0" err="1" smtClean="0"/>
              <a:t>c</a:t>
            </a:r>
            <a:r>
              <a:rPr lang="en-US" i="1" baseline="-25000" dirty="0" smtClean="0"/>
              <a:t> </a:t>
            </a:r>
            <a:r>
              <a:rPr lang="en-US" i="1" baseline="-25000" dirty="0"/>
              <a:t>∈ candidates</a:t>
            </a:r>
            <a:r>
              <a:rPr lang="en-US" dirty="0"/>
              <a:t> P(</a:t>
            </a:r>
            <a:r>
              <a:rPr lang="en-US" i="1" dirty="0" err="1"/>
              <a:t>c</a:t>
            </a:r>
            <a:r>
              <a:rPr lang="en-US" dirty="0" err="1"/>
              <a:t>|</a:t>
            </a:r>
            <a:r>
              <a:rPr lang="en-US" i="1" dirty="0" err="1"/>
              <a:t>w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Теорема Байеса:</a:t>
            </a:r>
          </a:p>
          <a:p>
            <a:pPr marL="0" indent="0">
              <a:buNone/>
            </a:pPr>
            <a:r>
              <a:rPr lang="en-US" dirty="0" err="1"/>
              <a:t>argmax</a:t>
            </a:r>
            <a:r>
              <a:rPr lang="en-US" i="1" baseline="-25000" dirty="0" err="1"/>
              <a:t>c</a:t>
            </a:r>
            <a:r>
              <a:rPr lang="en-US" i="1" baseline="-25000" dirty="0"/>
              <a:t> ∈ candidates</a:t>
            </a:r>
            <a:r>
              <a:rPr lang="en-US" dirty="0"/>
              <a:t> P(</a:t>
            </a:r>
            <a:r>
              <a:rPr lang="en-US" i="1" dirty="0"/>
              <a:t>c</a:t>
            </a:r>
            <a:r>
              <a:rPr lang="en-US" dirty="0"/>
              <a:t>) P(</a:t>
            </a:r>
            <a:r>
              <a:rPr lang="en-US" i="1" dirty="0" err="1"/>
              <a:t>w</a:t>
            </a:r>
            <a:r>
              <a:rPr lang="en-US" dirty="0" err="1"/>
              <a:t>|</a:t>
            </a:r>
            <a:r>
              <a:rPr lang="en-US" i="1" dirty="0" err="1"/>
              <a:t>c</a:t>
            </a:r>
            <a:r>
              <a:rPr lang="en-US" dirty="0"/>
              <a:t>) / P(</a:t>
            </a:r>
            <a:r>
              <a:rPr lang="en-US" i="1" dirty="0"/>
              <a:t>w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sz="2800" dirty="0" smtClean="0"/>
              <a:t>Вероятность увидеть в тексте </a:t>
            </a:r>
            <a:r>
              <a:rPr lang="en-US" sz="2800" dirty="0" smtClean="0"/>
              <a:t>w</a:t>
            </a:r>
            <a:r>
              <a:rPr lang="ru-RU" sz="2800" dirty="0" smtClean="0"/>
              <a:t> для всех кандидатов одна и та же</a:t>
            </a:r>
          </a:p>
          <a:p>
            <a:pPr marL="0" indent="0">
              <a:buNone/>
            </a:pPr>
            <a:r>
              <a:rPr lang="en-US" dirty="0" err="1"/>
              <a:t>argmax</a:t>
            </a:r>
            <a:r>
              <a:rPr lang="en-US" i="1" baseline="-25000" dirty="0" err="1"/>
              <a:t>c</a:t>
            </a:r>
            <a:r>
              <a:rPr lang="en-US" i="1" baseline="-25000" dirty="0"/>
              <a:t> ∈ candidates</a:t>
            </a:r>
            <a:r>
              <a:rPr lang="en-US" dirty="0"/>
              <a:t> P(</a:t>
            </a:r>
            <a:r>
              <a:rPr lang="en-US" i="1" dirty="0"/>
              <a:t>c</a:t>
            </a:r>
            <a:r>
              <a:rPr lang="en-US" dirty="0"/>
              <a:t>) P(</a:t>
            </a:r>
            <a:r>
              <a:rPr lang="en-US" i="1" dirty="0" err="1"/>
              <a:t>w</a:t>
            </a:r>
            <a:r>
              <a:rPr lang="en-US" dirty="0" err="1"/>
              <a:t>|</a:t>
            </a:r>
            <a:r>
              <a:rPr lang="en-US" i="1" dirty="0" err="1"/>
              <a:t>c</a:t>
            </a:r>
            <a:r>
              <a:rPr lang="en-US" dirty="0"/>
              <a:t>)</a:t>
            </a:r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8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Noisy Channel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664" y="1194836"/>
            <a:ext cx="11229927" cy="46650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1990</a:t>
            </a:r>
          </a:p>
          <a:p>
            <a:r>
              <a:rPr lang="en-US" dirty="0"/>
              <a:t>IBM</a:t>
            </a:r>
          </a:p>
          <a:p>
            <a:pPr marL="0" indent="0">
              <a:buNone/>
            </a:pPr>
            <a:r>
              <a:rPr lang="en-US" dirty="0"/>
              <a:t>Mays, Eric, Fred J. </a:t>
            </a:r>
            <a:r>
              <a:rPr lang="en-US" dirty="0" err="1"/>
              <a:t>Damerau</a:t>
            </a:r>
            <a:r>
              <a:rPr lang="en-US" dirty="0"/>
              <a:t> and Robert L. Mercer. 1991. Context based spelling correction. Information Processing and Management, 23(5), </a:t>
            </a:r>
            <a:r>
              <a:rPr lang="en-US" dirty="0" smtClean="0"/>
              <a:t>517–522</a:t>
            </a:r>
          </a:p>
          <a:p>
            <a:r>
              <a:rPr lang="en-US" dirty="0" smtClean="0"/>
              <a:t>AT&amp;T Bell Labs</a:t>
            </a:r>
          </a:p>
          <a:p>
            <a:r>
              <a:rPr lang="en-US" dirty="0"/>
              <a:t>Kernighan, Mark D., Kenneth W. Church, and William A. Gale. 1990. A spelling correction program based on a noisy channel model. Proceedings of COLING 1990, 205-­‐210</a:t>
            </a:r>
            <a:endParaRPr lang="en-US" dirty="0" smtClean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Noisy Channel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664" y="1194836"/>
            <a:ext cx="11229927" cy="466505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Похожее звучание (ср. английский </a:t>
            </a:r>
            <a:r>
              <a:rPr lang="en-US" i="1" dirty="0" smtClean="0"/>
              <a:t>definition – </a:t>
            </a:r>
            <a:r>
              <a:rPr lang="en-US" i="1" dirty="0" err="1" smtClean="0"/>
              <a:t>def</a:t>
            </a:r>
            <a:r>
              <a:rPr lang="en-US" b="1" i="1" dirty="0" err="1" smtClean="0">
                <a:solidFill>
                  <a:srgbClr val="C00000"/>
                </a:solidFill>
              </a:rPr>
              <a:t>e</a:t>
            </a:r>
            <a:r>
              <a:rPr lang="en-US" i="1" dirty="0" err="1" smtClean="0"/>
              <a:t>nition</a:t>
            </a:r>
            <a:r>
              <a:rPr lang="en-US" i="1" dirty="0" smtClean="0"/>
              <a:t> 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Похожее написание</a:t>
            </a:r>
            <a:r>
              <a:rPr lang="en-US" dirty="0" smtClean="0"/>
              <a:t> (</a:t>
            </a:r>
            <a:r>
              <a:rPr lang="ru-RU" dirty="0" smtClean="0"/>
              <a:t>ср. </a:t>
            </a:r>
            <a:r>
              <a:rPr lang="en-US" i="1" dirty="0" smtClean="0"/>
              <a:t>Actress - </a:t>
            </a:r>
            <a:r>
              <a:rPr lang="en-US" i="1" dirty="0" err="1" smtClean="0"/>
              <a:t>actess</a:t>
            </a:r>
            <a:r>
              <a:rPr lang="en-US" dirty="0" smtClean="0"/>
              <a:t>)</a:t>
            </a:r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Noisy Channel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664" y="1194836"/>
            <a:ext cx="11229927" cy="46650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Ошибки в слове </a:t>
            </a:r>
            <a:r>
              <a:rPr lang="en-US" dirty="0" smtClean="0"/>
              <a:t>actress</a:t>
            </a:r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936" y="1944710"/>
            <a:ext cx="8074005" cy="42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Noisy Channel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664" y="1194836"/>
            <a:ext cx="11229927" cy="466505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80% </a:t>
            </a:r>
            <a:r>
              <a:rPr lang="ru-RU" dirty="0" smtClean="0"/>
              <a:t>в пределах редакторского расстояния – 1</a:t>
            </a:r>
          </a:p>
          <a:p>
            <a:pPr marL="0" indent="0">
              <a:buNone/>
            </a:pPr>
            <a:r>
              <a:rPr lang="ru-RU" dirty="0" smtClean="0"/>
              <a:t>Подавляющее большинство опечаток – в пределах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Noisy Channel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664" y="1194836"/>
            <a:ext cx="11229927" cy="46650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Можно вычислить вероятность </a:t>
            </a:r>
            <a:r>
              <a:rPr lang="ru-RU" dirty="0" err="1" smtClean="0"/>
              <a:t>униграм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413" y="1767003"/>
            <a:ext cx="9513395" cy="43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28339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Noisy Channel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664" y="1194836"/>
            <a:ext cx="11229927" cy="466505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487" y="1469942"/>
            <a:ext cx="7864701" cy="45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4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Confusion matrix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99397" y="1610602"/>
            <a:ext cx="8690977" cy="3373522"/>
          </a:xfrm>
          <a:prstGeom prst="rect">
            <a:avLst/>
          </a:prstGeom>
        </p:spPr>
      </p:pic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Confusion matrix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235" y="1332826"/>
            <a:ext cx="8127462" cy="482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Confusion matrix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Peter </a:t>
            </a:r>
            <a:r>
              <a:rPr lang="en-US" dirty="0" err="1" smtClean="0"/>
              <a:t>Norvig’s</a:t>
            </a:r>
            <a:r>
              <a:rPr lang="en-US" dirty="0" smtClean="0"/>
              <a:t> list of errors</a:t>
            </a:r>
          </a:p>
          <a:p>
            <a:r>
              <a:rPr lang="en-US" dirty="0" smtClean="0"/>
              <a:t>Peter </a:t>
            </a:r>
            <a:r>
              <a:rPr lang="en-US" dirty="0" err="1" smtClean="0"/>
              <a:t>Norvig’s</a:t>
            </a:r>
            <a:r>
              <a:rPr lang="en-US" dirty="0" smtClean="0"/>
              <a:t> list of counts of single-</a:t>
            </a:r>
            <a:r>
              <a:rPr lang="en-US" dirty="0"/>
              <a:t>­‐</a:t>
            </a:r>
            <a:r>
              <a:rPr lang="en-US" dirty="0" smtClean="0"/>
              <a:t>edit errors </a:t>
            </a:r>
            <a:endParaRPr lang="ru-RU" dirty="0" smtClean="0"/>
          </a:p>
          <a:p>
            <a:endParaRPr lang="ru-RU" dirty="0"/>
          </a:p>
          <a:p>
            <a:r>
              <a:rPr lang="en-US" dirty="0">
                <a:hlinkClick r:id="rId5"/>
              </a:rPr>
              <a:t>http://norvig.com/ngrams</a:t>
            </a:r>
            <a:r>
              <a:rPr lang="en-US" dirty="0" smtClean="0">
                <a:hlinkClick r:id="rId5"/>
              </a:rPr>
              <a:t>/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 err="1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</a:t>
                  </a: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Компьютерная лингвистика </a:t>
                  </a:r>
                  <a:r>
                    <a:rPr lang="ru-RU" sz="1400" b="0" i="0" u="none" strike="noStrike" cap="none" dirty="0" smtClean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ru-RU" sz="1400" b="0" i="0" u="none" strike="noStrike" cap="none" dirty="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4273" y="119562"/>
            <a:ext cx="5073203" cy="80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altLang="en-US" sz="2800" dirty="0" smtClean="0"/>
              <a:t>Типы ошибок</a:t>
            </a:r>
            <a:endParaRPr lang="ru-RU" altLang="en-US" sz="28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837" y="1554208"/>
            <a:ext cx="1118272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/>
              <a:t>1</a:t>
            </a:r>
            <a:r>
              <a:rPr lang="en-US" sz="2800" dirty="0"/>
              <a:t>. </a:t>
            </a:r>
            <a:r>
              <a:rPr lang="ru-RU" sz="2800" dirty="0" smtClean="0"/>
              <a:t>распознавание </a:t>
            </a:r>
            <a:r>
              <a:rPr lang="ru-RU" sz="2800" dirty="0" err="1" smtClean="0"/>
              <a:t>несловарных</a:t>
            </a:r>
            <a:r>
              <a:rPr lang="ru-RU" sz="2800" dirty="0" smtClean="0"/>
              <a:t> ошибок</a:t>
            </a:r>
          </a:p>
          <a:p>
            <a:pPr marL="0" indent="0">
              <a:buNone/>
            </a:pPr>
            <a:r>
              <a:rPr lang="ru-RU" sz="2800" b="1" dirty="0"/>
              <a:t>	</a:t>
            </a:r>
            <a:r>
              <a:rPr lang="ru-RU" sz="2800" b="1" dirty="0" smtClean="0"/>
              <a:t>(</a:t>
            </a:r>
            <a:r>
              <a:rPr lang="en-US" sz="2800" b="1" dirty="0" smtClean="0"/>
              <a:t>non-word </a:t>
            </a:r>
            <a:r>
              <a:rPr lang="en-US" sz="2800" b="1" dirty="0"/>
              <a:t>error </a:t>
            </a:r>
            <a:r>
              <a:rPr lang="en-US" sz="2800" b="1" dirty="0" smtClean="0"/>
              <a:t>detection</a:t>
            </a:r>
            <a:r>
              <a:rPr lang="ru-RU" sz="2800" b="1" dirty="0" smtClean="0"/>
              <a:t>: </a:t>
            </a:r>
            <a:r>
              <a:rPr lang="en-US" sz="2800" dirty="0" smtClean="0"/>
              <a:t>like </a:t>
            </a:r>
            <a:r>
              <a:rPr lang="en-US" sz="2800" i="1" dirty="0" err="1"/>
              <a:t>graffe</a:t>
            </a:r>
            <a:r>
              <a:rPr lang="en-US" sz="2800" i="1" dirty="0"/>
              <a:t> </a:t>
            </a:r>
            <a:r>
              <a:rPr lang="en-US" sz="2800" dirty="0"/>
              <a:t>for </a:t>
            </a:r>
            <a:r>
              <a:rPr lang="en-US" sz="2800" i="1" dirty="0"/>
              <a:t>giraffe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r>
              <a:rPr lang="en-US" sz="2800" dirty="0"/>
              <a:t>2. </a:t>
            </a:r>
            <a:r>
              <a:rPr lang="ru-RU" sz="2800" dirty="0" smtClean="0"/>
              <a:t>Исправление ошибок в изолированных словах</a:t>
            </a:r>
          </a:p>
          <a:p>
            <a:pPr marL="0" indent="0">
              <a:buNone/>
            </a:pPr>
            <a:r>
              <a:rPr lang="ru-RU" sz="2800" b="1" dirty="0"/>
              <a:t>	</a:t>
            </a:r>
            <a:r>
              <a:rPr lang="ru-RU" sz="2800" b="1" dirty="0" smtClean="0"/>
              <a:t>(</a:t>
            </a:r>
            <a:r>
              <a:rPr lang="en-US" sz="2800" b="1" dirty="0" smtClean="0"/>
              <a:t>isolated-word </a:t>
            </a:r>
            <a:r>
              <a:rPr lang="en-US" sz="2800" b="1" dirty="0"/>
              <a:t>error correction: </a:t>
            </a:r>
            <a:r>
              <a:rPr lang="en-US" sz="2800" i="1" dirty="0" err="1" smtClean="0"/>
              <a:t>graffe</a:t>
            </a:r>
            <a:r>
              <a:rPr lang="en-US" sz="2800" i="1" dirty="0" smtClean="0"/>
              <a:t> </a:t>
            </a:r>
            <a:r>
              <a:rPr lang="en-US" sz="2800" dirty="0"/>
              <a:t>to </a:t>
            </a:r>
            <a:r>
              <a:rPr lang="en-US" sz="2800" i="1" dirty="0" smtClean="0"/>
              <a:t>giraffe</a:t>
            </a:r>
            <a:r>
              <a:rPr lang="ru-RU" sz="2800" i="1" dirty="0" smtClean="0"/>
              <a:t> </a:t>
            </a:r>
            <a:r>
              <a:rPr lang="ru-RU" sz="2800" dirty="0" smtClean="0"/>
              <a:t>с использованием модели 	канала с шумом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3. </a:t>
            </a:r>
            <a:r>
              <a:rPr lang="ru-RU" sz="2800" dirty="0" smtClean="0"/>
              <a:t>Контекстно-зависимое распознавание ошибок и их исправление</a:t>
            </a:r>
          </a:p>
          <a:p>
            <a:pPr marL="0" indent="0">
              <a:buNone/>
            </a:pPr>
            <a:r>
              <a:rPr lang="ru-RU" sz="2800" b="1" dirty="0"/>
              <a:t>	</a:t>
            </a:r>
            <a:r>
              <a:rPr lang="ru-RU" sz="2800" b="1" dirty="0" smtClean="0"/>
              <a:t>(</a:t>
            </a:r>
            <a:r>
              <a:rPr lang="en-US" sz="2800" b="1" dirty="0" smtClean="0"/>
              <a:t>context-dependent </a:t>
            </a:r>
            <a:r>
              <a:rPr lang="en-US" sz="2800" b="1" dirty="0"/>
              <a:t>error detection and correction: </a:t>
            </a:r>
            <a:r>
              <a:rPr lang="en-US" sz="2800" dirty="0" smtClean="0"/>
              <a:t>(</a:t>
            </a:r>
            <a:r>
              <a:rPr lang="en-US" sz="2800" b="1" dirty="0"/>
              <a:t>real-word </a:t>
            </a:r>
            <a:r>
              <a:rPr lang="en-US" sz="2800" b="1" dirty="0" smtClean="0"/>
              <a:t>errors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(e.g</a:t>
            </a:r>
            <a:r>
              <a:rPr lang="en-US" sz="2800" dirty="0"/>
              <a:t>., </a:t>
            </a:r>
            <a:r>
              <a:rPr lang="en-US" sz="2800" i="1" dirty="0"/>
              <a:t>there </a:t>
            </a:r>
            <a:r>
              <a:rPr lang="en-US" sz="2800" dirty="0"/>
              <a:t>for </a:t>
            </a:r>
            <a:r>
              <a:rPr lang="en-US" sz="2800" i="1" dirty="0"/>
              <a:t>three</a:t>
            </a:r>
            <a:r>
              <a:rPr lang="en-US" sz="2800" dirty="0"/>
              <a:t>), or because the writer substituted the wrong spelling of </a:t>
            </a:r>
            <a:r>
              <a:rPr lang="en-US" sz="2800" dirty="0" smtClean="0"/>
              <a:t>a</a:t>
            </a:r>
            <a:r>
              <a:rPr lang="ru-RU" sz="2800" dirty="0" smtClean="0"/>
              <a:t> омофоны, близкие по звучанию </a:t>
            </a:r>
            <a:r>
              <a:rPr lang="en-US" sz="2800" dirty="0" smtClean="0"/>
              <a:t>(e.g</a:t>
            </a:r>
            <a:r>
              <a:rPr lang="en-US" sz="2800" dirty="0"/>
              <a:t>., </a:t>
            </a:r>
            <a:r>
              <a:rPr lang="en-US" sz="2800" i="1" dirty="0"/>
              <a:t>dessert </a:t>
            </a:r>
            <a:r>
              <a:rPr lang="en-US" sz="2800" dirty="0"/>
              <a:t>for </a:t>
            </a:r>
            <a:r>
              <a:rPr lang="en-US" sz="2800" i="1" dirty="0"/>
              <a:t>desert</a:t>
            </a:r>
            <a:r>
              <a:rPr lang="en-US" sz="2800" dirty="0"/>
              <a:t>, or </a:t>
            </a:r>
            <a:r>
              <a:rPr lang="en-US" sz="2800" i="1" dirty="0"/>
              <a:t>piece </a:t>
            </a:r>
            <a:r>
              <a:rPr lang="en-US" sz="2800" dirty="0"/>
              <a:t>for </a:t>
            </a:r>
            <a:r>
              <a:rPr lang="en-US" sz="2800" i="1" dirty="0"/>
              <a:t>peace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9220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7611949" y="639724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 dirty="0">
                <a:latin typeface="Arial" panose="020B0604020202020204" pitchFamily="34" charset="0"/>
              </a:rPr>
              <a:t>Компьютерная лингвистика.  </a:t>
            </a:r>
            <a:r>
              <a:rPr lang="ru-RU" altLang="en-US" sz="1200" dirty="0" err="1">
                <a:latin typeface="Arial" panose="020B0604020202020204" pitchFamily="34" charset="0"/>
              </a:rPr>
              <a:t>Толдова</a:t>
            </a:r>
            <a:r>
              <a:rPr lang="ru-RU" altLang="en-US" sz="1200" dirty="0">
                <a:latin typeface="Arial" panose="020B0604020202020204" pitchFamily="34" charset="0"/>
              </a:rPr>
              <a:t> С.Ю.</a:t>
            </a:r>
          </a:p>
        </p:txBody>
      </p:sp>
      <p:sp>
        <p:nvSpPr>
          <p:cNvPr id="9221" name="Номер слайда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B3C2BD-97EA-4975-9EA4-735652317359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Оценка вероятность ошибки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95649" y="1737448"/>
            <a:ext cx="9240023" cy="396817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34748" y="570048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Kernighan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Church,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6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Оценка вероятности ошибки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6822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76" y="1598346"/>
            <a:ext cx="6143211" cy="37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Оценка вероятности ошибки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3335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38" y="1598346"/>
            <a:ext cx="10370445" cy="39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 err="1" smtClean="0"/>
              <a:t>Биграмные</a:t>
            </a:r>
            <a:r>
              <a:rPr lang="ru-RU" sz="3600" dirty="0" smtClean="0"/>
              <a:t> модели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67233" y="1454910"/>
            <a:ext cx="10116007" cy="423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 err="1" smtClean="0"/>
              <a:t>Биграмные</a:t>
            </a:r>
            <a:r>
              <a:rPr lang="ru-RU" sz="3600" dirty="0" smtClean="0"/>
              <a:t> модели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39" y="1629041"/>
            <a:ext cx="10847853" cy="43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 err="1" smtClean="0"/>
              <a:t>Биграмные</a:t>
            </a:r>
            <a:r>
              <a:rPr lang="ru-RU" sz="3600" dirty="0" smtClean="0"/>
              <a:t> модели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Wikipedia’s list of common English misspelling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Aspell</a:t>
            </a:r>
            <a:r>
              <a:rPr lang="en-US" dirty="0"/>
              <a:t> filtered version of that </a:t>
            </a:r>
            <a:r>
              <a:rPr lang="en-US" dirty="0" smtClean="0"/>
              <a:t>list</a:t>
            </a:r>
            <a:r>
              <a:rPr lang="ru-RU" dirty="0" smtClean="0"/>
              <a:t> </a:t>
            </a:r>
            <a:r>
              <a:rPr lang="en-US" dirty="0">
                <a:hlinkClick r:id="rId6"/>
              </a:rPr>
              <a:t>http://aspell.net</a:t>
            </a:r>
            <a:r>
              <a:rPr lang="en-US" dirty="0" smtClean="0">
                <a:hlinkClick r:id="rId6"/>
              </a:rPr>
              <a:t>/</a:t>
            </a:r>
            <a:r>
              <a:rPr lang="ru-RU" dirty="0" smtClean="0"/>
              <a:t> 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Birkbeck</a:t>
            </a:r>
            <a:r>
              <a:rPr lang="en-US" dirty="0"/>
              <a:t> spelling error </a:t>
            </a:r>
            <a:r>
              <a:rPr lang="en-US" dirty="0" smtClean="0"/>
              <a:t>corpus</a:t>
            </a:r>
            <a:r>
              <a:rPr lang="ru-RU" dirty="0" smtClean="0"/>
              <a:t> </a:t>
            </a:r>
            <a:r>
              <a:rPr lang="en-US" dirty="0">
                <a:hlinkClick r:id="rId7"/>
              </a:rPr>
              <a:t>http://www.dcs.bbk.ac.uk/~</a:t>
            </a:r>
            <a:r>
              <a:rPr lang="en-US" dirty="0" smtClean="0">
                <a:hlinkClick r:id="rId7"/>
              </a:rPr>
              <a:t>ROGER/corpora.html</a:t>
            </a:r>
            <a:r>
              <a:rPr lang="ru-RU" dirty="0" smtClean="0"/>
              <a:t> </a:t>
            </a:r>
            <a:endParaRPr lang="en-US" dirty="0"/>
          </a:p>
          <a:p>
            <a:r>
              <a:rPr lang="en-US" dirty="0"/>
              <a:t>• Peter </a:t>
            </a:r>
            <a:r>
              <a:rPr lang="en-US" dirty="0" err="1"/>
              <a:t>Norvig’s</a:t>
            </a:r>
            <a:r>
              <a:rPr lang="en-US" dirty="0"/>
              <a:t> list of errors (includes Wikipedia and </a:t>
            </a:r>
            <a:r>
              <a:rPr lang="en-US" dirty="0" err="1"/>
              <a:t>Birkbeck</a:t>
            </a:r>
            <a:r>
              <a:rPr lang="en-US" dirty="0"/>
              <a:t>, for training or testing)</a:t>
            </a:r>
          </a:p>
        </p:txBody>
      </p:sp>
    </p:spTree>
    <p:extLst>
      <p:ext uri="{BB962C8B-B14F-4D97-AF65-F5344CB8AC3E}">
        <p14:creationId xmlns:p14="http://schemas.microsoft.com/office/powerpoint/2010/main" val="37019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Словарные ошибки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690808"/>
            <a:ext cx="10914898" cy="31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Словарные ошибки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каждого слова в предложении</a:t>
            </a:r>
          </a:p>
          <a:p>
            <a:pPr lvl="1"/>
            <a:r>
              <a:rPr lang="ru-RU" dirty="0" smtClean="0"/>
              <a:t>Создать список кандидатов</a:t>
            </a:r>
          </a:p>
          <a:p>
            <a:pPr lvl="2"/>
            <a:r>
              <a:rPr lang="ru-RU" dirty="0" smtClean="0"/>
              <a:t>Само слово</a:t>
            </a:r>
          </a:p>
          <a:p>
            <a:pPr lvl="2"/>
            <a:r>
              <a:rPr lang="ru-RU" dirty="0" smtClean="0"/>
              <a:t>Слова с редакторским расстоянием 1</a:t>
            </a:r>
          </a:p>
          <a:p>
            <a:pPr lvl="2"/>
            <a:r>
              <a:rPr lang="ru-RU" dirty="0" smtClean="0"/>
              <a:t>Омофоны</a:t>
            </a:r>
          </a:p>
          <a:p>
            <a:pPr lvl="1"/>
            <a:r>
              <a:rPr lang="ru-RU" dirty="0" smtClean="0"/>
              <a:t>Выбрать кандидата</a:t>
            </a:r>
          </a:p>
          <a:p>
            <a:pPr lvl="2"/>
            <a:r>
              <a:rPr lang="ru-RU" dirty="0" smtClean="0"/>
              <a:t>Канал с шумом</a:t>
            </a:r>
          </a:p>
          <a:p>
            <a:pPr lvl="2"/>
            <a:r>
              <a:rPr lang="ru-RU" dirty="0" smtClean="0"/>
              <a:t>Классификатор 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8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Словарные ошибки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448" y="2320695"/>
            <a:ext cx="9935746" cy="390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Словарные ошибки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700" y="1598346"/>
            <a:ext cx="8009540" cy="45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 err="1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</a:t>
                  </a: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Компьютерная лингвистика </a:t>
                  </a:r>
                  <a:r>
                    <a:rPr lang="ru-RU" sz="1400" b="0" i="0" u="none" strike="noStrike" cap="none" dirty="0" smtClean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 </a:t>
                  </a:r>
                  <a:endParaRPr lang="ru-RU" sz="1400" b="0" i="0" u="none" strike="noStrike" cap="none" dirty="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4273" y="119562"/>
            <a:ext cx="5073203" cy="80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altLang="en-US" sz="2800" dirty="0" smtClean="0"/>
              <a:t>Типы ошибок</a:t>
            </a:r>
            <a:endParaRPr lang="ru-RU" altLang="en-US" sz="28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838" y="1554208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sz="2000" dirty="0"/>
          </a:p>
          <a:p>
            <a:r>
              <a:rPr lang="ru-RU" sz="2800" dirty="0"/>
              <a:t>опечатки</a:t>
            </a:r>
            <a:r>
              <a:rPr lang="ru-RU" sz="2800" i="1" dirty="0"/>
              <a:t>(</a:t>
            </a:r>
            <a:r>
              <a:rPr lang="ru-RU" sz="2800" i="1" dirty="0" err="1"/>
              <a:t>мнеяя</a:t>
            </a:r>
            <a:r>
              <a:rPr lang="ru-RU" sz="2800" i="1" dirty="0"/>
              <a:t>/меня)</a:t>
            </a:r>
            <a:endParaRPr lang="ru-RU" sz="2800" dirty="0"/>
          </a:p>
          <a:p>
            <a:r>
              <a:rPr lang="ru-RU" sz="2800" dirty="0" err="1" smtClean="0"/>
              <a:t>орфографичекие</a:t>
            </a:r>
            <a:r>
              <a:rPr lang="en-US" sz="2800" dirty="0" smtClean="0"/>
              <a:t> </a:t>
            </a:r>
            <a:r>
              <a:rPr lang="ru-RU" sz="2800" dirty="0" smtClean="0"/>
              <a:t>ошибки</a:t>
            </a:r>
            <a:r>
              <a:rPr lang="ru-RU" sz="2800" i="1" dirty="0" smtClean="0"/>
              <a:t>(</a:t>
            </a:r>
            <a:r>
              <a:rPr lang="ru-RU" sz="2800" i="1" dirty="0" err="1" smtClean="0"/>
              <a:t>карова</a:t>
            </a:r>
            <a:r>
              <a:rPr lang="ru-RU" sz="2800" i="1" dirty="0" smtClean="0"/>
              <a:t>/корова</a:t>
            </a:r>
            <a:r>
              <a:rPr lang="ru-RU" sz="2800" i="1" dirty="0"/>
              <a:t>)</a:t>
            </a:r>
            <a:endParaRPr lang="ru-RU" sz="2800" dirty="0"/>
          </a:p>
          <a:p>
            <a:r>
              <a:rPr lang="ru-RU" sz="2800" dirty="0" smtClean="0"/>
              <a:t>ошибки</a:t>
            </a:r>
            <a:r>
              <a:rPr lang="ru-RU" sz="2800" dirty="0"/>
              <a:t>, </a:t>
            </a:r>
            <a:r>
              <a:rPr lang="ru-RU" sz="2800" dirty="0" smtClean="0"/>
              <a:t>приводящие</a:t>
            </a:r>
            <a:r>
              <a:rPr lang="en-US" sz="2800" dirty="0" smtClean="0"/>
              <a:t> </a:t>
            </a:r>
            <a:r>
              <a:rPr lang="ru-RU" sz="2800" dirty="0" smtClean="0"/>
              <a:t>к другому</a:t>
            </a:r>
            <a:r>
              <a:rPr lang="en-US" sz="2800" dirty="0" smtClean="0"/>
              <a:t> </a:t>
            </a:r>
            <a:r>
              <a:rPr lang="ru-RU" sz="2800" dirty="0" smtClean="0"/>
              <a:t>слову</a:t>
            </a:r>
            <a:r>
              <a:rPr lang="ru-RU" sz="2800" i="1" dirty="0" smtClean="0"/>
              <a:t>(компания/кампания</a:t>
            </a:r>
            <a:r>
              <a:rPr lang="ru-RU" sz="2800" i="1" dirty="0"/>
              <a:t>)</a:t>
            </a:r>
            <a:endParaRPr lang="ru-RU" sz="2800" dirty="0"/>
          </a:p>
          <a:p>
            <a:r>
              <a:rPr lang="ru-RU" sz="2800" dirty="0" smtClean="0"/>
              <a:t>грамматические</a:t>
            </a:r>
            <a:r>
              <a:rPr lang="en-US" sz="2800" dirty="0" smtClean="0"/>
              <a:t> </a:t>
            </a:r>
            <a:r>
              <a:rPr lang="ru-RU" sz="2800" dirty="0" smtClean="0"/>
              <a:t>ошибки</a:t>
            </a:r>
            <a:r>
              <a:rPr lang="ru-RU" sz="2800" i="1" dirty="0" smtClean="0"/>
              <a:t>(он</a:t>
            </a:r>
            <a:r>
              <a:rPr lang="en-US" sz="2800" i="1" dirty="0" smtClean="0"/>
              <a:t> </a:t>
            </a:r>
            <a:r>
              <a:rPr lang="ru-RU" sz="2800" i="1" dirty="0" smtClean="0"/>
              <a:t>сумел</a:t>
            </a:r>
            <a:r>
              <a:rPr lang="en-US" sz="2800" i="1" dirty="0" smtClean="0"/>
              <a:t> </a:t>
            </a:r>
            <a:r>
              <a:rPr lang="ru-RU" sz="2800" i="1" dirty="0" err="1" smtClean="0"/>
              <a:t>ошибится</a:t>
            </a:r>
            <a:r>
              <a:rPr lang="ru-RU" sz="2800" i="1" dirty="0" smtClean="0"/>
              <a:t>/он</a:t>
            </a:r>
            <a:r>
              <a:rPr lang="en-US" sz="2800" i="1" dirty="0" smtClean="0"/>
              <a:t> </a:t>
            </a:r>
            <a:r>
              <a:rPr lang="ru-RU" sz="2800" i="1" dirty="0" smtClean="0"/>
              <a:t>сумел</a:t>
            </a:r>
            <a:r>
              <a:rPr lang="en-US" sz="2800" i="1" dirty="0" smtClean="0"/>
              <a:t> </a:t>
            </a:r>
            <a:r>
              <a:rPr lang="ru-RU" sz="2800" i="1" dirty="0" smtClean="0"/>
              <a:t>ошибиться</a:t>
            </a:r>
            <a:r>
              <a:rPr lang="ru-RU" sz="2800" i="1" dirty="0"/>
              <a:t>)</a:t>
            </a:r>
            <a:endParaRPr lang="ru-RU" sz="2800" dirty="0"/>
          </a:p>
          <a:p>
            <a:r>
              <a:rPr lang="ru-RU" sz="2800" dirty="0" smtClean="0"/>
              <a:t>намеренные</a:t>
            </a:r>
            <a:r>
              <a:rPr lang="en-US" sz="2800" dirty="0" smtClean="0"/>
              <a:t> </a:t>
            </a:r>
            <a:r>
              <a:rPr lang="ru-RU" sz="2800" dirty="0" smtClean="0"/>
              <a:t>искажения</a:t>
            </a:r>
            <a:r>
              <a:rPr lang="en-US" sz="2800" dirty="0" smtClean="0"/>
              <a:t> </a:t>
            </a:r>
            <a:r>
              <a:rPr lang="ru-RU" sz="2800" dirty="0" smtClean="0"/>
              <a:t>написания</a:t>
            </a:r>
            <a:r>
              <a:rPr lang="ru-RU" sz="2800" i="1" dirty="0" smtClean="0"/>
              <a:t>(</a:t>
            </a:r>
            <a:r>
              <a:rPr lang="ru-RU" sz="2800" i="1" dirty="0" err="1" smtClean="0"/>
              <a:t>хочецца</a:t>
            </a:r>
            <a:r>
              <a:rPr lang="ru-RU" sz="2800" i="1" dirty="0" smtClean="0"/>
              <a:t>/хочется</a:t>
            </a:r>
            <a:r>
              <a:rPr lang="ru-RU" sz="2800" i="1" dirty="0"/>
              <a:t>, </a:t>
            </a:r>
            <a:r>
              <a:rPr lang="ru-RU" sz="2800" i="1" dirty="0" err="1"/>
              <a:t>уррааа</a:t>
            </a:r>
            <a:r>
              <a:rPr lang="ru-RU" sz="2800" i="1" dirty="0"/>
              <a:t>/ура)</a:t>
            </a:r>
            <a:endParaRPr lang="ru-RU" sz="2800" dirty="0"/>
          </a:p>
          <a:p>
            <a:r>
              <a:rPr lang="ru-RU" sz="2800" dirty="0" smtClean="0"/>
              <a:t>неправильная</a:t>
            </a:r>
            <a:r>
              <a:rPr lang="en-US" sz="2800" dirty="0" smtClean="0"/>
              <a:t> </a:t>
            </a:r>
            <a:r>
              <a:rPr lang="ru-RU" sz="2800" dirty="0" smtClean="0"/>
              <a:t>расстановка</a:t>
            </a:r>
            <a:r>
              <a:rPr lang="en-US" sz="2800" dirty="0" smtClean="0"/>
              <a:t> </a:t>
            </a:r>
            <a:r>
              <a:rPr lang="ru-RU" sz="2800" dirty="0" smtClean="0"/>
              <a:t>пробелов</a:t>
            </a:r>
            <a:r>
              <a:rPr lang="ru-RU" sz="2800" i="1" dirty="0" smtClean="0"/>
              <a:t>(</a:t>
            </a:r>
            <a:r>
              <a:rPr lang="ru-RU" sz="2800" i="1" dirty="0" err="1" smtClean="0"/>
              <a:t>незнаю</a:t>
            </a:r>
            <a:r>
              <a:rPr lang="ru-RU" sz="2800" i="1" dirty="0" smtClean="0"/>
              <a:t>/</a:t>
            </a:r>
            <a:r>
              <a:rPr lang="ru-RU" sz="2800" i="1" dirty="0" err="1" smtClean="0"/>
              <a:t>незнаю</a:t>
            </a:r>
            <a:r>
              <a:rPr lang="ru-RU" sz="2800" i="1" dirty="0"/>
              <a:t>, </a:t>
            </a:r>
            <a:r>
              <a:rPr lang="ru-RU" sz="2800" i="1" dirty="0" err="1"/>
              <a:t>сэтим</a:t>
            </a:r>
            <a:r>
              <a:rPr lang="ru-RU" sz="2800" i="1" dirty="0"/>
              <a:t>/с этим)</a:t>
            </a:r>
            <a:endParaRPr lang="ru-RU" sz="2800" dirty="0"/>
          </a:p>
          <a:p>
            <a:r>
              <a:rPr lang="ru-RU" sz="2800" dirty="0" smtClean="0"/>
              <a:t>неправильная</a:t>
            </a:r>
            <a:r>
              <a:rPr lang="en-US" sz="2800" dirty="0" smtClean="0"/>
              <a:t> </a:t>
            </a:r>
            <a:r>
              <a:rPr lang="ru-RU" sz="2800" dirty="0" smtClean="0"/>
              <a:t>расстановка</a:t>
            </a:r>
            <a:r>
              <a:rPr lang="en-US" sz="2800" dirty="0" smtClean="0"/>
              <a:t> </a:t>
            </a:r>
            <a:r>
              <a:rPr lang="ru-RU" sz="2800" dirty="0" smtClean="0"/>
              <a:t>дефиса</a:t>
            </a:r>
            <a:r>
              <a:rPr lang="ru-RU" sz="2800" i="1" dirty="0" smtClean="0"/>
              <a:t>(</a:t>
            </a:r>
            <a:r>
              <a:rPr lang="ru-RU" sz="2800" i="1" dirty="0" err="1" smtClean="0"/>
              <a:t>порусски</a:t>
            </a:r>
            <a:r>
              <a:rPr lang="ru-RU" sz="2800" i="1" dirty="0"/>
              <a:t>, </a:t>
            </a:r>
            <a:r>
              <a:rPr lang="ru-RU" sz="2800" i="1" dirty="0" err="1"/>
              <a:t>пол-дома</a:t>
            </a:r>
            <a:r>
              <a:rPr lang="ru-RU" sz="2800" i="1" dirty="0"/>
              <a:t>, 8 </a:t>
            </a:r>
            <a:r>
              <a:rPr lang="ru-RU" sz="2800" i="1" dirty="0" err="1"/>
              <a:t>гомарта</a:t>
            </a:r>
            <a:r>
              <a:rPr lang="ru-RU" sz="2800" i="1" dirty="0"/>
              <a:t>) </a:t>
            </a:r>
            <a:r>
              <a:rPr lang="ru-RU" sz="2800" dirty="0" smtClean="0"/>
              <a:t>или</a:t>
            </a:r>
            <a:r>
              <a:rPr lang="en-US" sz="2800" dirty="0" smtClean="0"/>
              <a:t> </a:t>
            </a:r>
            <a:r>
              <a:rPr lang="ru-RU" sz="2800" dirty="0" smtClean="0"/>
              <a:t>путаница</a:t>
            </a:r>
            <a:r>
              <a:rPr lang="en-US" sz="2800" dirty="0" smtClean="0"/>
              <a:t> </a:t>
            </a:r>
            <a:r>
              <a:rPr lang="ru-RU" sz="2800" dirty="0" smtClean="0"/>
              <a:t>дефиса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ru-RU" sz="2800" dirty="0"/>
              <a:t>тире</a:t>
            </a:r>
          </a:p>
          <a:p>
            <a:pPr marL="457200" indent="-457200">
              <a:lnSpc>
                <a:spcPct val="80000"/>
              </a:lnSpc>
              <a:buAutoNum type="arabicPeriod"/>
              <a:defRPr/>
            </a:pPr>
            <a:endParaRPr lang="ru-R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ru-RU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80% ошибок – одно расхождение в написании слова</a:t>
            </a:r>
            <a:endParaRPr lang="ru-R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7611949" y="639724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 dirty="0">
                <a:latin typeface="Arial" panose="020B0604020202020204" pitchFamily="34" charset="0"/>
              </a:rPr>
              <a:t>Компьютерная лингвистика.  </a:t>
            </a:r>
            <a:r>
              <a:rPr lang="ru-RU" altLang="en-US" sz="1200" dirty="0" err="1">
                <a:latin typeface="Arial" panose="020B0604020202020204" pitchFamily="34" charset="0"/>
              </a:rPr>
              <a:t>Толдова</a:t>
            </a:r>
            <a:r>
              <a:rPr lang="ru-RU" altLang="en-US" sz="1200" dirty="0">
                <a:latin typeface="Arial" panose="020B0604020202020204" pitchFamily="34" charset="0"/>
              </a:rPr>
              <a:t> С.Ю.</a:t>
            </a:r>
          </a:p>
        </p:txBody>
      </p:sp>
      <p:sp>
        <p:nvSpPr>
          <p:cNvPr id="9221" name="Номер слайда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B3C2BD-97EA-4975-9EA4-735652317359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Словарные ошибки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598345"/>
            <a:ext cx="8109397" cy="42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 smtClean="0"/>
              <a:t>Упрощение задачи: одна ошибка на предложение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48345" y="1752777"/>
            <a:ext cx="9299597" cy="33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 smtClean="0"/>
              <a:t>Откуда брать вероятности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65331" y="1650145"/>
            <a:ext cx="8671852" cy="43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Вероятности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14943" y="1598476"/>
            <a:ext cx="9588155" cy="4068220"/>
          </a:xfrm>
          <a:prstGeom prst="rect">
            <a:avLst/>
          </a:prstGeom>
        </p:spPr>
      </p:pic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Вероятности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598346"/>
            <a:ext cx="10720660" cy="430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Вероятности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12" y="1502050"/>
            <a:ext cx="4997101" cy="457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Noisy Channel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81" y="1525700"/>
            <a:ext cx="8274400" cy="372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5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Noisy Channel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6458" y="1505274"/>
            <a:ext cx="82857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Factors that could influence p(</a:t>
            </a:r>
            <a:r>
              <a:rPr lang="en-US" sz="2800" dirty="0" err="1"/>
              <a:t>misspelling|word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The source letter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The target letter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Surrounding letters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The position in the word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Nearby keys on the keyboard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Homology on the keyboard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Pronunciations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Likely morpheme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42049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Классификатор</a:t>
            </a: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6458" y="1505274"/>
            <a:ext cx="82857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Можно использовать классификатор</a:t>
            </a:r>
          </a:p>
          <a:p>
            <a:r>
              <a:rPr lang="ru-RU" sz="2800" dirty="0" smtClean="0"/>
              <a:t>Объект:</a:t>
            </a:r>
          </a:p>
          <a:p>
            <a:r>
              <a:rPr lang="ru-RU" sz="2800" dirty="0" smtClean="0"/>
              <a:t>пара </a:t>
            </a:r>
            <a:r>
              <a:rPr lang="en-US" sz="2800" dirty="0" smtClean="0"/>
              <a:t>whether/weather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Признаки: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Контекст (</a:t>
            </a:r>
            <a:r>
              <a:rPr lang="en-US" sz="2800" dirty="0" smtClean="0"/>
              <a:t>cloudy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_ to Verb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_ or not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Типичная опечатка (например, удвоение)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Фонетические замены …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32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endParaRPr lang="ru-RU" sz="3600" dirty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677" y="1285085"/>
            <a:ext cx="6525988" cy="49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 err="1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</a:t>
                  </a: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Компьютерная лингвистика </a:t>
                  </a:r>
                  <a:r>
                    <a:rPr lang="ru-RU" sz="1400" b="0" i="0" u="none" strike="noStrike" cap="none" dirty="0" smtClean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 </a:t>
                  </a:r>
                  <a:endParaRPr lang="ru-RU" sz="1400" b="0" i="0" u="none" strike="noStrike" cap="none" dirty="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4273" y="119562"/>
            <a:ext cx="5073203" cy="80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altLang="en-US" sz="2800" dirty="0" smtClean="0"/>
              <a:t>Задачи</a:t>
            </a:r>
            <a:endParaRPr lang="ru-RU" altLang="en-US" sz="28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838" y="155420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Найти опечатку</a:t>
            </a:r>
          </a:p>
          <a:p>
            <a:r>
              <a:rPr lang="ru-RU" dirty="0" smtClean="0"/>
              <a:t>Предложить исправление:</a:t>
            </a:r>
          </a:p>
          <a:p>
            <a:pPr lvl="1"/>
            <a:r>
              <a:rPr lang="ru-RU" dirty="0" smtClean="0"/>
              <a:t>Предложить наиболее вероятное исправление</a:t>
            </a:r>
          </a:p>
          <a:p>
            <a:pPr lvl="2"/>
            <a:r>
              <a:rPr lang="ru-RU" sz="2800" dirty="0"/>
              <a:t>с</a:t>
            </a:r>
            <a:r>
              <a:rPr lang="ru-RU" sz="2800" dirty="0" smtClean="0"/>
              <a:t>формировать список кандидатов</a:t>
            </a:r>
          </a:p>
          <a:p>
            <a:pPr lvl="2"/>
            <a:r>
              <a:rPr lang="ru-RU" sz="2800" smtClean="0"/>
              <a:t>выбрать </a:t>
            </a:r>
            <a:r>
              <a:rPr lang="ru-RU" sz="2800" dirty="0" smtClean="0"/>
              <a:t>наиболее «подходящий»</a:t>
            </a:r>
            <a:endParaRPr lang="en-US" sz="2800" dirty="0"/>
          </a:p>
        </p:txBody>
      </p:sp>
      <p:sp>
        <p:nvSpPr>
          <p:cNvPr id="9220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7611949" y="639724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 dirty="0">
                <a:latin typeface="Arial" panose="020B0604020202020204" pitchFamily="34" charset="0"/>
              </a:rPr>
              <a:t>Компьютерная лингвистика.  </a:t>
            </a:r>
            <a:r>
              <a:rPr lang="ru-RU" altLang="en-US" sz="1200" dirty="0" err="1">
                <a:latin typeface="Arial" panose="020B0604020202020204" pitchFamily="34" charset="0"/>
              </a:rPr>
              <a:t>Толдова</a:t>
            </a:r>
            <a:r>
              <a:rPr lang="ru-RU" altLang="en-US" sz="1200" dirty="0">
                <a:latin typeface="Arial" panose="020B0604020202020204" pitchFamily="34" charset="0"/>
              </a:rPr>
              <a:t> С.Ю.</a:t>
            </a:r>
          </a:p>
        </p:txBody>
      </p:sp>
      <p:sp>
        <p:nvSpPr>
          <p:cNvPr id="9221" name="Номер слайда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B3C2BD-97EA-4975-9EA4-735652317359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Алгоритм Питера </a:t>
            </a:r>
            <a:r>
              <a:rPr lang="ru-RU" sz="3600" dirty="0" err="1" smtClean="0"/>
              <a:t>Норвига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Selection Mechanism</a:t>
            </a:r>
            <a:r>
              <a:rPr lang="en-US" dirty="0"/>
              <a:t>: </a:t>
            </a:r>
            <a:r>
              <a:rPr lang="en-US" dirty="0" err="1"/>
              <a:t>argmax</a:t>
            </a:r>
            <a:r>
              <a:rPr lang="en-US" dirty="0"/>
              <a:t>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Выбираем кандидата с максимальной вероятностью</a:t>
            </a:r>
          </a:p>
          <a:p>
            <a:pPr marL="0" indent="0">
              <a:buNone/>
            </a:pPr>
            <a:r>
              <a:rPr lang="en-US" b="1" dirty="0"/>
              <a:t>Candidate Model</a:t>
            </a:r>
            <a:r>
              <a:rPr lang="en-US" dirty="0"/>
              <a:t>: </a:t>
            </a:r>
            <a:r>
              <a:rPr lang="en-US" i="1" dirty="0"/>
              <a:t>c ∈ </a:t>
            </a:r>
            <a:r>
              <a:rPr lang="en-US" i="1" dirty="0" smtClean="0"/>
              <a:t>candidates</a:t>
            </a:r>
            <a:endParaRPr lang="ru-RU" i="1" dirty="0" smtClean="0"/>
          </a:p>
          <a:p>
            <a:pPr marL="0" indent="0">
              <a:buNone/>
            </a:pPr>
            <a:r>
              <a:rPr lang="ru-RU" dirty="0" smtClean="0"/>
              <a:t>Порождаем множество кандидатов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Language Model</a:t>
            </a:r>
            <a:r>
              <a:rPr lang="en-US" dirty="0"/>
              <a:t>: P(</a:t>
            </a:r>
            <a:r>
              <a:rPr lang="en-US" i="1" dirty="0"/>
              <a:t>c</a:t>
            </a:r>
            <a:r>
              <a:rPr lang="en-US" dirty="0"/>
              <a:t>)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Вероятность появления слова в тексте (частота в корпусе)</a:t>
            </a:r>
          </a:p>
          <a:p>
            <a:pPr marL="0" indent="0">
              <a:buNone/>
            </a:pPr>
            <a:r>
              <a:rPr lang="en-US" dirty="0" smtClean="0"/>
              <a:t>P(the) = 7%</a:t>
            </a:r>
          </a:p>
          <a:p>
            <a:pPr marL="0" indent="0">
              <a:buNone/>
            </a:pPr>
            <a:r>
              <a:rPr lang="en-US" b="1" dirty="0"/>
              <a:t>Error Model</a:t>
            </a:r>
            <a:r>
              <a:rPr lang="en-US" dirty="0"/>
              <a:t>: P(</a:t>
            </a:r>
            <a:r>
              <a:rPr lang="en-US" i="1" dirty="0" err="1"/>
              <a:t>w</a:t>
            </a:r>
            <a:r>
              <a:rPr lang="en-US" dirty="0" err="1"/>
              <a:t>|</a:t>
            </a:r>
            <a:r>
              <a:rPr lang="en-US" i="1" dirty="0" err="1"/>
              <a:t>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Вероятность увидеть </a:t>
            </a:r>
            <a:r>
              <a:rPr lang="en-US" dirty="0" smtClean="0"/>
              <a:t>w</a:t>
            </a:r>
            <a:r>
              <a:rPr lang="ru-RU" dirty="0" smtClean="0"/>
              <a:t> вместо с:</a:t>
            </a:r>
          </a:p>
          <a:p>
            <a:pPr marL="0" indent="0">
              <a:buNone/>
            </a:pPr>
            <a:r>
              <a:rPr lang="ru-RU" dirty="0" smtClean="0"/>
              <a:t>Какая вероятность выше</a:t>
            </a:r>
            <a:r>
              <a:rPr lang="en-US" dirty="0" smtClean="0"/>
              <a:t>?</a:t>
            </a:r>
            <a:r>
              <a:rPr lang="ru-RU" dirty="0" smtClean="0"/>
              <a:t> </a:t>
            </a:r>
            <a:r>
              <a:rPr lang="en-US" dirty="0" smtClean="0"/>
              <a:t>P(</a:t>
            </a:r>
            <a:r>
              <a:rPr lang="ru-RU" dirty="0" err="1" smtClean="0"/>
              <a:t>слвоак</a:t>
            </a:r>
            <a:r>
              <a:rPr lang="en-US" dirty="0" smtClean="0"/>
              <a:t>| </a:t>
            </a:r>
            <a:r>
              <a:rPr lang="ru-RU" dirty="0" smtClean="0"/>
              <a:t>слова</a:t>
            </a:r>
            <a:r>
              <a:rPr lang="en-US" dirty="0" smtClean="0"/>
              <a:t>)</a:t>
            </a:r>
            <a:r>
              <a:rPr lang="ru-RU" dirty="0" smtClean="0"/>
              <a:t> или </a:t>
            </a:r>
            <a:r>
              <a:rPr lang="en-US" dirty="0" smtClean="0"/>
              <a:t>P(</a:t>
            </a:r>
            <a:r>
              <a:rPr lang="ru-RU" dirty="0" err="1" smtClean="0"/>
              <a:t>слвоак</a:t>
            </a:r>
            <a:r>
              <a:rPr lang="ru-RU" dirty="0" smtClean="0"/>
              <a:t> </a:t>
            </a:r>
            <a:r>
              <a:rPr lang="en-US" dirty="0" smtClean="0"/>
              <a:t>|</a:t>
            </a:r>
            <a:r>
              <a:rPr lang="ru-RU" dirty="0" smtClean="0"/>
              <a:t> словак)</a:t>
            </a:r>
          </a:p>
          <a:p>
            <a:pPr marL="0" indent="0">
              <a:buNone/>
            </a:pPr>
            <a:r>
              <a:rPr lang="ru-RU" dirty="0" smtClean="0"/>
              <a:t>(ср. редакционное расстояние </a:t>
            </a:r>
            <a:r>
              <a:rPr lang="en-US" dirty="0" smtClean="0"/>
              <a:t>vs. …</a:t>
            </a:r>
            <a:r>
              <a:rPr lang="ru-RU" dirty="0" smtClean="0"/>
              <a:t>, ср. </a:t>
            </a:r>
            <a:r>
              <a:rPr lang="en-US" dirty="0" err="1" smtClean="0"/>
              <a:t>Thew</a:t>
            </a:r>
            <a:r>
              <a:rPr lang="en-US" dirty="0" smtClean="0"/>
              <a:t> – the – thaw</a:t>
            </a:r>
            <a:r>
              <a:rPr lang="ru-RU" dirty="0" smtClean="0"/>
              <a:t>)</a:t>
            </a:r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4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Толдова. Компьютерная лингвистика 2 </a:t>
                  </a: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3640" y="81416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Алгоритм Питера </a:t>
            </a:r>
            <a:r>
              <a:rPr lang="ru-RU" sz="3600" dirty="0" err="1" smtClean="0"/>
              <a:t>Норвига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norvig.com/spell-correct.html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 err="1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</a:t>
                  </a: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Компьютерная лингвистика </a:t>
                  </a:r>
                  <a:r>
                    <a:rPr lang="ru-RU" sz="1400" b="0" i="0" u="none" strike="noStrike" cap="none" dirty="0" smtClean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 </a:t>
                  </a:r>
                  <a:endParaRPr lang="ru-RU" sz="1400" b="0" i="0" u="none" strike="noStrike" cap="none" dirty="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4273" y="119562"/>
            <a:ext cx="5073203" cy="80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altLang="en-US" sz="2800" dirty="0" smtClean="0"/>
              <a:t>Нечеткий поиск строк</a:t>
            </a:r>
            <a:endParaRPr lang="ru-RU" altLang="en-US" sz="28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838" y="1554208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/>
              <a:t>Расстояние Левенштейна</a:t>
            </a:r>
          </a:p>
          <a:p>
            <a:r>
              <a:rPr lang="ru-RU" sz="2000" dirty="0"/>
              <a:t>Расстояние </a:t>
            </a:r>
            <a:r>
              <a:rPr lang="ru-RU" sz="2000" dirty="0" err="1"/>
              <a:t>Дамерау</a:t>
            </a:r>
            <a:r>
              <a:rPr lang="ru-RU" sz="2000" dirty="0"/>
              <a:t>-Левенштейна</a:t>
            </a:r>
          </a:p>
          <a:p>
            <a:r>
              <a:rPr lang="ru-RU" sz="2000" dirty="0"/>
              <a:t>Алгоритм </a:t>
            </a:r>
            <a:r>
              <a:rPr lang="ru-RU" sz="2000" dirty="0" err="1"/>
              <a:t>Bitap</a:t>
            </a:r>
            <a:r>
              <a:rPr lang="ru-RU" sz="2000" dirty="0"/>
              <a:t> с модификациями от </a:t>
            </a:r>
            <a:r>
              <a:rPr lang="ru-RU" sz="2000" dirty="0" err="1"/>
              <a:t>Wu</a:t>
            </a:r>
            <a:r>
              <a:rPr lang="ru-RU" sz="2000" dirty="0"/>
              <a:t> и </a:t>
            </a:r>
            <a:r>
              <a:rPr lang="ru-RU" sz="2000" dirty="0" err="1"/>
              <a:t>Manber</a:t>
            </a:r>
            <a:endParaRPr lang="ru-RU" sz="2000" dirty="0"/>
          </a:p>
          <a:p>
            <a:r>
              <a:rPr lang="ru-RU" sz="2000" dirty="0"/>
              <a:t>Алгоритм расширения выборки</a:t>
            </a:r>
          </a:p>
          <a:p>
            <a:r>
              <a:rPr lang="ru-RU" sz="2000" dirty="0"/>
              <a:t>Метод N-грамм</a:t>
            </a:r>
          </a:p>
          <a:p>
            <a:r>
              <a:rPr lang="ru-RU" sz="2000" dirty="0"/>
              <a:t>Хеширование по сигнатуре</a:t>
            </a:r>
          </a:p>
          <a:p>
            <a:r>
              <a:rPr lang="ru-RU" sz="2000" dirty="0"/>
              <a:t>BK-деревья</a:t>
            </a:r>
          </a:p>
        </p:txBody>
      </p:sp>
      <p:sp>
        <p:nvSpPr>
          <p:cNvPr id="9220" name="Нижний колонтитул 1"/>
          <p:cNvSpPr>
            <a:spLocks noGrp="1"/>
          </p:cNvSpPr>
          <p:nvPr>
            <p:ph type="ftr" sz="quarter" idx="12"/>
          </p:nvPr>
        </p:nvSpPr>
        <p:spPr>
          <a:xfrm>
            <a:off x="7611949" y="639724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 dirty="0">
                <a:latin typeface="Arial" panose="020B0604020202020204" pitchFamily="34" charset="0"/>
              </a:rPr>
              <a:t>Компьютерная лингвистика.  </a:t>
            </a:r>
            <a:r>
              <a:rPr lang="ru-RU" altLang="en-US" sz="1200" dirty="0" err="1">
                <a:latin typeface="Arial" panose="020B0604020202020204" pitchFamily="34" charset="0"/>
              </a:rPr>
              <a:t>Толдова</a:t>
            </a:r>
            <a:r>
              <a:rPr lang="ru-RU" altLang="en-US" sz="1200" dirty="0">
                <a:latin typeface="Arial" panose="020B0604020202020204" pitchFamily="34" charset="0"/>
              </a:rPr>
              <a:t> С.Ю.</a:t>
            </a:r>
          </a:p>
        </p:txBody>
      </p:sp>
      <p:sp>
        <p:nvSpPr>
          <p:cNvPr id="9221" name="Номер слайда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B3C2BD-97EA-4975-9EA4-735652317359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 err="1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</a:t>
                  </a: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Компьютерная лингвистика </a:t>
                  </a:r>
                  <a:r>
                    <a:rPr lang="ru-RU" sz="1400" b="0" i="0" u="none" strike="noStrike" cap="none" dirty="0" smtClean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 </a:t>
                  </a:r>
                  <a:endParaRPr lang="ru-RU" sz="1400" b="0" i="0" u="none" strike="noStrike" cap="none" dirty="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603" y="69654"/>
            <a:ext cx="6781800" cy="1006475"/>
          </a:xfrm>
        </p:spPr>
        <p:txBody>
          <a:bodyPr/>
          <a:lstStyle/>
          <a:p>
            <a:pPr>
              <a:defRPr/>
            </a:pPr>
            <a:r>
              <a:rPr lang="ru-RU" altLang="en-US" sz="2800" dirty="0" smtClean="0"/>
              <a:t>Расстояние Левенштейна</a:t>
            </a:r>
            <a:endParaRPr lang="ru-RU" altLang="en-US" sz="2800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5017" y="1481030"/>
            <a:ext cx="10515600" cy="4351338"/>
          </a:xfrm>
        </p:spPr>
        <p:txBody>
          <a:bodyPr>
            <a:normAutofit/>
          </a:bodyPr>
          <a:lstStyle/>
          <a:p>
            <a:pPr marL="347663" indent="-347663">
              <a:lnSpc>
                <a:spcPct val="80000"/>
              </a:lnSpc>
              <a:defRPr/>
            </a:pPr>
            <a:r>
              <a:rPr lang="en-US" altLang="en-US" sz="2400" dirty="0"/>
              <a:t>distance(</a:t>
            </a:r>
            <a:r>
              <a:rPr lang="ja-JP" altLang="en-US" sz="2400" dirty="0">
                <a:latin typeface="Arial" panose="020B0604020202020204" pitchFamily="34" charset="0"/>
              </a:rPr>
              <a:t>“</a:t>
            </a:r>
            <a:r>
              <a:rPr lang="en-US" altLang="ja-JP" sz="2400" dirty="0"/>
              <a:t>William Cohen</a:t>
            </a:r>
            <a:r>
              <a:rPr lang="ja-JP" altLang="en-US" sz="2400" dirty="0">
                <a:latin typeface="Arial" panose="020B0604020202020204" pitchFamily="34" charset="0"/>
              </a:rPr>
              <a:t>”</a:t>
            </a:r>
            <a:r>
              <a:rPr lang="en-US" altLang="ja-JP" sz="2400" dirty="0"/>
              <a:t>, </a:t>
            </a:r>
            <a:r>
              <a:rPr lang="ja-JP" altLang="en-US" sz="2400" dirty="0">
                <a:latin typeface="Arial" panose="020B0604020202020204" pitchFamily="34" charset="0"/>
              </a:rPr>
              <a:t>“</a:t>
            </a:r>
            <a:r>
              <a:rPr lang="en-US" altLang="ja-JP" sz="2400" dirty="0" err="1"/>
              <a:t>Willliam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Cohon</a:t>
            </a:r>
            <a:r>
              <a:rPr lang="ja-JP" altLang="en-US" sz="2400" dirty="0">
                <a:latin typeface="Arial" panose="020B0604020202020204" pitchFamily="34" charset="0"/>
              </a:rPr>
              <a:t>”</a:t>
            </a:r>
            <a:r>
              <a:rPr lang="en-US" altLang="ja-JP" sz="2400" dirty="0"/>
              <a:t>)</a:t>
            </a:r>
            <a:endParaRPr lang="en-US" altLang="en-US" sz="2400" dirty="0"/>
          </a:p>
          <a:p>
            <a:pPr marL="347663" indent="-347663">
              <a:lnSpc>
                <a:spcPct val="80000"/>
              </a:lnSpc>
              <a:defRPr/>
            </a:pPr>
            <a:endParaRPr lang="ru-RU" altLang="en-US" sz="2200" dirty="0" smtClean="0"/>
          </a:p>
          <a:p>
            <a:pPr marL="347663" indent="-347663">
              <a:lnSpc>
                <a:spcPct val="80000"/>
              </a:lnSpc>
              <a:defRPr/>
            </a:pPr>
            <a:endParaRPr lang="en-US" altLang="en-US" sz="2200" dirty="0"/>
          </a:p>
        </p:txBody>
      </p:sp>
      <p:sp>
        <p:nvSpPr>
          <p:cNvPr id="11268" name="Нижний колонтитул 1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Компьютерная лингвистика.  Толдова С.Ю.</a:t>
            </a:r>
          </a:p>
        </p:txBody>
      </p:sp>
      <p:sp>
        <p:nvSpPr>
          <p:cNvPr id="11269" name="Номер слайда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37DE3C-BDF1-420D-A692-4520E44FFC53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848" y="2266826"/>
            <a:ext cx="7364606" cy="3566469"/>
          </a:xfrm>
          <a:prstGeom prst="rect">
            <a:avLst/>
          </a:prstGeom>
        </p:spPr>
      </p:pic>
      <p:grpSp>
        <p:nvGrpSpPr>
          <p:cNvPr id="21" name="Группа 20"/>
          <p:cNvGrpSpPr/>
          <p:nvPr/>
        </p:nvGrpSpPr>
        <p:grpSpPr>
          <a:xfrm>
            <a:off x="1040775" y="2264971"/>
            <a:ext cx="7171571" cy="3387725"/>
            <a:chOff x="421090" y="2860675"/>
            <a:chExt cx="7122710" cy="3387725"/>
          </a:xfrm>
        </p:grpSpPr>
        <p:sp>
          <p:nvSpPr>
            <p:cNvPr id="22" name="Line 1215"/>
            <p:cNvSpPr>
              <a:spLocks noChangeShapeType="1"/>
            </p:cNvSpPr>
            <p:nvPr/>
          </p:nvSpPr>
          <p:spPr bwMode="auto">
            <a:xfrm>
              <a:off x="1524000" y="34290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3" name="Line 1217"/>
            <p:cNvSpPr>
              <a:spLocks noChangeShapeType="1"/>
            </p:cNvSpPr>
            <p:nvPr/>
          </p:nvSpPr>
          <p:spPr bwMode="auto">
            <a:xfrm>
              <a:off x="1905000" y="34290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" name="Line 1218"/>
            <p:cNvSpPr>
              <a:spLocks noChangeShapeType="1"/>
            </p:cNvSpPr>
            <p:nvPr/>
          </p:nvSpPr>
          <p:spPr bwMode="auto">
            <a:xfrm>
              <a:off x="2362200" y="34290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" name="Line 1219"/>
            <p:cNvSpPr>
              <a:spLocks noChangeShapeType="1"/>
            </p:cNvSpPr>
            <p:nvPr/>
          </p:nvSpPr>
          <p:spPr bwMode="auto">
            <a:xfrm>
              <a:off x="2819400" y="34290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6" name="Line 1236"/>
            <p:cNvSpPr>
              <a:spLocks noChangeShapeType="1"/>
            </p:cNvSpPr>
            <p:nvPr/>
          </p:nvSpPr>
          <p:spPr bwMode="auto">
            <a:xfrm>
              <a:off x="3352800" y="3429000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7" name="Line 1237"/>
            <p:cNvSpPr>
              <a:spLocks noChangeShapeType="1"/>
            </p:cNvSpPr>
            <p:nvPr/>
          </p:nvSpPr>
          <p:spPr bwMode="auto">
            <a:xfrm>
              <a:off x="3886200" y="3429000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8" name="Line 1238"/>
            <p:cNvSpPr>
              <a:spLocks noChangeShapeType="1"/>
            </p:cNvSpPr>
            <p:nvPr/>
          </p:nvSpPr>
          <p:spPr bwMode="auto">
            <a:xfrm>
              <a:off x="4381500" y="3429000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9" name="Line 1239"/>
            <p:cNvSpPr>
              <a:spLocks noChangeShapeType="1"/>
            </p:cNvSpPr>
            <p:nvPr/>
          </p:nvSpPr>
          <p:spPr bwMode="auto">
            <a:xfrm>
              <a:off x="4800600" y="3429000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0" name="Line 1240"/>
            <p:cNvSpPr>
              <a:spLocks noChangeShapeType="1"/>
            </p:cNvSpPr>
            <p:nvPr/>
          </p:nvSpPr>
          <p:spPr bwMode="auto">
            <a:xfrm>
              <a:off x="5257800" y="3429000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1" name="Line 1241"/>
            <p:cNvSpPr>
              <a:spLocks noChangeShapeType="1"/>
            </p:cNvSpPr>
            <p:nvPr/>
          </p:nvSpPr>
          <p:spPr bwMode="auto">
            <a:xfrm>
              <a:off x="5715000" y="3429000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2" name="Line 1242"/>
            <p:cNvSpPr>
              <a:spLocks noChangeShapeType="1"/>
            </p:cNvSpPr>
            <p:nvPr/>
          </p:nvSpPr>
          <p:spPr bwMode="auto">
            <a:xfrm>
              <a:off x="6172200" y="3429000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3" name="Line 1243"/>
            <p:cNvSpPr>
              <a:spLocks noChangeShapeType="1"/>
            </p:cNvSpPr>
            <p:nvPr/>
          </p:nvSpPr>
          <p:spPr bwMode="auto">
            <a:xfrm>
              <a:off x="7543800" y="34290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Text Box 1244"/>
            <p:cNvSpPr txBox="1">
              <a:spLocks noChangeArrowheads="1"/>
            </p:cNvSpPr>
            <p:nvPr/>
          </p:nvSpPr>
          <p:spPr bwMode="auto">
            <a:xfrm>
              <a:off x="633815" y="2860675"/>
              <a:ext cx="3032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i="1" dirty="0">
                  <a:latin typeface="Times New Roman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35" name="Text Box 1245"/>
            <p:cNvSpPr txBox="1">
              <a:spLocks noChangeArrowheads="1"/>
            </p:cNvSpPr>
            <p:nvPr/>
          </p:nvSpPr>
          <p:spPr bwMode="auto">
            <a:xfrm>
              <a:off x="724302" y="4435522"/>
              <a:ext cx="268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i="1">
                  <a:latin typeface="Times New Roman" charset="0"/>
                  <a:ea typeface="ＭＳ Ｐゴシック" charset="0"/>
                </a:rPr>
                <a:t>t</a:t>
              </a:r>
            </a:p>
          </p:txBody>
        </p:sp>
        <p:sp>
          <p:nvSpPr>
            <p:cNvPr id="36" name="Text Box 1246"/>
            <p:cNvSpPr txBox="1">
              <a:spLocks noChangeArrowheads="1"/>
            </p:cNvSpPr>
            <p:nvPr/>
          </p:nvSpPr>
          <p:spPr bwMode="auto">
            <a:xfrm>
              <a:off x="573490" y="5105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i="1">
                  <a:latin typeface="Times New Roman" charset="0"/>
                  <a:ea typeface="ＭＳ Ｐゴシック" charset="0"/>
                </a:rPr>
                <a:t>op</a:t>
              </a:r>
            </a:p>
          </p:txBody>
        </p:sp>
        <p:sp>
          <p:nvSpPr>
            <p:cNvPr id="37" name="Text Box 1247"/>
            <p:cNvSpPr txBox="1">
              <a:spLocks noChangeArrowheads="1"/>
            </p:cNvSpPr>
            <p:nvPr/>
          </p:nvSpPr>
          <p:spPr bwMode="auto">
            <a:xfrm>
              <a:off x="421090" y="5791200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i="1" dirty="0">
                  <a:latin typeface="Times New Roman" charset="0"/>
                  <a:ea typeface="ＭＳ Ｐゴシック" charset="0"/>
                </a:rPr>
                <a:t>cost</a:t>
              </a:r>
            </a:p>
          </p:txBody>
        </p:sp>
        <p:sp>
          <p:nvSpPr>
            <p:cNvPr id="38" name="Line 1257"/>
            <p:cNvSpPr>
              <a:spLocks noChangeShapeType="1"/>
            </p:cNvSpPr>
            <p:nvPr/>
          </p:nvSpPr>
          <p:spPr bwMode="auto">
            <a:xfrm>
              <a:off x="6629400" y="3429000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" name="Text Box 1262"/>
            <p:cNvSpPr txBox="1">
              <a:spLocks noChangeArrowheads="1"/>
            </p:cNvSpPr>
            <p:nvPr/>
          </p:nvSpPr>
          <p:spPr bwMode="auto">
            <a:xfrm rot="21532467">
              <a:off x="3581400" y="3810000"/>
              <a:ext cx="198278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i="1">
                  <a:latin typeface="Times New Roman" charset="0"/>
                  <a:ea typeface="ＭＳ Ｐゴシック" charset="0"/>
                </a:rPr>
                <a:t>alignment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3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-42627"/>
            <a:ext cx="12147237" cy="6900627"/>
            <a:chOff x="0" y="-42627"/>
            <a:chExt cx="12147237" cy="6900627"/>
          </a:xfrm>
        </p:grpSpPr>
        <p:grpSp>
          <p:nvGrpSpPr>
            <p:cNvPr id="7" name="Shape 165"/>
            <p:cNvGrpSpPr/>
            <p:nvPr/>
          </p:nvGrpSpPr>
          <p:grpSpPr>
            <a:xfrm>
              <a:off x="0" y="-42627"/>
              <a:ext cx="12147237" cy="6900627"/>
              <a:chOff x="0" y="0"/>
              <a:chExt cx="2147483595" cy="2147483623"/>
            </a:xfrm>
          </p:grpSpPr>
          <p:pic>
            <p:nvPicPr>
              <p:cNvPr id="9" name="Shape 166" descr="http://www.hse.ru/pubs/lib/data/access/ram/ticket/79/144196565691ca43a1b8670fb6a227fde3c5e8e9a0/cached-thumb-img.29274.0.252964193739569.jpg"/>
              <p:cNvPicPr preferRelativeResize="0"/>
              <p:nvPr/>
            </p:nvPicPr>
            <p:blipFill rotWithShape="1">
              <a:blip r:embed="rId2">
                <a:alphaModFix/>
              </a:blip>
              <a:srcRect b="59214"/>
              <a:stretch/>
            </p:blipFill>
            <p:spPr>
              <a:xfrm>
                <a:off x="12771742" y="0"/>
                <a:ext cx="2134711853" cy="364237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hape 167"/>
              <p:cNvCxnSpPr/>
              <p:nvPr/>
            </p:nvCxnSpPr>
            <p:spPr>
              <a:xfrm>
                <a:off x="0" y="376356250"/>
                <a:ext cx="2147442993" cy="4198076"/>
              </a:xfrm>
              <a:prstGeom prst="straightConnector1">
                <a:avLst/>
              </a:prstGeom>
              <a:noFill/>
              <a:ln w="76200" cap="flat" cmpd="sng">
                <a:solidFill>
                  <a:srgbClr val="BFBFB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1" name="Shape 168"/>
              <p:cNvGrpSpPr/>
              <p:nvPr/>
            </p:nvGrpSpPr>
            <p:grpSpPr>
              <a:xfrm>
                <a:off x="15616128" y="1950279800"/>
                <a:ext cx="1976687968" cy="197203823"/>
                <a:chOff x="0" y="0"/>
                <a:chExt cx="2147483614" cy="2147483642"/>
              </a:xfrm>
            </p:grpSpPr>
            <p:sp>
              <p:nvSpPr>
                <p:cNvPr id="12" name="Shape 169"/>
                <p:cNvSpPr txBox="1"/>
                <p:nvPr/>
              </p:nvSpPr>
              <p:spPr>
                <a:xfrm>
                  <a:off x="13508276" y="293722700"/>
                  <a:ext cx="1854376098" cy="1785499694"/>
                </a:xfrm>
                <a:prstGeom prst="rect">
                  <a:avLst/>
                </a:prstGeom>
                <a:gradFill>
                  <a:gsLst>
                    <a:gs pos="0">
                      <a:srgbClr val="BFBFBF"/>
                    </a:gs>
                    <a:gs pos="75000">
                      <a:srgbClr val="DDDDDD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" name="Shape 170"/>
                <p:cNvSpPr/>
                <p:nvPr/>
              </p:nvSpPr>
              <p:spPr>
                <a:xfrm>
                  <a:off x="0" y="308880850"/>
                  <a:ext cx="1338037261" cy="17766275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Высшая Школа Экономики, Москва, 2016. С.Ю.  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folHlink"/>
                    </a:buClr>
                    <a:buSzPct val="25000"/>
                    <a:buFont typeface="Times New Roman"/>
                    <a:buNone/>
                  </a:pPr>
                  <a:r>
                    <a:rPr lang="ru-RU" sz="1400" b="0" i="0" u="none" strike="noStrike" cap="none" dirty="0" err="1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Толдова</a:t>
                  </a:r>
                  <a:r>
                    <a:rPr lang="ru-RU" sz="1400" b="0" i="0" u="none" strike="noStrike" cap="none" dirty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Компьютерная лингвистика </a:t>
                  </a:r>
                  <a:r>
                    <a:rPr lang="ru-RU" sz="1400" b="0" i="0" u="none" strike="noStrike" cap="none" dirty="0" smtClean="0">
                      <a:solidFill>
                        <a:schemeClr val="fol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 </a:t>
                  </a:r>
                  <a:endParaRPr lang="ru-RU" sz="1400" b="0" i="0" u="none" strike="noStrike" cap="none" dirty="0">
                    <a:solidFill>
                      <a:schemeClr val="fol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id="14" name="Shape 171" descr="http://www.hse.ru/data/2012/01/19/1263884310/logo_%D1%81_hse_black_e.png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011"/>
                <a:stretch/>
              </p:blipFill>
              <p:spPr>
                <a:xfrm>
                  <a:off x="1989699400" y="0"/>
                  <a:ext cx="157784214" cy="21474836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958" y="24412"/>
              <a:ext cx="1628775" cy="1096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603" y="69654"/>
            <a:ext cx="6781800" cy="1006475"/>
          </a:xfrm>
        </p:spPr>
        <p:txBody>
          <a:bodyPr/>
          <a:lstStyle/>
          <a:p>
            <a:pPr>
              <a:defRPr/>
            </a:pPr>
            <a:r>
              <a:rPr lang="ru-RU" altLang="en-US" sz="2800" dirty="0" smtClean="0"/>
              <a:t>Расстояние Левенштейна</a:t>
            </a:r>
            <a:endParaRPr lang="ru-RU" altLang="en-US" sz="2800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5017" y="1481030"/>
            <a:ext cx="10515600" cy="4351338"/>
          </a:xfrm>
        </p:spPr>
        <p:txBody>
          <a:bodyPr>
            <a:normAutofit/>
          </a:bodyPr>
          <a:lstStyle/>
          <a:p>
            <a:pPr marL="347663" indent="-347663">
              <a:lnSpc>
                <a:spcPct val="80000"/>
              </a:lnSpc>
              <a:defRPr/>
            </a:pPr>
            <a:r>
              <a:rPr lang="en-US" altLang="en-US" sz="2400" dirty="0"/>
              <a:t>distance(</a:t>
            </a:r>
            <a:r>
              <a:rPr lang="ja-JP" altLang="en-US" sz="2400" dirty="0">
                <a:latin typeface="Arial" panose="020B0604020202020204" pitchFamily="34" charset="0"/>
              </a:rPr>
              <a:t>“</a:t>
            </a:r>
            <a:r>
              <a:rPr lang="en-US" altLang="ja-JP" sz="2400" dirty="0"/>
              <a:t>William Cohen</a:t>
            </a:r>
            <a:r>
              <a:rPr lang="ja-JP" altLang="en-US" sz="2400" dirty="0">
                <a:latin typeface="Arial" panose="020B0604020202020204" pitchFamily="34" charset="0"/>
              </a:rPr>
              <a:t>”</a:t>
            </a:r>
            <a:r>
              <a:rPr lang="en-US" altLang="ja-JP" sz="2400" dirty="0"/>
              <a:t>, </a:t>
            </a:r>
            <a:r>
              <a:rPr lang="ja-JP" altLang="en-US" sz="2400" dirty="0">
                <a:latin typeface="Arial" panose="020B0604020202020204" pitchFamily="34" charset="0"/>
              </a:rPr>
              <a:t>“</a:t>
            </a:r>
            <a:r>
              <a:rPr lang="en-US" altLang="ja-JP" sz="2400" dirty="0" err="1"/>
              <a:t>Willliam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Cohon</a:t>
            </a:r>
            <a:r>
              <a:rPr lang="ja-JP" altLang="en-US" sz="2400" dirty="0">
                <a:latin typeface="Arial" panose="020B0604020202020204" pitchFamily="34" charset="0"/>
              </a:rPr>
              <a:t>”</a:t>
            </a:r>
            <a:r>
              <a:rPr lang="en-US" altLang="ja-JP" sz="2400" dirty="0"/>
              <a:t>)</a:t>
            </a:r>
            <a:endParaRPr lang="en-US" altLang="en-US" sz="2400" dirty="0"/>
          </a:p>
          <a:p>
            <a:pPr marL="347663" indent="-347663">
              <a:lnSpc>
                <a:spcPct val="80000"/>
              </a:lnSpc>
              <a:defRPr/>
            </a:pPr>
            <a:endParaRPr lang="ru-RU" altLang="en-US" sz="2200" dirty="0" smtClean="0"/>
          </a:p>
          <a:p>
            <a:pPr marL="347663" indent="-347663">
              <a:lnSpc>
                <a:spcPct val="80000"/>
              </a:lnSpc>
              <a:defRPr/>
            </a:pPr>
            <a:endParaRPr lang="en-US" altLang="en-US" sz="2200" dirty="0"/>
          </a:p>
        </p:txBody>
      </p:sp>
      <p:sp>
        <p:nvSpPr>
          <p:cNvPr id="11268" name="Нижний колонтитул 1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Компьютерная лингвистика.  Толдова С.Ю.</a:t>
            </a:r>
          </a:p>
        </p:txBody>
      </p:sp>
      <p:sp>
        <p:nvSpPr>
          <p:cNvPr id="11269" name="Номер слайда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37DE3C-BDF1-420D-A692-4520E44FFC53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848" y="2266826"/>
            <a:ext cx="7364606" cy="3566469"/>
          </a:xfrm>
          <a:prstGeom prst="rect">
            <a:avLst/>
          </a:prstGeom>
        </p:spPr>
      </p:pic>
      <p:grpSp>
        <p:nvGrpSpPr>
          <p:cNvPr id="21" name="Группа 20"/>
          <p:cNvGrpSpPr/>
          <p:nvPr/>
        </p:nvGrpSpPr>
        <p:grpSpPr>
          <a:xfrm>
            <a:off x="1040775" y="2264971"/>
            <a:ext cx="7171571" cy="3387725"/>
            <a:chOff x="421090" y="2860675"/>
            <a:chExt cx="7122710" cy="3387725"/>
          </a:xfrm>
        </p:grpSpPr>
        <p:sp>
          <p:nvSpPr>
            <p:cNvPr id="22" name="Line 1215"/>
            <p:cNvSpPr>
              <a:spLocks noChangeShapeType="1"/>
            </p:cNvSpPr>
            <p:nvPr/>
          </p:nvSpPr>
          <p:spPr bwMode="auto">
            <a:xfrm>
              <a:off x="1524000" y="34290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3" name="Line 1217"/>
            <p:cNvSpPr>
              <a:spLocks noChangeShapeType="1"/>
            </p:cNvSpPr>
            <p:nvPr/>
          </p:nvSpPr>
          <p:spPr bwMode="auto">
            <a:xfrm>
              <a:off x="1905000" y="34290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" name="Line 1218"/>
            <p:cNvSpPr>
              <a:spLocks noChangeShapeType="1"/>
            </p:cNvSpPr>
            <p:nvPr/>
          </p:nvSpPr>
          <p:spPr bwMode="auto">
            <a:xfrm>
              <a:off x="2362200" y="34290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" name="Line 1219"/>
            <p:cNvSpPr>
              <a:spLocks noChangeShapeType="1"/>
            </p:cNvSpPr>
            <p:nvPr/>
          </p:nvSpPr>
          <p:spPr bwMode="auto">
            <a:xfrm>
              <a:off x="2819400" y="34290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6" name="Line 1236"/>
            <p:cNvSpPr>
              <a:spLocks noChangeShapeType="1"/>
            </p:cNvSpPr>
            <p:nvPr/>
          </p:nvSpPr>
          <p:spPr bwMode="auto">
            <a:xfrm>
              <a:off x="3352800" y="3429000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7" name="Line 1237"/>
            <p:cNvSpPr>
              <a:spLocks noChangeShapeType="1"/>
            </p:cNvSpPr>
            <p:nvPr/>
          </p:nvSpPr>
          <p:spPr bwMode="auto">
            <a:xfrm>
              <a:off x="3886200" y="3429000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8" name="Line 1238"/>
            <p:cNvSpPr>
              <a:spLocks noChangeShapeType="1"/>
            </p:cNvSpPr>
            <p:nvPr/>
          </p:nvSpPr>
          <p:spPr bwMode="auto">
            <a:xfrm>
              <a:off x="4381500" y="3429000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9" name="Line 1239"/>
            <p:cNvSpPr>
              <a:spLocks noChangeShapeType="1"/>
            </p:cNvSpPr>
            <p:nvPr/>
          </p:nvSpPr>
          <p:spPr bwMode="auto">
            <a:xfrm>
              <a:off x="4800600" y="3429000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0" name="Line 1240"/>
            <p:cNvSpPr>
              <a:spLocks noChangeShapeType="1"/>
            </p:cNvSpPr>
            <p:nvPr/>
          </p:nvSpPr>
          <p:spPr bwMode="auto">
            <a:xfrm>
              <a:off x="5257800" y="3429000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1" name="Line 1241"/>
            <p:cNvSpPr>
              <a:spLocks noChangeShapeType="1"/>
            </p:cNvSpPr>
            <p:nvPr/>
          </p:nvSpPr>
          <p:spPr bwMode="auto">
            <a:xfrm>
              <a:off x="5715000" y="3429000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2" name="Line 1242"/>
            <p:cNvSpPr>
              <a:spLocks noChangeShapeType="1"/>
            </p:cNvSpPr>
            <p:nvPr/>
          </p:nvSpPr>
          <p:spPr bwMode="auto">
            <a:xfrm>
              <a:off x="6172200" y="3429000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3" name="Line 1243"/>
            <p:cNvSpPr>
              <a:spLocks noChangeShapeType="1"/>
            </p:cNvSpPr>
            <p:nvPr/>
          </p:nvSpPr>
          <p:spPr bwMode="auto">
            <a:xfrm>
              <a:off x="7543800" y="34290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Text Box 1244"/>
            <p:cNvSpPr txBox="1">
              <a:spLocks noChangeArrowheads="1"/>
            </p:cNvSpPr>
            <p:nvPr/>
          </p:nvSpPr>
          <p:spPr bwMode="auto">
            <a:xfrm>
              <a:off x="633815" y="2860675"/>
              <a:ext cx="3032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i="1" dirty="0">
                  <a:latin typeface="Times New Roman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35" name="Text Box 1245"/>
            <p:cNvSpPr txBox="1">
              <a:spLocks noChangeArrowheads="1"/>
            </p:cNvSpPr>
            <p:nvPr/>
          </p:nvSpPr>
          <p:spPr bwMode="auto">
            <a:xfrm>
              <a:off x="724302" y="4435522"/>
              <a:ext cx="268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i="1">
                  <a:latin typeface="Times New Roman" charset="0"/>
                  <a:ea typeface="ＭＳ Ｐゴシック" charset="0"/>
                </a:rPr>
                <a:t>t</a:t>
              </a:r>
            </a:p>
          </p:txBody>
        </p:sp>
        <p:sp>
          <p:nvSpPr>
            <p:cNvPr id="36" name="Text Box 1246"/>
            <p:cNvSpPr txBox="1">
              <a:spLocks noChangeArrowheads="1"/>
            </p:cNvSpPr>
            <p:nvPr/>
          </p:nvSpPr>
          <p:spPr bwMode="auto">
            <a:xfrm>
              <a:off x="573490" y="5105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i="1">
                  <a:latin typeface="Times New Roman" charset="0"/>
                  <a:ea typeface="ＭＳ Ｐゴシック" charset="0"/>
                </a:rPr>
                <a:t>op</a:t>
              </a:r>
            </a:p>
          </p:txBody>
        </p:sp>
        <p:sp>
          <p:nvSpPr>
            <p:cNvPr id="37" name="Text Box 1247"/>
            <p:cNvSpPr txBox="1">
              <a:spLocks noChangeArrowheads="1"/>
            </p:cNvSpPr>
            <p:nvPr/>
          </p:nvSpPr>
          <p:spPr bwMode="auto">
            <a:xfrm>
              <a:off x="421090" y="5791200"/>
              <a:ext cx="67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i="1" dirty="0">
                  <a:latin typeface="Times New Roman" charset="0"/>
                  <a:ea typeface="ＭＳ Ｐゴシック" charset="0"/>
                </a:rPr>
                <a:t>cost</a:t>
              </a:r>
            </a:p>
          </p:txBody>
        </p:sp>
        <p:sp>
          <p:nvSpPr>
            <p:cNvPr id="38" name="Line 1257"/>
            <p:cNvSpPr>
              <a:spLocks noChangeShapeType="1"/>
            </p:cNvSpPr>
            <p:nvPr/>
          </p:nvSpPr>
          <p:spPr bwMode="auto">
            <a:xfrm>
              <a:off x="6629400" y="3429000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" name="Text Box 1262"/>
            <p:cNvSpPr txBox="1">
              <a:spLocks noChangeArrowheads="1"/>
            </p:cNvSpPr>
            <p:nvPr/>
          </p:nvSpPr>
          <p:spPr bwMode="auto">
            <a:xfrm rot="21532467">
              <a:off x="3581400" y="3810000"/>
              <a:ext cx="1982788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i="1">
                  <a:latin typeface="Times New Roman" charset="0"/>
                  <a:ea typeface="ＭＳ Ｐゴシック" charset="0"/>
                </a:rPr>
                <a:t>alignment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4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_Mag2_1L_Vved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_Mag2_1L_Vved.potx" id="{8B8EA3D8-1D8C-4F3B-BC98-2C9506701145}" vid="{92220441-6B05-4B78-9A07-D5CEFF033EA7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_Mag2_1L_Vved.potx" id="{8B8EA3D8-1D8C-4F3B-BC98-2C9506701145}" vid="{DFE8163A-FDF6-44E4-8028-0AD6A0F84A5D}"/>
    </a:ext>
  </a:ext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CL_Mag2_1L_Vved</Template>
  <TotalTime>6231</TotalTime>
  <Words>2451</Words>
  <Application>Microsoft Office PowerPoint</Application>
  <PresentationFormat>Широкоэкранный</PresentationFormat>
  <Paragraphs>623</Paragraphs>
  <Slides>61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61</vt:i4>
      </vt:variant>
    </vt:vector>
  </HeadingPairs>
  <TitlesOfParts>
    <vt:vector size="76" baseType="lpstr">
      <vt:lpstr>MS PGothic</vt:lpstr>
      <vt:lpstr>MS PGothic</vt:lpstr>
      <vt:lpstr>Arial</vt:lpstr>
      <vt:lpstr>Calibri</vt:lpstr>
      <vt:lpstr>Calibri-Bold</vt:lpstr>
      <vt:lpstr>Calibri-Italic</vt:lpstr>
      <vt:lpstr>Courier</vt:lpstr>
      <vt:lpstr>Garamond</vt:lpstr>
      <vt:lpstr>Palatino Linotype</vt:lpstr>
      <vt:lpstr>Times New Roman</vt:lpstr>
      <vt:lpstr>Verdana</vt:lpstr>
      <vt:lpstr>Wingdings</vt:lpstr>
      <vt:lpstr>CL_Mag2_1L_Vved</vt:lpstr>
      <vt:lpstr>1_Тема Office</vt:lpstr>
      <vt:lpstr>Default Design</vt:lpstr>
      <vt:lpstr>Исправление ошибок</vt:lpstr>
      <vt:lpstr>План</vt:lpstr>
      <vt:lpstr>Типы ошибок</vt:lpstr>
      <vt:lpstr>Типы ошибок</vt:lpstr>
      <vt:lpstr>Типы ошибок</vt:lpstr>
      <vt:lpstr>Задачи</vt:lpstr>
      <vt:lpstr>Нечеткий поиск строк</vt:lpstr>
      <vt:lpstr>Расстояние Левенштейна</vt:lpstr>
      <vt:lpstr>Расстояние Левенштейна</vt:lpstr>
      <vt:lpstr>Levenstein distance - example</vt:lpstr>
      <vt:lpstr>Расстояние Левенштейна</vt:lpstr>
      <vt:lpstr>Редакционное расстояние (расстояние Левенштейна)</vt:lpstr>
      <vt:lpstr>Другие приложения NLP</vt:lpstr>
      <vt:lpstr>Вычисление расстояния Левенштейна</vt:lpstr>
      <vt:lpstr>Defining Min Edit Distance (Levenshtein) Martin&amp;Jurafsky</vt:lpstr>
      <vt:lpstr>Вычисление расстояния Левенштейна</vt:lpstr>
      <vt:lpstr>Вычисление расстояния Левенштейна</vt:lpstr>
      <vt:lpstr>Расстояние Левенштейна</vt:lpstr>
      <vt:lpstr>Расстояние Левенштейна</vt:lpstr>
      <vt:lpstr>Расстояние Левенштейна</vt:lpstr>
      <vt:lpstr>Расстояние Левенштейна</vt:lpstr>
      <vt:lpstr>Расстояние Левенштейна</vt:lpstr>
      <vt:lpstr>Взвешенное расстояние</vt:lpstr>
      <vt:lpstr>Needleman-Wunch distance</vt:lpstr>
      <vt:lpstr>Проблемы</vt:lpstr>
      <vt:lpstr>Noisy Channel</vt:lpstr>
      <vt:lpstr>Noisy Channel</vt:lpstr>
      <vt:lpstr>Noisy Channel</vt:lpstr>
      <vt:lpstr>Noisy Channel</vt:lpstr>
      <vt:lpstr>Noisy Channel</vt:lpstr>
      <vt:lpstr>Noisy Channel</vt:lpstr>
      <vt:lpstr>Noisy Channel</vt:lpstr>
      <vt:lpstr>Noisy Channel</vt:lpstr>
      <vt:lpstr>Noisy Channel</vt:lpstr>
      <vt:lpstr>Noisy Channel</vt:lpstr>
      <vt:lpstr>Noisy Channel</vt:lpstr>
      <vt:lpstr>Confusion matrix</vt:lpstr>
      <vt:lpstr>Confusion matrix</vt:lpstr>
      <vt:lpstr>Confusion matrix</vt:lpstr>
      <vt:lpstr>Оценка вероятность ошибки</vt:lpstr>
      <vt:lpstr>Оценка вероятности ошибки</vt:lpstr>
      <vt:lpstr>Оценка вероятности ошибки</vt:lpstr>
      <vt:lpstr>Биграмные модели</vt:lpstr>
      <vt:lpstr>Биграмные модели</vt:lpstr>
      <vt:lpstr>Биграмные модели</vt:lpstr>
      <vt:lpstr>Словарные ошибки</vt:lpstr>
      <vt:lpstr>Словарные ошибки</vt:lpstr>
      <vt:lpstr>Словарные ошибки</vt:lpstr>
      <vt:lpstr>Словарные ошибки</vt:lpstr>
      <vt:lpstr>Словарные ошибки</vt:lpstr>
      <vt:lpstr>Упрощение задачи: одна ошибка на предложение</vt:lpstr>
      <vt:lpstr>Откуда брать вероятности</vt:lpstr>
      <vt:lpstr>Вероятности</vt:lpstr>
      <vt:lpstr>Вероятности</vt:lpstr>
      <vt:lpstr>Вероятности</vt:lpstr>
      <vt:lpstr>Noisy Channel</vt:lpstr>
      <vt:lpstr>Noisy Channel</vt:lpstr>
      <vt:lpstr>Классификатор</vt:lpstr>
      <vt:lpstr>Презентация PowerPoint</vt:lpstr>
      <vt:lpstr>Алгоритм Питера Норвига</vt:lpstr>
      <vt:lpstr>Алгоритм Питера Норвига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Adjectives</dc:title>
  <dc:creator>Svetlana Toldova</dc:creator>
  <cp:lastModifiedBy>Дмитрий Горшков</cp:lastModifiedBy>
  <cp:revision>125</cp:revision>
  <dcterms:created xsi:type="dcterms:W3CDTF">2016-11-03T20:16:18Z</dcterms:created>
  <dcterms:modified xsi:type="dcterms:W3CDTF">2017-04-14T08:16:43Z</dcterms:modified>
</cp:coreProperties>
</file>