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6"/>
  </p:notesMasterIdLst>
  <p:handoutMasterIdLst>
    <p:handoutMasterId r:id="rId87"/>
  </p:handoutMasterIdLst>
  <p:sldIdLst>
    <p:sldId id="256" r:id="rId2"/>
    <p:sldId id="304" r:id="rId3"/>
    <p:sldId id="410" r:id="rId4"/>
    <p:sldId id="387" r:id="rId5"/>
    <p:sldId id="389" r:id="rId6"/>
    <p:sldId id="390" r:id="rId7"/>
    <p:sldId id="411" r:id="rId8"/>
    <p:sldId id="381" r:id="rId9"/>
    <p:sldId id="404" r:id="rId10"/>
    <p:sldId id="405" r:id="rId11"/>
    <p:sldId id="406" r:id="rId12"/>
    <p:sldId id="407" r:id="rId13"/>
    <p:sldId id="409" r:id="rId14"/>
    <p:sldId id="391" r:id="rId15"/>
    <p:sldId id="382" r:id="rId16"/>
    <p:sldId id="384" r:id="rId17"/>
    <p:sldId id="385" r:id="rId18"/>
    <p:sldId id="450" r:id="rId19"/>
    <p:sldId id="412" r:id="rId20"/>
    <p:sldId id="414" r:id="rId21"/>
    <p:sldId id="394" r:id="rId22"/>
    <p:sldId id="392" r:id="rId23"/>
    <p:sldId id="393" r:id="rId24"/>
    <p:sldId id="415" r:id="rId25"/>
    <p:sldId id="340" r:id="rId26"/>
    <p:sldId id="396" r:id="rId27"/>
    <p:sldId id="416" r:id="rId28"/>
    <p:sldId id="417" r:id="rId29"/>
    <p:sldId id="395" r:id="rId30"/>
    <p:sldId id="276" r:id="rId31"/>
    <p:sldId id="341" r:id="rId32"/>
    <p:sldId id="418" r:id="rId33"/>
    <p:sldId id="419" r:id="rId34"/>
    <p:sldId id="430" r:id="rId35"/>
    <p:sldId id="431" r:id="rId36"/>
    <p:sldId id="432" r:id="rId37"/>
    <p:sldId id="342" r:id="rId38"/>
    <p:sldId id="343" r:id="rId39"/>
    <p:sldId id="421" r:id="rId40"/>
    <p:sldId id="422" r:id="rId41"/>
    <p:sldId id="277" r:id="rId42"/>
    <p:sldId id="356" r:id="rId43"/>
    <p:sldId id="440" r:id="rId44"/>
    <p:sldId id="439" r:id="rId45"/>
    <p:sldId id="401" r:id="rId46"/>
    <p:sldId id="425" r:id="rId47"/>
    <p:sldId id="402" r:id="rId48"/>
    <p:sldId id="361" r:id="rId49"/>
    <p:sldId id="444" r:id="rId50"/>
    <p:sldId id="465" r:id="rId51"/>
    <p:sldId id="466" r:id="rId52"/>
    <p:sldId id="467" r:id="rId53"/>
    <p:sldId id="468" r:id="rId54"/>
    <p:sldId id="469" r:id="rId55"/>
    <p:sldId id="470" r:id="rId56"/>
    <p:sldId id="471" r:id="rId57"/>
    <p:sldId id="472" r:id="rId58"/>
    <p:sldId id="473" r:id="rId59"/>
    <p:sldId id="445" r:id="rId60"/>
    <p:sldId id="461" r:id="rId61"/>
    <p:sldId id="462" r:id="rId62"/>
    <p:sldId id="463" r:id="rId63"/>
    <p:sldId id="464" r:id="rId64"/>
    <p:sldId id="368" r:id="rId65"/>
    <p:sldId id="442" r:id="rId66"/>
    <p:sldId id="427" r:id="rId67"/>
    <p:sldId id="443" r:id="rId68"/>
    <p:sldId id="379" r:id="rId69"/>
    <p:sldId id="428" r:id="rId70"/>
    <p:sldId id="429" r:id="rId71"/>
    <p:sldId id="398" r:id="rId72"/>
    <p:sldId id="378" r:id="rId73"/>
    <p:sldId id="380" r:id="rId74"/>
    <p:sldId id="377" r:id="rId75"/>
    <p:sldId id="363" r:id="rId76"/>
    <p:sldId id="281" r:id="rId77"/>
    <p:sldId id="282" r:id="rId78"/>
    <p:sldId id="284" r:id="rId79"/>
    <p:sldId id="370" r:id="rId80"/>
    <p:sldId id="372" r:id="rId81"/>
    <p:sldId id="374" r:id="rId82"/>
    <p:sldId id="451" r:id="rId83"/>
    <p:sldId id="268" r:id="rId84"/>
    <p:sldId id="274" r:id="rId85"/>
  </p:sldIdLst>
  <p:sldSz cx="9144000" cy="6858000" type="screen4x3"/>
  <p:notesSz cx="6858000" cy="9144000"/>
  <p:defaultTextStyle>
    <a:defPPr>
      <a:defRPr lang="ru-RU"/>
    </a:defPPr>
    <a:lvl1pPr algn="l" rtl="0" eaLnBrk="0" fontAlgn="base" hangingPunct="0">
      <a:spcBef>
        <a:spcPct val="0"/>
      </a:spcBef>
      <a:spcAft>
        <a:spcPct val="0"/>
      </a:spcAft>
      <a:defRPr kern="1200">
        <a:solidFill>
          <a:schemeClr val="tx1"/>
        </a:solidFill>
        <a:latin typeface="Garamond" panose="02020404030301010803" pitchFamily="18" charset="0"/>
        <a:ea typeface="+mn-ea"/>
        <a:cs typeface="+mn-cs"/>
      </a:defRPr>
    </a:lvl1pPr>
    <a:lvl2pPr marL="457200" algn="l" rtl="0" eaLnBrk="0" fontAlgn="base" hangingPunct="0">
      <a:spcBef>
        <a:spcPct val="0"/>
      </a:spcBef>
      <a:spcAft>
        <a:spcPct val="0"/>
      </a:spcAft>
      <a:defRPr kern="1200">
        <a:solidFill>
          <a:schemeClr val="tx1"/>
        </a:solidFill>
        <a:latin typeface="Garamond" panose="02020404030301010803"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anose="02020404030301010803"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anose="02020404030301010803"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anose="02020404030301010803" pitchFamily="18" charset="0"/>
        <a:ea typeface="+mn-ea"/>
        <a:cs typeface="+mn-cs"/>
      </a:defRPr>
    </a:lvl5pPr>
    <a:lvl6pPr marL="2286000" algn="l" defTabSz="914400" rtl="0" eaLnBrk="1" latinLnBrk="0" hangingPunct="1">
      <a:defRPr kern="1200">
        <a:solidFill>
          <a:schemeClr val="tx1"/>
        </a:solidFill>
        <a:latin typeface="Garamond" panose="02020404030301010803" pitchFamily="18" charset="0"/>
        <a:ea typeface="+mn-ea"/>
        <a:cs typeface="+mn-cs"/>
      </a:defRPr>
    </a:lvl6pPr>
    <a:lvl7pPr marL="2743200" algn="l" defTabSz="914400" rtl="0" eaLnBrk="1" latinLnBrk="0" hangingPunct="1">
      <a:defRPr kern="1200">
        <a:solidFill>
          <a:schemeClr val="tx1"/>
        </a:solidFill>
        <a:latin typeface="Garamond" panose="02020404030301010803" pitchFamily="18" charset="0"/>
        <a:ea typeface="+mn-ea"/>
        <a:cs typeface="+mn-cs"/>
      </a:defRPr>
    </a:lvl7pPr>
    <a:lvl8pPr marL="3200400" algn="l" defTabSz="914400" rtl="0" eaLnBrk="1" latinLnBrk="0" hangingPunct="1">
      <a:defRPr kern="1200">
        <a:solidFill>
          <a:schemeClr val="tx1"/>
        </a:solidFill>
        <a:latin typeface="Garamond" panose="02020404030301010803" pitchFamily="18" charset="0"/>
        <a:ea typeface="+mn-ea"/>
        <a:cs typeface="+mn-cs"/>
      </a:defRPr>
    </a:lvl8pPr>
    <a:lvl9pPr marL="3657600" algn="l" defTabSz="914400" rtl="0" eaLnBrk="1" latinLnBrk="0" hangingPunct="1">
      <a:defRPr kern="1200">
        <a:solidFill>
          <a:schemeClr val="tx1"/>
        </a:solidFill>
        <a:latin typeface="Garamond" panose="02020404030301010803"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FD314E"/>
    <a:srgbClr val="EDBDC2"/>
    <a:srgbClr val="DDDDDD"/>
    <a:srgbClr val="00FFFF"/>
    <a:srgbClr val="3366FF"/>
    <a:srgbClr val="B4CAF6"/>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700" autoAdjust="0"/>
  </p:normalViewPr>
  <p:slideViewPr>
    <p:cSldViewPr>
      <p:cViewPr varScale="1">
        <p:scale>
          <a:sx n="122" d="100"/>
          <a:sy n="122" d="100"/>
        </p:scale>
        <p:origin x="96" y="150"/>
      </p:cViewPr>
      <p:guideLst>
        <p:guide orient="horz" pos="2160"/>
        <p:guide pos="2880"/>
      </p:guideLst>
    </p:cSldViewPr>
  </p:slideViewPr>
  <p:outlineViewPr>
    <p:cViewPr>
      <p:scale>
        <a:sx n="33" d="100"/>
        <a:sy n="33" d="100"/>
      </p:scale>
      <p:origin x="0" y="22146"/>
    </p:cViewPr>
  </p:outlineViewPr>
  <p:notesTextViewPr>
    <p:cViewPr>
      <p:scale>
        <a:sx n="100" d="100"/>
        <a:sy n="100" d="100"/>
      </p:scale>
      <p:origin x="0" y="0"/>
    </p:cViewPr>
  </p:notesTextViewPr>
  <p:sorterViewPr>
    <p:cViewPr>
      <p:scale>
        <a:sx n="66" d="100"/>
        <a:sy n="66" d="100"/>
      </p:scale>
      <p:origin x="0" y="-244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C7AA116F-4753-48B0-9EE4-7A4DBE526874}" type="datetimeFigureOut">
              <a:rPr lang="ru-RU"/>
              <a:pPr>
                <a:defRPr/>
              </a:pPr>
              <a:t>01.06.2017</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7C557CB-BA77-42E8-AA29-D9EA26B673C6}" type="slidenum">
              <a:rPr lang="ru-RU"/>
              <a:pPr>
                <a:defRPr/>
              </a:pPr>
              <a:t>‹#›</a:t>
            </a:fld>
            <a:endParaRPr lang="ru-RU"/>
          </a:p>
        </p:txBody>
      </p:sp>
    </p:spTree>
    <p:extLst>
      <p:ext uri="{BB962C8B-B14F-4D97-AF65-F5344CB8AC3E}">
        <p14:creationId xmlns:p14="http://schemas.microsoft.com/office/powerpoint/2010/main" val="38377507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768D86B0-A298-4B5F-A446-867E0CC23C39}" type="datetimeFigureOut">
              <a:rPr lang="ru-RU"/>
              <a:pPr>
                <a:defRPr/>
              </a:pPr>
              <a:t>01.06.2017</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ru-RU" noProof="0" smtClean="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29D1AFD-C685-4185-B5ED-3813C468E601}" type="slidenum">
              <a:rPr lang="ru-RU"/>
              <a:pPr>
                <a:defRPr/>
              </a:pPr>
              <a:t>‹#›</a:t>
            </a:fld>
            <a:endParaRPr lang="ru-RU"/>
          </a:p>
        </p:txBody>
      </p:sp>
    </p:spTree>
    <p:extLst>
      <p:ext uri="{BB962C8B-B14F-4D97-AF65-F5344CB8AC3E}">
        <p14:creationId xmlns:p14="http://schemas.microsoft.com/office/powerpoint/2010/main" val="35476733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ru-RU" altLang="en-US" sz="1200" dirty="0" smtClean="0"/>
              <a:t>Доля абсолютно однозначных тегов в языке по данным анализируемых текстов составляет 54,34%, т.е. если бы мы просто приписывали теги только словам, имеющим один вариант разбора, 45,66% слов в тексте остались бы неразмеченными</a:t>
            </a:r>
            <a:r>
              <a:rPr lang="ru-RU" altLang="en-US" sz="1100" dirty="0" smtClean="0"/>
              <a:t>. </a:t>
            </a:r>
            <a:endParaRPr lang="en-GB" altLang="en-US" sz="1100" dirty="0" smtClean="0"/>
          </a:p>
          <a:p>
            <a:endParaRPr lang="en-US" dirty="0"/>
          </a:p>
        </p:txBody>
      </p:sp>
      <p:sp>
        <p:nvSpPr>
          <p:cNvPr id="4" name="Номер слайда 3"/>
          <p:cNvSpPr>
            <a:spLocks noGrp="1"/>
          </p:cNvSpPr>
          <p:nvPr>
            <p:ph type="sldNum" sz="quarter" idx="10"/>
          </p:nvPr>
        </p:nvSpPr>
        <p:spPr/>
        <p:txBody>
          <a:bodyPr/>
          <a:lstStyle/>
          <a:p>
            <a:pPr>
              <a:defRPr/>
            </a:pPr>
            <a:fld id="{029D1AFD-C685-4185-B5ED-3813C468E601}" type="slidenum">
              <a:rPr lang="ru-RU" smtClean="0"/>
              <a:pPr>
                <a:defRPr/>
              </a:pPr>
              <a:t>16</a:t>
            </a:fld>
            <a:endParaRPr lang="ru-RU"/>
          </a:p>
        </p:txBody>
      </p:sp>
    </p:spTree>
    <p:extLst>
      <p:ext uri="{BB962C8B-B14F-4D97-AF65-F5344CB8AC3E}">
        <p14:creationId xmlns:p14="http://schemas.microsoft.com/office/powerpoint/2010/main" val="956530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E780331-3B7E-4F32-9783-53D4DA93E5DC}" type="slidenum">
              <a:rPr lang="ru-RU" altLang="en-US" smtClean="0">
                <a:latin typeface="Garamond" panose="02020404030301010803" pitchFamily="18" charset="0"/>
              </a:rPr>
              <a:pPr>
                <a:spcBef>
                  <a:spcPct val="0"/>
                </a:spcBef>
              </a:pPr>
              <a:t>23</a:t>
            </a:fld>
            <a:endParaRPr lang="ru-RU" altLang="en-US" smtClean="0">
              <a:latin typeface="Garamond" panose="02020404030301010803" pitchFamily="18" charset="0"/>
            </a:endParaRPr>
          </a:p>
        </p:txBody>
      </p:sp>
      <p:sp>
        <p:nvSpPr>
          <p:cNvPr id="276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ru-RU" altLang="en-US" smtClean="0"/>
              <a:t>Данный подход к разрешению омонимии иначе называется подходом, основанным на контекстных правилах.</a:t>
            </a:r>
          </a:p>
        </p:txBody>
      </p:sp>
    </p:spTree>
    <p:extLst>
      <p:ext uri="{BB962C8B-B14F-4D97-AF65-F5344CB8AC3E}">
        <p14:creationId xmlns:p14="http://schemas.microsoft.com/office/powerpoint/2010/main" val="1498446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891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1C9EC0BE-3E5D-41B6-BC8D-565A8410158C}" type="slidenum">
              <a:rPr lang="ru-RU" altLang="en-US" smtClean="0"/>
              <a:pPr/>
              <a:t>31</a:t>
            </a:fld>
            <a:endParaRPr lang="ru-RU" altLang="en-US" smtClean="0"/>
          </a:p>
        </p:txBody>
      </p:sp>
    </p:spTree>
    <p:extLst>
      <p:ext uri="{BB962C8B-B14F-4D97-AF65-F5344CB8AC3E}">
        <p14:creationId xmlns:p14="http://schemas.microsoft.com/office/powerpoint/2010/main" val="3724017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0825" cy="6850063"/>
            <a:chOff x="0" y="0"/>
            <a:chExt cx="5758" cy="4315"/>
          </a:xfrm>
        </p:grpSpPr>
        <p:grpSp>
          <p:nvGrpSpPr>
            <p:cNvPr id="5" name="Group 3"/>
            <p:cNvGrpSpPr>
              <a:grpSpLocks/>
            </p:cNvGrpSpPr>
            <p:nvPr userDrawn="1"/>
          </p:nvGrpSpPr>
          <p:grpSpPr bwMode="auto">
            <a:xfrm>
              <a:off x="1728" y="2230"/>
              <a:ext cx="4027" cy="2085"/>
              <a:chOff x="1728" y="2230"/>
              <a:chExt cx="4027" cy="2085"/>
            </a:xfrm>
          </p:grpSpPr>
          <p:sp>
            <p:nvSpPr>
              <p:cNvPr id="8" name="Freeform 4"/>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eaLnBrk="1" hangingPunct="1">
                  <a:defRPr/>
                </a:pPr>
                <a:endParaRPr lang="ru-RU"/>
              </a:p>
            </p:txBody>
          </p:sp>
          <p:sp>
            <p:nvSpPr>
              <p:cNvPr id="9" name="Freeform 5"/>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eaLnBrk="1" hangingPunct="1">
                  <a:defRPr/>
                </a:pPr>
                <a:endParaRPr lang="ru-RU"/>
              </a:p>
            </p:txBody>
          </p:sp>
          <p:sp>
            <p:nvSpPr>
              <p:cNvPr id="10" name="Freeform 6"/>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eaLnBrk="1" hangingPunct="1">
                  <a:defRPr/>
                </a:pPr>
                <a:endParaRPr lang="ru-RU"/>
              </a:p>
            </p:txBody>
          </p:sp>
          <p:sp>
            <p:nvSpPr>
              <p:cNvPr id="11"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8"/>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eaLnBrk="1" hangingPunct="1">
                  <a:defRPr/>
                </a:pPr>
                <a:endParaRPr lang="ru-RU"/>
              </a:p>
            </p:txBody>
          </p:sp>
        </p:grpSp>
        <p:sp>
          <p:nvSpPr>
            <p:cNvPr id="6" name="Freeform 9"/>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eaLnBrk="1" hangingPunct="1">
                <a:defRPr/>
              </a:pPr>
              <a:endParaRPr lang="ru-RU"/>
            </a:p>
          </p:txBody>
        </p:sp>
        <p:sp>
          <p:nvSpPr>
            <p:cNvPr id="7" name="Freeform 10"/>
            <p:cNvSpPr>
              <a:spLocks/>
            </p:cNvSpPr>
            <p:nvPr/>
          </p:nvSpPr>
          <p:spPr bwMode="hidden">
            <a:xfrm>
              <a:off x="0" y="0"/>
              <a:ext cx="5758" cy="1776"/>
            </a:xfrm>
            <a:custGeom>
              <a:avLst/>
              <a:gdLst>
                <a:gd name="T0" fmla="*/ 0 w 5740"/>
                <a:gd name="T1" fmla="*/ 0 h 1906"/>
                <a:gd name="T2" fmla="*/ 0 w 5740"/>
                <a:gd name="T3" fmla="*/ 1248 h 1906"/>
                <a:gd name="T4" fmla="*/ 5848 w 5740"/>
                <a:gd name="T5" fmla="*/ 1248 h 1906"/>
                <a:gd name="T6" fmla="*/ 5848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131" name="Rectangle 11"/>
          <p:cNvSpPr>
            <a:spLocks noGrp="1" noChangeArrowheads="1"/>
          </p:cNvSpPr>
          <p:nvPr>
            <p:ph type="ctrTitle" sz="quarter"/>
          </p:nvPr>
        </p:nvSpPr>
        <p:spPr>
          <a:xfrm>
            <a:off x="685800" y="1736725"/>
            <a:ext cx="7772400" cy="1920875"/>
          </a:xfrm>
        </p:spPr>
        <p:txBody>
          <a:bodyPr/>
          <a:lstStyle>
            <a:lvl1pPr>
              <a:defRPr sz="6000"/>
            </a:lvl1pPr>
          </a:lstStyle>
          <a:p>
            <a:r>
              <a:rPr lang="ru-RU"/>
              <a:t>Образец заголовка</a:t>
            </a:r>
          </a:p>
        </p:txBody>
      </p:sp>
      <p:sp>
        <p:nvSpPr>
          <p:cNvPr id="5132"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ru-RU"/>
              <a:t>Образец подзаголовка</a:t>
            </a:r>
          </a:p>
        </p:txBody>
      </p:sp>
      <p:sp>
        <p:nvSpPr>
          <p:cNvPr id="13" name="Rectangle 13"/>
          <p:cNvSpPr>
            <a:spLocks noGrp="1" noChangeArrowheads="1"/>
          </p:cNvSpPr>
          <p:nvPr>
            <p:ph type="dt" sz="quarter" idx="10"/>
          </p:nvPr>
        </p:nvSpPr>
        <p:spPr>
          <a:xfrm>
            <a:off x="457200" y="6248400"/>
            <a:ext cx="2133600" cy="476250"/>
          </a:xfrm>
        </p:spPr>
        <p:txBody>
          <a:bodyPr/>
          <a:lstStyle>
            <a:lvl1pPr>
              <a:defRPr/>
            </a:lvl1pPr>
          </a:lstStyle>
          <a:p>
            <a:pPr>
              <a:defRPr/>
            </a:pPr>
            <a:endParaRPr lang="ru-RU"/>
          </a:p>
        </p:txBody>
      </p:sp>
      <p:sp>
        <p:nvSpPr>
          <p:cNvPr id="14" name="Rectangle 14"/>
          <p:cNvSpPr>
            <a:spLocks noGrp="1" noChangeArrowheads="1"/>
          </p:cNvSpPr>
          <p:nvPr>
            <p:ph type="ftr" sz="quarter" idx="11"/>
          </p:nvPr>
        </p:nvSpPr>
        <p:spPr>
          <a:xfrm>
            <a:off x="3124200" y="6251575"/>
            <a:ext cx="2895600" cy="476250"/>
          </a:xfrm>
        </p:spPr>
        <p:txBody>
          <a:bodyPr/>
          <a:lstStyle>
            <a:lvl1pPr>
              <a:defRPr/>
            </a:lvl1pPr>
          </a:lstStyle>
          <a:p>
            <a:pPr>
              <a:defRPr/>
            </a:pPr>
            <a:endParaRPr lang="ru-RU"/>
          </a:p>
        </p:txBody>
      </p:sp>
      <p:sp>
        <p:nvSpPr>
          <p:cNvPr id="15" name="Rectangle 15"/>
          <p:cNvSpPr>
            <a:spLocks noGrp="1" noChangeArrowheads="1"/>
          </p:cNvSpPr>
          <p:nvPr>
            <p:ph type="sldNum" sz="quarter" idx="12"/>
          </p:nvPr>
        </p:nvSpPr>
        <p:spPr>
          <a:xfrm>
            <a:off x="6553200" y="6254750"/>
            <a:ext cx="2133600" cy="476250"/>
          </a:xfrm>
        </p:spPr>
        <p:txBody>
          <a:bodyPr/>
          <a:lstStyle>
            <a:lvl1pPr>
              <a:defRPr/>
            </a:lvl1pPr>
          </a:lstStyle>
          <a:p>
            <a:pPr>
              <a:defRPr/>
            </a:pPr>
            <a:fld id="{F3EDDD08-01AC-43A9-AD1F-214956E9EC65}" type="slidenum">
              <a:rPr lang="ru-RU"/>
              <a:pPr>
                <a:defRPr/>
              </a:pPr>
              <a:t>‹#›</a:t>
            </a:fld>
            <a:endParaRPr lang="ru-RU"/>
          </a:p>
        </p:txBody>
      </p:sp>
    </p:spTree>
    <p:extLst>
      <p:ext uri="{BB962C8B-B14F-4D97-AF65-F5344CB8AC3E}">
        <p14:creationId xmlns:p14="http://schemas.microsoft.com/office/powerpoint/2010/main" val="1513530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2"/>
          <p:cNvSpPr>
            <a:spLocks noGrp="1" noChangeArrowheads="1"/>
          </p:cNvSpPr>
          <p:nvPr>
            <p:ph type="dt" sz="half" idx="10"/>
          </p:nvPr>
        </p:nvSpPr>
        <p:spPr>
          <a:ln/>
        </p:spPr>
        <p:txBody>
          <a:bodyPr/>
          <a:lstStyle>
            <a:lvl1pPr>
              <a:defRPr/>
            </a:lvl1pPr>
          </a:lstStyle>
          <a:p>
            <a:pPr>
              <a:defRPr/>
            </a:pPr>
            <a:endParaRPr lang="ru-RU"/>
          </a:p>
        </p:txBody>
      </p:sp>
      <p:sp>
        <p:nvSpPr>
          <p:cNvPr id="5" name="Rectangle 3"/>
          <p:cNvSpPr>
            <a:spLocks noGrp="1" noChangeArrowheads="1"/>
          </p:cNvSpPr>
          <p:nvPr>
            <p:ph type="sldNum" sz="quarter" idx="11"/>
          </p:nvPr>
        </p:nvSpPr>
        <p:spPr>
          <a:ln/>
        </p:spPr>
        <p:txBody>
          <a:bodyPr/>
          <a:lstStyle>
            <a:lvl1pPr>
              <a:defRPr/>
            </a:lvl1pPr>
          </a:lstStyle>
          <a:p>
            <a:pPr>
              <a:defRPr/>
            </a:pPr>
            <a:fld id="{7795E1C1-F692-440A-9BB0-497AADBFD09E}" type="slidenum">
              <a:rPr lang="ru-RU"/>
              <a:pPr>
                <a:defRPr/>
              </a:pPr>
              <a:t>‹#›</a:t>
            </a:fld>
            <a:endParaRPr lang="ru-RU"/>
          </a:p>
        </p:txBody>
      </p:sp>
      <p:sp>
        <p:nvSpPr>
          <p:cNvPr id="6" name="Rectangle 14"/>
          <p:cNvSpPr>
            <a:spLocks noGrp="1" noChangeArrowheads="1"/>
          </p:cNvSpPr>
          <p:nvPr>
            <p:ph type="ftr" sz="quarter"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3689424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2"/>
          <p:cNvSpPr>
            <a:spLocks noGrp="1" noChangeArrowheads="1"/>
          </p:cNvSpPr>
          <p:nvPr>
            <p:ph type="dt" sz="half" idx="10"/>
          </p:nvPr>
        </p:nvSpPr>
        <p:spPr>
          <a:ln/>
        </p:spPr>
        <p:txBody>
          <a:bodyPr/>
          <a:lstStyle>
            <a:lvl1pPr>
              <a:defRPr/>
            </a:lvl1pPr>
          </a:lstStyle>
          <a:p>
            <a:pPr>
              <a:defRPr/>
            </a:pPr>
            <a:endParaRPr lang="ru-RU"/>
          </a:p>
        </p:txBody>
      </p:sp>
      <p:sp>
        <p:nvSpPr>
          <p:cNvPr id="5" name="Rectangle 3"/>
          <p:cNvSpPr>
            <a:spLocks noGrp="1" noChangeArrowheads="1"/>
          </p:cNvSpPr>
          <p:nvPr>
            <p:ph type="sldNum" sz="quarter" idx="11"/>
          </p:nvPr>
        </p:nvSpPr>
        <p:spPr>
          <a:ln/>
        </p:spPr>
        <p:txBody>
          <a:bodyPr/>
          <a:lstStyle>
            <a:lvl1pPr>
              <a:defRPr/>
            </a:lvl1pPr>
          </a:lstStyle>
          <a:p>
            <a:pPr>
              <a:defRPr/>
            </a:pPr>
            <a:fld id="{57D5419F-D642-4D3C-8F1C-C91B6F68065A}" type="slidenum">
              <a:rPr lang="ru-RU"/>
              <a:pPr>
                <a:defRPr/>
              </a:pPr>
              <a:t>‹#›</a:t>
            </a:fld>
            <a:endParaRPr lang="ru-RU"/>
          </a:p>
        </p:txBody>
      </p:sp>
      <p:sp>
        <p:nvSpPr>
          <p:cNvPr id="6" name="Rectangle 14"/>
          <p:cNvSpPr>
            <a:spLocks noGrp="1" noChangeArrowheads="1"/>
          </p:cNvSpPr>
          <p:nvPr>
            <p:ph type="ftr" sz="quarter"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545488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457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2"/>
          <p:cNvSpPr>
            <a:spLocks noGrp="1" noChangeArrowheads="1"/>
          </p:cNvSpPr>
          <p:nvPr>
            <p:ph type="dt" sz="half" idx="10"/>
          </p:nvPr>
        </p:nvSpPr>
        <p:spPr>
          <a:ln/>
        </p:spPr>
        <p:txBody>
          <a:bodyPr/>
          <a:lstStyle>
            <a:lvl1pPr>
              <a:defRPr/>
            </a:lvl1pPr>
          </a:lstStyle>
          <a:p>
            <a:pPr>
              <a:defRPr/>
            </a:pPr>
            <a:endParaRPr lang="ru-RU"/>
          </a:p>
        </p:txBody>
      </p:sp>
      <p:sp>
        <p:nvSpPr>
          <p:cNvPr id="6" name="Rectangle 3"/>
          <p:cNvSpPr>
            <a:spLocks noGrp="1" noChangeArrowheads="1"/>
          </p:cNvSpPr>
          <p:nvPr>
            <p:ph type="sldNum" sz="quarter" idx="11"/>
          </p:nvPr>
        </p:nvSpPr>
        <p:spPr>
          <a:ln/>
        </p:spPr>
        <p:txBody>
          <a:bodyPr/>
          <a:lstStyle>
            <a:lvl1pPr>
              <a:defRPr/>
            </a:lvl1pPr>
          </a:lstStyle>
          <a:p>
            <a:pPr>
              <a:defRPr/>
            </a:pPr>
            <a:fld id="{7E23D88A-5109-456B-8EBD-DCC4A775E605}" type="slidenum">
              <a:rPr lang="ru-RU"/>
              <a:pPr>
                <a:defRPr/>
              </a:pPr>
              <a:t>‹#›</a:t>
            </a:fld>
            <a:endParaRPr lang="ru-RU"/>
          </a:p>
        </p:txBody>
      </p:sp>
      <p:sp>
        <p:nvSpPr>
          <p:cNvPr id="7" name="Rectangle 14"/>
          <p:cNvSpPr>
            <a:spLocks noGrp="1" noChangeArrowheads="1"/>
          </p:cNvSpPr>
          <p:nvPr>
            <p:ph type="ftr" sz="quarter"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3630051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p>
            <a:r>
              <a:rPr lang="ru-RU" smtClean="0"/>
              <a:t>Образец заголовка</a:t>
            </a:r>
            <a:endParaRPr lang="ru-RU"/>
          </a:p>
        </p:txBody>
      </p:sp>
      <p:sp>
        <p:nvSpPr>
          <p:cNvPr id="3" name="Таблица 2"/>
          <p:cNvSpPr>
            <a:spLocks noGrp="1"/>
          </p:cNvSpPr>
          <p:nvPr>
            <p:ph type="tbl" idx="1"/>
          </p:nvPr>
        </p:nvSpPr>
        <p:spPr>
          <a:xfrm>
            <a:off x="457200" y="1600200"/>
            <a:ext cx="8229600" cy="4525963"/>
          </a:xfrm>
        </p:spPr>
        <p:txBody>
          <a:bodyPr/>
          <a:lstStyle/>
          <a:p>
            <a:pPr lvl="0"/>
            <a:endParaRPr lang="ru-RU" noProof="0" smtClean="0"/>
          </a:p>
        </p:txBody>
      </p:sp>
      <p:sp>
        <p:nvSpPr>
          <p:cNvPr id="4" name="Rectangle 2"/>
          <p:cNvSpPr>
            <a:spLocks noGrp="1" noChangeArrowheads="1"/>
          </p:cNvSpPr>
          <p:nvPr>
            <p:ph type="dt" sz="half" idx="10"/>
          </p:nvPr>
        </p:nvSpPr>
        <p:spPr>
          <a:ln/>
        </p:spPr>
        <p:txBody>
          <a:bodyPr/>
          <a:lstStyle>
            <a:lvl1pPr>
              <a:defRPr/>
            </a:lvl1pPr>
          </a:lstStyle>
          <a:p>
            <a:pPr>
              <a:defRPr/>
            </a:pPr>
            <a:endParaRPr lang="ru-RU"/>
          </a:p>
        </p:txBody>
      </p:sp>
      <p:sp>
        <p:nvSpPr>
          <p:cNvPr id="5" name="Rectangle 3"/>
          <p:cNvSpPr>
            <a:spLocks noGrp="1" noChangeArrowheads="1"/>
          </p:cNvSpPr>
          <p:nvPr>
            <p:ph type="sldNum" sz="quarter" idx="11"/>
          </p:nvPr>
        </p:nvSpPr>
        <p:spPr>
          <a:ln/>
        </p:spPr>
        <p:txBody>
          <a:bodyPr/>
          <a:lstStyle>
            <a:lvl1pPr>
              <a:defRPr/>
            </a:lvl1pPr>
          </a:lstStyle>
          <a:p>
            <a:pPr>
              <a:defRPr/>
            </a:pPr>
            <a:fld id="{26789EF2-8189-478B-807A-17D6804406F9}" type="slidenum">
              <a:rPr lang="ru-RU"/>
              <a:pPr>
                <a:defRPr/>
              </a:pPr>
              <a:t>‹#›</a:t>
            </a:fld>
            <a:endParaRPr lang="ru-RU"/>
          </a:p>
        </p:txBody>
      </p:sp>
      <p:sp>
        <p:nvSpPr>
          <p:cNvPr id="6" name="Rectangle 14"/>
          <p:cNvSpPr>
            <a:spLocks noGrp="1" noChangeArrowheads="1"/>
          </p:cNvSpPr>
          <p:nvPr>
            <p:ph type="ftr" sz="quarter"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3657804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2"/>
          <p:cNvSpPr>
            <a:spLocks noGrp="1" noChangeArrowheads="1"/>
          </p:cNvSpPr>
          <p:nvPr>
            <p:ph type="dt" sz="half" idx="10"/>
          </p:nvPr>
        </p:nvSpPr>
        <p:spPr>
          <a:ln/>
        </p:spPr>
        <p:txBody>
          <a:bodyPr/>
          <a:lstStyle>
            <a:lvl1pPr>
              <a:defRPr/>
            </a:lvl1pPr>
          </a:lstStyle>
          <a:p>
            <a:pPr>
              <a:defRPr/>
            </a:pPr>
            <a:endParaRPr lang="ru-RU"/>
          </a:p>
        </p:txBody>
      </p:sp>
      <p:sp>
        <p:nvSpPr>
          <p:cNvPr id="5" name="Rectangle 3"/>
          <p:cNvSpPr>
            <a:spLocks noGrp="1" noChangeArrowheads="1"/>
          </p:cNvSpPr>
          <p:nvPr>
            <p:ph type="sldNum" sz="quarter" idx="11"/>
          </p:nvPr>
        </p:nvSpPr>
        <p:spPr>
          <a:ln/>
        </p:spPr>
        <p:txBody>
          <a:bodyPr/>
          <a:lstStyle>
            <a:lvl1pPr>
              <a:defRPr/>
            </a:lvl1pPr>
          </a:lstStyle>
          <a:p>
            <a:pPr>
              <a:defRPr/>
            </a:pPr>
            <a:fld id="{08367D12-58C7-4099-98DA-97DECC7DDB74}" type="slidenum">
              <a:rPr lang="ru-RU"/>
              <a:pPr>
                <a:defRPr/>
              </a:pPr>
              <a:t>‹#›</a:t>
            </a:fld>
            <a:endParaRPr lang="ru-RU"/>
          </a:p>
        </p:txBody>
      </p:sp>
      <p:sp>
        <p:nvSpPr>
          <p:cNvPr id="6" name="Rectangle 14"/>
          <p:cNvSpPr>
            <a:spLocks noGrp="1" noChangeArrowheads="1"/>
          </p:cNvSpPr>
          <p:nvPr>
            <p:ph type="ftr" sz="quarter"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1779547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2"/>
          <p:cNvSpPr>
            <a:spLocks noGrp="1" noChangeArrowheads="1"/>
          </p:cNvSpPr>
          <p:nvPr>
            <p:ph type="dt" sz="half" idx="10"/>
          </p:nvPr>
        </p:nvSpPr>
        <p:spPr>
          <a:ln/>
        </p:spPr>
        <p:txBody>
          <a:bodyPr/>
          <a:lstStyle>
            <a:lvl1pPr>
              <a:defRPr/>
            </a:lvl1pPr>
          </a:lstStyle>
          <a:p>
            <a:pPr>
              <a:defRPr/>
            </a:pPr>
            <a:endParaRPr lang="ru-RU"/>
          </a:p>
        </p:txBody>
      </p:sp>
      <p:sp>
        <p:nvSpPr>
          <p:cNvPr id="5" name="Rectangle 3"/>
          <p:cNvSpPr>
            <a:spLocks noGrp="1" noChangeArrowheads="1"/>
          </p:cNvSpPr>
          <p:nvPr>
            <p:ph type="sldNum" sz="quarter" idx="11"/>
          </p:nvPr>
        </p:nvSpPr>
        <p:spPr>
          <a:ln/>
        </p:spPr>
        <p:txBody>
          <a:bodyPr/>
          <a:lstStyle>
            <a:lvl1pPr>
              <a:defRPr/>
            </a:lvl1pPr>
          </a:lstStyle>
          <a:p>
            <a:pPr>
              <a:defRPr/>
            </a:pPr>
            <a:fld id="{115BA75E-5E4F-4504-A14E-960824DAE378}" type="slidenum">
              <a:rPr lang="ru-RU"/>
              <a:pPr>
                <a:defRPr/>
              </a:pPr>
              <a:t>‹#›</a:t>
            </a:fld>
            <a:endParaRPr lang="ru-RU"/>
          </a:p>
        </p:txBody>
      </p:sp>
      <p:sp>
        <p:nvSpPr>
          <p:cNvPr id="6" name="Rectangle 14"/>
          <p:cNvSpPr>
            <a:spLocks noGrp="1" noChangeArrowheads="1"/>
          </p:cNvSpPr>
          <p:nvPr>
            <p:ph type="ftr" sz="quarter"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4153775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2"/>
          <p:cNvSpPr>
            <a:spLocks noGrp="1" noChangeArrowheads="1"/>
          </p:cNvSpPr>
          <p:nvPr>
            <p:ph type="dt" sz="half" idx="10"/>
          </p:nvPr>
        </p:nvSpPr>
        <p:spPr>
          <a:ln/>
        </p:spPr>
        <p:txBody>
          <a:bodyPr/>
          <a:lstStyle>
            <a:lvl1pPr>
              <a:defRPr/>
            </a:lvl1pPr>
          </a:lstStyle>
          <a:p>
            <a:pPr>
              <a:defRPr/>
            </a:pPr>
            <a:endParaRPr lang="ru-RU"/>
          </a:p>
        </p:txBody>
      </p:sp>
      <p:sp>
        <p:nvSpPr>
          <p:cNvPr id="6" name="Rectangle 3"/>
          <p:cNvSpPr>
            <a:spLocks noGrp="1" noChangeArrowheads="1"/>
          </p:cNvSpPr>
          <p:nvPr>
            <p:ph type="sldNum" sz="quarter" idx="11"/>
          </p:nvPr>
        </p:nvSpPr>
        <p:spPr>
          <a:ln/>
        </p:spPr>
        <p:txBody>
          <a:bodyPr/>
          <a:lstStyle>
            <a:lvl1pPr>
              <a:defRPr/>
            </a:lvl1pPr>
          </a:lstStyle>
          <a:p>
            <a:pPr>
              <a:defRPr/>
            </a:pPr>
            <a:fld id="{C819CB6E-CF62-4424-9409-EEDC11F6DC3B}" type="slidenum">
              <a:rPr lang="ru-RU"/>
              <a:pPr>
                <a:defRPr/>
              </a:pPr>
              <a:t>‹#›</a:t>
            </a:fld>
            <a:endParaRPr lang="ru-RU"/>
          </a:p>
        </p:txBody>
      </p:sp>
      <p:sp>
        <p:nvSpPr>
          <p:cNvPr id="7" name="Rectangle 14"/>
          <p:cNvSpPr>
            <a:spLocks noGrp="1" noChangeArrowheads="1"/>
          </p:cNvSpPr>
          <p:nvPr>
            <p:ph type="ftr" sz="quarter"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2080554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2"/>
          <p:cNvSpPr>
            <a:spLocks noGrp="1" noChangeArrowheads="1"/>
          </p:cNvSpPr>
          <p:nvPr>
            <p:ph type="dt" sz="half" idx="10"/>
          </p:nvPr>
        </p:nvSpPr>
        <p:spPr>
          <a:ln/>
        </p:spPr>
        <p:txBody>
          <a:bodyPr/>
          <a:lstStyle>
            <a:lvl1pPr>
              <a:defRPr/>
            </a:lvl1pPr>
          </a:lstStyle>
          <a:p>
            <a:pPr>
              <a:defRPr/>
            </a:pPr>
            <a:endParaRPr lang="ru-RU"/>
          </a:p>
        </p:txBody>
      </p:sp>
      <p:sp>
        <p:nvSpPr>
          <p:cNvPr id="8" name="Rectangle 3"/>
          <p:cNvSpPr>
            <a:spLocks noGrp="1" noChangeArrowheads="1"/>
          </p:cNvSpPr>
          <p:nvPr>
            <p:ph type="sldNum" sz="quarter" idx="11"/>
          </p:nvPr>
        </p:nvSpPr>
        <p:spPr>
          <a:ln/>
        </p:spPr>
        <p:txBody>
          <a:bodyPr/>
          <a:lstStyle>
            <a:lvl1pPr>
              <a:defRPr/>
            </a:lvl1pPr>
          </a:lstStyle>
          <a:p>
            <a:pPr>
              <a:defRPr/>
            </a:pPr>
            <a:fld id="{A2C77C05-51D9-41DC-AE08-F7D49B87136E}" type="slidenum">
              <a:rPr lang="ru-RU"/>
              <a:pPr>
                <a:defRPr/>
              </a:pPr>
              <a:t>‹#›</a:t>
            </a:fld>
            <a:endParaRPr lang="ru-RU"/>
          </a:p>
        </p:txBody>
      </p:sp>
      <p:sp>
        <p:nvSpPr>
          <p:cNvPr id="9" name="Rectangle 14"/>
          <p:cNvSpPr>
            <a:spLocks noGrp="1" noChangeArrowheads="1"/>
          </p:cNvSpPr>
          <p:nvPr>
            <p:ph type="ftr" sz="quarter"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3897065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2"/>
          <p:cNvSpPr>
            <a:spLocks noGrp="1" noChangeArrowheads="1"/>
          </p:cNvSpPr>
          <p:nvPr>
            <p:ph type="dt" sz="half" idx="10"/>
          </p:nvPr>
        </p:nvSpPr>
        <p:spPr>
          <a:ln/>
        </p:spPr>
        <p:txBody>
          <a:bodyPr/>
          <a:lstStyle>
            <a:lvl1pPr>
              <a:defRPr/>
            </a:lvl1pPr>
          </a:lstStyle>
          <a:p>
            <a:pPr>
              <a:defRPr/>
            </a:pPr>
            <a:endParaRPr lang="ru-RU"/>
          </a:p>
        </p:txBody>
      </p:sp>
      <p:sp>
        <p:nvSpPr>
          <p:cNvPr id="4" name="Rectangle 3"/>
          <p:cNvSpPr>
            <a:spLocks noGrp="1" noChangeArrowheads="1"/>
          </p:cNvSpPr>
          <p:nvPr>
            <p:ph type="sldNum" sz="quarter" idx="11"/>
          </p:nvPr>
        </p:nvSpPr>
        <p:spPr>
          <a:ln/>
        </p:spPr>
        <p:txBody>
          <a:bodyPr/>
          <a:lstStyle>
            <a:lvl1pPr>
              <a:defRPr/>
            </a:lvl1pPr>
          </a:lstStyle>
          <a:p>
            <a:pPr>
              <a:defRPr/>
            </a:pPr>
            <a:fld id="{26611DEA-C55F-4604-A6EC-91A29FA39225}" type="slidenum">
              <a:rPr lang="ru-RU"/>
              <a:pPr>
                <a:defRPr/>
              </a:pPr>
              <a:t>‹#›</a:t>
            </a:fld>
            <a:endParaRPr lang="ru-RU"/>
          </a:p>
        </p:txBody>
      </p:sp>
      <p:sp>
        <p:nvSpPr>
          <p:cNvPr id="5" name="Rectangle 14"/>
          <p:cNvSpPr>
            <a:spLocks noGrp="1" noChangeArrowheads="1"/>
          </p:cNvSpPr>
          <p:nvPr>
            <p:ph type="ftr" sz="quarter"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4221846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ru-RU"/>
          </a:p>
        </p:txBody>
      </p:sp>
      <p:sp>
        <p:nvSpPr>
          <p:cNvPr id="3" name="Rectangle 3"/>
          <p:cNvSpPr>
            <a:spLocks noGrp="1" noChangeArrowheads="1"/>
          </p:cNvSpPr>
          <p:nvPr>
            <p:ph type="sldNum" sz="quarter" idx="11"/>
          </p:nvPr>
        </p:nvSpPr>
        <p:spPr>
          <a:ln/>
        </p:spPr>
        <p:txBody>
          <a:bodyPr/>
          <a:lstStyle>
            <a:lvl1pPr>
              <a:defRPr/>
            </a:lvl1pPr>
          </a:lstStyle>
          <a:p>
            <a:pPr>
              <a:defRPr/>
            </a:pPr>
            <a:fld id="{4E1CE742-AF87-4387-8B86-3A2C053A0C5A}" type="slidenum">
              <a:rPr lang="ru-RU"/>
              <a:pPr>
                <a:defRPr/>
              </a:pPr>
              <a:t>‹#›</a:t>
            </a:fld>
            <a:endParaRPr lang="ru-RU"/>
          </a:p>
        </p:txBody>
      </p:sp>
      <p:sp>
        <p:nvSpPr>
          <p:cNvPr id="4" name="Rectangle 14"/>
          <p:cNvSpPr>
            <a:spLocks noGrp="1" noChangeArrowheads="1"/>
          </p:cNvSpPr>
          <p:nvPr>
            <p:ph type="ftr" sz="quarter"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3527854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2"/>
          <p:cNvSpPr>
            <a:spLocks noGrp="1" noChangeArrowheads="1"/>
          </p:cNvSpPr>
          <p:nvPr>
            <p:ph type="dt" sz="half" idx="10"/>
          </p:nvPr>
        </p:nvSpPr>
        <p:spPr>
          <a:ln/>
        </p:spPr>
        <p:txBody>
          <a:bodyPr/>
          <a:lstStyle>
            <a:lvl1pPr>
              <a:defRPr/>
            </a:lvl1pPr>
          </a:lstStyle>
          <a:p>
            <a:pPr>
              <a:defRPr/>
            </a:pPr>
            <a:endParaRPr lang="ru-RU"/>
          </a:p>
        </p:txBody>
      </p:sp>
      <p:sp>
        <p:nvSpPr>
          <p:cNvPr id="6" name="Rectangle 3"/>
          <p:cNvSpPr>
            <a:spLocks noGrp="1" noChangeArrowheads="1"/>
          </p:cNvSpPr>
          <p:nvPr>
            <p:ph type="sldNum" sz="quarter" idx="11"/>
          </p:nvPr>
        </p:nvSpPr>
        <p:spPr>
          <a:ln/>
        </p:spPr>
        <p:txBody>
          <a:bodyPr/>
          <a:lstStyle>
            <a:lvl1pPr>
              <a:defRPr/>
            </a:lvl1pPr>
          </a:lstStyle>
          <a:p>
            <a:pPr>
              <a:defRPr/>
            </a:pPr>
            <a:fld id="{8B7B76A8-0781-4BB6-9BA1-403F25C01E56}" type="slidenum">
              <a:rPr lang="ru-RU"/>
              <a:pPr>
                <a:defRPr/>
              </a:pPr>
              <a:t>‹#›</a:t>
            </a:fld>
            <a:endParaRPr lang="ru-RU"/>
          </a:p>
        </p:txBody>
      </p:sp>
      <p:sp>
        <p:nvSpPr>
          <p:cNvPr id="7" name="Rectangle 14"/>
          <p:cNvSpPr>
            <a:spLocks noGrp="1" noChangeArrowheads="1"/>
          </p:cNvSpPr>
          <p:nvPr>
            <p:ph type="ftr" sz="quarter"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1951808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2"/>
          <p:cNvSpPr>
            <a:spLocks noGrp="1" noChangeArrowheads="1"/>
          </p:cNvSpPr>
          <p:nvPr>
            <p:ph type="dt" sz="half" idx="10"/>
          </p:nvPr>
        </p:nvSpPr>
        <p:spPr>
          <a:ln/>
        </p:spPr>
        <p:txBody>
          <a:bodyPr/>
          <a:lstStyle>
            <a:lvl1pPr>
              <a:defRPr/>
            </a:lvl1pPr>
          </a:lstStyle>
          <a:p>
            <a:pPr>
              <a:defRPr/>
            </a:pPr>
            <a:endParaRPr lang="ru-RU"/>
          </a:p>
        </p:txBody>
      </p:sp>
      <p:sp>
        <p:nvSpPr>
          <p:cNvPr id="6" name="Rectangle 3"/>
          <p:cNvSpPr>
            <a:spLocks noGrp="1" noChangeArrowheads="1"/>
          </p:cNvSpPr>
          <p:nvPr>
            <p:ph type="sldNum" sz="quarter" idx="11"/>
          </p:nvPr>
        </p:nvSpPr>
        <p:spPr>
          <a:ln/>
        </p:spPr>
        <p:txBody>
          <a:bodyPr/>
          <a:lstStyle>
            <a:lvl1pPr>
              <a:defRPr/>
            </a:lvl1pPr>
          </a:lstStyle>
          <a:p>
            <a:pPr>
              <a:defRPr/>
            </a:pPr>
            <a:fld id="{8B81BB9C-09A2-4611-8318-8ED18E1EDDDB}" type="slidenum">
              <a:rPr lang="ru-RU"/>
              <a:pPr>
                <a:defRPr/>
              </a:pPr>
              <a:t>‹#›</a:t>
            </a:fld>
            <a:endParaRPr lang="ru-RU"/>
          </a:p>
        </p:txBody>
      </p:sp>
      <p:sp>
        <p:nvSpPr>
          <p:cNvPr id="7" name="Rectangle 14"/>
          <p:cNvSpPr>
            <a:spLocks noGrp="1" noChangeArrowheads="1"/>
          </p:cNvSpPr>
          <p:nvPr>
            <p:ph type="ftr" sz="quarter"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3777654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ru-RU"/>
          </a:p>
        </p:txBody>
      </p:sp>
      <p:sp>
        <p:nvSpPr>
          <p:cNvPr id="4099"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088F0719-6FED-48A5-9287-B030EDCFDBEC}" type="slidenum">
              <a:rPr lang="ru-RU"/>
              <a:pPr>
                <a:defRPr/>
              </a:pPr>
              <a:t>‹#›</a:t>
            </a:fld>
            <a:endParaRPr lang="ru-RU"/>
          </a:p>
        </p:txBody>
      </p:sp>
      <p:grpSp>
        <p:nvGrpSpPr>
          <p:cNvPr id="1028" name="Group 4"/>
          <p:cNvGrpSpPr>
            <a:grpSpLocks/>
          </p:cNvGrpSpPr>
          <p:nvPr/>
        </p:nvGrpSpPr>
        <p:grpSpPr bwMode="auto">
          <a:xfrm>
            <a:off x="0" y="0"/>
            <a:ext cx="9140825" cy="6850063"/>
            <a:chOff x="0" y="0"/>
            <a:chExt cx="5758" cy="4315"/>
          </a:xfrm>
        </p:grpSpPr>
        <p:grpSp>
          <p:nvGrpSpPr>
            <p:cNvPr id="1032" name="Group 5"/>
            <p:cNvGrpSpPr>
              <a:grpSpLocks/>
            </p:cNvGrpSpPr>
            <p:nvPr userDrawn="1"/>
          </p:nvGrpSpPr>
          <p:grpSpPr bwMode="auto">
            <a:xfrm>
              <a:off x="1728" y="2230"/>
              <a:ext cx="4027" cy="2085"/>
              <a:chOff x="1728" y="2230"/>
              <a:chExt cx="4027" cy="2085"/>
            </a:xfrm>
          </p:grpSpPr>
          <p:sp>
            <p:nvSpPr>
              <p:cNvPr id="4102" name="Freeform 6"/>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eaLnBrk="1" hangingPunct="1">
                  <a:defRPr/>
                </a:pPr>
                <a:endParaRPr lang="ru-RU"/>
              </a:p>
            </p:txBody>
          </p:sp>
          <p:sp>
            <p:nvSpPr>
              <p:cNvPr id="4103" name="Freeform 7"/>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eaLnBrk="1" hangingPunct="1">
                  <a:defRPr/>
                </a:pPr>
                <a:endParaRPr lang="ru-RU"/>
              </a:p>
            </p:txBody>
          </p:sp>
          <p:sp>
            <p:nvSpPr>
              <p:cNvPr id="4104" name="Freeform 8"/>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eaLnBrk="1" hangingPunct="1">
                  <a:defRPr/>
                </a:pPr>
                <a:endParaRPr lang="ru-RU"/>
              </a:p>
            </p:txBody>
          </p:sp>
          <p:sp>
            <p:nvSpPr>
              <p:cNvPr id="1038" name="Freeform 9"/>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6" name="Freeform 10"/>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eaLnBrk="1" hangingPunct="1">
                  <a:defRPr/>
                </a:pPr>
                <a:endParaRPr lang="ru-RU"/>
              </a:p>
            </p:txBody>
          </p:sp>
        </p:grpSp>
        <p:sp>
          <p:nvSpPr>
            <p:cNvPr id="4107" name="Freeform 11"/>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eaLnBrk="1" hangingPunct="1">
                <a:defRPr/>
              </a:pPr>
              <a:endParaRPr lang="ru-RU"/>
            </a:p>
          </p:txBody>
        </p:sp>
        <p:sp>
          <p:nvSpPr>
            <p:cNvPr id="1034" name="Freeform 12"/>
            <p:cNvSpPr>
              <a:spLocks/>
            </p:cNvSpPr>
            <p:nvPr/>
          </p:nvSpPr>
          <p:spPr bwMode="hidden">
            <a:xfrm>
              <a:off x="0" y="0"/>
              <a:ext cx="5758" cy="1776"/>
            </a:xfrm>
            <a:custGeom>
              <a:avLst/>
              <a:gdLst>
                <a:gd name="T0" fmla="*/ 0 w 5740"/>
                <a:gd name="T1" fmla="*/ 0 h 1906"/>
                <a:gd name="T2" fmla="*/ 0 w 5740"/>
                <a:gd name="T3" fmla="*/ 1248 h 1906"/>
                <a:gd name="T4" fmla="*/ 5848 w 5740"/>
                <a:gd name="T5" fmla="*/ 1248 h 1906"/>
                <a:gd name="T6" fmla="*/ 5848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109"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smtClean="0"/>
              <a:t>Образец заголовка</a:t>
            </a:r>
          </a:p>
        </p:txBody>
      </p:sp>
      <p:sp>
        <p:nvSpPr>
          <p:cNvPr id="4110" name="Rectangle 14"/>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ru-RU"/>
          </a:p>
        </p:txBody>
      </p:sp>
      <p:sp>
        <p:nvSpPr>
          <p:cNvPr id="4111"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Tree>
  </p:cSld>
  <p:clrMap bg1="dk2" tx1="lt1" bg2="dk1" tx2="lt2" accent1="accent1" accent2="accent2" accent3="accent3" accent4="accent4" accent5="accent5" accent6="accent6" hlink="hlink" folHlink="folHlink"/>
  <p:sldLayoutIdLst>
    <p:sldLayoutId id="2147483802"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57.xml.rels><?xml version="1.0" encoding="UTF-8" standalone="yes"?>
<Relationships xmlns="http://schemas.openxmlformats.org/package/2006/relationships"><Relationship Id="rId2" Type="http://schemas.openxmlformats.org/officeDocument/2006/relationships/hyperlink" Target="http://www.comp.leeds.ac.uk/roger/HiddenMarkovModels/html_dev/viterbi_algorithm/s1_pg1.html"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hyperlink" Target="http://www.ling.gu.se/~lager/mutbl.html" TargetMode="External"/><Relationship Id="rId3" Type="http://schemas.openxmlformats.org/officeDocument/2006/relationships/hyperlink" Target="http://cental.fltr.ucl.ac.be/outils.html" TargetMode="External"/><Relationship Id="rId7" Type="http://schemas.openxmlformats.org/officeDocument/2006/relationships/hyperlink" Target="http://nlp.cs.jhu.edu/~rflorian/fntbl/" TargetMode="External"/><Relationship Id="rId2" Type="http://schemas.openxmlformats.org/officeDocument/2006/relationships/hyperlink" Target="http://www.ims.uni-stuttgart.de/Tools/DecisionTreeTagger.html" TargetMode="External"/><Relationship Id="rId1" Type="http://schemas.openxmlformats.org/officeDocument/2006/relationships/slideLayout" Target="../slideLayouts/slideLayout2.xml"/><Relationship Id="rId6" Type="http://schemas.openxmlformats.org/officeDocument/2006/relationships/hyperlink" Target="http://sourceforge.net/projects/acopost/" TargetMode="External"/><Relationship Id="rId5" Type="http://schemas.openxmlformats.org/officeDocument/2006/relationships/hyperlink" Target="http://www.cis.upenn.edu/~adwait/statnlp.html" TargetMode="External"/><Relationship Id="rId4" Type="http://schemas.openxmlformats.org/officeDocument/2006/relationships/hyperlink" Target="http://beta.visl.sdu.dk/" TargetMode="External"/></Relationships>
</file>

<file path=ppt/slides/_rels/slide82.xml.rels><?xml version="1.0" encoding="UTF-8" standalone="yes"?>
<Relationships xmlns="http://schemas.openxmlformats.org/package/2006/relationships"><Relationship Id="rId8" Type="http://schemas.openxmlformats.org/officeDocument/2006/relationships/hyperlink" Target="http://aot.ru/download.php" TargetMode="External"/><Relationship Id="rId3" Type="http://schemas.openxmlformats.org/officeDocument/2006/relationships/hyperlink" Target="https://github.com/miotto/treetagger-python/" TargetMode="External"/><Relationship Id="rId7" Type="http://schemas.openxmlformats.org/officeDocument/2006/relationships/hyperlink" Target="http://pythonhosted.org/pymystem3/index.html" TargetMode="External"/><Relationship Id="rId2" Type="http://schemas.openxmlformats.org/officeDocument/2006/relationships/hyperlink" Target="http://corpus.leeds.ac.uk/mocky/" TargetMode="External"/><Relationship Id="rId1" Type="http://schemas.openxmlformats.org/officeDocument/2006/relationships/slideLayout" Target="../slideLayouts/slideLayout2.xml"/><Relationship Id="rId6" Type="http://schemas.openxmlformats.org/officeDocument/2006/relationships/hyperlink" Target="https://tech.yandex.ru/mystem/" TargetMode="External"/><Relationship Id="rId5" Type="http://schemas.openxmlformats.org/officeDocument/2006/relationships/hyperlink" Target="https://pymorphy2.readthedocs.org/en/latest/index.html" TargetMode="External"/><Relationship Id="rId4" Type="http://schemas.openxmlformats.org/officeDocument/2006/relationships/hyperlink" Target="http://nlp.lsi.upc.edu/freeling/" TargetMode="External"/></Relationships>
</file>

<file path=ppt/slides/_rels/slide8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755650" y="1484313"/>
            <a:ext cx="7704138" cy="2592387"/>
          </a:xfrm>
        </p:spPr>
        <p:txBody>
          <a:bodyPr/>
          <a:lstStyle/>
          <a:p>
            <a:pPr eaLnBrk="1" hangingPunct="1">
              <a:defRPr/>
            </a:pPr>
            <a:r>
              <a:rPr lang="ru-RU" sz="4000" b="1" dirty="0" smtClean="0">
                <a:solidFill>
                  <a:schemeClr val="bg2">
                    <a:lumMod val="10000"/>
                    <a:lumOff val="90000"/>
                  </a:schemeClr>
                </a:solidFill>
                <a:latin typeface="Times New Roman" pitchFamily="18" charset="0"/>
              </a:rPr>
              <a:t>Автоматический морфологический анализ</a:t>
            </a:r>
          </a:p>
          <a:p>
            <a:pPr eaLnBrk="1" hangingPunct="1">
              <a:defRPr/>
            </a:pPr>
            <a:r>
              <a:rPr lang="ru-RU" sz="6000" b="1" dirty="0" smtClean="0">
                <a:solidFill>
                  <a:schemeClr val="bg2">
                    <a:lumMod val="10000"/>
                    <a:lumOff val="90000"/>
                  </a:schemeClr>
                </a:solidFill>
                <a:effectLst/>
                <a:latin typeface="Times New Roman" pitchFamily="18" charset="0"/>
              </a:rPr>
              <a:t>Методы </a:t>
            </a:r>
            <a:r>
              <a:rPr lang="ru-RU" sz="6000" b="1" dirty="0" err="1" smtClean="0">
                <a:solidFill>
                  <a:schemeClr val="bg2">
                    <a:lumMod val="10000"/>
                    <a:lumOff val="90000"/>
                  </a:schemeClr>
                </a:solidFill>
                <a:effectLst/>
                <a:latin typeface="Times New Roman" pitchFamily="18" charset="0"/>
              </a:rPr>
              <a:t>дизамбигуации</a:t>
            </a:r>
            <a:r>
              <a:rPr lang="ru-RU" sz="6000" b="1" dirty="0" smtClean="0">
                <a:solidFill>
                  <a:schemeClr val="bg2">
                    <a:lumMod val="10000"/>
                    <a:lumOff val="90000"/>
                  </a:schemeClr>
                </a:solidFill>
                <a:effectLst/>
                <a:latin typeface="Times New Roman" pitchFamily="18" charset="0"/>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60350"/>
            <a:ext cx="8507413" cy="1143000"/>
          </a:xfrm>
        </p:spPr>
        <p:txBody>
          <a:bodyPr/>
          <a:lstStyle/>
          <a:p>
            <a:pPr>
              <a:defRPr/>
            </a:pPr>
            <a:r>
              <a:rPr lang="ru-RU" sz="3600" dirty="0" smtClean="0"/>
              <a:t>Омонимия</a:t>
            </a:r>
            <a:br>
              <a:rPr lang="ru-RU" sz="3600" dirty="0" smtClean="0"/>
            </a:br>
            <a:r>
              <a:rPr lang="ru-RU" sz="3600" dirty="0" smtClean="0"/>
              <a:t>Лексические </a:t>
            </a:r>
            <a:r>
              <a:rPr lang="en-US" sz="3600" dirty="0" smtClean="0"/>
              <a:t>vs.</a:t>
            </a:r>
            <a:r>
              <a:rPr lang="ru-RU" sz="3600" dirty="0" smtClean="0"/>
              <a:t> грамматические омонимы</a:t>
            </a:r>
            <a:endParaRPr lang="en-US" sz="3600" dirty="0"/>
          </a:p>
        </p:txBody>
      </p:sp>
      <p:sp>
        <p:nvSpPr>
          <p:cNvPr id="3" name="Объект 2"/>
          <p:cNvSpPr>
            <a:spLocks noGrp="1"/>
          </p:cNvSpPr>
          <p:nvPr>
            <p:ph idx="1"/>
          </p:nvPr>
        </p:nvSpPr>
        <p:spPr>
          <a:xfrm>
            <a:off x="595313" y="1700213"/>
            <a:ext cx="8229600" cy="4525962"/>
          </a:xfrm>
        </p:spPr>
        <p:txBody>
          <a:bodyPr/>
          <a:lstStyle/>
          <a:p>
            <a:pPr>
              <a:buClr>
                <a:schemeClr val="bg1">
                  <a:lumMod val="20000"/>
                  <a:lumOff val="80000"/>
                </a:schemeClr>
              </a:buClr>
              <a:defRPr/>
            </a:pPr>
            <a:r>
              <a:rPr lang="ru-RU" sz="2400" dirty="0">
                <a:effectLst/>
              </a:rPr>
              <a:t>лексические и  грамматические омонимы (</a:t>
            </a:r>
            <a:r>
              <a:rPr lang="ru-RU" sz="2400" dirty="0" err="1">
                <a:effectLst/>
              </a:rPr>
              <a:t>омо­формы</a:t>
            </a:r>
            <a:r>
              <a:rPr lang="ru-RU" sz="2400" dirty="0">
                <a:effectLst/>
              </a:rPr>
              <a:t>): эта оппозиция позволяет разграничить единицы типа </a:t>
            </a:r>
            <a:r>
              <a:rPr lang="ru-RU" sz="2400" i="1" dirty="0">
                <a:effectLst/>
              </a:rPr>
              <a:t>кулак</a:t>
            </a:r>
            <a:r>
              <a:rPr lang="ru-RU" sz="2400" dirty="0">
                <a:effectLst/>
              </a:rPr>
              <a:t>1 / </a:t>
            </a:r>
            <a:r>
              <a:rPr lang="ru-RU" sz="2400" i="1" dirty="0">
                <a:effectLst/>
              </a:rPr>
              <a:t>кулак</a:t>
            </a:r>
            <a:r>
              <a:rPr lang="ru-RU" sz="2400" dirty="0">
                <a:effectLst/>
              </a:rPr>
              <a:t>2, совпадающие во всех сво­их формах,</a:t>
            </a:r>
            <a:r>
              <a:rPr lang="ru-RU" sz="2400" i="1" dirty="0">
                <a:effectLst/>
              </a:rPr>
              <a:t> </a:t>
            </a:r>
            <a:r>
              <a:rPr lang="ru-RU" sz="2400" dirty="0">
                <a:effectLst/>
              </a:rPr>
              <a:t>и</a:t>
            </a:r>
            <a:r>
              <a:rPr lang="ru-RU" sz="2400" i="1" dirty="0">
                <a:effectLst/>
              </a:rPr>
              <a:t> банк</a:t>
            </a:r>
            <a:r>
              <a:rPr lang="ru-RU" sz="2400" dirty="0">
                <a:effectLst/>
              </a:rPr>
              <a:t> // </a:t>
            </a:r>
            <a:r>
              <a:rPr lang="ru-RU" sz="2400" i="1" dirty="0">
                <a:effectLst/>
              </a:rPr>
              <a:t>банка, печь </a:t>
            </a:r>
            <a:r>
              <a:rPr lang="ru-RU" sz="2400" dirty="0">
                <a:effectLst/>
              </a:rPr>
              <a:t>(сущ.) // </a:t>
            </a:r>
            <a:r>
              <a:rPr lang="ru-RU" sz="2400" i="1" dirty="0">
                <a:effectLst/>
              </a:rPr>
              <a:t>печь</a:t>
            </a:r>
            <a:r>
              <a:rPr lang="ru-RU" sz="2400" dirty="0">
                <a:effectLst/>
              </a:rPr>
              <a:t> (гл.), совпада­ю­щие только в одной или нескольких формах. </a:t>
            </a:r>
            <a:endParaRPr lang="ru-RU" sz="2400" dirty="0" smtClean="0">
              <a:effectLst/>
            </a:endParaRPr>
          </a:p>
          <a:p>
            <a:pPr>
              <a:buClr>
                <a:schemeClr val="bg1">
                  <a:lumMod val="20000"/>
                  <a:lumOff val="80000"/>
                </a:schemeClr>
              </a:buClr>
              <a:defRPr/>
            </a:pPr>
            <a:r>
              <a:rPr lang="ru-RU" sz="2400" dirty="0" smtClean="0">
                <a:effectLst/>
              </a:rPr>
              <a:t>Разграничение лексических </a:t>
            </a:r>
            <a:r>
              <a:rPr lang="ru-RU" sz="2400" dirty="0">
                <a:effectLst/>
              </a:rPr>
              <a:t>омонимов, для которых совпадают все формы, </a:t>
            </a:r>
            <a:r>
              <a:rPr lang="ru-RU" sz="2400" dirty="0" smtClean="0">
                <a:effectLst/>
              </a:rPr>
              <a:t>осуществляется </a:t>
            </a:r>
            <a:r>
              <a:rPr lang="ru-RU" sz="2400" dirty="0">
                <a:effectLst/>
              </a:rPr>
              <a:t>уже на семантическом уровне и не входит в задачу морфологического </a:t>
            </a:r>
            <a:r>
              <a:rPr lang="ru-RU" sz="2400" dirty="0" smtClean="0">
                <a:effectLst/>
              </a:rPr>
              <a:t>анализатора.</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defRPr/>
            </a:pPr>
            <a:r>
              <a:rPr lang="ru-RU" sz="3600" dirty="0" smtClean="0"/>
              <a:t>Омонимия</a:t>
            </a:r>
            <a:br>
              <a:rPr lang="ru-RU" sz="3600" dirty="0" smtClean="0"/>
            </a:br>
            <a:r>
              <a:rPr lang="ru-RU" sz="3600" dirty="0" err="1" smtClean="0"/>
              <a:t>леммная</a:t>
            </a:r>
            <a:r>
              <a:rPr lang="ru-RU" sz="3600" dirty="0" smtClean="0"/>
              <a:t> омонимия </a:t>
            </a:r>
            <a:r>
              <a:rPr lang="en-US" sz="3600" dirty="0" smtClean="0"/>
              <a:t>vs. </a:t>
            </a:r>
            <a:r>
              <a:rPr lang="ru-RU" sz="3600" dirty="0" err="1" smtClean="0"/>
              <a:t>нелеммная</a:t>
            </a:r>
            <a:endParaRPr lang="en-US" sz="3600" dirty="0"/>
          </a:p>
        </p:txBody>
      </p:sp>
      <p:sp>
        <p:nvSpPr>
          <p:cNvPr id="3" name="Объект 2"/>
          <p:cNvSpPr>
            <a:spLocks noGrp="1"/>
          </p:cNvSpPr>
          <p:nvPr>
            <p:ph idx="1"/>
          </p:nvPr>
        </p:nvSpPr>
        <p:spPr/>
        <p:txBody>
          <a:bodyPr/>
          <a:lstStyle/>
          <a:p>
            <a:pPr>
              <a:buClr>
                <a:schemeClr val="bg1">
                  <a:lumMod val="20000"/>
                  <a:lumOff val="80000"/>
                </a:schemeClr>
              </a:buClr>
              <a:defRPr/>
            </a:pPr>
            <a:r>
              <a:rPr lang="ru-RU" sz="2400" dirty="0" err="1">
                <a:effectLst/>
              </a:rPr>
              <a:t>л</a:t>
            </a:r>
            <a:r>
              <a:rPr lang="ru-RU" sz="2400" dirty="0" err="1" smtClean="0">
                <a:effectLst/>
              </a:rPr>
              <a:t>еммные</a:t>
            </a:r>
            <a:r>
              <a:rPr lang="ru-RU" sz="2400" dirty="0" smtClean="0">
                <a:effectLst/>
              </a:rPr>
              <a:t>:</a:t>
            </a:r>
            <a:r>
              <a:rPr lang="ru-RU" sz="2400" dirty="0">
                <a:effectLst/>
              </a:rPr>
              <a:t> </a:t>
            </a:r>
            <a:r>
              <a:rPr lang="ru-RU" sz="2400" dirty="0" smtClean="0">
                <a:effectLst/>
              </a:rPr>
              <a:t> </a:t>
            </a:r>
            <a:r>
              <a:rPr lang="ru-RU" sz="2400" dirty="0">
                <a:effectLst/>
              </a:rPr>
              <a:t>омонимична начальная форма (например, </a:t>
            </a:r>
            <a:r>
              <a:rPr lang="ru-RU" sz="2400" i="1" dirty="0">
                <a:effectLst/>
              </a:rPr>
              <a:t>печь</a:t>
            </a:r>
            <a:r>
              <a:rPr lang="ru-RU" sz="2400" dirty="0">
                <a:effectLst/>
              </a:rPr>
              <a:t> как существительное и глагол</a:t>
            </a:r>
            <a:r>
              <a:rPr lang="ru-RU" sz="2400" dirty="0" smtClean="0">
                <a:effectLst/>
              </a:rPr>
              <a:t>); затруднена операция </a:t>
            </a:r>
            <a:r>
              <a:rPr lang="ru-RU" sz="2400" dirty="0">
                <a:effectLst/>
              </a:rPr>
              <a:t>синтеза и поиска всех остальных форм слова; </a:t>
            </a:r>
            <a:endParaRPr lang="ru-RU" sz="2400" dirty="0" smtClean="0">
              <a:effectLst/>
            </a:endParaRPr>
          </a:p>
          <a:p>
            <a:pPr>
              <a:buClr>
                <a:schemeClr val="bg1">
                  <a:lumMod val="20000"/>
                  <a:lumOff val="80000"/>
                </a:schemeClr>
              </a:buClr>
              <a:defRPr/>
            </a:pPr>
            <a:r>
              <a:rPr lang="ru-RU" sz="2400" dirty="0" err="1">
                <a:effectLst/>
              </a:rPr>
              <a:t>н</a:t>
            </a:r>
            <a:r>
              <a:rPr lang="ru-RU" sz="2400" dirty="0" err="1" smtClean="0">
                <a:effectLst/>
              </a:rPr>
              <a:t>елеммные</a:t>
            </a:r>
            <a:r>
              <a:rPr lang="ru-RU" sz="2400" dirty="0" smtClean="0">
                <a:effectLst/>
              </a:rPr>
              <a:t> омонимы - в </a:t>
            </a:r>
            <a:r>
              <a:rPr lang="ru-RU" sz="2400" dirty="0">
                <a:effectLst/>
              </a:rPr>
              <a:t>омонимичные отношения </a:t>
            </a:r>
            <a:r>
              <a:rPr lang="ru-RU" sz="2400" dirty="0" smtClean="0">
                <a:effectLst/>
              </a:rPr>
              <a:t>вступают </a:t>
            </a:r>
            <a:r>
              <a:rPr lang="ru-RU" sz="2400" dirty="0" err="1">
                <a:effectLst/>
              </a:rPr>
              <a:t>неначальные</a:t>
            </a:r>
            <a:r>
              <a:rPr lang="ru-RU" sz="2400" dirty="0">
                <a:effectLst/>
              </a:rPr>
              <a:t> </a:t>
            </a:r>
            <a:r>
              <a:rPr lang="ru-RU" sz="2400" dirty="0" smtClean="0">
                <a:effectLst/>
              </a:rPr>
              <a:t>формы; </a:t>
            </a:r>
            <a:r>
              <a:rPr lang="ru-RU" sz="2400" dirty="0">
                <a:effectLst/>
              </a:rPr>
              <a:t>затруднен процесс автоматического вывода начальной формы – </a:t>
            </a:r>
            <a:r>
              <a:rPr lang="ru-RU" sz="2400" dirty="0" err="1">
                <a:effectLst/>
              </a:rPr>
              <a:t>лемматизация</a:t>
            </a:r>
            <a:r>
              <a:rPr lang="ru-RU" sz="2400" dirty="0">
                <a:effectLst/>
              </a:rPr>
              <a:t>: ср. </a:t>
            </a:r>
            <a:r>
              <a:rPr lang="ru-RU" sz="2400" dirty="0" err="1">
                <a:effectLst/>
              </a:rPr>
              <a:t>нелеммные</a:t>
            </a:r>
            <a:r>
              <a:rPr lang="ru-RU" sz="2400" dirty="0">
                <a:effectLst/>
              </a:rPr>
              <a:t> омонимы </a:t>
            </a:r>
            <a:r>
              <a:rPr lang="ru-RU" sz="2400" i="1" dirty="0">
                <a:effectLst/>
              </a:rPr>
              <a:t>стечь</a:t>
            </a:r>
            <a:r>
              <a:rPr lang="ru-RU" sz="2400" dirty="0">
                <a:effectLst/>
              </a:rPr>
              <a:t>:</a:t>
            </a:r>
            <a:r>
              <a:rPr lang="ru-RU" sz="2400" i="1" dirty="0">
                <a:effectLst/>
              </a:rPr>
              <a:t> стекло </a:t>
            </a:r>
            <a:r>
              <a:rPr lang="ru-RU" sz="2400" dirty="0">
                <a:effectLst/>
              </a:rPr>
              <a:t>(</a:t>
            </a:r>
            <a:r>
              <a:rPr lang="ru-RU" sz="2400" i="1" dirty="0">
                <a:effectLst/>
              </a:rPr>
              <a:t>стечь </a:t>
            </a:r>
            <a:r>
              <a:rPr lang="ru-RU" sz="2400" dirty="0">
                <a:effectLst/>
              </a:rPr>
              <a:t>/ </a:t>
            </a:r>
            <a:r>
              <a:rPr lang="ru-RU" sz="2400" i="1" dirty="0">
                <a:effectLst/>
              </a:rPr>
              <a:t>стекло</a:t>
            </a:r>
            <a:r>
              <a:rPr lang="ru-RU" sz="2400" dirty="0">
                <a:effectLst/>
              </a:rPr>
              <a:t>),</a:t>
            </a:r>
            <a:r>
              <a:rPr lang="ru-RU" sz="2400" i="1" dirty="0">
                <a:effectLst/>
              </a:rPr>
              <a:t> стекли </a:t>
            </a:r>
            <a:r>
              <a:rPr lang="ru-RU" sz="2400" dirty="0">
                <a:effectLst/>
              </a:rPr>
              <a:t>(</a:t>
            </a:r>
            <a:r>
              <a:rPr lang="ru-RU" sz="2400" i="1" dirty="0">
                <a:effectLst/>
              </a:rPr>
              <a:t>стечь </a:t>
            </a:r>
            <a:r>
              <a:rPr lang="ru-RU" sz="2400" dirty="0">
                <a:effectLst/>
              </a:rPr>
              <a:t>/ </a:t>
            </a:r>
            <a:r>
              <a:rPr lang="ru-RU" sz="2400" i="1" dirty="0" smtClean="0">
                <a:effectLst/>
              </a:rPr>
              <a:t>стеклить</a:t>
            </a:r>
            <a:r>
              <a:rPr lang="ru-RU" sz="2400" dirty="0" smtClean="0">
                <a:effectLst/>
              </a:rPr>
              <a:t>)</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defRPr/>
            </a:pPr>
            <a:r>
              <a:rPr lang="ru-RU" sz="3600" dirty="0" smtClean="0"/>
              <a:t>Омонимия</a:t>
            </a:r>
            <a:br>
              <a:rPr lang="ru-RU" sz="3600" dirty="0" smtClean="0"/>
            </a:br>
            <a:r>
              <a:rPr lang="ru-RU" sz="3600" dirty="0" smtClean="0"/>
              <a:t>Частота омонимичного значения</a:t>
            </a:r>
            <a:endParaRPr lang="en-US" sz="3600" dirty="0"/>
          </a:p>
        </p:txBody>
      </p:sp>
      <p:sp>
        <p:nvSpPr>
          <p:cNvPr id="3" name="Объект 2"/>
          <p:cNvSpPr>
            <a:spLocks noGrp="1"/>
          </p:cNvSpPr>
          <p:nvPr>
            <p:ph idx="1"/>
          </p:nvPr>
        </p:nvSpPr>
        <p:spPr/>
        <p:txBody>
          <a:bodyPr/>
          <a:lstStyle/>
          <a:p>
            <a:pPr>
              <a:buClr>
                <a:schemeClr val="bg1">
                  <a:lumMod val="20000"/>
                  <a:lumOff val="80000"/>
                </a:schemeClr>
              </a:buClr>
              <a:defRPr/>
            </a:pPr>
            <a:r>
              <a:rPr lang="ru-RU" sz="2400" dirty="0">
                <a:effectLst/>
              </a:rPr>
              <a:t>По частотным характеристикам выделяют абсолютное / ведущее / возможное омонимичное </a:t>
            </a:r>
            <a:r>
              <a:rPr lang="ru-RU" sz="2400" dirty="0" smtClean="0">
                <a:effectLst/>
              </a:rPr>
              <a:t>значе­ние </a:t>
            </a:r>
          </a:p>
          <a:p>
            <a:pPr lvl="1">
              <a:buClr>
                <a:schemeClr val="bg1">
                  <a:lumMod val="20000"/>
                  <a:lumOff val="80000"/>
                </a:schemeClr>
              </a:buClr>
              <a:defRPr/>
            </a:pPr>
            <a:r>
              <a:rPr lang="ru-RU" sz="2400" dirty="0" smtClean="0">
                <a:effectLst/>
              </a:rPr>
              <a:t>абсолютное значение Х: если словарная </a:t>
            </a:r>
            <a:r>
              <a:rPr lang="ru-RU" sz="2400" dirty="0">
                <a:effectLst/>
              </a:rPr>
              <a:t>омонимичная единица всег­да выступает в корпусе в значении </a:t>
            </a:r>
            <a:r>
              <a:rPr lang="ru-RU" sz="2400" dirty="0" smtClean="0">
                <a:effectLst/>
              </a:rPr>
              <a:t>Х; </a:t>
            </a:r>
          </a:p>
          <a:p>
            <a:pPr lvl="1">
              <a:buClr>
                <a:schemeClr val="bg1">
                  <a:lumMod val="20000"/>
                  <a:lumOff val="80000"/>
                </a:schemeClr>
              </a:buClr>
              <a:defRPr/>
            </a:pPr>
            <a:r>
              <a:rPr lang="ru-RU" sz="2400" dirty="0" smtClean="0">
                <a:effectLst/>
              </a:rPr>
              <a:t>ведущее значение Х: если </a:t>
            </a:r>
            <a:r>
              <a:rPr lang="ru-RU" sz="2400" dirty="0">
                <a:effectLst/>
              </a:rPr>
              <a:t>значение Х реализуется значительно чаще, чем значение </a:t>
            </a:r>
            <a:r>
              <a:rPr lang="ru-RU" sz="2400" dirty="0" smtClean="0">
                <a:effectLst/>
              </a:rPr>
              <a:t>Y; </a:t>
            </a:r>
          </a:p>
          <a:p>
            <a:pPr lvl="1">
              <a:buClr>
                <a:schemeClr val="bg1">
                  <a:lumMod val="20000"/>
                  <a:lumOff val="80000"/>
                </a:schemeClr>
              </a:buClr>
              <a:defRPr/>
            </a:pPr>
            <a:r>
              <a:rPr lang="ru-RU" sz="2400" dirty="0">
                <a:effectLst/>
              </a:rPr>
              <a:t>в</a:t>
            </a:r>
            <a:r>
              <a:rPr lang="ru-RU" sz="2400" dirty="0" smtClean="0">
                <a:effectLst/>
              </a:rPr>
              <a:t>озможное значение: при </a:t>
            </a:r>
            <a:r>
              <a:rPr lang="ru-RU" sz="2400" dirty="0">
                <a:effectLst/>
              </a:rPr>
              <a:t>незначительном расхождении в частотности или малом числе употреблений значения Х и Y рассматривается как возможные.</a:t>
            </a:r>
            <a:endParaRPr lang="en-US" sz="2400" dirty="0">
              <a:effectLst/>
            </a:endParaRPr>
          </a:p>
          <a:p>
            <a:pPr>
              <a:defRPr/>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850" y="274638"/>
            <a:ext cx="8496300" cy="1143000"/>
          </a:xfrm>
        </p:spPr>
        <p:txBody>
          <a:bodyPr/>
          <a:lstStyle/>
          <a:p>
            <a:pPr>
              <a:defRPr/>
            </a:pPr>
            <a:r>
              <a:rPr lang="ru-RU" sz="3600" dirty="0" smtClean="0"/>
              <a:t>Омонимия</a:t>
            </a:r>
            <a:br>
              <a:rPr lang="ru-RU" sz="3600" dirty="0" smtClean="0"/>
            </a:br>
            <a:r>
              <a:rPr lang="ru-RU" sz="3600" dirty="0" err="1" smtClean="0"/>
              <a:t>Внутричастеречная</a:t>
            </a:r>
            <a:r>
              <a:rPr lang="ru-RU" sz="3600" dirty="0" smtClean="0"/>
              <a:t> </a:t>
            </a:r>
            <a:r>
              <a:rPr lang="en-US" sz="3600" dirty="0" smtClean="0"/>
              <a:t>vs. </a:t>
            </a:r>
            <a:r>
              <a:rPr lang="ru-RU" sz="3600" dirty="0" err="1" smtClean="0"/>
              <a:t>межчастеречная</a:t>
            </a:r>
            <a:endParaRPr lang="en-US" sz="3600" dirty="0"/>
          </a:p>
        </p:txBody>
      </p:sp>
      <p:sp>
        <p:nvSpPr>
          <p:cNvPr id="3" name="Объект 2"/>
          <p:cNvSpPr>
            <a:spLocks noGrp="1"/>
          </p:cNvSpPr>
          <p:nvPr>
            <p:ph idx="1"/>
          </p:nvPr>
        </p:nvSpPr>
        <p:spPr/>
        <p:txBody>
          <a:bodyPr/>
          <a:lstStyle/>
          <a:p>
            <a:pPr>
              <a:buClr>
                <a:schemeClr val="bg1">
                  <a:lumMod val="20000"/>
                  <a:lumOff val="80000"/>
                </a:schemeClr>
              </a:buClr>
              <a:defRPr/>
            </a:pPr>
            <a:r>
              <a:rPr lang="ru-RU" sz="2400" dirty="0">
                <a:effectLst/>
              </a:rPr>
              <a:t>Омонимия может иметь как </a:t>
            </a:r>
            <a:r>
              <a:rPr lang="ru-RU" sz="2400" dirty="0" err="1">
                <a:effectLst/>
              </a:rPr>
              <a:t>внутричастеречный</a:t>
            </a:r>
            <a:r>
              <a:rPr lang="ru-RU" sz="2400" dirty="0">
                <a:effectLst/>
              </a:rPr>
              <a:t>, так и </a:t>
            </a:r>
            <a:r>
              <a:rPr lang="ru-RU" sz="2400" dirty="0" err="1">
                <a:effectLst/>
              </a:rPr>
              <a:t>межчастеречный</a:t>
            </a:r>
            <a:r>
              <a:rPr lang="ru-RU" sz="2400" dirty="0">
                <a:effectLst/>
              </a:rPr>
              <a:t> характер. </a:t>
            </a:r>
            <a:endParaRPr lang="ru-RU" sz="2400" dirty="0" smtClean="0">
              <a:effectLst/>
            </a:endParaRPr>
          </a:p>
          <a:p>
            <a:pPr>
              <a:buClr>
                <a:schemeClr val="bg1">
                  <a:lumMod val="20000"/>
                  <a:lumOff val="80000"/>
                </a:schemeClr>
              </a:buClr>
              <a:defRPr/>
            </a:pPr>
            <a:r>
              <a:rPr lang="ru-RU" sz="2400" dirty="0" smtClean="0">
                <a:effectLst/>
              </a:rPr>
              <a:t>Данное </a:t>
            </a:r>
            <a:r>
              <a:rPr lang="ru-RU" sz="2400" dirty="0">
                <a:effectLst/>
              </a:rPr>
              <a:t>противопоставление позволяет оценить, насколько широко представлена реальная омонимия форм и слов одной части речи, а также понять, какие типы </a:t>
            </a:r>
            <a:r>
              <a:rPr lang="ru-RU" sz="2400" dirty="0" err="1">
                <a:effectLst/>
              </a:rPr>
              <a:t>межчастеречных</a:t>
            </a:r>
            <a:r>
              <a:rPr lang="ru-RU" sz="2400" dirty="0">
                <a:effectLst/>
              </a:rPr>
              <a:t> «пере­се­чений» представлены в текстах и являются наиболее частотными.</a:t>
            </a:r>
            <a:endParaRPr lang="en-US" sz="2400" dirty="0">
              <a:effectLst/>
            </a:endParaRPr>
          </a:p>
          <a:p>
            <a:pPr>
              <a:defRPr/>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0"/>
            <a:ext cx="8229600" cy="1143000"/>
          </a:xfrm>
        </p:spPr>
        <p:txBody>
          <a:bodyPr/>
          <a:lstStyle/>
          <a:p>
            <a:pPr>
              <a:defRPr/>
            </a:pPr>
            <a:r>
              <a:rPr lang="ru-RU" sz="3200" dirty="0" smtClean="0"/>
              <a:t>Омонимия в тексте и в словаре</a:t>
            </a:r>
            <a:br>
              <a:rPr lang="ru-RU" sz="3200" dirty="0" smtClean="0"/>
            </a:br>
            <a:r>
              <a:rPr lang="ru-RU" sz="3200" dirty="0" smtClean="0"/>
              <a:t>Пример. </a:t>
            </a:r>
            <a:r>
              <a:rPr lang="ru-RU" sz="3200" dirty="0" smtClean="0">
                <a:effectLst/>
              </a:rPr>
              <a:t>внутриглагольная омонимия</a:t>
            </a:r>
            <a:endParaRPr lang="en-GB" sz="3200"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3115436525"/>
              </p:ext>
            </p:extLst>
          </p:nvPr>
        </p:nvGraphicFramePr>
        <p:xfrm>
          <a:off x="179388" y="1143000"/>
          <a:ext cx="8785226" cy="5084763"/>
        </p:xfrm>
        <a:graphic>
          <a:graphicData uri="http://schemas.openxmlformats.org/drawingml/2006/table">
            <a:tbl>
              <a:tblPr>
                <a:tableStyleId>{5C22544A-7EE6-4342-B048-85BDC9FD1C3A}</a:tableStyleId>
              </a:tblPr>
              <a:tblGrid>
                <a:gridCol w="2977074">
                  <a:extLst>
                    <a:ext uri="{9D8B030D-6E8A-4147-A177-3AD203B41FA5}">
                      <a16:colId xmlns:a16="http://schemas.microsoft.com/office/drawing/2014/main" val="20000"/>
                    </a:ext>
                  </a:extLst>
                </a:gridCol>
                <a:gridCol w="1234397">
                  <a:extLst>
                    <a:ext uri="{9D8B030D-6E8A-4147-A177-3AD203B41FA5}">
                      <a16:colId xmlns:a16="http://schemas.microsoft.com/office/drawing/2014/main" val="20001"/>
                    </a:ext>
                  </a:extLst>
                </a:gridCol>
                <a:gridCol w="871339">
                  <a:extLst>
                    <a:ext uri="{9D8B030D-6E8A-4147-A177-3AD203B41FA5}">
                      <a16:colId xmlns:a16="http://schemas.microsoft.com/office/drawing/2014/main" val="20002"/>
                    </a:ext>
                  </a:extLst>
                </a:gridCol>
                <a:gridCol w="798728">
                  <a:extLst>
                    <a:ext uri="{9D8B030D-6E8A-4147-A177-3AD203B41FA5}">
                      <a16:colId xmlns:a16="http://schemas.microsoft.com/office/drawing/2014/main" val="20003"/>
                    </a:ext>
                  </a:extLst>
                </a:gridCol>
                <a:gridCol w="1452231">
                  <a:extLst>
                    <a:ext uri="{9D8B030D-6E8A-4147-A177-3AD203B41FA5}">
                      <a16:colId xmlns:a16="http://schemas.microsoft.com/office/drawing/2014/main" val="20004"/>
                    </a:ext>
                  </a:extLst>
                </a:gridCol>
                <a:gridCol w="1451457">
                  <a:extLst>
                    <a:ext uri="{9D8B030D-6E8A-4147-A177-3AD203B41FA5}">
                      <a16:colId xmlns:a16="http://schemas.microsoft.com/office/drawing/2014/main" val="20005"/>
                    </a:ext>
                  </a:extLst>
                </a:gridCol>
              </a:tblGrid>
              <a:tr h="1191490">
                <a:tc>
                  <a:txBody>
                    <a:bodyPr/>
                    <a:lstStyle/>
                    <a:p>
                      <a:pPr marL="0" algn="ctr">
                        <a:lnSpc>
                          <a:spcPct val="100000"/>
                        </a:lnSpc>
                        <a:spcBef>
                          <a:spcPts val="0"/>
                        </a:spcBef>
                        <a:spcAft>
                          <a:spcPts val="0"/>
                        </a:spcAft>
                      </a:pPr>
                      <a:r>
                        <a:rPr lang="ru-RU" sz="1600" baseline="0" dirty="0">
                          <a:effectLst/>
                          <a:latin typeface="Times New Roman" panose="02020603050405020304" pitchFamily="18" charset="0"/>
                          <a:cs typeface="Times New Roman" panose="02020603050405020304" pitchFamily="18" charset="0"/>
                        </a:rPr>
                        <a:t>Выявленные типы </a:t>
                      </a:r>
                      <a:r>
                        <a:rPr lang="ru-RU" sz="1600" baseline="0" dirty="0" err="1">
                          <a:effectLst/>
                          <a:latin typeface="Times New Roman" panose="02020603050405020304" pitchFamily="18" charset="0"/>
                          <a:cs typeface="Times New Roman" panose="02020603050405020304" pitchFamily="18" charset="0"/>
                        </a:rPr>
                        <a:t>омоформ</a:t>
                      </a:r>
                      <a:endParaRPr lang="en-GB" sz="1600" baseline="0" dirty="0">
                        <a:effectLst/>
                        <a:latin typeface="Times New Roman" panose="02020603050405020304" pitchFamily="18" charset="0"/>
                        <a:ea typeface="Times New Roman"/>
                        <a:cs typeface="Times New Roman" panose="02020603050405020304" pitchFamily="18" charset="0"/>
                      </a:endParaRPr>
                    </a:p>
                  </a:txBody>
                  <a:tcPr marL="35558" marR="35558" marT="216019" marB="0"/>
                </a:tc>
                <a:tc>
                  <a:txBody>
                    <a:bodyPr/>
                    <a:lstStyle/>
                    <a:p>
                      <a:pPr marL="0" algn="ctr">
                        <a:lnSpc>
                          <a:spcPct val="100000"/>
                        </a:lnSpc>
                        <a:spcBef>
                          <a:spcPts val="0"/>
                        </a:spcBef>
                        <a:spcAft>
                          <a:spcPts val="0"/>
                        </a:spcAft>
                      </a:pPr>
                      <a:r>
                        <a:rPr lang="ru-RU" sz="1600" baseline="0" dirty="0" smtClean="0">
                          <a:effectLst/>
                          <a:latin typeface="Times New Roman" panose="02020603050405020304" pitchFamily="18" charset="0"/>
                          <a:cs typeface="Times New Roman" panose="02020603050405020304" pitchFamily="18" charset="0"/>
                        </a:rPr>
                        <a:t>«</a:t>
                      </a:r>
                      <a:r>
                        <a:rPr lang="ru-RU" sz="1600" baseline="0" dirty="0" err="1" smtClean="0">
                          <a:effectLst/>
                          <a:latin typeface="Times New Roman" panose="02020603050405020304" pitchFamily="18" charset="0"/>
                          <a:cs typeface="Times New Roman" panose="02020603050405020304" pitchFamily="18" charset="0"/>
                        </a:rPr>
                        <a:t>сло­варн</a:t>
                      </a:r>
                      <a:r>
                        <a:rPr lang="ru-RU" sz="1600" baseline="0" dirty="0" smtClean="0">
                          <a:effectLst/>
                          <a:latin typeface="Times New Roman" panose="02020603050405020304" pitchFamily="18" charset="0"/>
                          <a:cs typeface="Times New Roman" panose="02020603050405020304" pitchFamily="18" charset="0"/>
                        </a:rPr>
                        <a:t>. </a:t>
                      </a:r>
                      <a:r>
                        <a:rPr lang="ru-RU" sz="1600" baseline="0" dirty="0">
                          <a:effectLst/>
                          <a:latin typeface="Times New Roman" panose="02020603050405020304" pitchFamily="18" charset="0"/>
                          <a:cs typeface="Times New Roman" panose="02020603050405020304" pitchFamily="18" charset="0"/>
                        </a:rPr>
                        <a:t>// </a:t>
                      </a:r>
                      <a:r>
                        <a:rPr lang="ru-RU" sz="1600" baseline="0" dirty="0" smtClean="0">
                          <a:effectLst/>
                          <a:latin typeface="Times New Roman" panose="02020603050405020304" pitchFamily="18" charset="0"/>
                          <a:cs typeface="Times New Roman" panose="02020603050405020304" pitchFamily="18" charset="0"/>
                        </a:rPr>
                        <a:t>текст. </a:t>
                      </a:r>
                      <a:r>
                        <a:rPr lang="ru-RU" sz="1600" baseline="0" dirty="0">
                          <a:effectLst/>
                          <a:latin typeface="Times New Roman" panose="02020603050405020304" pitchFamily="18" charset="0"/>
                          <a:cs typeface="Times New Roman" panose="02020603050405020304" pitchFamily="18" charset="0"/>
                        </a:rPr>
                        <a:t>омонимы» </a:t>
                      </a:r>
                      <a:br>
                        <a:rPr lang="ru-RU" sz="1600" baseline="0" dirty="0">
                          <a:effectLst/>
                          <a:latin typeface="Times New Roman" panose="02020603050405020304" pitchFamily="18" charset="0"/>
                          <a:cs typeface="Times New Roman" panose="02020603050405020304" pitchFamily="18" charset="0"/>
                        </a:rPr>
                      </a:br>
                      <a:r>
                        <a:rPr lang="ru-RU" sz="1600" baseline="0" dirty="0">
                          <a:effectLst/>
                          <a:latin typeface="Times New Roman" panose="02020603050405020304" pitchFamily="18" charset="0"/>
                          <a:cs typeface="Times New Roman" panose="02020603050405020304" pitchFamily="18" charset="0"/>
                        </a:rPr>
                        <a:t>(к-во слов)</a:t>
                      </a:r>
                      <a:endParaRPr lang="en-GB" sz="1600" baseline="0" dirty="0">
                        <a:effectLst/>
                        <a:latin typeface="Times New Roman" panose="02020603050405020304" pitchFamily="18" charset="0"/>
                        <a:ea typeface="Times New Roman"/>
                        <a:cs typeface="Times New Roman" panose="02020603050405020304" pitchFamily="18" charset="0"/>
                      </a:endParaRPr>
                    </a:p>
                  </a:txBody>
                  <a:tcPr marL="35558" marR="35558" marT="216019" marB="0"/>
                </a:tc>
                <a:tc>
                  <a:txBody>
                    <a:bodyPr/>
                    <a:lstStyle/>
                    <a:p>
                      <a:pPr marL="0" algn="ctr">
                        <a:lnSpc>
                          <a:spcPct val="100000"/>
                        </a:lnSpc>
                        <a:spcBef>
                          <a:spcPts val="0"/>
                        </a:spcBef>
                        <a:spcAft>
                          <a:spcPts val="0"/>
                        </a:spcAft>
                      </a:pPr>
                      <a:r>
                        <a:rPr lang="ru-RU" sz="1600" baseline="0" dirty="0">
                          <a:effectLst/>
                          <a:latin typeface="Times New Roman" panose="02020603050405020304" pitchFamily="18" charset="0"/>
                          <a:cs typeface="Times New Roman" panose="02020603050405020304" pitchFamily="18" charset="0"/>
                        </a:rPr>
                        <a:t>Из них </a:t>
                      </a:r>
                      <a:r>
                        <a:rPr lang="ru-RU" sz="1600" baseline="0" dirty="0" err="1" smtClean="0">
                          <a:effectLst/>
                          <a:latin typeface="Times New Roman" panose="02020603050405020304" pitchFamily="18" charset="0"/>
                          <a:cs typeface="Times New Roman" panose="02020603050405020304" pitchFamily="18" charset="0"/>
                        </a:rPr>
                        <a:t>омогр</a:t>
                      </a:r>
                      <a:r>
                        <a:rPr lang="ru-RU" sz="1600" baseline="0" dirty="0" smtClean="0">
                          <a:effectLst/>
                          <a:latin typeface="Times New Roman" panose="02020603050405020304" pitchFamily="18" charset="0"/>
                          <a:cs typeface="Times New Roman" panose="02020603050405020304" pitchFamily="18" charset="0"/>
                        </a:rPr>
                        <a:t>. </a:t>
                      </a:r>
                      <a:r>
                        <a:rPr lang="ru-RU" sz="1600" baseline="0" dirty="0">
                          <a:effectLst/>
                          <a:latin typeface="Times New Roman" panose="02020603050405020304" pitchFamily="18" charset="0"/>
                          <a:cs typeface="Times New Roman" panose="02020603050405020304" pitchFamily="18" charset="0"/>
                        </a:rPr>
                        <a:t/>
                      </a:r>
                      <a:br>
                        <a:rPr lang="ru-RU" sz="1600" baseline="0" dirty="0">
                          <a:effectLst/>
                          <a:latin typeface="Times New Roman" panose="02020603050405020304" pitchFamily="18" charset="0"/>
                          <a:cs typeface="Times New Roman" panose="02020603050405020304" pitchFamily="18" charset="0"/>
                        </a:rPr>
                      </a:br>
                      <a:r>
                        <a:rPr lang="ru-RU" sz="1600" baseline="0" dirty="0">
                          <a:effectLst/>
                          <a:latin typeface="Times New Roman" panose="02020603050405020304" pitchFamily="18" charset="0"/>
                          <a:cs typeface="Times New Roman" panose="02020603050405020304" pitchFamily="18" charset="0"/>
                        </a:rPr>
                        <a:t>(к-во слов)</a:t>
                      </a:r>
                      <a:endParaRPr lang="en-GB" sz="1600" baseline="0" dirty="0">
                        <a:effectLst/>
                        <a:latin typeface="Times New Roman" panose="02020603050405020304" pitchFamily="18" charset="0"/>
                        <a:ea typeface="Times New Roman"/>
                        <a:cs typeface="Times New Roman" panose="02020603050405020304" pitchFamily="18" charset="0"/>
                      </a:endParaRPr>
                    </a:p>
                  </a:txBody>
                  <a:tcPr marL="35558" marR="35558" marT="216019" marB="0"/>
                </a:tc>
                <a:tc>
                  <a:txBody>
                    <a:bodyPr/>
                    <a:lstStyle/>
                    <a:p>
                      <a:pPr marL="0" algn="ctr">
                        <a:lnSpc>
                          <a:spcPct val="100000"/>
                        </a:lnSpc>
                        <a:spcBef>
                          <a:spcPts val="0"/>
                        </a:spcBef>
                        <a:spcAft>
                          <a:spcPts val="0"/>
                        </a:spcAft>
                      </a:pPr>
                      <a:r>
                        <a:rPr lang="ru-RU" sz="1600" baseline="0" dirty="0">
                          <a:effectLst/>
                          <a:latin typeface="Times New Roman" panose="02020603050405020304" pitchFamily="18" charset="0"/>
                          <a:cs typeface="Times New Roman" panose="02020603050405020304" pitchFamily="18" charset="0"/>
                        </a:rPr>
                        <a:t>К-во </a:t>
                      </a:r>
                      <a:r>
                        <a:rPr lang="ru-RU" sz="1600" baseline="0" dirty="0" err="1">
                          <a:effectLst/>
                          <a:latin typeface="Times New Roman" panose="02020603050405020304" pitchFamily="18" charset="0"/>
                          <a:cs typeface="Times New Roman" panose="02020603050405020304" pitchFamily="18" charset="0"/>
                        </a:rPr>
                        <a:t>упот-ребл</a:t>
                      </a:r>
                      <a:r>
                        <a:rPr lang="ru-RU" sz="1600" baseline="0" dirty="0">
                          <a:effectLst/>
                          <a:latin typeface="Times New Roman" panose="02020603050405020304" pitchFamily="18" charset="0"/>
                          <a:cs typeface="Times New Roman" panose="02020603050405020304" pitchFamily="18" charset="0"/>
                        </a:rPr>
                        <a:t>.</a:t>
                      </a:r>
                      <a:endParaRPr lang="en-GB" sz="1600" baseline="0" dirty="0">
                        <a:effectLst/>
                        <a:latin typeface="Times New Roman" panose="02020603050405020304" pitchFamily="18" charset="0"/>
                        <a:ea typeface="Times New Roman"/>
                        <a:cs typeface="Times New Roman" panose="02020603050405020304" pitchFamily="18" charset="0"/>
                      </a:endParaRPr>
                    </a:p>
                  </a:txBody>
                  <a:tcPr marL="35558" marR="35558" marT="216019" marB="0"/>
                </a:tc>
                <a:tc>
                  <a:txBody>
                    <a:bodyPr/>
                    <a:lstStyle/>
                    <a:p>
                      <a:pPr marL="0" algn="ctr">
                        <a:lnSpc>
                          <a:spcPct val="100000"/>
                        </a:lnSpc>
                        <a:spcBef>
                          <a:spcPts val="0"/>
                        </a:spcBef>
                        <a:spcAft>
                          <a:spcPts val="0"/>
                        </a:spcAft>
                      </a:pPr>
                      <a:r>
                        <a:rPr lang="ru-RU" sz="1600" baseline="0" dirty="0">
                          <a:effectLst/>
                          <a:latin typeface="Times New Roman" panose="02020603050405020304" pitchFamily="18" charset="0"/>
                          <a:cs typeface="Times New Roman" panose="02020603050405020304" pitchFamily="18" charset="0"/>
                        </a:rPr>
                        <a:t>1-е </a:t>
                      </a:r>
                      <a:r>
                        <a:rPr lang="ru-RU" sz="1600" baseline="0" dirty="0" smtClean="0">
                          <a:effectLst/>
                          <a:latin typeface="Times New Roman" panose="02020603050405020304" pitchFamily="18" charset="0"/>
                          <a:cs typeface="Times New Roman" panose="02020603050405020304" pitchFamily="18" charset="0"/>
                        </a:rPr>
                        <a:t>знач. </a:t>
                      </a:r>
                    </a:p>
                    <a:p>
                      <a:pPr marL="0" algn="ctr">
                        <a:lnSpc>
                          <a:spcPct val="100000"/>
                        </a:lnSpc>
                        <a:spcBef>
                          <a:spcPts val="0"/>
                        </a:spcBef>
                        <a:spcAft>
                          <a:spcPts val="0"/>
                        </a:spcAft>
                      </a:pPr>
                      <a:r>
                        <a:rPr lang="ru-RU" sz="1600" baseline="0" dirty="0" smtClean="0">
                          <a:effectLst/>
                          <a:latin typeface="Times New Roman" panose="02020603050405020304" pitchFamily="18" charset="0"/>
                          <a:cs typeface="Times New Roman" panose="02020603050405020304" pitchFamily="18" charset="0"/>
                        </a:rPr>
                        <a:t>(к-во употр</a:t>
                      </a:r>
                      <a:r>
                        <a:rPr lang="ru-RU" sz="1600" baseline="0" dirty="0">
                          <a:effectLst/>
                          <a:latin typeface="Times New Roman" panose="02020603050405020304" pitchFamily="18" charset="0"/>
                          <a:cs typeface="Times New Roman" panose="02020603050405020304" pitchFamily="18" charset="0"/>
                        </a:rPr>
                        <a:t>.</a:t>
                      </a:r>
                      <a:r>
                        <a:rPr lang="en-AU" sz="1600" baseline="0" dirty="0">
                          <a:effectLst/>
                          <a:latin typeface="Times New Roman" panose="02020603050405020304" pitchFamily="18" charset="0"/>
                          <a:cs typeface="Times New Roman" panose="02020603050405020304" pitchFamily="18" charset="0"/>
                        </a:rPr>
                        <a:t> </a:t>
                      </a:r>
                      <a:r>
                        <a:rPr lang="ru-RU" sz="1600" baseline="0" dirty="0">
                          <a:effectLst/>
                          <a:latin typeface="Times New Roman" panose="02020603050405020304" pitchFamily="18" charset="0"/>
                          <a:cs typeface="Times New Roman" panose="02020603050405020304" pitchFamily="18" charset="0"/>
                        </a:rPr>
                        <a:t>/</a:t>
                      </a:r>
                      <a:r>
                        <a:rPr lang="en-AU" sz="1600" baseline="0" dirty="0">
                          <a:effectLst/>
                          <a:latin typeface="Times New Roman" panose="02020603050405020304" pitchFamily="18" charset="0"/>
                          <a:cs typeface="Times New Roman" panose="02020603050405020304" pitchFamily="18" charset="0"/>
                        </a:rPr>
                        <a:t> </a:t>
                      </a:r>
                      <a:endParaRPr lang="ru-RU" sz="1600" baseline="0" dirty="0" smtClean="0">
                        <a:effectLst/>
                        <a:latin typeface="Times New Roman" panose="02020603050405020304" pitchFamily="18" charset="0"/>
                        <a:cs typeface="Times New Roman" panose="02020603050405020304" pitchFamily="18" charset="0"/>
                      </a:endParaRPr>
                    </a:p>
                    <a:p>
                      <a:pPr marL="0" algn="ctr">
                        <a:lnSpc>
                          <a:spcPct val="100000"/>
                        </a:lnSpc>
                        <a:spcBef>
                          <a:spcPts val="0"/>
                        </a:spcBef>
                        <a:spcAft>
                          <a:spcPts val="0"/>
                        </a:spcAft>
                      </a:pPr>
                      <a:r>
                        <a:rPr lang="ru-RU" sz="1600" baseline="0" dirty="0" smtClean="0">
                          <a:effectLst/>
                          <a:latin typeface="Times New Roman" panose="02020603050405020304" pitchFamily="18" charset="0"/>
                          <a:cs typeface="Times New Roman" panose="02020603050405020304" pitchFamily="18" charset="0"/>
                        </a:rPr>
                        <a:t>слов), </a:t>
                      </a:r>
                      <a:r>
                        <a:rPr lang="ru-RU" sz="1600" baseline="0" dirty="0">
                          <a:effectLst/>
                          <a:latin typeface="Times New Roman" panose="02020603050405020304" pitchFamily="18" charset="0"/>
                          <a:cs typeface="Times New Roman" panose="02020603050405020304" pitchFamily="18" charset="0"/>
                        </a:rPr>
                        <a:t/>
                      </a:r>
                      <a:br>
                        <a:rPr lang="ru-RU" sz="1600" baseline="0" dirty="0">
                          <a:effectLst/>
                          <a:latin typeface="Times New Roman" panose="02020603050405020304" pitchFamily="18" charset="0"/>
                          <a:cs typeface="Times New Roman" panose="02020603050405020304" pitchFamily="18" charset="0"/>
                        </a:rPr>
                      </a:br>
                      <a:r>
                        <a:rPr lang="ru-RU" sz="1600" baseline="0" dirty="0">
                          <a:effectLst/>
                          <a:latin typeface="Times New Roman" panose="02020603050405020304" pitchFamily="18" charset="0"/>
                          <a:cs typeface="Times New Roman" panose="02020603050405020304" pitchFamily="18" charset="0"/>
                        </a:rPr>
                        <a:t>его статус</a:t>
                      </a:r>
                      <a:endParaRPr lang="en-GB" sz="1600" baseline="0" dirty="0">
                        <a:effectLst/>
                        <a:latin typeface="Times New Roman" panose="02020603050405020304" pitchFamily="18" charset="0"/>
                        <a:ea typeface="Times New Roman"/>
                        <a:cs typeface="Times New Roman" panose="02020603050405020304" pitchFamily="18" charset="0"/>
                      </a:endParaRPr>
                    </a:p>
                  </a:txBody>
                  <a:tcPr marL="35558" marR="35558" marT="216019" marB="0"/>
                </a:tc>
                <a:tc>
                  <a:txBody>
                    <a:bodyPr/>
                    <a:lstStyle/>
                    <a:p>
                      <a:pPr marL="0" algn="ctr">
                        <a:lnSpc>
                          <a:spcPct val="100000"/>
                        </a:lnSpc>
                        <a:spcBef>
                          <a:spcPts val="0"/>
                        </a:spcBef>
                        <a:spcAft>
                          <a:spcPts val="0"/>
                        </a:spcAft>
                      </a:pPr>
                      <a:r>
                        <a:rPr lang="ru-RU" sz="1600" baseline="0" dirty="0">
                          <a:effectLst/>
                          <a:latin typeface="Times New Roman" panose="02020603050405020304" pitchFamily="18" charset="0"/>
                          <a:cs typeface="Times New Roman" panose="02020603050405020304" pitchFamily="18" charset="0"/>
                        </a:rPr>
                        <a:t>2-е значение. </a:t>
                      </a:r>
                      <a:br>
                        <a:rPr lang="ru-RU" sz="1600" baseline="0" dirty="0">
                          <a:effectLst/>
                          <a:latin typeface="Times New Roman" panose="02020603050405020304" pitchFamily="18" charset="0"/>
                          <a:cs typeface="Times New Roman" panose="02020603050405020304" pitchFamily="18" charset="0"/>
                        </a:rPr>
                      </a:br>
                      <a:r>
                        <a:rPr lang="ru-RU" sz="1600" baseline="0" dirty="0">
                          <a:effectLst/>
                          <a:latin typeface="Times New Roman" panose="02020603050405020304" pitchFamily="18" charset="0"/>
                          <a:cs typeface="Times New Roman" panose="02020603050405020304" pitchFamily="18" charset="0"/>
                        </a:rPr>
                        <a:t>(к-во </a:t>
                      </a:r>
                      <a:r>
                        <a:rPr lang="ru-RU" sz="1600" baseline="0" dirty="0" err="1">
                          <a:effectLst/>
                          <a:latin typeface="Times New Roman" panose="02020603050405020304" pitchFamily="18" charset="0"/>
                          <a:cs typeface="Times New Roman" panose="02020603050405020304" pitchFamily="18" charset="0"/>
                        </a:rPr>
                        <a:t>употр</a:t>
                      </a:r>
                      <a:r>
                        <a:rPr lang="ru-RU" sz="1600" baseline="0" dirty="0">
                          <a:effectLst/>
                          <a:latin typeface="Times New Roman" panose="02020603050405020304" pitchFamily="18" charset="0"/>
                          <a:cs typeface="Times New Roman" panose="02020603050405020304" pitchFamily="18" charset="0"/>
                        </a:rPr>
                        <a:t> / слов), его статус</a:t>
                      </a:r>
                      <a:endParaRPr lang="en-GB" sz="1600" baseline="0" dirty="0">
                        <a:effectLst/>
                        <a:latin typeface="Times New Roman" panose="02020603050405020304" pitchFamily="18" charset="0"/>
                        <a:ea typeface="Times New Roman"/>
                        <a:cs typeface="Times New Roman" panose="02020603050405020304" pitchFamily="18" charset="0"/>
                      </a:endParaRPr>
                    </a:p>
                  </a:txBody>
                  <a:tcPr marL="35558" marR="35558" marT="216019" marB="0"/>
                </a:tc>
                <a:extLst>
                  <a:ext uri="{0D108BD9-81ED-4DB2-BD59-A6C34878D82A}">
                    <a16:rowId xmlns:a16="http://schemas.microsoft.com/office/drawing/2014/main" val="10000"/>
                  </a:ext>
                </a:extLst>
              </a:tr>
              <a:tr h="823054">
                <a:tc>
                  <a:txBody>
                    <a:bodyPr/>
                    <a:lstStyle/>
                    <a:p>
                      <a:pPr marL="107950" indent="-107950">
                        <a:lnSpc>
                          <a:spcPct val="100000"/>
                        </a:lnSpc>
                        <a:spcAft>
                          <a:spcPts val="0"/>
                        </a:spcAft>
                      </a:pPr>
                      <a:r>
                        <a:rPr lang="ru-RU" sz="1800" baseline="0" dirty="0" smtClean="0">
                          <a:effectLst/>
                          <a:latin typeface="Times New Roman" panose="02020603050405020304" pitchFamily="18" charset="0"/>
                          <a:cs typeface="Times New Roman" panose="02020603050405020304" pitchFamily="18" charset="0"/>
                        </a:rPr>
                        <a:t>1)1</a:t>
                      </a:r>
                      <a:r>
                        <a:rPr lang="en-AU" sz="1800" baseline="0" dirty="0">
                          <a:effectLst/>
                          <a:latin typeface="Times New Roman" panose="02020603050405020304" pitchFamily="18" charset="0"/>
                          <a:cs typeface="Times New Roman" panose="02020603050405020304" pitchFamily="18" charset="0"/>
                        </a:rPr>
                        <a:t> </a:t>
                      </a:r>
                      <a:r>
                        <a:rPr lang="ru-RU" sz="1800" baseline="0" dirty="0">
                          <a:effectLst/>
                          <a:latin typeface="Times New Roman" panose="02020603050405020304" pitchFamily="18" charset="0"/>
                          <a:cs typeface="Times New Roman" panose="02020603050405020304" pitchFamily="18" charset="0"/>
                        </a:rPr>
                        <a:t>л.</a:t>
                      </a:r>
                      <a:r>
                        <a:rPr lang="en-AU" sz="1800" baseline="0" dirty="0">
                          <a:effectLst/>
                          <a:latin typeface="Times New Roman" panose="02020603050405020304" pitchFamily="18" charset="0"/>
                          <a:cs typeface="Times New Roman" panose="02020603050405020304" pitchFamily="18" charset="0"/>
                        </a:rPr>
                        <a:t> </a:t>
                      </a:r>
                      <a:r>
                        <a:rPr lang="ru-RU" sz="1800" baseline="0" dirty="0">
                          <a:effectLst/>
                          <a:latin typeface="Times New Roman" panose="02020603050405020304" pitchFamily="18" charset="0"/>
                          <a:cs typeface="Times New Roman" panose="02020603050405020304" pitchFamily="18" charset="0"/>
                        </a:rPr>
                        <a:t>мн.</a:t>
                      </a:r>
                      <a:r>
                        <a:rPr lang="en-AU" sz="1800" baseline="0" dirty="0">
                          <a:effectLst/>
                          <a:latin typeface="Times New Roman" panose="02020603050405020304" pitchFamily="18" charset="0"/>
                          <a:cs typeface="Times New Roman" panose="02020603050405020304" pitchFamily="18" charset="0"/>
                        </a:rPr>
                        <a:t> </a:t>
                      </a:r>
                      <a:r>
                        <a:rPr lang="ru-RU" sz="1800" baseline="0" dirty="0">
                          <a:effectLst/>
                          <a:latin typeface="Times New Roman" panose="02020603050405020304" pitchFamily="18" charset="0"/>
                          <a:cs typeface="Times New Roman" panose="02020603050405020304" pitchFamily="18" charset="0"/>
                        </a:rPr>
                        <a:t>буд.</a:t>
                      </a:r>
                      <a:r>
                        <a:rPr lang="en-AU" sz="1800" baseline="0" dirty="0">
                          <a:effectLst/>
                          <a:latin typeface="Times New Roman" panose="02020603050405020304" pitchFamily="18" charset="0"/>
                          <a:cs typeface="Times New Roman" panose="02020603050405020304" pitchFamily="18" charset="0"/>
                        </a:rPr>
                        <a:t> </a:t>
                      </a:r>
                      <a:r>
                        <a:rPr lang="ru-RU" sz="1800" baseline="0" dirty="0" err="1">
                          <a:effectLst/>
                          <a:latin typeface="Times New Roman" panose="02020603050405020304" pitchFamily="18" charset="0"/>
                          <a:cs typeface="Times New Roman" panose="02020603050405020304" pitchFamily="18" charset="0"/>
                        </a:rPr>
                        <a:t>вр</a:t>
                      </a:r>
                      <a:r>
                        <a:rPr lang="ru-RU" sz="1800" baseline="0" dirty="0">
                          <a:effectLst/>
                          <a:latin typeface="Times New Roman" panose="02020603050405020304" pitchFamily="18" charset="0"/>
                          <a:cs typeface="Times New Roman" panose="02020603050405020304" pitchFamily="18" charset="0"/>
                        </a:rPr>
                        <a:t>.</a:t>
                      </a:r>
                      <a:r>
                        <a:rPr lang="en-AU" sz="1800" baseline="0" dirty="0">
                          <a:effectLst/>
                          <a:latin typeface="Times New Roman" panose="02020603050405020304" pitchFamily="18" charset="0"/>
                          <a:cs typeface="Times New Roman" panose="02020603050405020304" pitchFamily="18" charset="0"/>
                        </a:rPr>
                        <a:t> </a:t>
                      </a:r>
                      <a:r>
                        <a:rPr lang="ru-RU" sz="1800" baseline="0" dirty="0">
                          <a:effectLst/>
                          <a:latin typeface="Times New Roman" panose="02020603050405020304" pitchFamily="18" charset="0"/>
                          <a:cs typeface="Times New Roman" panose="02020603050405020304" pitchFamily="18" charset="0"/>
                        </a:rPr>
                        <a:t>//</a:t>
                      </a:r>
                      <a:r>
                        <a:rPr lang="en-AU" sz="1800" baseline="0" dirty="0">
                          <a:effectLst/>
                          <a:latin typeface="Times New Roman" panose="02020603050405020304" pitchFamily="18" charset="0"/>
                          <a:cs typeface="Times New Roman" panose="02020603050405020304" pitchFamily="18" charset="0"/>
                        </a:rPr>
                        <a:t> </a:t>
                      </a:r>
                      <a:r>
                        <a:rPr lang="ru-RU" sz="1800" baseline="0" dirty="0" err="1">
                          <a:effectLst/>
                          <a:latin typeface="Times New Roman" panose="02020603050405020304" pitchFamily="18" charset="0"/>
                          <a:cs typeface="Times New Roman" panose="02020603050405020304" pitchFamily="18" charset="0"/>
                        </a:rPr>
                        <a:t>причаст</a:t>
                      </a:r>
                      <a:r>
                        <a:rPr lang="ru-RU" sz="1800" baseline="0" dirty="0">
                          <a:effectLst/>
                          <a:latin typeface="Times New Roman" panose="02020603050405020304" pitchFamily="18" charset="0"/>
                          <a:cs typeface="Times New Roman" panose="02020603050405020304" pitchFamily="18" charset="0"/>
                        </a:rPr>
                        <a:t>. </a:t>
                      </a:r>
                      <a:r>
                        <a:rPr lang="ru-RU" sz="1800" baseline="0" dirty="0" err="1">
                          <a:effectLst/>
                          <a:latin typeface="Times New Roman" panose="02020603050405020304" pitchFamily="18" charset="0"/>
                          <a:cs typeface="Times New Roman" panose="02020603050405020304" pitchFamily="18" charset="0"/>
                        </a:rPr>
                        <a:t>кратк</a:t>
                      </a:r>
                      <a:r>
                        <a:rPr lang="ru-RU" sz="1800" baseline="0" dirty="0">
                          <a:effectLst/>
                          <a:latin typeface="Times New Roman" panose="02020603050405020304" pitchFamily="18" charset="0"/>
                          <a:cs typeface="Times New Roman" panose="02020603050405020304" pitchFamily="18" charset="0"/>
                        </a:rPr>
                        <a:t>.</a:t>
                      </a:r>
                      <a:r>
                        <a:rPr lang="en-AU" sz="1800" baseline="0" dirty="0">
                          <a:effectLst/>
                          <a:latin typeface="Times New Roman" panose="02020603050405020304" pitchFamily="18" charset="0"/>
                          <a:cs typeface="Times New Roman" panose="02020603050405020304" pitchFamily="18" charset="0"/>
                        </a:rPr>
                        <a:t> </a:t>
                      </a:r>
                      <a:r>
                        <a:rPr lang="ru-RU" sz="1800" baseline="0" dirty="0">
                          <a:effectLst/>
                          <a:latin typeface="Times New Roman" panose="02020603050405020304" pitchFamily="18" charset="0"/>
                          <a:cs typeface="Times New Roman" panose="02020603050405020304" pitchFamily="18" charset="0"/>
                        </a:rPr>
                        <a:t>стр.</a:t>
                      </a:r>
                      <a:r>
                        <a:rPr lang="en-AU" sz="1800" baseline="0" dirty="0">
                          <a:effectLst/>
                          <a:latin typeface="Times New Roman" panose="02020603050405020304" pitchFamily="18" charset="0"/>
                          <a:cs typeface="Times New Roman" panose="02020603050405020304" pitchFamily="18" charset="0"/>
                        </a:rPr>
                        <a:t> </a:t>
                      </a:r>
                      <a:r>
                        <a:rPr lang="ru-RU" sz="1800" baseline="0" dirty="0">
                          <a:effectLst/>
                          <a:latin typeface="Times New Roman" panose="02020603050405020304" pitchFamily="18" charset="0"/>
                          <a:cs typeface="Times New Roman" panose="02020603050405020304" pitchFamily="18" charset="0"/>
                        </a:rPr>
                        <a:t>наст.</a:t>
                      </a:r>
                      <a:r>
                        <a:rPr lang="en-AU" sz="1800" baseline="0" dirty="0">
                          <a:effectLst/>
                          <a:latin typeface="Times New Roman" panose="02020603050405020304" pitchFamily="18" charset="0"/>
                          <a:cs typeface="Times New Roman" panose="02020603050405020304" pitchFamily="18" charset="0"/>
                        </a:rPr>
                        <a:t> </a:t>
                      </a:r>
                      <a:r>
                        <a:rPr lang="ru-RU" sz="1800" baseline="0" dirty="0" err="1">
                          <a:effectLst/>
                          <a:latin typeface="Times New Roman" panose="02020603050405020304" pitchFamily="18" charset="0"/>
                          <a:cs typeface="Times New Roman" panose="02020603050405020304" pitchFamily="18" charset="0"/>
                        </a:rPr>
                        <a:t>мужск</a:t>
                      </a:r>
                      <a:r>
                        <a:rPr lang="ru-RU" sz="1800" baseline="0" dirty="0">
                          <a:effectLst/>
                          <a:latin typeface="Times New Roman" panose="02020603050405020304" pitchFamily="18" charset="0"/>
                          <a:cs typeface="Times New Roman" panose="02020603050405020304" pitchFamily="18" charset="0"/>
                        </a:rPr>
                        <a:t>.</a:t>
                      </a:r>
                      <a:r>
                        <a:rPr lang="en-AU" sz="1800" baseline="0" dirty="0">
                          <a:effectLst/>
                          <a:latin typeface="Times New Roman" panose="02020603050405020304" pitchFamily="18" charset="0"/>
                          <a:cs typeface="Times New Roman" panose="02020603050405020304" pitchFamily="18" charset="0"/>
                        </a:rPr>
                        <a:t> </a:t>
                      </a:r>
                      <a:r>
                        <a:rPr lang="ru-RU" sz="1800" baseline="0" dirty="0">
                          <a:effectLst/>
                          <a:latin typeface="Times New Roman" panose="02020603050405020304" pitchFamily="18" charset="0"/>
                          <a:cs typeface="Times New Roman" panose="02020603050405020304" pitchFamily="18" charset="0"/>
                        </a:rPr>
                        <a:t>р. </a:t>
                      </a:r>
                      <a:endParaRPr lang="en-GB" sz="1800" baseline="0" dirty="0">
                        <a:effectLst/>
                        <a:latin typeface="Times New Roman" panose="02020603050405020304" pitchFamily="18" charset="0"/>
                        <a:cs typeface="Times New Roman" panose="02020603050405020304" pitchFamily="18" charset="0"/>
                      </a:endParaRPr>
                    </a:p>
                    <a:p>
                      <a:pPr marL="107950" indent="-107950">
                        <a:lnSpc>
                          <a:spcPct val="100000"/>
                        </a:lnSpc>
                        <a:spcAft>
                          <a:spcPts val="0"/>
                        </a:spcAft>
                      </a:pPr>
                      <a:r>
                        <a:rPr lang="ru-RU" sz="1800" baseline="0" dirty="0">
                          <a:effectLst/>
                          <a:latin typeface="Times New Roman" panose="02020603050405020304" pitchFamily="18" charset="0"/>
                          <a:cs typeface="Times New Roman" panose="02020603050405020304" pitchFamily="18" charset="0"/>
                        </a:rPr>
                        <a:t>	(</a:t>
                      </a:r>
                      <a:r>
                        <a:rPr lang="ru-RU" sz="1800" i="1" baseline="0" dirty="0">
                          <a:effectLst/>
                          <a:latin typeface="Times New Roman" panose="02020603050405020304" pitchFamily="18" charset="0"/>
                          <a:cs typeface="Times New Roman" panose="02020603050405020304" pitchFamily="18" charset="0"/>
                        </a:rPr>
                        <a:t>Мы любим</a:t>
                      </a:r>
                      <a:r>
                        <a:rPr lang="en-AU" sz="1800" i="1" baseline="0" dirty="0">
                          <a:effectLst/>
                          <a:latin typeface="Times New Roman" panose="02020603050405020304" pitchFamily="18" charset="0"/>
                          <a:cs typeface="Times New Roman" panose="02020603050405020304" pitchFamily="18" charset="0"/>
                        </a:rPr>
                        <a:t> </a:t>
                      </a:r>
                      <a:r>
                        <a:rPr lang="ru-RU" sz="1800" i="1" baseline="0" dirty="0">
                          <a:effectLst/>
                          <a:latin typeface="Times New Roman" panose="02020603050405020304" pitchFamily="18" charset="0"/>
                          <a:cs typeface="Times New Roman" panose="02020603050405020304" pitchFamily="18" charset="0"/>
                        </a:rPr>
                        <a:t>//</a:t>
                      </a:r>
                      <a:r>
                        <a:rPr lang="en-AU" sz="1800" i="1" baseline="0" dirty="0">
                          <a:effectLst/>
                          <a:latin typeface="Times New Roman" panose="02020603050405020304" pitchFamily="18" charset="0"/>
                          <a:cs typeface="Times New Roman" panose="02020603050405020304" pitchFamily="18" charset="0"/>
                        </a:rPr>
                        <a:t> </a:t>
                      </a:r>
                      <a:r>
                        <a:rPr lang="ru-RU" sz="1800" i="1" baseline="0" dirty="0">
                          <a:effectLst/>
                          <a:latin typeface="Times New Roman" panose="02020603050405020304" pitchFamily="18" charset="0"/>
                          <a:cs typeface="Times New Roman" panose="02020603050405020304" pitchFamily="18" charset="0"/>
                        </a:rPr>
                        <a:t>Он любим</a:t>
                      </a:r>
                      <a:r>
                        <a:rPr lang="ru-RU" sz="1800" baseline="0" dirty="0">
                          <a:effectLst/>
                          <a:latin typeface="Times New Roman" panose="02020603050405020304" pitchFamily="18" charset="0"/>
                          <a:cs typeface="Times New Roman" panose="02020603050405020304" pitchFamily="18" charset="0"/>
                        </a:rPr>
                        <a:t>)</a:t>
                      </a:r>
                      <a:endParaRPr lang="en-GB" sz="1800" baseline="0" dirty="0">
                        <a:effectLst/>
                        <a:latin typeface="Times New Roman" panose="02020603050405020304" pitchFamily="18" charset="0"/>
                        <a:ea typeface="Times New Roman"/>
                        <a:cs typeface="Times New Roman" panose="02020603050405020304" pitchFamily="18" charset="0"/>
                      </a:endParaRPr>
                    </a:p>
                  </a:txBody>
                  <a:tcPr marL="35558" marR="35558" marT="0" marB="0"/>
                </a:tc>
                <a:tc>
                  <a:txBody>
                    <a:bodyPr/>
                    <a:lstStyle/>
                    <a:p>
                      <a:pPr algn="ctr">
                        <a:lnSpc>
                          <a:spcPct val="100000"/>
                        </a:lnSpc>
                        <a:spcAft>
                          <a:spcPts val="0"/>
                        </a:spcAft>
                      </a:pPr>
                      <a:r>
                        <a:rPr lang="ru-RU" sz="1800" baseline="0" dirty="0">
                          <a:effectLst/>
                          <a:latin typeface="Times New Roman" panose="02020603050405020304" pitchFamily="18" charset="0"/>
                          <a:cs typeface="Times New Roman" panose="02020603050405020304" pitchFamily="18" charset="0"/>
                        </a:rPr>
                        <a:t>206/3</a:t>
                      </a:r>
                      <a:endParaRPr lang="en-GB" sz="1800" baseline="0" dirty="0">
                        <a:effectLst/>
                        <a:latin typeface="Times New Roman" panose="02020603050405020304" pitchFamily="18" charset="0"/>
                        <a:ea typeface="Times New Roman"/>
                        <a:cs typeface="Times New Roman" panose="02020603050405020304" pitchFamily="18" charset="0"/>
                      </a:endParaRPr>
                    </a:p>
                  </a:txBody>
                  <a:tcPr marL="35558" marR="35558" marT="0" marB="0"/>
                </a:tc>
                <a:tc>
                  <a:txBody>
                    <a:bodyPr/>
                    <a:lstStyle/>
                    <a:p>
                      <a:pPr algn="ctr">
                        <a:lnSpc>
                          <a:spcPct val="100000"/>
                        </a:lnSpc>
                        <a:spcAft>
                          <a:spcPts val="0"/>
                        </a:spcAft>
                      </a:pPr>
                      <a:r>
                        <a:rPr lang="ru-RU" sz="1800" baseline="0" dirty="0">
                          <a:effectLst/>
                          <a:latin typeface="Times New Roman" panose="02020603050405020304" pitchFamily="18" charset="0"/>
                          <a:cs typeface="Times New Roman" panose="02020603050405020304" pitchFamily="18" charset="0"/>
                        </a:rPr>
                        <a:t>11</a:t>
                      </a:r>
                      <a:endParaRPr lang="en-GB" sz="1800" baseline="0" dirty="0">
                        <a:effectLst/>
                        <a:latin typeface="Times New Roman" panose="02020603050405020304" pitchFamily="18" charset="0"/>
                        <a:ea typeface="Times New Roman"/>
                        <a:cs typeface="Times New Roman" panose="02020603050405020304" pitchFamily="18" charset="0"/>
                      </a:endParaRPr>
                    </a:p>
                  </a:txBody>
                  <a:tcPr marL="35558" marR="35558" marT="0" marB="0"/>
                </a:tc>
                <a:tc>
                  <a:txBody>
                    <a:bodyPr/>
                    <a:lstStyle/>
                    <a:p>
                      <a:pPr algn="ctr">
                        <a:lnSpc>
                          <a:spcPct val="100000"/>
                        </a:lnSpc>
                        <a:spcAft>
                          <a:spcPts val="0"/>
                        </a:spcAft>
                      </a:pPr>
                      <a:r>
                        <a:rPr lang="ru-RU" sz="1800" baseline="0" dirty="0">
                          <a:effectLst/>
                          <a:latin typeface="Times New Roman" panose="02020603050405020304" pitchFamily="18" charset="0"/>
                          <a:cs typeface="Times New Roman" panose="02020603050405020304" pitchFamily="18" charset="0"/>
                        </a:rPr>
                        <a:t>495</a:t>
                      </a:r>
                      <a:endParaRPr lang="en-GB" sz="1800" baseline="0" dirty="0">
                        <a:effectLst/>
                        <a:latin typeface="Times New Roman" panose="02020603050405020304" pitchFamily="18" charset="0"/>
                        <a:ea typeface="Times New Roman"/>
                        <a:cs typeface="Times New Roman" panose="02020603050405020304" pitchFamily="18" charset="0"/>
                      </a:endParaRPr>
                    </a:p>
                  </a:txBody>
                  <a:tcPr marL="35558" marR="35558" marT="0" marB="0"/>
                </a:tc>
                <a:tc>
                  <a:txBody>
                    <a:bodyPr/>
                    <a:lstStyle/>
                    <a:p>
                      <a:pPr algn="ctr">
                        <a:lnSpc>
                          <a:spcPct val="100000"/>
                        </a:lnSpc>
                        <a:spcAft>
                          <a:spcPts val="0"/>
                        </a:spcAft>
                      </a:pPr>
                      <a:r>
                        <a:rPr lang="ru-RU" sz="1800" baseline="0" dirty="0">
                          <a:effectLst/>
                          <a:latin typeface="Times New Roman" panose="02020603050405020304" pitchFamily="18" charset="0"/>
                          <a:cs typeface="Times New Roman" panose="02020603050405020304" pitchFamily="18" charset="0"/>
                        </a:rPr>
                        <a:t>484</a:t>
                      </a:r>
                      <a:r>
                        <a:rPr lang="en-AU" sz="1800" baseline="0" dirty="0">
                          <a:effectLst/>
                          <a:latin typeface="Times New Roman" panose="02020603050405020304" pitchFamily="18" charset="0"/>
                          <a:cs typeface="Times New Roman" panose="02020603050405020304" pitchFamily="18" charset="0"/>
                        </a:rPr>
                        <a:t> </a:t>
                      </a:r>
                      <a:r>
                        <a:rPr lang="ru-RU" sz="1800" baseline="0" dirty="0">
                          <a:effectLst/>
                          <a:latin typeface="Times New Roman" panose="02020603050405020304" pitchFamily="18" charset="0"/>
                          <a:cs typeface="Times New Roman" panose="02020603050405020304" pitchFamily="18" charset="0"/>
                        </a:rPr>
                        <a:t>/</a:t>
                      </a:r>
                      <a:r>
                        <a:rPr lang="en-AU" sz="1800" baseline="0" dirty="0">
                          <a:effectLst/>
                          <a:latin typeface="Times New Roman" panose="02020603050405020304" pitchFamily="18" charset="0"/>
                          <a:cs typeface="Times New Roman" panose="02020603050405020304" pitchFamily="18" charset="0"/>
                        </a:rPr>
                        <a:t> </a:t>
                      </a:r>
                      <a:r>
                        <a:rPr lang="ru-RU" sz="1800" baseline="0" dirty="0">
                          <a:effectLst/>
                          <a:latin typeface="Times New Roman" panose="02020603050405020304" pitchFamily="18" charset="0"/>
                          <a:cs typeface="Times New Roman" panose="02020603050405020304" pitchFamily="18" charset="0"/>
                        </a:rPr>
                        <a:t>200</a:t>
                      </a:r>
                      <a:endParaRPr lang="en-GB" sz="1800" baseline="0" dirty="0">
                        <a:effectLst/>
                        <a:latin typeface="Times New Roman" panose="02020603050405020304" pitchFamily="18" charset="0"/>
                        <a:cs typeface="Times New Roman" panose="02020603050405020304" pitchFamily="18" charset="0"/>
                      </a:endParaRPr>
                    </a:p>
                    <a:p>
                      <a:pPr algn="ctr">
                        <a:lnSpc>
                          <a:spcPct val="100000"/>
                        </a:lnSpc>
                        <a:spcAft>
                          <a:spcPts val="0"/>
                        </a:spcAft>
                      </a:pPr>
                      <a:r>
                        <a:rPr lang="ru-RU" sz="1800" baseline="0" dirty="0">
                          <a:effectLst/>
                          <a:latin typeface="Times New Roman" panose="02020603050405020304" pitchFamily="18" charset="0"/>
                          <a:cs typeface="Times New Roman" panose="02020603050405020304" pitchFamily="18" charset="0"/>
                        </a:rPr>
                        <a:t>ведущее</a:t>
                      </a:r>
                      <a:endParaRPr lang="en-GB" sz="1800" baseline="0" dirty="0">
                        <a:effectLst/>
                        <a:latin typeface="Times New Roman" panose="02020603050405020304" pitchFamily="18" charset="0"/>
                        <a:ea typeface="Times New Roman"/>
                        <a:cs typeface="Times New Roman" panose="02020603050405020304" pitchFamily="18" charset="0"/>
                      </a:endParaRPr>
                    </a:p>
                  </a:txBody>
                  <a:tcPr marL="35558" marR="35558" marT="0" marB="0"/>
                </a:tc>
                <a:tc>
                  <a:txBody>
                    <a:bodyPr/>
                    <a:lstStyle/>
                    <a:p>
                      <a:pPr algn="ctr">
                        <a:lnSpc>
                          <a:spcPct val="100000"/>
                        </a:lnSpc>
                        <a:spcAft>
                          <a:spcPts val="0"/>
                        </a:spcAft>
                      </a:pPr>
                      <a:r>
                        <a:rPr lang="ru-RU" sz="1800" baseline="0" dirty="0">
                          <a:effectLst/>
                          <a:latin typeface="Times New Roman" panose="02020603050405020304" pitchFamily="18" charset="0"/>
                          <a:cs typeface="Times New Roman" panose="02020603050405020304" pitchFamily="18" charset="0"/>
                        </a:rPr>
                        <a:t>11</a:t>
                      </a:r>
                      <a:r>
                        <a:rPr lang="en-AU" sz="1800" baseline="0" dirty="0">
                          <a:effectLst/>
                          <a:latin typeface="Times New Roman" panose="02020603050405020304" pitchFamily="18" charset="0"/>
                          <a:cs typeface="Times New Roman" panose="02020603050405020304" pitchFamily="18" charset="0"/>
                        </a:rPr>
                        <a:t> </a:t>
                      </a:r>
                      <a:r>
                        <a:rPr lang="ru-RU" sz="1800" baseline="0" dirty="0">
                          <a:effectLst/>
                          <a:latin typeface="Times New Roman" panose="02020603050405020304" pitchFamily="18" charset="0"/>
                          <a:cs typeface="Times New Roman" panose="02020603050405020304" pitchFamily="18" charset="0"/>
                        </a:rPr>
                        <a:t>/</a:t>
                      </a:r>
                      <a:r>
                        <a:rPr lang="en-AU" sz="1800" baseline="0" dirty="0">
                          <a:effectLst/>
                          <a:latin typeface="Times New Roman" panose="02020603050405020304" pitchFamily="18" charset="0"/>
                          <a:cs typeface="Times New Roman" panose="02020603050405020304" pitchFamily="18" charset="0"/>
                        </a:rPr>
                        <a:t> </a:t>
                      </a:r>
                      <a:r>
                        <a:rPr lang="ru-RU" sz="1800" baseline="0" dirty="0">
                          <a:effectLst/>
                          <a:latin typeface="Times New Roman" panose="02020603050405020304" pitchFamily="18" charset="0"/>
                          <a:cs typeface="Times New Roman" panose="02020603050405020304" pitchFamily="18" charset="0"/>
                        </a:rPr>
                        <a:t>9</a:t>
                      </a:r>
                      <a:endParaRPr lang="en-GB" sz="1800" baseline="0" dirty="0">
                        <a:effectLst/>
                        <a:latin typeface="Times New Roman" panose="02020603050405020304" pitchFamily="18" charset="0"/>
                        <a:cs typeface="Times New Roman" panose="02020603050405020304" pitchFamily="18" charset="0"/>
                      </a:endParaRPr>
                    </a:p>
                    <a:p>
                      <a:pPr algn="ctr">
                        <a:lnSpc>
                          <a:spcPct val="100000"/>
                        </a:lnSpc>
                        <a:spcAft>
                          <a:spcPts val="0"/>
                        </a:spcAft>
                      </a:pPr>
                      <a:r>
                        <a:rPr lang="ru-RU" sz="1800" baseline="0" dirty="0" smtClean="0">
                          <a:effectLst/>
                          <a:latin typeface="Times New Roman" panose="02020603050405020304" pitchFamily="18" charset="0"/>
                          <a:cs typeface="Times New Roman" panose="02020603050405020304" pitchFamily="18" charset="0"/>
                        </a:rPr>
                        <a:t>Возможное</a:t>
                      </a:r>
                      <a:endParaRPr lang="en-GB" sz="1800" baseline="0" dirty="0">
                        <a:effectLst/>
                        <a:latin typeface="Times New Roman" panose="02020603050405020304" pitchFamily="18" charset="0"/>
                        <a:ea typeface="Times New Roman"/>
                        <a:cs typeface="Times New Roman" panose="02020603050405020304" pitchFamily="18" charset="0"/>
                      </a:endParaRPr>
                    </a:p>
                  </a:txBody>
                  <a:tcPr marL="35558" marR="35558" marT="0" marB="0"/>
                </a:tc>
                <a:extLst>
                  <a:ext uri="{0D108BD9-81ED-4DB2-BD59-A6C34878D82A}">
                    <a16:rowId xmlns:a16="http://schemas.microsoft.com/office/drawing/2014/main" val="10001"/>
                  </a:ext>
                </a:extLst>
              </a:tr>
              <a:tr h="823054">
                <a:tc>
                  <a:txBody>
                    <a:bodyPr/>
                    <a:lstStyle/>
                    <a:p>
                      <a:pPr marL="107950" indent="-107950">
                        <a:lnSpc>
                          <a:spcPct val="100000"/>
                        </a:lnSpc>
                        <a:spcAft>
                          <a:spcPts val="0"/>
                        </a:spcAft>
                      </a:pPr>
                      <a:r>
                        <a:rPr lang="ru-RU" sz="1800" baseline="0" dirty="0" smtClean="0">
                          <a:effectLst/>
                          <a:latin typeface="Times New Roman" panose="02020603050405020304" pitchFamily="18" charset="0"/>
                          <a:cs typeface="Times New Roman" panose="02020603050405020304" pitchFamily="18" charset="0"/>
                        </a:rPr>
                        <a:t>2)2</a:t>
                      </a:r>
                      <a:r>
                        <a:rPr lang="en-AU" sz="1800" baseline="0" dirty="0">
                          <a:effectLst/>
                          <a:latin typeface="Times New Roman" panose="02020603050405020304" pitchFamily="18" charset="0"/>
                          <a:cs typeface="Times New Roman" panose="02020603050405020304" pitchFamily="18" charset="0"/>
                        </a:rPr>
                        <a:t> </a:t>
                      </a:r>
                      <a:r>
                        <a:rPr lang="ru-RU" sz="1800" baseline="0" dirty="0">
                          <a:effectLst/>
                          <a:latin typeface="Times New Roman" panose="02020603050405020304" pitchFamily="18" charset="0"/>
                          <a:cs typeface="Times New Roman" panose="02020603050405020304" pitchFamily="18" charset="0"/>
                        </a:rPr>
                        <a:t>л.</a:t>
                      </a:r>
                      <a:r>
                        <a:rPr lang="en-AU" sz="1800" baseline="0" dirty="0">
                          <a:effectLst/>
                          <a:latin typeface="Times New Roman" panose="02020603050405020304" pitchFamily="18" charset="0"/>
                          <a:cs typeface="Times New Roman" panose="02020603050405020304" pitchFamily="18" charset="0"/>
                        </a:rPr>
                        <a:t> </a:t>
                      </a:r>
                      <a:r>
                        <a:rPr lang="ru-RU" sz="1800" baseline="0" dirty="0">
                          <a:effectLst/>
                          <a:latin typeface="Times New Roman" panose="02020603050405020304" pitchFamily="18" charset="0"/>
                          <a:cs typeface="Times New Roman" panose="02020603050405020304" pitchFamily="18" charset="0"/>
                        </a:rPr>
                        <a:t>мн.</a:t>
                      </a:r>
                      <a:r>
                        <a:rPr lang="en-AU" sz="1800" baseline="0" dirty="0">
                          <a:effectLst/>
                          <a:latin typeface="Times New Roman" panose="02020603050405020304" pitchFamily="18" charset="0"/>
                          <a:cs typeface="Times New Roman" panose="02020603050405020304" pitchFamily="18" charset="0"/>
                        </a:rPr>
                        <a:t> </a:t>
                      </a:r>
                      <a:r>
                        <a:rPr lang="ru-RU" sz="1800" baseline="0" dirty="0">
                          <a:effectLst/>
                          <a:latin typeface="Times New Roman" panose="02020603050405020304" pitchFamily="18" charset="0"/>
                          <a:cs typeface="Times New Roman" panose="02020603050405020304" pitchFamily="18" charset="0"/>
                        </a:rPr>
                        <a:t>изъявит.</a:t>
                      </a:r>
                      <a:r>
                        <a:rPr lang="en-AU" sz="1800" baseline="0" dirty="0">
                          <a:effectLst/>
                          <a:latin typeface="Times New Roman" panose="02020603050405020304" pitchFamily="18" charset="0"/>
                          <a:cs typeface="Times New Roman" panose="02020603050405020304" pitchFamily="18" charset="0"/>
                        </a:rPr>
                        <a:t> </a:t>
                      </a:r>
                      <a:r>
                        <a:rPr lang="ru-RU" sz="1800" baseline="0" dirty="0">
                          <a:effectLst/>
                          <a:latin typeface="Times New Roman" panose="02020603050405020304" pitchFamily="18" charset="0"/>
                          <a:cs typeface="Times New Roman" panose="02020603050405020304" pitchFamily="18" charset="0"/>
                        </a:rPr>
                        <a:t>//</a:t>
                      </a:r>
                      <a:r>
                        <a:rPr lang="en-AU" sz="1800" baseline="0" dirty="0">
                          <a:effectLst/>
                          <a:latin typeface="Times New Roman" panose="02020603050405020304" pitchFamily="18" charset="0"/>
                          <a:cs typeface="Times New Roman" panose="02020603050405020304" pitchFamily="18" charset="0"/>
                        </a:rPr>
                        <a:t> </a:t>
                      </a:r>
                      <a:r>
                        <a:rPr lang="ru-RU" sz="1800" baseline="0" dirty="0">
                          <a:effectLst/>
                          <a:latin typeface="Times New Roman" panose="02020603050405020304" pitchFamily="18" charset="0"/>
                          <a:cs typeface="Times New Roman" panose="02020603050405020304" pitchFamily="18" charset="0"/>
                        </a:rPr>
                        <a:t>2</a:t>
                      </a:r>
                      <a:r>
                        <a:rPr lang="en-AU" sz="1800" baseline="0" dirty="0">
                          <a:effectLst/>
                          <a:latin typeface="Times New Roman" panose="02020603050405020304" pitchFamily="18" charset="0"/>
                          <a:cs typeface="Times New Roman" panose="02020603050405020304" pitchFamily="18" charset="0"/>
                        </a:rPr>
                        <a:t> </a:t>
                      </a:r>
                      <a:r>
                        <a:rPr lang="ru-RU" sz="1800" baseline="0" dirty="0">
                          <a:effectLst/>
                          <a:latin typeface="Times New Roman" panose="02020603050405020304" pitchFamily="18" charset="0"/>
                          <a:cs typeface="Times New Roman" panose="02020603050405020304" pitchFamily="18" charset="0"/>
                        </a:rPr>
                        <a:t>л.</a:t>
                      </a:r>
                      <a:r>
                        <a:rPr lang="en-AU" sz="1800" baseline="0" dirty="0">
                          <a:effectLst/>
                          <a:latin typeface="Times New Roman" panose="02020603050405020304" pitchFamily="18" charset="0"/>
                          <a:cs typeface="Times New Roman" panose="02020603050405020304" pitchFamily="18" charset="0"/>
                        </a:rPr>
                        <a:t> </a:t>
                      </a:r>
                      <a:r>
                        <a:rPr lang="ru-RU" sz="1800" baseline="0" dirty="0">
                          <a:effectLst/>
                          <a:latin typeface="Times New Roman" panose="02020603050405020304" pitchFamily="18" charset="0"/>
                          <a:cs typeface="Times New Roman" panose="02020603050405020304" pitchFamily="18" charset="0"/>
                        </a:rPr>
                        <a:t>мн.</a:t>
                      </a:r>
                      <a:r>
                        <a:rPr lang="en-AU" sz="1800" baseline="0" dirty="0">
                          <a:effectLst/>
                          <a:latin typeface="Times New Roman" panose="02020603050405020304" pitchFamily="18" charset="0"/>
                          <a:cs typeface="Times New Roman" panose="02020603050405020304" pitchFamily="18" charset="0"/>
                        </a:rPr>
                        <a:t> </a:t>
                      </a:r>
                      <a:r>
                        <a:rPr lang="ru-RU" sz="1800" baseline="0" dirty="0" err="1">
                          <a:effectLst/>
                          <a:latin typeface="Times New Roman" panose="02020603050405020304" pitchFamily="18" charset="0"/>
                          <a:cs typeface="Times New Roman" panose="02020603050405020304" pitchFamily="18" charset="0"/>
                        </a:rPr>
                        <a:t>пов</a:t>
                      </a:r>
                      <a:r>
                        <a:rPr lang="ru-RU" sz="1800" baseline="0" dirty="0">
                          <a:effectLst/>
                          <a:latin typeface="Times New Roman" panose="02020603050405020304" pitchFamily="18" charset="0"/>
                          <a:cs typeface="Times New Roman" panose="02020603050405020304" pitchFamily="18" charset="0"/>
                        </a:rPr>
                        <a:t>. </a:t>
                      </a:r>
                      <a:r>
                        <a:rPr lang="ru-RU" sz="1800" spc="-20" baseline="0" dirty="0">
                          <a:effectLst/>
                          <a:latin typeface="Times New Roman" panose="02020603050405020304" pitchFamily="18" charset="0"/>
                          <a:cs typeface="Times New Roman" panose="02020603050405020304" pitchFamily="18" charset="0"/>
                        </a:rPr>
                        <a:t>(</a:t>
                      </a:r>
                      <a:r>
                        <a:rPr lang="ru-RU" sz="1800" i="1" spc="-20" baseline="0" dirty="0">
                          <a:effectLst/>
                          <a:latin typeface="Times New Roman" panose="02020603050405020304" pitchFamily="18" charset="0"/>
                          <a:cs typeface="Times New Roman" panose="02020603050405020304" pitchFamily="18" charset="0"/>
                        </a:rPr>
                        <a:t>Если вы ходите…</a:t>
                      </a:r>
                      <a:r>
                        <a:rPr lang="en-AU" sz="1800" i="1" spc="-20" baseline="0" dirty="0">
                          <a:effectLst/>
                          <a:latin typeface="Times New Roman" panose="02020603050405020304" pitchFamily="18" charset="0"/>
                          <a:cs typeface="Times New Roman" panose="02020603050405020304" pitchFamily="18" charset="0"/>
                        </a:rPr>
                        <a:t> </a:t>
                      </a:r>
                      <a:r>
                        <a:rPr lang="ru-RU" sz="1800" i="1" spc="-20" baseline="0" dirty="0">
                          <a:effectLst/>
                          <a:latin typeface="Times New Roman" panose="02020603050405020304" pitchFamily="18" charset="0"/>
                          <a:cs typeface="Times New Roman" panose="02020603050405020304" pitchFamily="18" charset="0"/>
                        </a:rPr>
                        <a:t>//</a:t>
                      </a:r>
                      <a:r>
                        <a:rPr lang="en-AU" sz="1800" i="1" spc="-20" baseline="0" dirty="0">
                          <a:effectLst/>
                          <a:latin typeface="Times New Roman" panose="02020603050405020304" pitchFamily="18" charset="0"/>
                          <a:cs typeface="Times New Roman" panose="02020603050405020304" pitchFamily="18" charset="0"/>
                        </a:rPr>
                        <a:t> </a:t>
                      </a:r>
                      <a:r>
                        <a:rPr lang="ru-RU" sz="1800" i="1" spc="-20" baseline="0" dirty="0">
                          <a:effectLst/>
                          <a:latin typeface="Times New Roman" panose="02020603050405020304" pitchFamily="18" charset="0"/>
                          <a:cs typeface="Times New Roman" panose="02020603050405020304" pitchFamily="18" charset="0"/>
                        </a:rPr>
                        <a:t>Не хо­ди­те туда</a:t>
                      </a:r>
                      <a:r>
                        <a:rPr lang="ru-RU" sz="1800" spc="-20" baseline="0" dirty="0">
                          <a:effectLst/>
                          <a:latin typeface="Times New Roman" panose="02020603050405020304" pitchFamily="18" charset="0"/>
                          <a:cs typeface="Times New Roman" panose="02020603050405020304" pitchFamily="18" charset="0"/>
                        </a:rPr>
                        <a:t>)</a:t>
                      </a:r>
                      <a:endParaRPr lang="en-GB" sz="1800" baseline="0" dirty="0">
                        <a:effectLst/>
                        <a:latin typeface="Times New Roman" panose="02020603050405020304" pitchFamily="18" charset="0"/>
                        <a:ea typeface="Times New Roman"/>
                        <a:cs typeface="Times New Roman" panose="02020603050405020304" pitchFamily="18" charset="0"/>
                      </a:endParaRPr>
                    </a:p>
                  </a:txBody>
                  <a:tcPr marL="35558" marR="35558" marT="0" marB="0"/>
                </a:tc>
                <a:tc>
                  <a:txBody>
                    <a:bodyPr/>
                    <a:lstStyle/>
                    <a:p>
                      <a:pPr algn="ctr">
                        <a:lnSpc>
                          <a:spcPct val="100000"/>
                        </a:lnSpc>
                        <a:spcAft>
                          <a:spcPts val="0"/>
                        </a:spcAft>
                      </a:pPr>
                      <a:r>
                        <a:rPr lang="ru-RU" sz="1800" baseline="0" dirty="0">
                          <a:effectLst/>
                          <a:latin typeface="Times New Roman" panose="02020603050405020304" pitchFamily="18" charset="0"/>
                          <a:cs typeface="Times New Roman" panose="02020603050405020304" pitchFamily="18" charset="0"/>
                        </a:rPr>
                        <a:t>159/23</a:t>
                      </a:r>
                      <a:endParaRPr lang="en-GB" sz="1800" baseline="0" dirty="0">
                        <a:effectLst/>
                        <a:latin typeface="Times New Roman" panose="02020603050405020304" pitchFamily="18" charset="0"/>
                        <a:ea typeface="Times New Roman"/>
                        <a:cs typeface="Times New Roman" panose="02020603050405020304" pitchFamily="18" charset="0"/>
                      </a:endParaRPr>
                    </a:p>
                  </a:txBody>
                  <a:tcPr marL="35558" marR="35558" marT="0" marB="0"/>
                </a:tc>
                <a:tc>
                  <a:txBody>
                    <a:bodyPr/>
                    <a:lstStyle/>
                    <a:p>
                      <a:pPr algn="ctr">
                        <a:lnSpc>
                          <a:spcPct val="100000"/>
                        </a:lnSpc>
                        <a:spcAft>
                          <a:spcPts val="0"/>
                        </a:spcAft>
                      </a:pPr>
                      <a:r>
                        <a:rPr lang="ru-RU" sz="1800" baseline="0" dirty="0">
                          <a:effectLst/>
                          <a:latin typeface="Times New Roman" panose="02020603050405020304" pitchFamily="18" charset="0"/>
                          <a:cs typeface="Times New Roman" panose="02020603050405020304" pitchFamily="18" charset="0"/>
                        </a:rPr>
                        <a:t>100</a:t>
                      </a:r>
                      <a:endParaRPr lang="en-GB" sz="1800" baseline="0" dirty="0">
                        <a:effectLst/>
                        <a:latin typeface="Times New Roman" panose="02020603050405020304" pitchFamily="18" charset="0"/>
                        <a:ea typeface="Times New Roman"/>
                        <a:cs typeface="Times New Roman" panose="02020603050405020304" pitchFamily="18" charset="0"/>
                      </a:endParaRPr>
                    </a:p>
                  </a:txBody>
                  <a:tcPr marL="35558" marR="35558" marT="0" marB="0"/>
                </a:tc>
                <a:tc>
                  <a:txBody>
                    <a:bodyPr/>
                    <a:lstStyle/>
                    <a:p>
                      <a:pPr algn="ctr">
                        <a:lnSpc>
                          <a:spcPct val="100000"/>
                        </a:lnSpc>
                        <a:spcAft>
                          <a:spcPts val="0"/>
                        </a:spcAft>
                      </a:pPr>
                      <a:r>
                        <a:rPr lang="ru-RU" sz="1800" baseline="0">
                          <a:effectLst/>
                          <a:latin typeface="Times New Roman" panose="02020603050405020304" pitchFamily="18" charset="0"/>
                          <a:cs typeface="Times New Roman" panose="02020603050405020304" pitchFamily="18" charset="0"/>
                        </a:rPr>
                        <a:t>466</a:t>
                      </a:r>
                      <a:endParaRPr lang="en-GB" sz="1800" baseline="0">
                        <a:effectLst/>
                        <a:latin typeface="Times New Roman" panose="02020603050405020304" pitchFamily="18" charset="0"/>
                        <a:ea typeface="Times New Roman"/>
                        <a:cs typeface="Times New Roman" panose="02020603050405020304" pitchFamily="18" charset="0"/>
                      </a:endParaRPr>
                    </a:p>
                  </a:txBody>
                  <a:tcPr marL="35558" marR="35558" marT="0" marB="0"/>
                </a:tc>
                <a:tc>
                  <a:txBody>
                    <a:bodyPr/>
                    <a:lstStyle/>
                    <a:p>
                      <a:pPr algn="ctr">
                        <a:lnSpc>
                          <a:spcPct val="100000"/>
                        </a:lnSpc>
                        <a:spcAft>
                          <a:spcPts val="0"/>
                        </a:spcAft>
                      </a:pPr>
                      <a:r>
                        <a:rPr lang="ru-RU" sz="1800" baseline="0" dirty="0">
                          <a:effectLst/>
                          <a:latin typeface="Times New Roman" panose="02020603050405020304" pitchFamily="18" charset="0"/>
                          <a:cs typeface="Times New Roman" panose="02020603050405020304" pitchFamily="18" charset="0"/>
                        </a:rPr>
                        <a:t>189</a:t>
                      </a:r>
                      <a:r>
                        <a:rPr lang="en-AU" sz="1800" baseline="0" dirty="0">
                          <a:effectLst/>
                          <a:latin typeface="Times New Roman" panose="02020603050405020304" pitchFamily="18" charset="0"/>
                          <a:cs typeface="Times New Roman" panose="02020603050405020304" pitchFamily="18" charset="0"/>
                        </a:rPr>
                        <a:t> </a:t>
                      </a:r>
                      <a:r>
                        <a:rPr lang="ru-RU" sz="1800" baseline="0" dirty="0">
                          <a:effectLst/>
                          <a:latin typeface="Times New Roman" panose="02020603050405020304" pitchFamily="18" charset="0"/>
                          <a:cs typeface="Times New Roman" panose="02020603050405020304" pitchFamily="18" charset="0"/>
                        </a:rPr>
                        <a:t>/</a:t>
                      </a:r>
                      <a:r>
                        <a:rPr lang="en-AU" sz="1800" baseline="0" dirty="0">
                          <a:effectLst/>
                          <a:latin typeface="Times New Roman" panose="02020603050405020304" pitchFamily="18" charset="0"/>
                          <a:cs typeface="Times New Roman" panose="02020603050405020304" pitchFamily="18" charset="0"/>
                        </a:rPr>
                        <a:t> </a:t>
                      </a:r>
                      <a:r>
                        <a:rPr lang="ru-RU" sz="1800" baseline="0" dirty="0">
                          <a:effectLst/>
                          <a:latin typeface="Times New Roman" panose="02020603050405020304" pitchFamily="18" charset="0"/>
                          <a:cs typeface="Times New Roman" panose="02020603050405020304" pitchFamily="18" charset="0"/>
                        </a:rPr>
                        <a:t>73</a:t>
                      </a:r>
                      <a:endParaRPr lang="en-GB" sz="1800" baseline="0" dirty="0">
                        <a:effectLst/>
                        <a:latin typeface="Times New Roman" panose="02020603050405020304" pitchFamily="18" charset="0"/>
                        <a:cs typeface="Times New Roman" panose="02020603050405020304" pitchFamily="18" charset="0"/>
                      </a:endParaRPr>
                    </a:p>
                    <a:p>
                      <a:pPr algn="ctr">
                        <a:lnSpc>
                          <a:spcPct val="100000"/>
                        </a:lnSpc>
                        <a:spcAft>
                          <a:spcPts val="0"/>
                        </a:spcAft>
                      </a:pPr>
                      <a:r>
                        <a:rPr lang="ru-RU" sz="1800" baseline="0" dirty="0">
                          <a:effectLst/>
                          <a:latin typeface="Times New Roman" panose="02020603050405020304" pitchFamily="18" charset="0"/>
                          <a:cs typeface="Times New Roman" panose="02020603050405020304" pitchFamily="18" charset="0"/>
                        </a:rPr>
                        <a:t>возможное</a:t>
                      </a:r>
                      <a:endParaRPr lang="en-GB" sz="1800" baseline="0" dirty="0">
                        <a:effectLst/>
                        <a:latin typeface="Times New Roman" panose="02020603050405020304" pitchFamily="18" charset="0"/>
                        <a:ea typeface="Times New Roman"/>
                        <a:cs typeface="Times New Roman" panose="02020603050405020304" pitchFamily="18" charset="0"/>
                      </a:endParaRPr>
                    </a:p>
                  </a:txBody>
                  <a:tcPr marL="35558" marR="35558" marT="0" marB="0"/>
                </a:tc>
                <a:tc>
                  <a:txBody>
                    <a:bodyPr/>
                    <a:lstStyle/>
                    <a:p>
                      <a:pPr algn="ctr">
                        <a:lnSpc>
                          <a:spcPct val="100000"/>
                        </a:lnSpc>
                        <a:spcAft>
                          <a:spcPts val="0"/>
                        </a:spcAft>
                      </a:pPr>
                      <a:r>
                        <a:rPr lang="ru-RU" sz="1800" baseline="0" dirty="0">
                          <a:effectLst/>
                          <a:latin typeface="Times New Roman" panose="02020603050405020304" pitchFamily="18" charset="0"/>
                          <a:cs typeface="Times New Roman" panose="02020603050405020304" pitchFamily="18" charset="0"/>
                        </a:rPr>
                        <a:t>255</a:t>
                      </a:r>
                      <a:r>
                        <a:rPr lang="en-AU" sz="1800" baseline="0" dirty="0">
                          <a:effectLst/>
                          <a:latin typeface="Times New Roman" panose="02020603050405020304" pitchFamily="18" charset="0"/>
                          <a:cs typeface="Times New Roman" panose="02020603050405020304" pitchFamily="18" charset="0"/>
                        </a:rPr>
                        <a:t> </a:t>
                      </a:r>
                      <a:r>
                        <a:rPr lang="ru-RU" sz="1800" baseline="0" dirty="0">
                          <a:effectLst/>
                          <a:latin typeface="Times New Roman" panose="02020603050405020304" pitchFamily="18" charset="0"/>
                          <a:cs typeface="Times New Roman" panose="02020603050405020304" pitchFamily="18" charset="0"/>
                        </a:rPr>
                        <a:t>/</a:t>
                      </a:r>
                      <a:r>
                        <a:rPr lang="en-AU" sz="1800" baseline="0" dirty="0">
                          <a:effectLst/>
                          <a:latin typeface="Times New Roman" panose="02020603050405020304" pitchFamily="18" charset="0"/>
                          <a:cs typeface="Times New Roman" panose="02020603050405020304" pitchFamily="18" charset="0"/>
                        </a:rPr>
                        <a:t> </a:t>
                      </a:r>
                      <a:r>
                        <a:rPr lang="ru-RU" sz="1800" baseline="0" dirty="0">
                          <a:effectLst/>
                          <a:latin typeface="Times New Roman" panose="02020603050405020304" pitchFamily="18" charset="0"/>
                          <a:cs typeface="Times New Roman" panose="02020603050405020304" pitchFamily="18" charset="0"/>
                        </a:rPr>
                        <a:t>108</a:t>
                      </a:r>
                      <a:endParaRPr lang="en-GB" sz="1800" baseline="0" dirty="0">
                        <a:effectLst/>
                        <a:latin typeface="Times New Roman" panose="02020603050405020304" pitchFamily="18" charset="0"/>
                        <a:cs typeface="Times New Roman" panose="02020603050405020304" pitchFamily="18" charset="0"/>
                      </a:endParaRPr>
                    </a:p>
                    <a:p>
                      <a:pPr algn="ctr">
                        <a:lnSpc>
                          <a:spcPct val="100000"/>
                        </a:lnSpc>
                        <a:spcAft>
                          <a:spcPts val="0"/>
                        </a:spcAft>
                      </a:pPr>
                      <a:r>
                        <a:rPr lang="ru-RU" sz="1800" baseline="0" dirty="0">
                          <a:effectLst/>
                          <a:latin typeface="Times New Roman" panose="02020603050405020304" pitchFamily="18" charset="0"/>
                          <a:cs typeface="Times New Roman" panose="02020603050405020304" pitchFamily="18" charset="0"/>
                        </a:rPr>
                        <a:t>возможное</a:t>
                      </a:r>
                      <a:endParaRPr lang="en-GB" sz="1800" baseline="0" dirty="0">
                        <a:effectLst/>
                        <a:latin typeface="Times New Roman" panose="02020603050405020304" pitchFamily="18" charset="0"/>
                        <a:ea typeface="Times New Roman"/>
                        <a:cs typeface="Times New Roman" panose="02020603050405020304" pitchFamily="18" charset="0"/>
                      </a:endParaRPr>
                    </a:p>
                  </a:txBody>
                  <a:tcPr marL="35558" marR="35558" marT="0" marB="0"/>
                </a:tc>
                <a:extLst>
                  <a:ext uri="{0D108BD9-81ED-4DB2-BD59-A6C34878D82A}">
                    <a16:rowId xmlns:a16="http://schemas.microsoft.com/office/drawing/2014/main" val="10002"/>
                  </a:ext>
                </a:extLst>
              </a:tr>
              <a:tr h="823054">
                <a:tc>
                  <a:txBody>
                    <a:bodyPr/>
                    <a:lstStyle/>
                    <a:p>
                      <a:pPr marL="107950" indent="-107950">
                        <a:lnSpc>
                          <a:spcPct val="100000"/>
                        </a:lnSpc>
                        <a:spcAft>
                          <a:spcPts val="0"/>
                        </a:spcAft>
                      </a:pPr>
                      <a:r>
                        <a:rPr lang="ru-RU" sz="1800" baseline="0" dirty="0">
                          <a:effectLst/>
                          <a:latin typeface="Times New Roman" panose="02020603050405020304" pitchFamily="18" charset="0"/>
                          <a:cs typeface="Times New Roman" panose="02020603050405020304" pitchFamily="18" charset="0"/>
                        </a:rPr>
                        <a:t>3) </a:t>
                      </a:r>
                      <a:r>
                        <a:rPr lang="ru-RU" sz="1800" baseline="0" dirty="0" smtClean="0">
                          <a:effectLst/>
                          <a:latin typeface="Times New Roman" panose="02020603050405020304" pitchFamily="18" charset="0"/>
                          <a:cs typeface="Times New Roman" panose="02020603050405020304" pitchFamily="18" charset="0"/>
                        </a:rPr>
                        <a:t>3л</a:t>
                      </a:r>
                      <a:r>
                        <a:rPr lang="ru-RU" sz="1800" baseline="0" dirty="0">
                          <a:effectLst/>
                          <a:latin typeface="Times New Roman" panose="02020603050405020304" pitchFamily="18" charset="0"/>
                          <a:cs typeface="Times New Roman" panose="02020603050405020304" pitchFamily="18" charset="0"/>
                        </a:rPr>
                        <a:t>.</a:t>
                      </a:r>
                      <a:r>
                        <a:rPr lang="en-AU" sz="1800" baseline="0" dirty="0">
                          <a:effectLst/>
                          <a:latin typeface="Times New Roman" panose="02020603050405020304" pitchFamily="18" charset="0"/>
                          <a:cs typeface="Times New Roman" panose="02020603050405020304" pitchFamily="18" charset="0"/>
                        </a:rPr>
                        <a:t> </a:t>
                      </a:r>
                      <a:r>
                        <a:rPr lang="ru-RU" sz="1800" baseline="0" dirty="0">
                          <a:effectLst/>
                          <a:latin typeface="Times New Roman" panose="02020603050405020304" pitchFamily="18" charset="0"/>
                          <a:cs typeface="Times New Roman" panose="02020603050405020304" pitchFamily="18" charset="0"/>
                        </a:rPr>
                        <a:t>мн.</a:t>
                      </a:r>
                      <a:r>
                        <a:rPr lang="en-AU" sz="1800" baseline="0" dirty="0">
                          <a:effectLst/>
                          <a:latin typeface="Times New Roman" panose="02020603050405020304" pitchFamily="18" charset="0"/>
                          <a:cs typeface="Times New Roman" panose="02020603050405020304" pitchFamily="18" charset="0"/>
                        </a:rPr>
                        <a:t> </a:t>
                      </a:r>
                      <a:r>
                        <a:rPr lang="ru-RU" sz="1800" baseline="0" dirty="0">
                          <a:effectLst/>
                          <a:latin typeface="Times New Roman" panose="02020603050405020304" pitchFamily="18" charset="0"/>
                          <a:cs typeface="Times New Roman" panose="02020603050405020304" pitchFamily="18" charset="0"/>
                        </a:rPr>
                        <a:t>буд.</a:t>
                      </a:r>
                      <a:r>
                        <a:rPr lang="en-AU" sz="1800" baseline="0" dirty="0">
                          <a:effectLst/>
                          <a:latin typeface="Times New Roman" panose="02020603050405020304" pitchFamily="18" charset="0"/>
                          <a:cs typeface="Times New Roman" panose="02020603050405020304" pitchFamily="18" charset="0"/>
                        </a:rPr>
                        <a:t> </a:t>
                      </a:r>
                      <a:r>
                        <a:rPr lang="ru-RU" sz="1800" baseline="0" dirty="0" err="1">
                          <a:effectLst/>
                          <a:latin typeface="Times New Roman" panose="02020603050405020304" pitchFamily="18" charset="0"/>
                          <a:cs typeface="Times New Roman" panose="02020603050405020304" pitchFamily="18" charset="0"/>
                        </a:rPr>
                        <a:t>вр</a:t>
                      </a:r>
                      <a:r>
                        <a:rPr lang="ru-RU" sz="1800" baseline="0" dirty="0">
                          <a:effectLst/>
                          <a:latin typeface="Times New Roman" panose="02020603050405020304" pitchFamily="18" charset="0"/>
                          <a:cs typeface="Times New Roman" panose="02020603050405020304" pitchFamily="18" charset="0"/>
                        </a:rPr>
                        <a:t>.</a:t>
                      </a:r>
                      <a:r>
                        <a:rPr lang="en-AU" sz="1800" baseline="0" dirty="0">
                          <a:effectLst/>
                          <a:latin typeface="Times New Roman" panose="02020603050405020304" pitchFamily="18" charset="0"/>
                          <a:cs typeface="Times New Roman" panose="02020603050405020304" pitchFamily="18" charset="0"/>
                        </a:rPr>
                        <a:t> </a:t>
                      </a:r>
                      <a:r>
                        <a:rPr lang="ru-RU" sz="1800" baseline="0" dirty="0">
                          <a:effectLst/>
                          <a:latin typeface="Times New Roman" panose="02020603050405020304" pitchFamily="18" charset="0"/>
                          <a:cs typeface="Times New Roman" panose="02020603050405020304" pitchFamily="18" charset="0"/>
                        </a:rPr>
                        <a:t>//</a:t>
                      </a:r>
                      <a:r>
                        <a:rPr lang="en-AU" sz="1800" baseline="0" dirty="0">
                          <a:effectLst/>
                          <a:latin typeface="Times New Roman" panose="02020603050405020304" pitchFamily="18" charset="0"/>
                          <a:cs typeface="Times New Roman" panose="02020603050405020304" pitchFamily="18" charset="0"/>
                        </a:rPr>
                        <a:t> </a:t>
                      </a:r>
                      <a:endParaRPr lang="ru-RU" sz="1800" baseline="0" dirty="0" smtClean="0">
                        <a:effectLst/>
                        <a:latin typeface="Times New Roman" panose="02020603050405020304" pitchFamily="18" charset="0"/>
                        <a:cs typeface="Times New Roman" panose="02020603050405020304" pitchFamily="18" charset="0"/>
                      </a:endParaRPr>
                    </a:p>
                    <a:p>
                      <a:pPr marL="107950" indent="-107950">
                        <a:lnSpc>
                          <a:spcPct val="100000"/>
                        </a:lnSpc>
                        <a:spcAft>
                          <a:spcPts val="0"/>
                        </a:spcAft>
                      </a:pPr>
                      <a:r>
                        <a:rPr lang="ru-RU" sz="1800" baseline="0" dirty="0" err="1" smtClean="0">
                          <a:effectLst/>
                          <a:latin typeface="Times New Roman" panose="02020603050405020304" pitchFamily="18" charset="0"/>
                          <a:cs typeface="Times New Roman" panose="02020603050405020304" pitchFamily="18" charset="0"/>
                        </a:rPr>
                        <a:t>прич</a:t>
                      </a:r>
                      <a:r>
                        <a:rPr lang="ru-RU" sz="1800" baseline="0" dirty="0">
                          <a:effectLst/>
                          <a:latin typeface="Times New Roman" panose="02020603050405020304" pitchFamily="18" charset="0"/>
                          <a:cs typeface="Times New Roman" panose="02020603050405020304" pitchFamily="18" charset="0"/>
                        </a:rPr>
                        <a:t>.</a:t>
                      </a:r>
                      <a:r>
                        <a:rPr lang="en-AU" sz="1800" baseline="0" dirty="0">
                          <a:effectLst/>
                          <a:latin typeface="Times New Roman" panose="02020603050405020304" pitchFamily="18" charset="0"/>
                          <a:cs typeface="Times New Roman" panose="02020603050405020304" pitchFamily="18" charset="0"/>
                        </a:rPr>
                        <a:t> </a:t>
                      </a:r>
                      <a:r>
                        <a:rPr lang="ru-RU" sz="1800" baseline="0" dirty="0">
                          <a:effectLst/>
                          <a:latin typeface="Times New Roman" panose="02020603050405020304" pitchFamily="18" charset="0"/>
                          <a:cs typeface="Times New Roman" panose="02020603050405020304" pitchFamily="18" charset="0"/>
                        </a:rPr>
                        <a:t>страд. </a:t>
                      </a:r>
                      <a:r>
                        <a:rPr lang="ru-RU" sz="1800" baseline="0" dirty="0" err="1">
                          <a:effectLst/>
                          <a:latin typeface="Times New Roman" panose="02020603050405020304" pitchFamily="18" charset="0"/>
                          <a:cs typeface="Times New Roman" panose="02020603050405020304" pitchFamily="18" charset="0"/>
                        </a:rPr>
                        <a:t>кратк</a:t>
                      </a:r>
                      <a:r>
                        <a:rPr lang="ru-RU" sz="1800" baseline="0" dirty="0">
                          <a:effectLst/>
                          <a:latin typeface="Times New Roman" panose="02020603050405020304" pitchFamily="18" charset="0"/>
                          <a:cs typeface="Times New Roman" panose="02020603050405020304" pitchFamily="18" charset="0"/>
                        </a:rPr>
                        <a:t>.</a:t>
                      </a:r>
                      <a:r>
                        <a:rPr lang="en-AU" sz="1800" baseline="0" dirty="0">
                          <a:effectLst/>
                          <a:latin typeface="Times New Roman" panose="02020603050405020304" pitchFamily="18" charset="0"/>
                          <a:cs typeface="Times New Roman" panose="02020603050405020304" pitchFamily="18" charset="0"/>
                        </a:rPr>
                        <a:t> </a:t>
                      </a:r>
                      <a:r>
                        <a:rPr lang="ru-RU" sz="1800" baseline="0" dirty="0" err="1">
                          <a:effectLst/>
                          <a:latin typeface="Times New Roman" panose="02020603050405020304" pitchFamily="18" charset="0"/>
                          <a:cs typeface="Times New Roman" panose="02020603050405020304" pitchFamily="18" charset="0"/>
                        </a:rPr>
                        <a:t>мужск</a:t>
                      </a:r>
                      <a:r>
                        <a:rPr lang="ru-RU" sz="1800" baseline="0" dirty="0">
                          <a:effectLst/>
                          <a:latin typeface="Times New Roman" panose="02020603050405020304" pitchFamily="18" charset="0"/>
                          <a:cs typeface="Times New Roman" panose="02020603050405020304" pitchFamily="18" charset="0"/>
                        </a:rPr>
                        <a:t>.</a:t>
                      </a:r>
                      <a:r>
                        <a:rPr lang="en-AU" sz="1800" baseline="0" dirty="0">
                          <a:effectLst/>
                          <a:latin typeface="Times New Roman" panose="02020603050405020304" pitchFamily="18" charset="0"/>
                          <a:cs typeface="Times New Roman" panose="02020603050405020304" pitchFamily="18" charset="0"/>
                        </a:rPr>
                        <a:t> </a:t>
                      </a:r>
                      <a:r>
                        <a:rPr lang="ru-RU" sz="1800" baseline="0" dirty="0">
                          <a:effectLst/>
                          <a:latin typeface="Times New Roman" panose="02020603050405020304" pitchFamily="18" charset="0"/>
                          <a:cs typeface="Times New Roman" panose="02020603050405020304" pitchFamily="18" charset="0"/>
                        </a:rPr>
                        <a:t>р. </a:t>
                      </a:r>
                      <a:endParaRPr lang="en-GB" sz="1800" baseline="0" dirty="0">
                        <a:effectLst/>
                        <a:latin typeface="Times New Roman" panose="02020603050405020304" pitchFamily="18" charset="0"/>
                        <a:cs typeface="Times New Roman" panose="02020603050405020304" pitchFamily="18" charset="0"/>
                      </a:endParaRPr>
                    </a:p>
                    <a:p>
                      <a:pPr marL="107950" indent="-107950">
                        <a:lnSpc>
                          <a:spcPct val="100000"/>
                        </a:lnSpc>
                        <a:spcAft>
                          <a:spcPts val="0"/>
                        </a:spcAft>
                      </a:pPr>
                      <a:r>
                        <a:rPr lang="ru-RU" sz="1800" baseline="0" dirty="0">
                          <a:effectLst/>
                          <a:latin typeface="Times New Roman" panose="02020603050405020304" pitchFamily="18" charset="0"/>
                          <a:cs typeface="Times New Roman" panose="02020603050405020304" pitchFamily="18" charset="0"/>
                        </a:rPr>
                        <a:t>	(</a:t>
                      </a:r>
                      <a:r>
                        <a:rPr lang="ru-RU" sz="1800" i="1" baseline="0" dirty="0">
                          <a:effectLst/>
                          <a:latin typeface="Times New Roman" panose="02020603050405020304" pitchFamily="18" charset="0"/>
                          <a:cs typeface="Times New Roman" panose="02020603050405020304" pitchFamily="18" charset="0"/>
                        </a:rPr>
                        <a:t>Они тронут</a:t>
                      </a:r>
                      <a:r>
                        <a:rPr lang="en-AU" sz="1800" baseline="0" dirty="0">
                          <a:effectLst/>
                          <a:latin typeface="Times New Roman" panose="02020603050405020304" pitchFamily="18" charset="0"/>
                          <a:cs typeface="Times New Roman" panose="02020603050405020304" pitchFamily="18" charset="0"/>
                        </a:rPr>
                        <a:t> </a:t>
                      </a:r>
                      <a:r>
                        <a:rPr lang="ru-RU" sz="1800" baseline="0" dirty="0">
                          <a:effectLst/>
                          <a:latin typeface="Times New Roman" panose="02020603050405020304" pitchFamily="18" charset="0"/>
                          <a:cs typeface="Times New Roman" panose="02020603050405020304" pitchFamily="18" charset="0"/>
                        </a:rPr>
                        <a:t>//</a:t>
                      </a:r>
                      <a:r>
                        <a:rPr lang="en-AU" sz="1800" baseline="0" dirty="0">
                          <a:effectLst/>
                          <a:latin typeface="Times New Roman" panose="02020603050405020304" pitchFamily="18" charset="0"/>
                          <a:cs typeface="Times New Roman" panose="02020603050405020304" pitchFamily="18" charset="0"/>
                        </a:rPr>
                        <a:t> </a:t>
                      </a:r>
                      <a:r>
                        <a:rPr lang="ru-RU" sz="1800" i="1" baseline="0" dirty="0">
                          <a:effectLst/>
                          <a:latin typeface="Times New Roman" panose="02020603050405020304" pitchFamily="18" charset="0"/>
                          <a:cs typeface="Times New Roman" panose="02020603050405020304" pitchFamily="18" charset="0"/>
                        </a:rPr>
                        <a:t>он тронут</a:t>
                      </a:r>
                      <a:r>
                        <a:rPr lang="ru-RU" sz="1800" baseline="0" dirty="0">
                          <a:effectLst/>
                          <a:latin typeface="Times New Roman" panose="02020603050405020304" pitchFamily="18" charset="0"/>
                          <a:cs typeface="Times New Roman" panose="02020603050405020304" pitchFamily="18" charset="0"/>
                        </a:rPr>
                        <a:t>)</a:t>
                      </a:r>
                      <a:endParaRPr lang="en-GB" sz="1800" baseline="0" dirty="0">
                        <a:effectLst/>
                        <a:latin typeface="Times New Roman" panose="02020603050405020304" pitchFamily="18" charset="0"/>
                        <a:ea typeface="Times New Roman"/>
                        <a:cs typeface="Times New Roman" panose="02020603050405020304" pitchFamily="18" charset="0"/>
                      </a:endParaRPr>
                    </a:p>
                  </a:txBody>
                  <a:tcPr marL="35558" marR="35558" marT="0" marB="0"/>
                </a:tc>
                <a:tc>
                  <a:txBody>
                    <a:bodyPr/>
                    <a:lstStyle/>
                    <a:p>
                      <a:pPr algn="ctr">
                        <a:lnSpc>
                          <a:spcPct val="100000"/>
                        </a:lnSpc>
                        <a:spcAft>
                          <a:spcPts val="0"/>
                        </a:spcAft>
                      </a:pPr>
                      <a:r>
                        <a:rPr lang="ru-RU" sz="1800" baseline="0">
                          <a:effectLst/>
                          <a:latin typeface="Times New Roman" panose="02020603050405020304" pitchFamily="18" charset="0"/>
                          <a:cs typeface="Times New Roman" panose="02020603050405020304" pitchFamily="18" charset="0"/>
                        </a:rPr>
                        <a:t>9/1</a:t>
                      </a:r>
                      <a:endParaRPr lang="en-GB" sz="1800" baseline="0">
                        <a:effectLst/>
                        <a:latin typeface="Times New Roman" panose="02020603050405020304" pitchFamily="18" charset="0"/>
                        <a:ea typeface="Times New Roman"/>
                        <a:cs typeface="Times New Roman" panose="02020603050405020304" pitchFamily="18" charset="0"/>
                      </a:endParaRPr>
                    </a:p>
                  </a:txBody>
                  <a:tcPr marL="35558" marR="35558" marT="0" marB="0"/>
                </a:tc>
                <a:tc>
                  <a:txBody>
                    <a:bodyPr/>
                    <a:lstStyle/>
                    <a:p>
                      <a:pPr algn="ctr">
                        <a:lnSpc>
                          <a:spcPct val="100000"/>
                        </a:lnSpc>
                        <a:spcAft>
                          <a:spcPts val="0"/>
                        </a:spcAft>
                      </a:pPr>
                      <a:r>
                        <a:rPr lang="ru-RU" sz="1800" baseline="0" dirty="0">
                          <a:effectLst/>
                          <a:latin typeface="Times New Roman" panose="02020603050405020304" pitchFamily="18" charset="0"/>
                          <a:cs typeface="Times New Roman" panose="02020603050405020304" pitchFamily="18" charset="0"/>
                        </a:rPr>
                        <a:t>1</a:t>
                      </a:r>
                      <a:endParaRPr lang="en-GB" sz="1800" baseline="0" dirty="0">
                        <a:effectLst/>
                        <a:latin typeface="Times New Roman" panose="02020603050405020304" pitchFamily="18" charset="0"/>
                        <a:ea typeface="Times New Roman"/>
                        <a:cs typeface="Times New Roman" panose="02020603050405020304" pitchFamily="18" charset="0"/>
                      </a:endParaRPr>
                    </a:p>
                  </a:txBody>
                  <a:tcPr marL="35558" marR="35558" marT="0" marB="0"/>
                </a:tc>
                <a:tc>
                  <a:txBody>
                    <a:bodyPr/>
                    <a:lstStyle/>
                    <a:p>
                      <a:pPr algn="ctr">
                        <a:lnSpc>
                          <a:spcPct val="100000"/>
                        </a:lnSpc>
                        <a:spcAft>
                          <a:spcPts val="0"/>
                        </a:spcAft>
                      </a:pPr>
                      <a:r>
                        <a:rPr lang="ru-RU" sz="1800" baseline="0" dirty="0">
                          <a:effectLst/>
                          <a:latin typeface="Times New Roman" panose="02020603050405020304" pitchFamily="18" charset="0"/>
                          <a:cs typeface="Times New Roman" panose="02020603050405020304" pitchFamily="18" charset="0"/>
                        </a:rPr>
                        <a:t>15</a:t>
                      </a:r>
                      <a:endParaRPr lang="en-GB" sz="1800" baseline="0" dirty="0">
                        <a:effectLst/>
                        <a:latin typeface="Times New Roman" panose="02020603050405020304" pitchFamily="18" charset="0"/>
                        <a:ea typeface="Times New Roman"/>
                        <a:cs typeface="Times New Roman" panose="02020603050405020304" pitchFamily="18" charset="0"/>
                      </a:endParaRPr>
                    </a:p>
                  </a:txBody>
                  <a:tcPr marL="35558" marR="35558" marT="0" marB="0"/>
                </a:tc>
                <a:tc>
                  <a:txBody>
                    <a:bodyPr/>
                    <a:lstStyle/>
                    <a:p>
                      <a:pPr algn="ctr">
                        <a:lnSpc>
                          <a:spcPct val="100000"/>
                        </a:lnSpc>
                        <a:spcAft>
                          <a:spcPts val="0"/>
                        </a:spcAft>
                      </a:pPr>
                      <a:r>
                        <a:rPr lang="ru-RU" sz="1800" baseline="0">
                          <a:effectLst/>
                          <a:latin typeface="Times New Roman" panose="02020603050405020304" pitchFamily="18" charset="0"/>
                          <a:cs typeface="Times New Roman" panose="02020603050405020304" pitchFamily="18" charset="0"/>
                        </a:rPr>
                        <a:t>6</a:t>
                      </a:r>
                      <a:r>
                        <a:rPr lang="en-AU" sz="1800" baseline="0">
                          <a:effectLst/>
                          <a:latin typeface="Times New Roman" panose="02020603050405020304" pitchFamily="18" charset="0"/>
                          <a:cs typeface="Times New Roman" panose="02020603050405020304" pitchFamily="18" charset="0"/>
                        </a:rPr>
                        <a:t> </a:t>
                      </a:r>
                      <a:r>
                        <a:rPr lang="ru-RU" sz="1800" baseline="0">
                          <a:effectLst/>
                          <a:latin typeface="Times New Roman" panose="02020603050405020304" pitchFamily="18" charset="0"/>
                          <a:cs typeface="Times New Roman" panose="02020603050405020304" pitchFamily="18" charset="0"/>
                        </a:rPr>
                        <a:t>/</a:t>
                      </a:r>
                      <a:r>
                        <a:rPr lang="en-AU" sz="1800" baseline="0">
                          <a:effectLst/>
                          <a:latin typeface="Times New Roman" panose="02020603050405020304" pitchFamily="18" charset="0"/>
                          <a:cs typeface="Times New Roman" panose="02020603050405020304" pitchFamily="18" charset="0"/>
                        </a:rPr>
                        <a:t> </a:t>
                      </a:r>
                      <a:r>
                        <a:rPr lang="ru-RU" sz="1800" baseline="0">
                          <a:effectLst/>
                          <a:latin typeface="Times New Roman" panose="02020603050405020304" pitchFamily="18" charset="0"/>
                          <a:cs typeface="Times New Roman" panose="02020603050405020304" pitchFamily="18" charset="0"/>
                        </a:rPr>
                        <a:t>5</a:t>
                      </a:r>
                      <a:endParaRPr lang="en-GB" sz="1800" baseline="0">
                        <a:effectLst/>
                        <a:latin typeface="Times New Roman" panose="02020603050405020304" pitchFamily="18" charset="0"/>
                        <a:cs typeface="Times New Roman" panose="02020603050405020304" pitchFamily="18" charset="0"/>
                      </a:endParaRPr>
                    </a:p>
                    <a:p>
                      <a:pPr algn="ctr">
                        <a:lnSpc>
                          <a:spcPct val="100000"/>
                        </a:lnSpc>
                        <a:spcAft>
                          <a:spcPts val="0"/>
                        </a:spcAft>
                      </a:pPr>
                      <a:r>
                        <a:rPr lang="ru-RU" sz="1800" baseline="0">
                          <a:effectLst/>
                          <a:latin typeface="Times New Roman" panose="02020603050405020304" pitchFamily="18" charset="0"/>
                          <a:cs typeface="Times New Roman" panose="02020603050405020304" pitchFamily="18" charset="0"/>
                        </a:rPr>
                        <a:t>возможное</a:t>
                      </a:r>
                      <a:endParaRPr lang="en-GB" sz="1800" baseline="0">
                        <a:effectLst/>
                        <a:latin typeface="Times New Roman" panose="02020603050405020304" pitchFamily="18" charset="0"/>
                        <a:ea typeface="Times New Roman"/>
                        <a:cs typeface="Times New Roman" panose="02020603050405020304" pitchFamily="18" charset="0"/>
                      </a:endParaRPr>
                    </a:p>
                  </a:txBody>
                  <a:tcPr marL="35558" marR="35558" marT="0" marB="0"/>
                </a:tc>
                <a:tc>
                  <a:txBody>
                    <a:bodyPr/>
                    <a:lstStyle/>
                    <a:p>
                      <a:pPr algn="ctr">
                        <a:lnSpc>
                          <a:spcPct val="100000"/>
                        </a:lnSpc>
                        <a:spcAft>
                          <a:spcPts val="0"/>
                        </a:spcAft>
                      </a:pPr>
                      <a:r>
                        <a:rPr lang="ru-RU" sz="1800" baseline="0" dirty="0">
                          <a:effectLst/>
                          <a:latin typeface="Times New Roman" panose="02020603050405020304" pitchFamily="18" charset="0"/>
                          <a:cs typeface="Times New Roman" panose="02020603050405020304" pitchFamily="18" charset="0"/>
                        </a:rPr>
                        <a:t>9</a:t>
                      </a:r>
                      <a:r>
                        <a:rPr lang="en-AU" sz="1800" baseline="0" dirty="0">
                          <a:effectLst/>
                          <a:latin typeface="Times New Roman" panose="02020603050405020304" pitchFamily="18" charset="0"/>
                          <a:cs typeface="Times New Roman" panose="02020603050405020304" pitchFamily="18" charset="0"/>
                        </a:rPr>
                        <a:t> </a:t>
                      </a:r>
                      <a:r>
                        <a:rPr lang="ru-RU" sz="1800" baseline="0" dirty="0">
                          <a:effectLst/>
                          <a:latin typeface="Times New Roman" panose="02020603050405020304" pitchFamily="18" charset="0"/>
                          <a:cs typeface="Times New Roman" panose="02020603050405020304" pitchFamily="18" charset="0"/>
                        </a:rPr>
                        <a:t>/</a:t>
                      </a:r>
                      <a:r>
                        <a:rPr lang="en-AU" sz="1800" baseline="0" dirty="0">
                          <a:effectLst/>
                          <a:latin typeface="Times New Roman" panose="02020603050405020304" pitchFamily="18" charset="0"/>
                          <a:cs typeface="Times New Roman" panose="02020603050405020304" pitchFamily="18" charset="0"/>
                        </a:rPr>
                        <a:t> </a:t>
                      </a:r>
                      <a:r>
                        <a:rPr lang="ru-RU" sz="1800" baseline="0" dirty="0">
                          <a:effectLst/>
                          <a:latin typeface="Times New Roman" panose="02020603050405020304" pitchFamily="18" charset="0"/>
                          <a:cs typeface="Times New Roman" panose="02020603050405020304" pitchFamily="18" charset="0"/>
                        </a:rPr>
                        <a:t>5</a:t>
                      </a:r>
                      <a:endParaRPr lang="en-GB" sz="1800" baseline="0" dirty="0">
                        <a:effectLst/>
                        <a:latin typeface="Times New Roman" panose="02020603050405020304" pitchFamily="18" charset="0"/>
                        <a:cs typeface="Times New Roman" panose="02020603050405020304" pitchFamily="18" charset="0"/>
                      </a:endParaRPr>
                    </a:p>
                    <a:p>
                      <a:pPr algn="ctr">
                        <a:lnSpc>
                          <a:spcPct val="100000"/>
                        </a:lnSpc>
                        <a:spcAft>
                          <a:spcPts val="0"/>
                        </a:spcAft>
                      </a:pPr>
                      <a:r>
                        <a:rPr lang="ru-RU" sz="1800" baseline="0" dirty="0">
                          <a:effectLst/>
                          <a:latin typeface="Times New Roman" panose="02020603050405020304" pitchFamily="18" charset="0"/>
                          <a:cs typeface="Times New Roman" panose="02020603050405020304" pitchFamily="18" charset="0"/>
                        </a:rPr>
                        <a:t>возможное</a:t>
                      </a:r>
                      <a:endParaRPr lang="en-GB" sz="1800" baseline="0" dirty="0">
                        <a:effectLst/>
                        <a:latin typeface="Times New Roman" panose="02020603050405020304" pitchFamily="18" charset="0"/>
                        <a:ea typeface="Times New Roman"/>
                        <a:cs typeface="Times New Roman" panose="02020603050405020304" pitchFamily="18" charset="0"/>
                      </a:endParaRPr>
                    </a:p>
                  </a:txBody>
                  <a:tcPr marL="35558" marR="35558" marT="0" marB="0"/>
                </a:tc>
                <a:extLst>
                  <a:ext uri="{0D108BD9-81ED-4DB2-BD59-A6C34878D82A}">
                    <a16:rowId xmlns:a16="http://schemas.microsoft.com/office/drawing/2014/main" val="10003"/>
                  </a:ext>
                </a:extLst>
              </a:tr>
              <a:tr h="601057">
                <a:tc>
                  <a:txBody>
                    <a:bodyPr/>
                    <a:lstStyle/>
                    <a:p>
                      <a:pPr marL="107950" indent="-107950">
                        <a:lnSpc>
                          <a:spcPct val="100000"/>
                        </a:lnSpc>
                        <a:spcAft>
                          <a:spcPts val="0"/>
                        </a:spcAft>
                      </a:pPr>
                      <a:r>
                        <a:rPr lang="ru-RU" sz="1800" baseline="0" dirty="0">
                          <a:effectLst/>
                          <a:latin typeface="Times New Roman" panose="02020603050405020304" pitchFamily="18" charset="0"/>
                          <a:cs typeface="Times New Roman" panose="02020603050405020304" pitchFamily="18" charset="0"/>
                        </a:rPr>
                        <a:t>4) 2</a:t>
                      </a:r>
                      <a:r>
                        <a:rPr lang="en-AU" sz="1800" baseline="0" dirty="0">
                          <a:effectLst/>
                          <a:latin typeface="Times New Roman" panose="02020603050405020304" pitchFamily="18" charset="0"/>
                          <a:cs typeface="Times New Roman" panose="02020603050405020304" pitchFamily="18" charset="0"/>
                        </a:rPr>
                        <a:t> </a:t>
                      </a:r>
                      <a:r>
                        <a:rPr lang="ru-RU" sz="1800" baseline="0" dirty="0">
                          <a:effectLst/>
                          <a:latin typeface="Times New Roman" panose="02020603050405020304" pitchFamily="18" charset="0"/>
                          <a:cs typeface="Times New Roman" panose="02020603050405020304" pitchFamily="18" charset="0"/>
                        </a:rPr>
                        <a:t>л.</a:t>
                      </a:r>
                      <a:r>
                        <a:rPr lang="en-AU" sz="1800" baseline="0" dirty="0">
                          <a:effectLst/>
                          <a:latin typeface="Times New Roman" panose="02020603050405020304" pitchFamily="18" charset="0"/>
                          <a:cs typeface="Times New Roman" panose="02020603050405020304" pitchFamily="18" charset="0"/>
                        </a:rPr>
                        <a:t> </a:t>
                      </a:r>
                      <a:r>
                        <a:rPr lang="ru-RU" sz="1800" baseline="0" dirty="0">
                          <a:effectLst/>
                          <a:latin typeface="Times New Roman" panose="02020603050405020304" pitchFamily="18" charset="0"/>
                          <a:cs typeface="Times New Roman" panose="02020603050405020304" pitchFamily="18" charset="0"/>
                        </a:rPr>
                        <a:t>ед.</a:t>
                      </a:r>
                      <a:r>
                        <a:rPr lang="en-AU" sz="1800" baseline="0" dirty="0">
                          <a:effectLst/>
                          <a:latin typeface="Times New Roman" panose="02020603050405020304" pitchFamily="18" charset="0"/>
                          <a:cs typeface="Times New Roman" panose="02020603050405020304" pitchFamily="18" charset="0"/>
                        </a:rPr>
                        <a:t> </a:t>
                      </a:r>
                      <a:r>
                        <a:rPr lang="ru-RU" sz="1800" baseline="0" dirty="0" err="1">
                          <a:effectLst/>
                          <a:latin typeface="Times New Roman" panose="02020603050405020304" pitchFamily="18" charset="0"/>
                          <a:cs typeface="Times New Roman" panose="02020603050405020304" pitchFamily="18" charset="0"/>
                        </a:rPr>
                        <a:t>пов</a:t>
                      </a:r>
                      <a:r>
                        <a:rPr lang="ru-RU" sz="1800" baseline="0" dirty="0">
                          <a:effectLst/>
                          <a:latin typeface="Times New Roman" panose="02020603050405020304" pitchFamily="18" charset="0"/>
                          <a:cs typeface="Times New Roman" panose="02020603050405020304" pitchFamily="18" charset="0"/>
                        </a:rPr>
                        <a:t>.</a:t>
                      </a:r>
                      <a:r>
                        <a:rPr lang="en-AU" sz="1800" baseline="0" dirty="0">
                          <a:effectLst/>
                          <a:latin typeface="Times New Roman" panose="02020603050405020304" pitchFamily="18" charset="0"/>
                          <a:cs typeface="Times New Roman" panose="02020603050405020304" pitchFamily="18" charset="0"/>
                        </a:rPr>
                        <a:t> </a:t>
                      </a:r>
                      <a:r>
                        <a:rPr lang="ru-RU" sz="1800" baseline="0" dirty="0">
                          <a:effectLst/>
                          <a:latin typeface="Times New Roman" panose="02020603050405020304" pitchFamily="18" charset="0"/>
                          <a:cs typeface="Times New Roman" panose="02020603050405020304" pitchFamily="18" charset="0"/>
                        </a:rPr>
                        <a:t>//</a:t>
                      </a:r>
                      <a:r>
                        <a:rPr lang="en-AU" sz="1800" baseline="0" dirty="0">
                          <a:effectLst/>
                          <a:latin typeface="Times New Roman" panose="02020603050405020304" pitchFamily="18" charset="0"/>
                          <a:cs typeface="Times New Roman" panose="02020603050405020304" pitchFamily="18" charset="0"/>
                        </a:rPr>
                        <a:t> </a:t>
                      </a:r>
                      <a:r>
                        <a:rPr lang="ru-RU" sz="1800" baseline="0" dirty="0">
                          <a:effectLst/>
                          <a:latin typeface="Times New Roman" panose="02020603050405020304" pitchFamily="18" charset="0"/>
                          <a:cs typeface="Times New Roman" panose="02020603050405020304" pitchFamily="18" charset="0"/>
                        </a:rPr>
                        <a:t>2</a:t>
                      </a:r>
                      <a:r>
                        <a:rPr lang="en-AU" sz="1800" baseline="0" dirty="0">
                          <a:effectLst/>
                          <a:latin typeface="Times New Roman" panose="02020603050405020304" pitchFamily="18" charset="0"/>
                          <a:cs typeface="Times New Roman" panose="02020603050405020304" pitchFamily="18" charset="0"/>
                        </a:rPr>
                        <a:t> </a:t>
                      </a:r>
                      <a:r>
                        <a:rPr lang="ru-RU" sz="1800" baseline="0" dirty="0">
                          <a:effectLst/>
                          <a:latin typeface="Times New Roman" panose="02020603050405020304" pitchFamily="18" charset="0"/>
                          <a:cs typeface="Times New Roman" panose="02020603050405020304" pitchFamily="18" charset="0"/>
                        </a:rPr>
                        <a:t>л.</a:t>
                      </a:r>
                      <a:r>
                        <a:rPr lang="en-AU" sz="1800" baseline="0" dirty="0">
                          <a:effectLst/>
                          <a:latin typeface="Times New Roman" panose="02020603050405020304" pitchFamily="18" charset="0"/>
                          <a:cs typeface="Times New Roman" panose="02020603050405020304" pitchFamily="18" charset="0"/>
                        </a:rPr>
                        <a:t> </a:t>
                      </a:r>
                      <a:r>
                        <a:rPr lang="ru-RU" sz="1800" baseline="0" dirty="0">
                          <a:effectLst/>
                          <a:latin typeface="Times New Roman" panose="02020603050405020304" pitchFamily="18" charset="0"/>
                          <a:cs typeface="Times New Roman" panose="02020603050405020304" pitchFamily="18" charset="0"/>
                        </a:rPr>
                        <a:t>ед.</a:t>
                      </a:r>
                      <a:r>
                        <a:rPr lang="en-AU" sz="1800" baseline="0" dirty="0">
                          <a:effectLst/>
                          <a:latin typeface="Times New Roman" panose="02020603050405020304" pitchFamily="18" charset="0"/>
                          <a:cs typeface="Times New Roman" panose="02020603050405020304" pitchFamily="18" charset="0"/>
                        </a:rPr>
                        <a:t> </a:t>
                      </a:r>
                      <a:r>
                        <a:rPr lang="ru-RU" sz="1800" baseline="0" dirty="0">
                          <a:effectLst/>
                          <a:latin typeface="Times New Roman" panose="02020603050405020304" pitchFamily="18" charset="0"/>
                          <a:cs typeface="Times New Roman" panose="02020603050405020304" pitchFamily="18" charset="0"/>
                        </a:rPr>
                        <a:t>наст.</a:t>
                      </a:r>
                      <a:endParaRPr lang="en-GB" sz="1800" baseline="0" dirty="0">
                        <a:effectLst/>
                        <a:latin typeface="Times New Roman" panose="02020603050405020304" pitchFamily="18" charset="0"/>
                        <a:cs typeface="Times New Roman" panose="02020603050405020304" pitchFamily="18" charset="0"/>
                      </a:endParaRPr>
                    </a:p>
                    <a:p>
                      <a:pPr marL="107950" indent="-107950">
                        <a:lnSpc>
                          <a:spcPct val="100000"/>
                        </a:lnSpc>
                        <a:spcAft>
                          <a:spcPts val="0"/>
                        </a:spcAft>
                      </a:pPr>
                      <a:r>
                        <a:rPr lang="ru-RU" sz="1800" baseline="0" dirty="0">
                          <a:effectLst/>
                          <a:latin typeface="Times New Roman" panose="02020603050405020304" pitchFamily="18" charset="0"/>
                          <a:cs typeface="Times New Roman" panose="02020603050405020304" pitchFamily="18" charset="0"/>
                        </a:rPr>
                        <a:t>	(</a:t>
                      </a:r>
                      <a:r>
                        <a:rPr lang="ru-RU" sz="1800" i="1" baseline="0" dirty="0">
                          <a:effectLst/>
                          <a:latin typeface="Times New Roman" panose="02020603050405020304" pitchFamily="18" charset="0"/>
                          <a:cs typeface="Times New Roman" panose="02020603050405020304" pitchFamily="18" charset="0"/>
                        </a:rPr>
                        <a:t>Давай ешь! Ты еще ешь?</a:t>
                      </a:r>
                      <a:r>
                        <a:rPr lang="ru-RU" sz="1800" baseline="0" dirty="0">
                          <a:effectLst/>
                          <a:latin typeface="Times New Roman" panose="02020603050405020304" pitchFamily="18" charset="0"/>
                          <a:cs typeface="Times New Roman" panose="02020603050405020304" pitchFamily="18" charset="0"/>
                        </a:rPr>
                        <a:t>)</a:t>
                      </a:r>
                      <a:endParaRPr lang="en-GB" sz="1800" baseline="0" dirty="0">
                        <a:effectLst/>
                        <a:latin typeface="Times New Roman" panose="02020603050405020304" pitchFamily="18" charset="0"/>
                        <a:ea typeface="Times New Roman"/>
                        <a:cs typeface="Times New Roman" panose="02020603050405020304" pitchFamily="18" charset="0"/>
                      </a:endParaRPr>
                    </a:p>
                  </a:txBody>
                  <a:tcPr marL="35558" marR="35558" marT="0" marB="0"/>
                </a:tc>
                <a:tc>
                  <a:txBody>
                    <a:bodyPr/>
                    <a:lstStyle/>
                    <a:p>
                      <a:pPr algn="ctr">
                        <a:lnSpc>
                          <a:spcPct val="100000"/>
                        </a:lnSpc>
                        <a:spcAft>
                          <a:spcPts val="0"/>
                        </a:spcAft>
                      </a:pPr>
                      <a:r>
                        <a:rPr lang="ru-RU" sz="1800" baseline="0">
                          <a:effectLst/>
                          <a:latin typeface="Times New Roman" panose="02020603050405020304" pitchFamily="18" charset="0"/>
                          <a:cs typeface="Times New Roman" panose="02020603050405020304" pitchFamily="18" charset="0"/>
                        </a:rPr>
                        <a:t>1/0 </a:t>
                      </a:r>
                      <a:endParaRPr lang="en-GB" sz="1800" baseline="0">
                        <a:effectLst/>
                        <a:latin typeface="Times New Roman" panose="02020603050405020304" pitchFamily="18" charset="0"/>
                        <a:ea typeface="Times New Roman"/>
                        <a:cs typeface="Times New Roman" panose="02020603050405020304" pitchFamily="18" charset="0"/>
                      </a:endParaRPr>
                    </a:p>
                  </a:txBody>
                  <a:tcPr marL="35558" marR="35558" marT="0" marB="0"/>
                </a:tc>
                <a:tc>
                  <a:txBody>
                    <a:bodyPr/>
                    <a:lstStyle/>
                    <a:p>
                      <a:pPr algn="ctr">
                        <a:lnSpc>
                          <a:spcPct val="100000"/>
                        </a:lnSpc>
                        <a:spcAft>
                          <a:spcPts val="0"/>
                        </a:spcAft>
                      </a:pPr>
                      <a:r>
                        <a:rPr lang="ru-RU" sz="1800" baseline="0">
                          <a:effectLst/>
                          <a:latin typeface="Times New Roman" panose="02020603050405020304" pitchFamily="18" charset="0"/>
                          <a:cs typeface="Times New Roman" panose="02020603050405020304" pitchFamily="18" charset="0"/>
                        </a:rPr>
                        <a:t>0</a:t>
                      </a:r>
                      <a:endParaRPr lang="en-GB" sz="1800" baseline="0">
                        <a:effectLst/>
                        <a:latin typeface="Times New Roman" panose="02020603050405020304" pitchFamily="18" charset="0"/>
                        <a:ea typeface="Times New Roman"/>
                        <a:cs typeface="Times New Roman" panose="02020603050405020304" pitchFamily="18" charset="0"/>
                      </a:endParaRPr>
                    </a:p>
                  </a:txBody>
                  <a:tcPr marL="35558" marR="35558" marT="0" marB="0"/>
                </a:tc>
                <a:tc>
                  <a:txBody>
                    <a:bodyPr/>
                    <a:lstStyle/>
                    <a:p>
                      <a:pPr algn="ctr">
                        <a:lnSpc>
                          <a:spcPct val="100000"/>
                        </a:lnSpc>
                        <a:spcAft>
                          <a:spcPts val="0"/>
                        </a:spcAft>
                      </a:pPr>
                      <a:r>
                        <a:rPr lang="ru-RU" sz="1800" baseline="0">
                          <a:effectLst/>
                          <a:latin typeface="Times New Roman" panose="02020603050405020304" pitchFamily="18" charset="0"/>
                          <a:cs typeface="Times New Roman" panose="02020603050405020304" pitchFamily="18" charset="0"/>
                        </a:rPr>
                        <a:t>7</a:t>
                      </a:r>
                      <a:endParaRPr lang="en-GB" sz="1800" baseline="0">
                        <a:effectLst/>
                        <a:latin typeface="Times New Roman" panose="02020603050405020304" pitchFamily="18" charset="0"/>
                        <a:ea typeface="Times New Roman"/>
                        <a:cs typeface="Times New Roman" panose="02020603050405020304" pitchFamily="18" charset="0"/>
                      </a:endParaRPr>
                    </a:p>
                  </a:txBody>
                  <a:tcPr marL="35558" marR="35558" marT="0" marB="0"/>
                </a:tc>
                <a:tc>
                  <a:txBody>
                    <a:bodyPr/>
                    <a:lstStyle/>
                    <a:p>
                      <a:pPr algn="ctr">
                        <a:lnSpc>
                          <a:spcPct val="100000"/>
                        </a:lnSpc>
                        <a:spcAft>
                          <a:spcPts val="0"/>
                        </a:spcAft>
                      </a:pPr>
                      <a:r>
                        <a:rPr lang="ru-RU" sz="1800" baseline="0" dirty="0">
                          <a:effectLst/>
                          <a:latin typeface="Times New Roman" panose="02020603050405020304" pitchFamily="18" charset="0"/>
                          <a:cs typeface="Times New Roman" panose="02020603050405020304" pitchFamily="18" charset="0"/>
                        </a:rPr>
                        <a:t>0</a:t>
                      </a:r>
                      <a:endParaRPr lang="en-GB" sz="1800" baseline="0" dirty="0">
                        <a:effectLst/>
                        <a:latin typeface="Times New Roman" panose="02020603050405020304" pitchFamily="18" charset="0"/>
                        <a:ea typeface="Times New Roman"/>
                        <a:cs typeface="Times New Roman" panose="02020603050405020304" pitchFamily="18" charset="0"/>
                      </a:endParaRPr>
                    </a:p>
                  </a:txBody>
                  <a:tcPr marL="35558" marR="35558" marT="0" marB="0"/>
                </a:tc>
                <a:tc>
                  <a:txBody>
                    <a:bodyPr/>
                    <a:lstStyle/>
                    <a:p>
                      <a:pPr algn="ctr">
                        <a:lnSpc>
                          <a:spcPct val="100000"/>
                        </a:lnSpc>
                        <a:spcAft>
                          <a:spcPts val="0"/>
                        </a:spcAft>
                      </a:pPr>
                      <a:r>
                        <a:rPr lang="ru-RU" sz="1800" baseline="0" dirty="0">
                          <a:effectLst/>
                          <a:latin typeface="Times New Roman" panose="02020603050405020304" pitchFamily="18" charset="0"/>
                          <a:cs typeface="Times New Roman" panose="02020603050405020304" pitchFamily="18" charset="0"/>
                        </a:rPr>
                        <a:t>7</a:t>
                      </a:r>
                      <a:endParaRPr lang="en-GB" sz="1800" baseline="0" dirty="0">
                        <a:effectLst/>
                        <a:latin typeface="Times New Roman" panose="02020603050405020304" pitchFamily="18" charset="0"/>
                        <a:cs typeface="Times New Roman" panose="02020603050405020304" pitchFamily="18" charset="0"/>
                      </a:endParaRPr>
                    </a:p>
                    <a:p>
                      <a:pPr algn="ctr">
                        <a:lnSpc>
                          <a:spcPct val="100000"/>
                        </a:lnSpc>
                        <a:spcAft>
                          <a:spcPts val="0"/>
                        </a:spcAft>
                      </a:pPr>
                      <a:r>
                        <a:rPr lang="ru-RU" sz="1800" baseline="0" dirty="0">
                          <a:effectLst/>
                          <a:latin typeface="Times New Roman" panose="02020603050405020304" pitchFamily="18" charset="0"/>
                          <a:cs typeface="Times New Roman" panose="02020603050405020304" pitchFamily="18" charset="0"/>
                        </a:rPr>
                        <a:t>абсолютное</a:t>
                      </a:r>
                      <a:endParaRPr lang="en-GB" sz="1800" baseline="0" dirty="0">
                        <a:effectLst/>
                        <a:latin typeface="Times New Roman" panose="02020603050405020304" pitchFamily="18" charset="0"/>
                        <a:ea typeface="Times New Roman"/>
                        <a:cs typeface="Times New Roman" panose="02020603050405020304" pitchFamily="18" charset="0"/>
                      </a:endParaRPr>
                    </a:p>
                  </a:txBody>
                  <a:tcPr marL="35558" marR="35558" marT="0" marB="0"/>
                </a:tc>
                <a:extLst>
                  <a:ext uri="{0D108BD9-81ED-4DB2-BD59-A6C34878D82A}">
                    <a16:rowId xmlns:a16="http://schemas.microsoft.com/office/drawing/2014/main" val="10004"/>
                  </a:ext>
                </a:extLst>
              </a:tr>
              <a:tr h="823054">
                <a:tc>
                  <a:txBody>
                    <a:bodyPr/>
                    <a:lstStyle/>
                    <a:p>
                      <a:pPr marL="107950" indent="-107950">
                        <a:lnSpc>
                          <a:spcPct val="100000"/>
                        </a:lnSpc>
                        <a:spcAft>
                          <a:spcPts val="0"/>
                        </a:spcAft>
                      </a:pPr>
                      <a:r>
                        <a:rPr lang="ru-RU" sz="1800" baseline="0" dirty="0">
                          <a:effectLst/>
                          <a:latin typeface="Times New Roman" panose="02020603050405020304" pitchFamily="18" charset="0"/>
                          <a:cs typeface="Times New Roman" panose="02020603050405020304" pitchFamily="18" charset="0"/>
                        </a:rPr>
                        <a:t>5) Инфинитив</a:t>
                      </a:r>
                      <a:r>
                        <a:rPr lang="en-AU" sz="1800" baseline="0" dirty="0">
                          <a:effectLst/>
                          <a:latin typeface="Times New Roman" panose="02020603050405020304" pitchFamily="18" charset="0"/>
                          <a:cs typeface="Times New Roman" panose="02020603050405020304" pitchFamily="18" charset="0"/>
                        </a:rPr>
                        <a:t> </a:t>
                      </a:r>
                      <a:r>
                        <a:rPr lang="ru-RU" sz="1800" baseline="0" dirty="0">
                          <a:effectLst/>
                          <a:latin typeface="Times New Roman" panose="02020603050405020304" pitchFamily="18" charset="0"/>
                          <a:cs typeface="Times New Roman" panose="02020603050405020304" pitchFamily="18" charset="0"/>
                        </a:rPr>
                        <a:t>//</a:t>
                      </a:r>
                      <a:r>
                        <a:rPr lang="en-AU" sz="1800" baseline="0" dirty="0">
                          <a:effectLst/>
                          <a:latin typeface="Times New Roman" panose="02020603050405020304" pitchFamily="18" charset="0"/>
                          <a:cs typeface="Times New Roman" panose="02020603050405020304" pitchFamily="18" charset="0"/>
                        </a:rPr>
                        <a:t> </a:t>
                      </a:r>
                      <a:r>
                        <a:rPr lang="ru-RU" sz="1800" baseline="0" dirty="0">
                          <a:effectLst/>
                          <a:latin typeface="Times New Roman" panose="02020603050405020304" pitchFamily="18" charset="0"/>
                          <a:cs typeface="Times New Roman" panose="02020603050405020304" pitchFamily="18" charset="0"/>
                        </a:rPr>
                        <a:t>2</a:t>
                      </a:r>
                      <a:r>
                        <a:rPr lang="en-AU" sz="1800" baseline="0" dirty="0">
                          <a:effectLst/>
                          <a:latin typeface="Times New Roman" panose="02020603050405020304" pitchFamily="18" charset="0"/>
                          <a:cs typeface="Times New Roman" panose="02020603050405020304" pitchFamily="18" charset="0"/>
                        </a:rPr>
                        <a:t> </a:t>
                      </a:r>
                      <a:r>
                        <a:rPr lang="ru-RU" sz="1800" baseline="0" dirty="0">
                          <a:effectLst/>
                          <a:latin typeface="Times New Roman" panose="02020603050405020304" pitchFamily="18" charset="0"/>
                          <a:cs typeface="Times New Roman" panose="02020603050405020304" pitchFamily="18" charset="0"/>
                        </a:rPr>
                        <a:t>л.</a:t>
                      </a:r>
                      <a:r>
                        <a:rPr lang="en-AU" sz="1800" baseline="0" dirty="0">
                          <a:effectLst/>
                          <a:latin typeface="Times New Roman" panose="02020603050405020304" pitchFamily="18" charset="0"/>
                          <a:cs typeface="Times New Roman" panose="02020603050405020304" pitchFamily="18" charset="0"/>
                        </a:rPr>
                        <a:t> </a:t>
                      </a:r>
                      <a:r>
                        <a:rPr lang="ru-RU" sz="1800" baseline="0" dirty="0">
                          <a:effectLst/>
                          <a:latin typeface="Times New Roman" panose="02020603050405020304" pitchFamily="18" charset="0"/>
                          <a:cs typeface="Times New Roman" panose="02020603050405020304" pitchFamily="18" charset="0"/>
                        </a:rPr>
                        <a:t>ед.</a:t>
                      </a:r>
                      <a:r>
                        <a:rPr lang="en-AU" sz="1800" baseline="0" dirty="0">
                          <a:effectLst/>
                          <a:latin typeface="Times New Roman" panose="02020603050405020304" pitchFamily="18" charset="0"/>
                          <a:cs typeface="Times New Roman" panose="02020603050405020304" pitchFamily="18" charset="0"/>
                        </a:rPr>
                        <a:t> </a:t>
                      </a:r>
                      <a:r>
                        <a:rPr lang="ru-RU" sz="1800" baseline="0" dirty="0" err="1">
                          <a:effectLst/>
                          <a:latin typeface="Times New Roman" panose="02020603050405020304" pitchFamily="18" charset="0"/>
                          <a:cs typeface="Times New Roman" panose="02020603050405020304" pitchFamily="18" charset="0"/>
                        </a:rPr>
                        <a:t>пов</a:t>
                      </a:r>
                      <a:r>
                        <a:rPr lang="ru-RU" sz="1800" baseline="0" dirty="0">
                          <a:effectLst/>
                          <a:latin typeface="Times New Roman" panose="02020603050405020304" pitchFamily="18" charset="0"/>
                          <a:cs typeface="Times New Roman" panose="02020603050405020304" pitchFamily="18" charset="0"/>
                        </a:rPr>
                        <a:t>.</a:t>
                      </a:r>
                      <a:endParaRPr lang="en-GB" sz="1800" baseline="0" dirty="0">
                        <a:effectLst/>
                        <a:latin typeface="Times New Roman" panose="02020603050405020304" pitchFamily="18" charset="0"/>
                        <a:cs typeface="Times New Roman" panose="02020603050405020304" pitchFamily="18" charset="0"/>
                      </a:endParaRPr>
                    </a:p>
                    <a:p>
                      <a:pPr marL="107950" indent="-107950">
                        <a:lnSpc>
                          <a:spcPct val="100000"/>
                        </a:lnSpc>
                        <a:spcAft>
                          <a:spcPts val="0"/>
                        </a:spcAft>
                      </a:pPr>
                      <a:r>
                        <a:rPr lang="ru-RU" sz="1800" baseline="0" dirty="0">
                          <a:effectLst/>
                          <a:latin typeface="Times New Roman" panose="02020603050405020304" pitchFamily="18" charset="0"/>
                          <a:cs typeface="Times New Roman" panose="02020603050405020304" pitchFamily="18" charset="0"/>
                        </a:rPr>
                        <a:t>	(</a:t>
                      </a:r>
                      <a:r>
                        <a:rPr lang="ru-RU" sz="1800" i="1" baseline="0" dirty="0">
                          <a:effectLst/>
                          <a:latin typeface="Times New Roman" panose="02020603050405020304" pitchFamily="18" charset="0"/>
                          <a:cs typeface="Times New Roman" panose="02020603050405020304" pitchFamily="18" charset="0"/>
                        </a:rPr>
                        <a:t>перестал расти</a:t>
                      </a:r>
                      <a:r>
                        <a:rPr lang="en-AU" sz="1800" i="1" baseline="0" dirty="0">
                          <a:effectLst/>
                          <a:latin typeface="Times New Roman" panose="02020603050405020304" pitchFamily="18" charset="0"/>
                          <a:cs typeface="Times New Roman" panose="02020603050405020304" pitchFamily="18" charset="0"/>
                        </a:rPr>
                        <a:t>  </a:t>
                      </a:r>
                      <a:r>
                        <a:rPr lang="ru-RU" sz="1800" i="1" baseline="0" dirty="0">
                          <a:effectLst/>
                          <a:latin typeface="Times New Roman" panose="02020603050405020304" pitchFamily="18" charset="0"/>
                          <a:cs typeface="Times New Roman" panose="02020603050405020304" pitchFamily="18" charset="0"/>
                        </a:rPr>
                        <a:t>//</a:t>
                      </a:r>
                      <a:r>
                        <a:rPr lang="en-AU" sz="1800" i="1" baseline="0" dirty="0">
                          <a:effectLst/>
                          <a:latin typeface="Times New Roman" panose="02020603050405020304" pitchFamily="18" charset="0"/>
                          <a:cs typeface="Times New Roman" panose="02020603050405020304" pitchFamily="18" charset="0"/>
                        </a:rPr>
                        <a:t> </a:t>
                      </a:r>
                      <a:r>
                        <a:rPr lang="ru-RU" sz="1800" i="1" baseline="0" dirty="0">
                          <a:effectLst/>
                          <a:latin typeface="Times New Roman" panose="02020603050405020304" pitchFamily="18" charset="0"/>
                          <a:cs typeface="Times New Roman" panose="02020603050405020304" pitchFamily="18" charset="0"/>
                        </a:rPr>
                        <a:t>Скорей расти! </a:t>
                      </a:r>
                      <a:r>
                        <a:rPr lang="ru-RU" sz="1800" baseline="0" dirty="0">
                          <a:effectLst/>
                          <a:latin typeface="Times New Roman" panose="02020603050405020304" pitchFamily="18" charset="0"/>
                          <a:cs typeface="Times New Roman" panose="02020603050405020304" pitchFamily="18" charset="0"/>
                        </a:rPr>
                        <a:t>)</a:t>
                      </a:r>
                      <a:endParaRPr lang="en-GB" sz="1800" baseline="0" dirty="0">
                        <a:effectLst/>
                        <a:latin typeface="Times New Roman" panose="02020603050405020304" pitchFamily="18" charset="0"/>
                        <a:ea typeface="Times New Roman"/>
                        <a:cs typeface="Times New Roman" panose="02020603050405020304" pitchFamily="18" charset="0"/>
                      </a:endParaRPr>
                    </a:p>
                  </a:txBody>
                  <a:tcPr marL="35558" marR="35558" marT="0" marB="0"/>
                </a:tc>
                <a:tc>
                  <a:txBody>
                    <a:bodyPr/>
                    <a:lstStyle/>
                    <a:p>
                      <a:pPr algn="ctr">
                        <a:lnSpc>
                          <a:spcPct val="100000"/>
                        </a:lnSpc>
                        <a:spcAft>
                          <a:spcPts val="0"/>
                        </a:spcAft>
                      </a:pPr>
                      <a:r>
                        <a:rPr lang="ru-RU" sz="1800" baseline="0" dirty="0">
                          <a:effectLst/>
                          <a:latin typeface="Times New Roman" panose="02020603050405020304" pitchFamily="18" charset="0"/>
                          <a:cs typeface="Times New Roman" panose="02020603050405020304" pitchFamily="18" charset="0"/>
                        </a:rPr>
                        <a:t>6/1</a:t>
                      </a:r>
                      <a:endParaRPr lang="en-GB" sz="1800" baseline="0" dirty="0">
                        <a:effectLst/>
                        <a:latin typeface="Times New Roman" panose="02020603050405020304" pitchFamily="18" charset="0"/>
                        <a:ea typeface="Times New Roman"/>
                        <a:cs typeface="Times New Roman" panose="02020603050405020304" pitchFamily="18" charset="0"/>
                      </a:endParaRPr>
                    </a:p>
                  </a:txBody>
                  <a:tcPr marL="35558" marR="35558" marT="0" marB="0"/>
                </a:tc>
                <a:tc>
                  <a:txBody>
                    <a:bodyPr/>
                    <a:lstStyle/>
                    <a:p>
                      <a:pPr algn="ctr">
                        <a:lnSpc>
                          <a:spcPct val="100000"/>
                        </a:lnSpc>
                        <a:spcAft>
                          <a:spcPts val="0"/>
                        </a:spcAft>
                      </a:pPr>
                      <a:r>
                        <a:rPr lang="ru-RU" sz="1800" baseline="0" dirty="0">
                          <a:effectLst/>
                          <a:latin typeface="Times New Roman" panose="02020603050405020304" pitchFamily="18" charset="0"/>
                          <a:cs typeface="Times New Roman" panose="02020603050405020304" pitchFamily="18" charset="0"/>
                        </a:rPr>
                        <a:t>0</a:t>
                      </a:r>
                      <a:endParaRPr lang="en-GB" sz="1800" baseline="0" dirty="0">
                        <a:effectLst/>
                        <a:latin typeface="Times New Roman" panose="02020603050405020304" pitchFamily="18" charset="0"/>
                        <a:ea typeface="Times New Roman"/>
                        <a:cs typeface="Times New Roman" panose="02020603050405020304" pitchFamily="18" charset="0"/>
                      </a:endParaRPr>
                    </a:p>
                  </a:txBody>
                  <a:tcPr marL="35558" marR="35558" marT="0" marB="0"/>
                </a:tc>
                <a:tc>
                  <a:txBody>
                    <a:bodyPr/>
                    <a:lstStyle/>
                    <a:p>
                      <a:pPr algn="ctr">
                        <a:lnSpc>
                          <a:spcPct val="100000"/>
                        </a:lnSpc>
                        <a:spcAft>
                          <a:spcPts val="0"/>
                        </a:spcAft>
                      </a:pPr>
                      <a:r>
                        <a:rPr lang="ru-RU" sz="1800" baseline="0">
                          <a:effectLst/>
                          <a:latin typeface="Times New Roman" panose="02020603050405020304" pitchFamily="18" charset="0"/>
                          <a:cs typeface="Times New Roman" panose="02020603050405020304" pitchFamily="18" charset="0"/>
                        </a:rPr>
                        <a:t>42</a:t>
                      </a:r>
                      <a:endParaRPr lang="en-GB" sz="1800" baseline="0">
                        <a:effectLst/>
                        <a:latin typeface="Times New Roman" panose="02020603050405020304" pitchFamily="18" charset="0"/>
                        <a:ea typeface="Times New Roman"/>
                        <a:cs typeface="Times New Roman" panose="02020603050405020304" pitchFamily="18" charset="0"/>
                      </a:endParaRPr>
                    </a:p>
                  </a:txBody>
                  <a:tcPr marL="35558" marR="35558" marT="0" marB="0"/>
                </a:tc>
                <a:tc>
                  <a:txBody>
                    <a:bodyPr/>
                    <a:lstStyle/>
                    <a:p>
                      <a:pPr algn="ctr">
                        <a:lnSpc>
                          <a:spcPct val="100000"/>
                        </a:lnSpc>
                        <a:spcAft>
                          <a:spcPts val="0"/>
                        </a:spcAft>
                      </a:pPr>
                      <a:r>
                        <a:rPr lang="ru-RU" sz="1800" baseline="0" dirty="0">
                          <a:effectLst/>
                          <a:latin typeface="Times New Roman" panose="02020603050405020304" pitchFamily="18" charset="0"/>
                          <a:cs typeface="Times New Roman" panose="02020603050405020304" pitchFamily="18" charset="0"/>
                        </a:rPr>
                        <a:t>39</a:t>
                      </a:r>
                      <a:endParaRPr lang="en-GB" sz="1800" baseline="0" dirty="0">
                        <a:effectLst/>
                        <a:latin typeface="Times New Roman" panose="02020603050405020304" pitchFamily="18" charset="0"/>
                        <a:cs typeface="Times New Roman" panose="02020603050405020304" pitchFamily="18" charset="0"/>
                      </a:endParaRPr>
                    </a:p>
                    <a:p>
                      <a:pPr algn="ctr">
                        <a:lnSpc>
                          <a:spcPct val="100000"/>
                        </a:lnSpc>
                        <a:spcAft>
                          <a:spcPts val="0"/>
                        </a:spcAft>
                      </a:pPr>
                      <a:r>
                        <a:rPr lang="ru-RU" sz="1800" baseline="0" dirty="0">
                          <a:effectLst/>
                          <a:latin typeface="Times New Roman" panose="02020603050405020304" pitchFamily="18" charset="0"/>
                          <a:cs typeface="Times New Roman" panose="02020603050405020304" pitchFamily="18" charset="0"/>
                        </a:rPr>
                        <a:t>ведущее</a:t>
                      </a:r>
                      <a:endParaRPr lang="en-GB" sz="1800" baseline="0" dirty="0">
                        <a:effectLst/>
                        <a:latin typeface="Times New Roman" panose="02020603050405020304" pitchFamily="18" charset="0"/>
                        <a:ea typeface="Times New Roman"/>
                        <a:cs typeface="Times New Roman" panose="02020603050405020304" pitchFamily="18" charset="0"/>
                      </a:endParaRPr>
                    </a:p>
                  </a:txBody>
                  <a:tcPr marL="35558" marR="35558" marT="0" marB="0"/>
                </a:tc>
                <a:tc>
                  <a:txBody>
                    <a:bodyPr/>
                    <a:lstStyle/>
                    <a:p>
                      <a:pPr algn="ctr">
                        <a:lnSpc>
                          <a:spcPct val="100000"/>
                        </a:lnSpc>
                        <a:spcAft>
                          <a:spcPts val="0"/>
                        </a:spcAft>
                      </a:pPr>
                      <a:r>
                        <a:rPr lang="ru-RU" sz="1800" baseline="0" dirty="0">
                          <a:effectLst/>
                          <a:latin typeface="Times New Roman" panose="02020603050405020304" pitchFamily="18" charset="0"/>
                          <a:cs typeface="Times New Roman" panose="02020603050405020304" pitchFamily="18" charset="0"/>
                        </a:rPr>
                        <a:t>3</a:t>
                      </a:r>
                      <a:endParaRPr lang="en-GB" sz="1800" baseline="0" dirty="0">
                        <a:effectLst/>
                        <a:latin typeface="Times New Roman" panose="02020603050405020304" pitchFamily="18" charset="0"/>
                        <a:cs typeface="Times New Roman" panose="02020603050405020304" pitchFamily="18" charset="0"/>
                      </a:endParaRPr>
                    </a:p>
                    <a:p>
                      <a:pPr algn="ctr">
                        <a:lnSpc>
                          <a:spcPct val="100000"/>
                        </a:lnSpc>
                        <a:spcAft>
                          <a:spcPts val="0"/>
                        </a:spcAft>
                      </a:pPr>
                      <a:r>
                        <a:rPr lang="ru-RU" sz="1800" baseline="0" dirty="0">
                          <a:effectLst/>
                          <a:latin typeface="Times New Roman" panose="02020603050405020304" pitchFamily="18" charset="0"/>
                          <a:cs typeface="Times New Roman" panose="02020603050405020304" pitchFamily="18" charset="0"/>
                        </a:rPr>
                        <a:t>возможное</a:t>
                      </a:r>
                      <a:endParaRPr lang="en-GB" sz="1800" baseline="0" dirty="0">
                        <a:effectLst/>
                        <a:latin typeface="Times New Roman" panose="02020603050405020304" pitchFamily="18" charset="0"/>
                        <a:ea typeface="Times New Roman"/>
                        <a:cs typeface="Times New Roman" panose="02020603050405020304" pitchFamily="18" charset="0"/>
                      </a:endParaRPr>
                    </a:p>
                  </a:txBody>
                  <a:tcPr marL="35558" marR="35558" marT="0" marB="0"/>
                </a:tc>
                <a:extLst>
                  <a:ext uri="{0D108BD9-81ED-4DB2-BD59-A6C34878D82A}">
                    <a16:rowId xmlns:a16="http://schemas.microsoft.com/office/drawing/2014/main" val="10005"/>
                  </a:ext>
                </a:extLst>
              </a:tr>
            </a:tbl>
          </a:graphicData>
        </a:graphic>
      </p:graphicFrame>
      <p:sp>
        <p:nvSpPr>
          <p:cNvPr id="18486" name="Прямоугольник 2"/>
          <p:cNvSpPr>
            <a:spLocks noChangeArrowheads="1"/>
          </p:cNvSpPr>
          <p:nvPr/>
        </p:nvSpPr>
        <p:spPr bwMode="auto">
          <a:xfrm>
            <a:off x="287338" y="6330950"/>
            <a:ext cx="85915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ru-RU" altLang="en-US" sz="1400" dirty="0">
                <a:latin typeface="Calibri" panose="020F0502020204030204" pitchFamily="34" charset="0"/>
                <a:ea typeface="Calibri" panose="020F0502020204030204" pitchFamily="34" charset="0"/>
                <a:cs typeface="Times New Roman" panose="02020603050405020304" pitchFamily="18" charset="0"/>
              </a:rPr>
              <a:t>Кукушкина О.В. Словарная база данных "Грамматический словарь русского языка" А.А. Зализняка // Альманах "Говор".- Часть 1.D. - </a:t>
            </a:r>
            <a:r>
              <a:rPr lang="ru-RU" altLang="en-US" sz="1400" dirty="0" err="1">
                <a:latin typeface="Calibri" panose="020F0502020204030204" pitchFamily="34" charset="0"/>
                <a:ea typeface="Calibri" panose="020F0502020204030204" pitchFamily="34" charset="0"/>
                <a:cs typeface="Times New Roman" panose="02020603050405020304" pitchFamily="18" charset="0"/>
              </a:rPr>
              <a:t>Cыктывкар</a:t>
            </a:r>
            <a:r>
              <a:rPr lang="ru-RU" altLang="en-US" sz="1400" dirty="0">
                <a:latin typeface="Calibri" panose="020F0502020204030204" pitchFamily="34" charset="0"/>
                <a:ea typeface="Calibri" panose="020F0502020204030204" pitchFamily="34" charset="0"/>
                <a:cs typeface="Times New Roman" panose="02020603050405020304" pitchFamily="18" charset="0"/>
              </a:rPr>
              <a:t>: </a:t>
            </a:r>
            <a:r>
              <a:rPr lang="ru-RU" altLang="en-US" sz="1400" dirty="0" err="1">
                <a:latin typeface="Calibri" panose="020F0502020204030204" pitchFamily="34" charset="0"/>
                <a:ea typeface="Calibri" panose="020F0502020204030204" pitchFamily="34" charset="0"/>
                <a:cs typeface="Times New Roman" panose="02020603050405020304" pitchFamily="18" charset="0"/>
              </a:rPr>
              <a:t>Сыктывк</a:t>
            </a:r>
            <a:r>
              <a:rPr lang="ru-RU" altLang="en-US" sz="1400" dirty="0">
                <a:latin typeface="Calibri" panose="020F0502020204030204" pitchFamily="34" charset="0"/>
                <a:ea typeface="Calibri" panose="020F0502020204030204" pitchFamily="34" charset="0"/>
                <a:cs typeface="Times New Roman" panose="02020603050405020304" pitchFamily="18" charset="0"/>
              </a:rPr>
              <a:t>. гос. университет, 1997. - С. 35-40.</a:t>
            </a:r>
            <a:endParaRPr lang="en-US" altLang="en-US" sz="1400" dirty="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ru-RU" dirty="0" smtClean="0"/>
              <a:t>Омонимия в тексте и словаре</a:t>
            </a:r>
            <a:r>
              <a:rPr lang="en-US" dirty="0" smtClean="0"/>
              <a:t/>
            </a:r>
            <a:br>
              <a:rPr lang="en-US" dirty="0" smtClean="0"/>
            </a:br>
            <a:r>
              <a:rPr lang="ru-RU" sz="3200" dirty="0" smtClean="0"/>
              <a:t>Пример: внутриглагольная омонимия</a:t>
            </a:r>
            <a:endParaRPr lang="en-GB" sz="3200" dirty="0"/>
          </a:p>
        </p:txBody>
      </p:sp>
      <p:sp>
        <p:nvSpPr>
          <p:cNvPr id="3" name="Content Placeholder 2"/>
          <p:cNvSpPr>
            <a:spLocks noGrp="1"/>
          </p:cNvSpPr>
          <p:nvPr>
            <p:ph idx="1"/>
          </p:nvPr>
        </p:nvSpPr>
        <p:spPr>
          <a:xfrm>
            <a:off x="179512" y="1628800"/>
            <a:ext cx="8964488" cy="4935537"/>
          </a:xfrm>
        </p:spPr>
        <p:txBody>
          <a:bodyPr/>
          <a:lstStyle/>
          <a:p>
            <a:pPr>
              <a:buClr>
                <a:schemeClr val="bg1">
                  <a:lumMod val="20000"/>
                  <a:lumOff val="80000"/>
                </a:schemeClr>
              </a:buClr>
              <a:defRPr/>
            </a:pPr>
            <a:r>
              <a:rPr lang="ru-RU" sz="2400" dirty="0" smtClean="0">
                <a:effectLst/>
              </a:rPr>
              <a:t>рассматриваемый </a:t>
            </a:r>
            <a:r>
              <a:rPr lang="ru-RU" sz="2400" dirty="0">
                <a:effectLst/>
              </a:rPr>
              <a:t>тип омонимии представлен 5-ю </a:t>
            </a:r>
            <a:r>
              <a:rPr lang="ru-RU" sz="2400" dirty="0" smtClean="0">
                <a:effectLst/>
              </a:rPr>
              <a:t>случаями</a:t>
            </a:r>
          </a:p>
          <a:p>
            <a:pPr>
              <a:buClr>
                <a:schemeClr val="bg1">
                  <a:lumMod val="20000"/>
                  <a:lumOff val="80000"/>
                </a:schemeClr>
              </a:buClr>
              <a:defRPr/>
            </a:pPr>
            <a:r>
              <a:rPr lang="ru-RU" sz="2400" dirty="0" smtClean="0">
                <a:effectLst/>
              </a:rPr>
              <a:t>наиболее </a:t>
            </a:r>
            <a:r>
              <a:rPr lang="ru-RU" sz="2400" dirty="0">
                <a:effectLst/>
              </a:rPr>
              <a:t>важны­ми и частотными </a:t>
            </a:r>
            <a:r>
              <a:rPr lang="ru-RU" sz="2400" dirty="0" smtClean="0">
                <a:effectLst/>
              </a:rPr>
              <a:t>(регулярная омонимия) из </a:t>
            </a:r>
            <a:r>
              <a:rPr lang="ru-RU" sz="2400" dirty="0">
                <a:effectLst/>
              </a:rPr>
              <a:t>которых </a:t>
            </a:r>
            <a:r>
              <a:rPr lang="ru-RU" sz="2400" dirty="0" smtClean="0">
                <a:effectLst/>
              </a:rPr>
              <a:t>являются: </a:t>
            </a:r>
          </a:p>
          <a:p>
            <a:pPr lvl="1" eaLnBrk="1" fontAlgn="t" hangingPunct="1"/>
            <a:r>
              <a:rPr lang="ru-RU" sz="2000" dirty="0">
                <a:effectLst/>
              </a:rPr>
              <a:t>1</a:t>
            </a:r>
            <a:r>
              <a:rPr lang="ru-RU" sz="2000" dirty="0" smtClean="0">
                <a:effectLst/>
              </a:rPr>
              <a:t>) 1</a:t>
            </a:r>
            <a:r>
              <a:rPr lang="en-AU" sz="2000" dirty="0">
                <a:effectLst/>
              </a:rPr>
              <a:t> </a:t>
            </a:r>
            <a:r>
              <a:rPr lang="ru-RU" sz="2000" dirty="0">
                <a:effectLst/>
              </a:rPr>
              <a:t>л.</a:t>
            </a:r>
            <a:r>
              <a:rPr lang="en-AU" sz="2000" dirty="0">
                <a:effectLst/>
              </a:rPr>
              <a:t> </a:t>
            </a:r>
            <a:r>
              <a:rPr lang="ru-RU" sz="2000" dirty="0">
                <a:effectLst/>
              </a:rPr>
              <a:t>мн.</a:t>
            </a:r>
            <a:r>
              <a:rPr lang="en-AU" sz="2000" dirty="0">
                <a:effectLst/>
              </a:rPr>
              <a:t> </a:t>
            </a:r>
            <a:r>
              <a:rPr lang="ru-RU" sz="2000" dirty="0">
                <a:effectLst/>
              </a:rPr>
              <a:t>буд.</a:t>
            </a:r>
            <a:r>
              <a:rPr lang="en-AU" sz="2000" dirty="0">
                <a:effectLst/>
              </a:rPr>
              <a:t> </a:t>
            </a:r>
            <a:r>
              <a:rPr lang="ru-RU" sz="2000" dirty="0" err="1">
                <a:effectLst/>
              </a:rPr>
              <a:t>вр</a:t>
            </a:r>
            <a:r>
              <a:rPr lang="ru-RU" sz="2000" dirty="0">
                <a:effectLst/>
              </a:rPr>
              <a:t>.</a:t>
            </a:r>
            <a:r>
              <a:rPr lang="en-AU" sz="2000" dirty="0">
                <a:effectLst/>
              </a:rPr>
              <a:t> </a:t>
            </a:r>
            <a:r>
              <a:rPr lang="ru-RU" sz="2000" dirty="0">
                <a:effectLst/>
              </a:rPr>
              <a:t>//</a:t>
            </a:r>
            <a:r>
              <a:rPr lang="en-AU" sz="2000" dirty="0">
                <a:effectLst/>
              </a:rPr>
              <a:t> </a:t>
            </a:r>
            <a:r>
              <a:rPr lang="ru-RU" sz="2000" dirty="0" err="1">
                <a:effectLst/>
              </a:rPr>
              <a:t>причаст</a:t>
            </a:r>
            <a:r>
              <a:rPr lang="ru-RU" sz="2000" dirty="0">
                <a:effectLst/>
              </a:rPr>
              <a:t>. кратк.</a:t>
            </a:r>
            <a:r>
              <a:rPr lang="en-AU" sz="2000" dirty="0">
                <a:effectLst/>
              </a:rPr>
              <a:t> </a:t>
            </a:r>
            <a:r>
              <a:rPr lang="ru-RU" sz="2000" dirty="0">
                <a:effectLst/>
              </a:rPr>
              <a:t>стр.</a:t>
            </a:r>
            <a:r>
              <a:rPr lang="en-AU" sz="2000" dirty="0">
                <a:effectLst/>
              </a:rPr>
              <a:t> </a:t>
            </a:r>
            <a:r>
              <a:rPr lang="ru-RU" sz="2000" dirty="0">
                <a:effectLst/>
              </a:rPr>
              <a:t>наст.</a:t>
            </a:r>
            <a:r>
              <a:rPr lang="en-AU" sz="2000" dirty="0">
                <a:effectLst/>
              </a:rPr>
              <a:t> </a:t>
            </a:r>
            <a:r>
              <a:rPr lang="ru-RU" sz="2000" dirty="0" err="1">
                <a:effectLst/>
              </a:rPr>
              <a:t>мужск</a:t>
            </a:r>
            <a:r>
              <a:rPr lang="ru-RU" sz="2000" dirty="0">
                <a:effectLst/>
              </a:rPr>
              <a:t>.</a:t>
            </a:r>
            <a:r>
              <a:rPr lang="en-AU" sz="2000" dirty="0">
                <a:effectLst/>
              </a:rPr>
              <a:t> </a:t>
            </a:r>
            <a:r>
              <a:rPr lang="ru-RU" sz="2000" dirty="0">
                <a:effectLst/>
              </a:rPr>
              <a:t>р. </a:t>
            </a:r>
            <a:r>
              <a:rPr lang="ru-RU" sz="2000" dirty="0" smtClean="0">
                <a:effectLst/>
              </a:rPr>
              <a:t>(</a:t>
            </a:r>
            <a:r>
              <a:rPr lang="ru-RU" sz="2000" dirty="0">
                <a:effectLst/>
              </a:rPr>
              <a:t>Мы любим</a:t>
            </a:r>
            <a:r>
              <a:rPr lang="en-AU" sz="2000" dirty="0">
                <a:effectLst/>
              </a:rPr>
              <a:t> </a:t>
            </a:r>
            <a:r>
              <a:rPr lang="ru-RU" sz="2000" dirty="0">
                <a:effectLst/>
              </a:rPr>
              <a:t>//</a:t>
            </a:r>
            <a:r>
              <a:rPr lang="en-AU" sz="2000" dirty="0">
                <a:effectLst/>
              </a:rPr>
              <a:t> </a:t>
            </a:r>
            <a:r>
              <a:rPr lang="ru-RU" sz="2000" dirty="0">
                <a:effectLst/>
              </a:rPr>
              <a:t>Он </a:t>
            </a:r>
            <a:r>
              <a:rPr lang="ru-RU" sz="2000" dirty="0" smtClean="0">
                <a:effectLst/>
              </a:rPr>
              <a:t>любим);</a:t>
            </a:r>
            <a:endParaRPr lang="en-US" sz="2000" dirty="0">
              <a:effectLst/>
            </a:endParaRPr>
          </a:p>
          <a:p>
            <a:pPr lvl="1" eaLnBrk="1" fontAlgn="t" hangingPunct="1"/>
            <a:r>
              <a:rPr lang="ru-RU" sz="2000" dirty="0">
                <a:effectLst/>
              </a:rPr>
              <a:t>2</a:t>
            </a:r>
            <a:r>
              <a:rPr lang="ru-RU" sz="2000" dirty="0" smtClean="0">
                <a:effectLst/>
              </a:rPr>
              <a:t>) 2</a:t>
            </a:r>
            <a:r>
              <a:rPr lang="en-AU" sz="2000" dirty="0">
                <a:effectLst/>
              </a:rPr>
              <a:t> </a:t>
            </a:r>
            <a:r>
              <a:rPr lang="ru-RU" sz="2000" dirty="0">
                <a:effectLst/>
              </a:rPr>
              <a:t>л.</a:t>
            </a:r>
            <a:r>
              <a:rPr lang="en-AU" sz="2000" dirty="0">
                <a:effectLst/>
              </a:rPr>
              <a:t> </a:t>
            </a:r>
            <a:r>
              <a:rPr lang="ru-RU" sz="2000" dirty="0">
                <a:effectLst/>
              </a:rPr>
              <a:t>мн.</a:t>
            </a:r>
            <a:r>
              <a:rPr lang="en-AU" sz="2000" dirty="0">
                <a:effectLst/>
              </a:rPr>
              <a:t> </a:t>
            </a:r>
            <a:r>
              <a:rPr lang="ru-RU" sz="2000" dirty="0">
                <a:effectLst/>
              </a:rPr>
              <a:t>изъявит.</a:t>
            </a:r>
            <a:r>
              <a:rPr lang="en-AU" sz="2000" dirty="0">
                <a:effectLst/>
              </a:rPr>
              <a:t> </a:t>
            </a:r>
            <a:r>
              <a:rPr lang="ru-RU" sz="2000" dirty="0">
                <a:effectLst/>
              </a:rPr>
              <a:t>//</a:t>
            </a:r>
            <a:r>
              <a:rPr lang="en-AU" sz="2000" dirty="0">
                <a:effectLst/>
              </a:rPr>
              <a:t> </a:t>
            </a:r>
            <a:r>
              <a:rPr lang="ru-RU" sz="2000" dirty="0">
                <a:effectLst/>
              </a:rPr>
              <a:t>2</a:t>
            </a:r>
            <a:r>
              <a:rPr lang="en-AU" sz="2000" dirty="0">
                <a:effectLst/>
              </a:rPr>
              <a:t> </a:t>
            </a:r>
            <a:r>
              <a:rPr lang="ru-RU" sz="2000" dirty="0">
                <a:effectLst/>
              </a:rPr>
              <a:t>л.</a:t>
            </a:r>
            <a:r>
              <a:rPr lang="en-AU" sz="2000" dirty="0">
                <a:effectLst/>
              </a:rPr>
              <a:t> </a:t>
            </a:r>
            <a:r>
              <a:rPr lang="ru-RU" sz="2000" dirty="0">
                <a:effectLst/>
              </a:rPr>
              <a:t>мн.</a:t>
            </a:r>
            <a:r>
              <a:rPr lang="en-AU" sz="2000" dirty="0">
                <a:effectLst/>
              </a:rPr>
              <a:t> </a:t>
            </a:r>
            <a:r>
              <a:rPr lang="ru-RU" sz="2000" dirty="0" err="1">
                <a:effectLst/>
              </a:rPr>
              <a:t>пов</a:t>
            </a:r>
            <a:r>
              <a:rPr lang="ru-RU" sz="2000" dirty="0">
                <a:effectLst/>
              </a:rPr>
              <a:t>. (Если вы ходите…</a:t>
            </a:r>
            <a:r>
              <a:rPr lang="en-AU" sz="2000" dirty="0">
                <a:effectLst/>
              </a:rPr>
              <a:t> </a:t>
            </a:r>
            <a:r>
              <a:rPr lang="ru-RU" sz="2000" dirty="0">
                <a:effectLst/>
              </a:rPr>
              <a:t>//</a:t>
            </a:r>
            <a:r>
              <a:rPr lang="en-AU" sz="2000" dirty="0">
                <a:effectLst/>
              </a:rPr>
              <a:t> </a:t>
            </a:r>
            <a:r>
              <a:rPr lang="ru-RU" sz="2000" dirty="0">
                <a:effectLst/>
              </a:rPr>
              <a:t>Не хо­ди­те туда</a:t>
            </a:r>
            <a:r>
              <a:rPr lang="ru-RU" sz="2000" dirty="0" smtClean="0">
                <a:effectLst/>
              </a:rPr>
              <a:t>)</a:t>
            </a:r>
            <a:endParaRPr lang="en-US" sz="2000" dirty="0">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0"/>
            <a:ext cx="8229600" cy="1143000"/>
          </a:xfrm>
        </p:spPr>
        <p:txBody>
          <a:bodyPr/>
          <a:lstStyle/>
          <a:p>
            <a:pPr>
              <a:defRPr/>
            </a:pPr>
            <a:r>
              <a:rPr lang="ru-RU" dirty="0" smtClean="0"/>
              <a:t>Омонимия в тексте и в словаре</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389142204"/>
              </p:ext>
            </p:extLst>
          </p:nvPr>
        </p:nvGraphicFramePr>
        <p:xfrm>
          <a:off x="790575" y="1333793"/>
          <a:ext cx="7921625" cy="4572000"/>
        </p:xfrm>
        <a:graphic>
          <a:graphicData uri="http://schemas.openxmlformats.org/drawingml/2006/table">
            <a:tbl>
              <a:tblPr firstRow="1" firstCol="1" lastRow="1" lastCol="1" bandRow="1" bandCol="1">
                <a:tableStyleId>{5C22544A-7EE6-4342-B048-85BDC9FD1C3A}</a:tableStyleId>
              </a:tblPr>
              <a:tblGrid>
                <a:gridCol w="2640266">
                  <a:extLst>
                    <a:ext uri="{9D8B030D-6E8A-4147-A177-3AD203B41FA5}">
                      <a16:colId xmlns:a16="http://schemas.microsoft.com/office/drawing/2014/main" val="20000"/>
                    </a:ext>
                  </a:extLst>
                </a:gridCol>
                <a:gridCol w="2640266">
                  <a:extLst>
                    <a:ext uri="{9D8B030D-6E8A-4147-A177-3AD203B41FA5}">
                      <a16:colId xmlns:a16="http://schemas.microsoft.com/office/drawing/2014/main" val="20001"/>
                    </a:ext>
                  </a:extLst>
                </a:gridCol>
                <a:gridCol w="2641093">
                  <a:extLst>
                    <a:ext uri="{9D8B030D-6E8A-4147-A177-3AD203B41FA5}">
                      <a16:colId xmlns:a16="http://schemas.microsoft.com/office/drawing/2014/main" val="20002"/>
                    </a:ext>
                  </a:extLst>
                </a:gridCol>
              </a:tblGrid>
              <a:tr h="524409">
                <a:tc>
                  <a:txBody>
                    <a:bodyPr/>
                    <a:lstStyle/>
                    <a:p>
                      <a:pPr algn="just">
                        <a:lnSpc>
                          <a:spcPct val="150000"/>
                        </a:lnSpc>
                        <a:spcAft>
                          <a:spcPts val="0"/>
                        </a:spcAft>
                      </a:pPr>
                      <a:r>
                        <a:rPr lang="ru-RU" sz="2400" dirty="0">
                          <a:effectLst/>
                        </a:rPr>
                        <a:t>Порядок тэга</a:t>
                      </a:r>
                      <a:endParaRPr lang="en-GB" sz="2400" dirty="0">
                        <a:effectLst/>
                        <a:latin typeface="Times New Roman"/>
                        <a:ea typeface="Times New Roman"/>
                      </a:endParaRPr>
                    </a:p>
                  </a:txBody>
                  <a:tcPr marL="68586" marR="68586" marT="0" marB="0"/>
                </a:tc>
                <a:tc>
                  <a:txBody>
                    <a:bodyPr/>
                    <a:lstStyle/>
                    <a:p>
                      <a:pPr algn="just">
                        <a:lnSpc>
                          <a:spcPct val="150000"/>
                        </a:lnSpc>
                        <a:spcAft>
                          <a:spcPts val="0"/>
                        </a:spcAft>
                      </a:pPr>
                      <a:r>
                        <a:rPr lang="ru-RU" sz="2400" dirty="0">
                          <a:effectLst/>
                        </a:rPr>
                        <a:t>Частота</a:t>
                      </a:r>
                      <a:endParaRPr lang="en-GB" sz="2400" dirty="0">
                        <a:effectLst/>
                        <a:latin typeface="Times New Roman"/>
                        <a:ea typeface="Times New Roman"/>
                      </a:endParaRPr>
                    </a:p>
                  </a:txBody>
                  <a:tcPr marL="68586" marR="68586" marT="0" marB="0"/>
                </a:tc>
                <a:tc>
                  <a:txBody>
                    <a:bodyPr/>
                    <a:lstStyle/>
                    <a:p>
                      <a:pPr algn="just">
                        <a:lnSpc>
                          <a:spcPct val="150000"/>
                        </a:lnSpc>
                        <a:spcAft>
                          <a:spcPts val="0"/>
                        </a:spcAft>
                      </a:pPr>
                      <a:r>
                        <a:rPr lang="ru-RU" sz="2400">
                          <a:effectLst/>
                        </a:rPr>
                        <a:t>Доля в процентах</a:t>
                      </a:r>
                      <a:endParaRPr lang="en-GB" sz="2400">
                        <a:effectLst/>
                        <a:latin typeface="Times New Roman"/>
                        <a:ea typeface="Times New Roman"/>
                      </a:endParaRPr>
                    </a:p>
                  </a:txBody>
                  <a:tcPr marL="68586" marR="68586" marT="0" marB="0"/>
                </a:tc>
                <a:extLst>
                  <a:ext uri="{0D108BD9-81ED-4DB2-BD59-A6C34878D82A}">
                    <a16:rowId xmlns:a16="http://schemas.microsoft.com/office/drawing/2014/main" val="10000"/>
                  </a:ext>
                </a:extLst>
              </a:tr>
              <a:tr h="441409">
                <a:tc>
                  <a:txBody>
                    <a:bodyPr/>
                    <a:lstStyle/>
                    <a:p>
                      <a:pPr algn="just">
                        <a:lnSpc>
                          <a:spcPct val="150000"/>
                        </a:lnSpc>
                        <a:spcAft>
                          <a:spcPts val="0"/>
                        </a:spcAft>
                      </a:pPr>
                      <a:r>
                        <a:rPr lang="ru-RU" sz="2200" dirty="0">
                          <a:effectLst/>
                        </a:rPr>
                        <a:t>Однозначный</a:t>
                      </a:r>
                      <a:endParaRPr lang="en-GB" sz="2200" dirty="0">
                        <a:effectLst/>
                        <a:latin typeface="Times New Roman"/>
                        <a:ea typeface="Times New Roman"/>
                      </a:endParaRPr>
                    </a:p>
                  </a:txBody>
                  <a:tcPr marL="68586" marR="68586" marT="0" marB="0"/>
                </a:tc>
                <a:tc>
                  <a:txBody>
                    <a:bodyPr/>
                    <a:lstStyle/>
                    <a:p>
                      <a:pPr algn="just">
                        <a:lnSpc>
                          <a:spcPct val="150000"/>
                        </a:lnSpc>
                        <a:spcAft>
                          <a:spcPts val="0"/>
                        </a:spcAft>
                      </a:pPr>
                      <a:r>
                        <a:rPr lang="ru-RU" sz="2200" dirty="0">
                          <a:effectLst/>
                        </a:rPr>
                        <a:t>10752</a:t>
                      </a:r>
                      <a:endParaRPr lang="en-GB" sz="2200" dirty="0">
                        <a:effectLst/>
                        <a:latin typeface="Times New Roman"/>
                        <a:ea typeface="Times New Roman"/>
                      </a:endParaRPr>
                    </a:p>
                  </a:txBody>
                  <a:tcPr marL="68586" marR="68586" marT="0" marB="0"/>
                </a:tc>
                <a:tc>
                  <a:txBody>
                    <a:bodyPr/>
                    <a:lstStyle/>
                    <a:p>
                      <a:pPr>
                        <a:spcAft>
                          <a:spcPts val="0"/>
                        </a:spcAft>
                      </a:pPr>
                      <a:r>
                        <a:rPr lang="ru-RU" sz="2200" dirty="0">
                          <a:effectLst/>
                        </a:rPr>
                        <a:t>54,34</a:t>
                      </a:r>
                      <a:endParaRPr lang="en-GB" sz="2200" dirty="0">
                        <a:effectLst/>
                        <a:latin typeface="Times New Roman"/>
                        <a:ea typeface="Times New Roman"/>
                      </a:endParaRPr>
                    </a:p>
                  </a:txBody>
                  <a:tcPr marL="68586" marR="68586" marT="0" marB="0"/>
                </a:tc>
                <a:extLst>
                  <a:ext uri="{0D108BD9-81ED-4DB2-BD59-A6C34878D82A}">
                    <a16:rowId xmlns:a16="http://schemas.microsoft.com/office/drawing/2014/main" val="10001"/>
                  </a:ext>
                </a:extLst>
              </a:tr>
              <a:tr h="441409">
                <a:tc>
                  <a:txBody>
                    <a:bodyPr/>
                    <a:lstStyle/>
                    <a:p>
                      <a:pPr algn="just">
                        <a:lnSpc>
                          <a:spcPct val="150000"/>
                        </a:lnSpc>
                        <a:spcAft>
                          <a:spcPts val="0"/>
                        </a:spcAft>
                      </a:pPr>
                      <a:r>
                        <a:rPr lang="ru-RU" sz="2200" dirty="0">
                          <a:effectLst/>
                        </a:rPr>
                        <a:t>Двузначный</a:t>
                      </a:r>
                      <a:endParaRPr lang="en-GB" sz="2200" dirty="0">
                        <a:effectLst/>
                        <a:latin typeface="Times New Roman"/>
                        <a:ea typeface="Times New Roman"/>
                      </a:endParaRPr>
                    </a:p>
                  </a:txBody>
                  <a:tcPr marL="68586" marR="68586" marT="0" marB="0"/>
                </a:tc>
                <a:tc>
                  <a:txBody>
                    <a:bodyPr/>
                    <a:lstStyle/>
                    <a:p>
                      <a:pPr algn="just">
                        <a:lnSpc>
                          <a:spcPct val="150000"/>
                        </a:lnSpc>
                        <a:spcAft>
                          <a:spcPts val="0"/>
                        </a:spcAft>
                      </a:pPr>
                      <a:r>
                        <a:rPr lang="ru-RU" sz="2200" dirty="0">
                          <a:effectLst/>
                        </a:rPr>
                        <a:t>4772</a:t>
                      </a:r>
                      <a:endParaRPr lang="en-GB" sz="2200" dirty="0">
                        <a:effectLst/>
                        <a:latin typeface="Times New Roman"/>
                        <a:ea typeface="Times New Roman"/>
                      </a:endParaRPr>
                    </a:p>
                  </a:txBody>
                  <a:tcPr marL="68586" marR="68586" marT="0" marB="0"/>
                </a:tc>
                <a:tc>
                  <a:txBody>
                    <a:bodyPr/>
                    <a:lstStyle/>
                    <a:p>
                      <a:pPr>
                        <a:spcAft>
                          <a:spcPts val="0"/>
                        </a:spcAft>
                      </a:pPr>
                      <a:r>
                        <a:rPr lang="ru-RU" sz="2200" dirty="0">
                          <a:effectLst/>
                        </a:rPr>
                        <a:t>24,12</a:t>
                      </a:r>
                      <a:endParaRPr lang="en-GB" sz="2200" dirty="0">
                        <a:effectLst/>
                        <a:latin typeface="Times New Roman"/>
                        <a:ea typeface="Times New Roman"/>
                      </a:endParaRPr>
                    </a:p>
                  </a:txBody>
                  <a:tcPr marL="68586" marR="68586" marT="0" marB="0"/>
                </a:tc>
                <a:extLst>
                  <a:ext uri="{0D108BD9-81ED-4DB2-BD59-A6C34878D82A}">
                    <a16:rowId xmlns:a16="http://schemas.microsoft.com/office/drawing/2014/main" val="10002"/>
                  </a:ext>
                </a:extLst>
              </a:tr>
              <a:tr h="441409">
                <a:tc>
                  <a:txBody>
                    <a:bodyPr/>
                    <a:lstStyle/>
                    <a:p>
                      <a:pPr algn="just">
                        <a:lnSpc>
                          <a:spcPct val="150000"/>
                        </a:lnSpc>
                        <a:spcAft>
                          <a:spcPts val="0"/>
                        </a:spcAft>
                      </a:pPr>
                      <a:r>
                        <a:rPr lang="ru-RU" sz="2200">
                          <a:effectLst/>
                        </a:rPr>
                        <a:t>Трехзначный</a:t>
                      </a:r>
                      <a:endParaRPr lang="en-GB" sz="2200">
                        <a:effectLst/>
                        <a:latin typeface="Times New Roman"/>
                        <a:ea typeface="Times New Roman"/>
                      </a:endParaRPr>
                    </a:p>
                  </a:txBody>
                  <a:tcPr marL="68586" marR="68586" marT="0" marB="0"/>
                </a:tc>
                <a:tc>
                  <a:txBody>
                    <a:bodyPr/>
                    <a:lstStyle/>
                    <a:p>
                      <a:pPr algn="just">
                        <a:lnSpc>
                          <a:spcPct val="150000"/>
                        </a:lnSpc>
                        <a:spcAft>
                          <a:spcPts val="0"/>
                        </a:spcAft>
                      </a:pPr>
                      <a:r>
                        <a:rPr lang="ru-RU" sz="2200">
                          <a:effectLst/>
                        </a:rPr>
                        <a:t>2004</a:t>
                      </a:r>
                      <a:endParaRPr lang="en-GB" sz="2200">
                        <a:effectLst/>
                        <a:latin typeface="Times New Roman"/>
                        <a:ea typeface="Times New Roman"/>
                      </a:endParaRPr>
                    </a:p>
                  </a:txBody>
                  <a:tcPr marL="68586" marR="68586" marT="0" marB="0"/>
                </a:tc>
                <a:tc>
                  <a:txBody>
                    <a:bodyPr/>
                    <a:lstStyle/>
                    <a:p>
                      <a:pPr>
                        <a:spcAft>
                          <a:spcPts val="0"/>
                        </a:spcAft>
                      </a:pPr>
                      <a:r>
                        <a:rPr lang="ru-RU" sz="2200" dirty="0">
                          <a:effectLst/>
                        </a:rPr>
                        <a:t>10,13</a:t>
                      </a:r>
                      <a:endParaRPr lang="en-GB" sz="2200" dirty="0">
                        <a:effectLst/>
                        <a:latin typeface="Times New Roman"/>
                        <a:ea typeface="Times New Roman"/>
                      </a:endParaRPr>
                    </a:p>
                  </a:txBody>
                  <a:tcPr marL="68586" marR="68586" marT="0" marB="0"/>
                </a:tc>
                <a:extLst>
                  <a:ext uri="{0D108BD9-81ED-4DB2-BD59-A6C34878D82A}">
                    <a16:rowId xmlns:a16="http://schemas.microsoft.com/office/drawing/2014/main" val="10003"/>
                  </a:ext>
                </a:extLst>
              </a:tr>
              <a:tr h="441409">
                <a:tc>
                  <a:txBody>
                    <a:bodyPr/>
                    <a:lstStyle/>
                    <a:p>
                      <a:pPr algn="just">
                        <a:lnSpc>
                          <a:spcPct val="150000"/>
                        </a:lnSpc>
                        <a:spcAft>
                          <a:spcPts val="0"/>
                        </a:spcAft>
                      </a:pPr>
                      <a:r>
                        <a:rPr lang="ru-RU" sz="2200">
                          <a:effectLst/>
                        </a:rPr>
                        <a:t>Четырехзначный</a:t>
                      </a:r>
                      <a:endParaRPr lang="en-GB" sz="2200">
                        <a:effectLst/>
                        <a:latin typeface="Times New Roman"/>
                        <a:ea typeface="Times New Roman"/>
                      </a:endParaRPr>
                    </a:p>
                  </a:txBody>
                  <a:tcPr marL="68586" marR="68586" marT="0" marB="0"/>
                </a:tc>
                <a:tc>
                  <a:txBody>
                    <a:bodyPr/>
                    <a:lstStyle/>
                    <a:p>
                      <a:pPr algn="just">
                        <a:lnSpc>
                          <a:spcPct val="150000"/>
                        </a:lnSpc>
                        <a:spcAft>
                          <a:spcPts val="0"/>
                        </a:spcAft>
                      </a:pPr>
                      <a:r>
                        <a:rPr lang="ru-RU" sz="2200">
                          <a:effectLst/>
                        </a:rPr>
                        <a:t>658</a:t>
                      </a:r>
                      <a:endParaRPr lang="en-GB" sz="2200">
                        <a:effectLst/>
                        <a:latin typeface="Times New Roman"/>
                        <a:ea typeface="Times New Roman"/>
                      </a:endParaRPr>
                    </a:p>
                  </a:txBody>
                  <a:tcPr marL="68586" marR="68586" marT="0" marB="0"/>
                </a:tc>
                <a:tc>
                  <a:txBody>
                    <a:bodyPr/>
                    <a:lstStyle/>
                    <a:p>
                      <a:pPr>
                        <a:spcAft>
                          <a:spcPts val="0"/>
                        </a:spcAft>
                      </a:pPr>
                      <a:r>
                        <a:rPr lang="ru-RU" sz="2200" dirty="0">
                          <a:effectLst/>
                        </a:rPr>
                        <a:t>3,33</a:t>
                      </a:r>
                      <a:endParaRPr lang="en-GB" sz="2200" dirty="0">
                        <a:effectLst/>
                        <a:latin typeface="Times New Roman"/>
                        <a:ea typeface="Times New Roman"/>
                      </a:endParaRPr>
                    </a:p>
                  </a:txBody>
                  <a:tcPr marL="68586" marR="68586" marT="0" marB="0"/>
                </a:tc>
                <a:extLst>
                  <a:ext uri="{0D108BD9-81ED-4DB2-BD59-A6C34878D82A}">
                    <a16:rowId xmlns:a16="http://schemas.microsoft.com/office/drawing/2014/main" val="10004"/>
                  </a:ext>
                </a:extLst>
              </a:tr>
              <a:tr h="441409">
                <a:tc>
                  <a:txBody>
                    <a:bodyPr/>
                    <a:lstStyle/>
                    <a:p>
                      <a:pPr algn="just">
                        <a:lnSpc>
                          <a:spcPct val="150000"/>
                        </a:lnSpc>
                        <a:spcAft>
                          <a:spcPts val="0"/>
                        </a:spcAft>
                      </a:pPr>
                      <a:r>
                        <a:rPr lang="ru-RU" sz="2200" dirty="0">
                          <a:effectLst/>
                        </a:rPr>
                        <a:t>Пятизначный</a:t>
                      </a:r>
                      <a:endParaRPr lang="en-GB" sz="2200" dirty="0">
                        <a:effectLst/>
                        <a:latin typeface="Times New Roman"/>
                        <a:ea typeface="Times New Roman"/>
                      </a:endParaRPr>
                    </a:p>
                  </a:txBody>
                  <a:tcPr marL="68586" marR="68586" marT="0" marB="0"/>
                </a:tc>
                <a:tc>
                  <a:txBody>
                    <a:bodyPr/>
                    <a:lstStyle/>
                    <a:p>
                      <a:pPr algn="just">
                        <a:lnSpc>
                          <a:spcPct val="150000"/>
                        </a:lnSpc>
                        <a:spcAft>
                          <a:spcPts val="0"/>
                        </a:spcAft>
                      </a:pPr>
                      <a:r>
                        <a:rPr lang="ru-RU" sz="2200" dirty="0">
                          <a:effectLst/>
                        </a:rPr>
                        <a:t>756</a:t>
                      </a:r>
                      <a:endParaRPr lang="en-GB" sz="2200" dirty="0">
                        <a:effectLst/>
                        <a:latin typeface="Times New Roman"/>
                        <a:ea typeface="Times New Roman"/>
                      </a:endParaRPr>
                    </a:p>
                  </a:txBody>
                  <a:tcPr marL="68586" marR="68586" marT="0" marB="0"/>
                </a:tc>
                <a:tc>
                  <a:txBody>
                    <a:bodyPr/>
                    <a:lstStyle/>
                    <a:p>
                      <a:pPr>
                        <a:spcAft>
                          <a:spcPts val="0"/>
                        </a:spcAft>
                      </a:pPr>
                      <a:r>
                        <a:rPr lang="ru-RU" sz="2200" dirty="0">
                          <a:effectLst/>
                        </a:rPr>
                        <a:t>3,82</a:t>
                      </a:r>
                      <a:endParaRPr lang="en-GB" sz="2200" dirty="0">
                        <a:effectLst/>
                        <a:latin typeface="Times New Roman"/>
                        <a:ea typeface="Times New Roman"/>
                      </a:endParaRPr>
                    </a:p>
                  </a:txBody>
                  <a:tcPr marL="68586" marR="68586" marT="0" marB="0"/>
                </a:tc>
                <a:extLst>
                  <a:ext uri="{0D108BD9-81ED-4DB2-BD59-A6C34878D82A}">
                    <a16:rowId xmlns:a16="http://schemas.microsoft.com/office/drawing/2014/main" val="10005"/>
                  </a:ext>
                </a:extLst>
              </a:tr>
              <a:tr h="441409">
                <a:tc>
                  <a:txBody>
                    <a:bodyPr/>
                    <a:lstStyle/>
                    <a:p>
                      <a:pPr algn="just">
                        <a:lnSpc>
                          <a:spcPct val="150000"/>
                        </a:lnSpc>
                        <a:spcAft>
                          <a:spcPts val="0"/>
                        </a:spcAft>
                      </a:pPr>
                      <a:r>
                        <a:rPr lang="ru-RU" sz="2200">
                          <a:effectLst/>
                        </a:rPr>
                        <a:t>Шестизначный</a:t>
                      </a:r>
                      <a:endParaRPr lang="en-GB" sz="2200">
                        <a:effectLst/>
                        <a:latin typeface="Times New Roman"/>
                        <a:ea typeface="Times New Roman"/>
                      </a:endParaRPr>
                    </a:p>
                  </a:txBody>
                  <a:tcPr marL="68586" marR="68586" marT="0" marB="0"/>
                </a:tc>
                <a:tc>
                  <a:txBody>
                    <a:bodyPr/>
                    <a:lstStyle/>
                    <a:p>
                      <a:pPr algn="just">
                        <a:lnSpc>
                          <a:spcPct val="150000"/>
                        </a:lnSpc>
                        <a:spcAft>
                          <a:spcPts val="0"/>
                        </a:spcAft>
                      </a:pPr>
                      <a:r>
                        <a:rPr lang="ru-RU" sz="2200">
                          <a:effectLst/>
                        </a:rPr>
                        <a:t>232</a:t>
                      </a:r>
                      <a:endParaRPr lang="en-GB" sz="2200">
                        <a:effectLst/>
                        <a:latin typeface="Times New Roman"/>
                        <a:ea typeface="Times New Roman"/>
                      </a:endParaRPr>
                    </a:p>
                  </a:txBody>
                  <a:tcPr marL="68586" marR="68586" marT="0" marB="0"/>
                </a:tc>
                <a:tc>
                  <a:txBody>
                    <a:bodyPr/>
                    <a:lstStyle/>
                    <a:p>
                      <a:pPr>
                        <a:spcAft>
                          <a:spcPts val="0"/>
                        </a:spcAft>
                      </a:pPr>
                      <a:r>
                        <a:rPr lang="ru-RU" sz="2200" dirty="0">
                          <a:effectLst/>
                        </a:rPr>
                        <a:t>1,17</a:t>
                      </a:r>
                      <a:endParaRPr lang="en-GB" sz="2200" dirty="0">
                        <a:effectLst/>
                        <a:latin typeface="Times New Roman"/>
                        <a:ea typeface="Times New Roman"/>
                      </a:endParaRPr>
                    </a:p>
                  </a:txBody>
                  <a:tcPr marL="68586" marR="68586" marT="0" marB="0"/>
                </a:tc>
                <a:extLst>
                  <a:ext uri="{0D108BD9-81ED-4DB2-BD59-A6C34878D82A}">
                    <a16:rowId xmlns:a16="http://schemas.microsoft.com/office/drawing/2014/main" val="10006"/>
                  </a:ext>
                </a:extLst>
              </a:tr>
              <a:tr h="441409">
                <a:tc>
                  <a:txBody>
                    <a:bodyPr/>
                    <a:lstStyle/>
                    <a:p>
                      <a:pPr algn="just">
                        <a:lnSpc>
                          <a:spcPct val="150000"/>
                        </a:lnSpc>
                        <a:spcAft>
                          <a:spcPts val="0"/>
                        </a:spcAft>
                      </a:pPr>
                      <a:r>
                        <a:rPr lang="ru-RU" sz="2200">
                          <a:effectLst/>
                        </a:rPr>
                        <a:t>Остальные</a:t>
                      </a:r>
                      <a:endParaRPr lang="en-GB" sz="2200">
                        <a:effectLst/>
                        <a:latin typeface="Times New Roman"/>
                        <a:ea typeface="Times New Roman"/>
                      </a:endParaRPr>
                    </a:p>
                  </a:txBody>
                  <a:tcPr marL="68586" marR="68586" marT="0" marB="0"/>
                </a:tc>
                <a:tc>
                  <a:txBody>
                    <a:bodyPr/>
                    <a:lstStyle/>
                    <a:p>
                      <a:pPr algn="just">
                        <a:lnSpc>
                          <a:spcPct val="150000"/>
                        </a:lnSpc>
                        <a:spcAft>
                          <a:spcPts val="0"/>
                        </a:spcAft>
                      </a:pPr>
                      <a:r>
                        <a:rPr lang="ru-RU" sz="2200" dirty="0">
                          <a:effectLst/>
                        </a:rPr>
                        <a:t>613</a:t>
                      </a:r>
                      <a:endParaRPr lang="en-GB" sz="2200" dirty="0">
                        <a:effectLst/>
                        <a:latin typeface="Times New Roman"/>
                        <a:ea typeface="Times New Roman"/>
                      </a:endParaRPr>
                    </a:p>
                  </a:txBody>
                  <a:tcPr marL="68586" marR="68586" marT="0" marB="0"/>
                </a:tc>
                <a:tc>
                  <a:txBody>
                    <a:bodyPr/>
                    <a:lstStyle/>
                    <a:p>
                      <a:pPr>
                        <a:spcAft>
                          <a:spcPts val="0"/>
                        </a:spcAft>
                      </a:pPr>
                      <a:r>
                        <a:rPr lang="ru-RU" sz="2200" dirty="0">
                          <a:effectLst/>
                        </a:rPr>
                        <a:t>3,1</a:t>
                      </a:r>
                      <a:endParaRPr lang="en-GB" sz="2200" dirty="0">
                        <a:effectLst/>
                        <a:latin typeface="Times New Roman"/>
                        <a:ea typeface="Times New Roman"/>
                      </a:endParaRPr>
                    </a:p>
                  </a:txBody>
                  <a:tcPr marL="68586" marR="68586" marT="0" marB="0"/>
                </a:tc>
                <a:extLst>
                  <a:ext uri="{0D108BD9-81ED-4DB2-BD59-A6C34878D82A}">
                    <a16:rowId xmlns:a16="http://schemas.microsoft.com/office/drawing/2014/main" val="10007"/>
                  </a:ext>
                </a:extLst>
              </a:tr>
              <a:tr h="480708">
                <a:tc>
                  <a:txBody>
                    <a:bodyPr/>
                    <a:lstStyle/>
                    <a:p>
                      <a:pPr algn="just">
                        <a:lnSpc>
                          <a:spcPct val="150000"/>
                        </a:lnSpc>
                        <a:spcAft>
                          <a:spcPts val="0"/>
                        </a:spcAft>
                      </a:pPr>
                      <a:r>
                        <a:rPr lang="ru-RU" sz="2200">
                          <a:effectLst/>
                        </a:rPr>
                        <a:t>Всего</a:t>
                      </a:r>
                      <a:endParaRPr lang="en-GB" sz="2200">
                        <a:effectLst/>
                        <a:latin typeface="Times New Roman"/>
                        <a:ea typeface="Times New Roman"/>
                      </a:endParaRPr>
                    </a:p>
                  </a:txBody>
                  <a:tcPr marL="68586" marR="68586" marT="0" marB="0"/>
                </a:tc>
                <a:tc>
                  <a:txBody>
                    <a:bodyPr/>
                    <a:lstStyle/>
                    <a:p>
                      <a:pPr algn="just">
                        <a:lnSpc>
                          <a:spcPct val="150000"/>
                        </a:lnSpc>
                        <a:spcAft>
                          <a:spcPts val="0"/>
                        </a:spcAft>
                      </a:pPr>
                      <a:r>
                        <a:rPr lang="ru-RU" sz="2200" dirty="0">
                          <a:effectLst/>
                        </a:rPr>
                        <a:t>19787</a:t>
                      </a:r>
                      <a:endParaRPr lang="en-GB" sz="2200" dirty="0">
                        <a:effectLst/>
                        <a:latin typeface="Times New Roman"/>
                        <a:ea typeface="Times New Roman"/>
                      </a:endParaRPr>
                    </a:p>
                  </a:txBody>
                  <a:tcPr marL="68586" marR="68586" marT="0" marB="0"/>
                </a:tc>
                <a:tc>
                  <a:txBody>
                    <a:bodyPr/>
                    <a:lstStyle/>
                    <a:p>
                      <a:pPr>
                        <a:spcAft>
                          <a:spcPts val="0"/>
                        </a:spcAft>
                      </a:pPr>
                      <a:r>
                        <a:rPr lang="ru-RU" sz="2200" dirty="0">
                          <a:effectLst/>
                        </a:rPr>
                        <a:t>100</a:t>
                      </a:r>
                      <a:endParaRPr lang="en-GB" sz="2200" dirty="0">
                        <a:effectLst/>
                        <a:latin typeface="Times New Roman"/>
                        <a:ea typeface="Times New Roman"/>
                      </a:endParaRPr>
                    </a:p>
                  </a:txBody>
                  <a:tcPr marL="68586" marR="68586" marT="0" marB="0"/>
                </a:tc>
                <a:extLst>
                  <a:ext uri="{0D108BD9-81ED-4DB2-BD59-A6C34878D82A}">
                    <a16:rowId xmlns:a16="http://schemas.microsoft.com/office/drawing/2014/main" val="10008"/>
                  </a:ext>
                </a:extLst>
              </a:tr>
            </a:tbl>
          </a:graphicData>
        </a:graphic>
      </p:graphicFrame>
      <p:sp>
        <p:nvSpPr>
          <p:cNvPr id="20525" name="Rectangle 1"/>
          <p:cNvSpPr>
            <a:spLocks noChangeArrowheads="1"/>
          </p:cNvSpPr>
          <p:nvPr/>
        </p:nvSpPr>
        <p:spPr bwMode="auto">
          <a:xfrm>
            <a:off x="1381718" y="836761"/>
            <a:ext cx="67393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just">
              <a:spcBef>
                <a:spcPct val="0"/>
              </a:spcBef>
              <a:buClrTx/>
              <a:buSzTx/>
              <a:buFontTx/>
              <a:buNone/>
            </a:pPr>
            <a:r>
              <a:rPr lang="ru-RU" altLang="en-US" sz="2400" b="1" dirty="0" smtClean="0">
                <a:cs typeface="Times New Roman" panose="02020603050405020304" pitchFamily="18" charset="0"/>
              </a:rPr>
              <a:t>Омонимия в словаре: потенциальная </a:t>
            </a:r>
            <a:r>
              <a:rPr lang="ru-RU" altLang="en-US" sz="2400" b="1" dirty="0">
                <a:cs typeface="Times New Roman" panose="02020603050405020304" pitchFamily="18" charset="0"/>
              </a:rPr>
              <a:t>омонимия</a:t>
            </a:r>
            <a:endParaRPr lang="ru-RU" alt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763" y="-46038"/>
            <a:ext cx="8229600" cy="1027113"/>
          </a:xfrm>
        </p:spPr>
        <p:txBody>
          <a:bodyPr/>
          <a:lstStyle/>
          <a:p>
            <a:pPr>
              <a:defRPr/>
            </a:pPr>
            <a:r>
              <a:rPr lang="ru-RU" dirty="0" smtClean="0"/>
              <a:t>Омонимия</a:t>
            </a:r>
            <a:endParaRPr lang="en-GB" dirty="0"/>
          </a:p>
        </p:txBody>
      </p:sp>
      <p:graphicFrame>
        <p:nvGraphicFramePr>
          <p:cNvPr id="4" name="Table 3"/>
          <p:cNvGraphicFramePr>
            <a:graphicFrameLocks noGrp="1"/>
          </p:cNvGraphicFramePr>
          <p:nvPr/>
        </p:nvGraphicFramePr>
        <p:xfrm>
          <a:off x="722313" y="1412875"/>
          <a:ext cx="7921625" cy="4233865"/>
        </p:xfrm>
        <a:graphic>
          <a:graphicData uri="http://schemas.openxmlformats.org/drawingml/2006/table">
            <a:tbl>
              <a:tblPr/>
              <a:tblGrid>
                <a:gridCol w="2640013">
                  <a:extLst>
                    <a:ext uri="{9D8B030D-6E8A-4147-A177-3AD203B41FA5}">
                      <a16:colId xmlns:a16="http://schemas.microsoft.com/office/drawing/2014/main" val="20000"/>
                    </a:ext>
                  </a:extLst>
                </a:gridCol>
                <a:gridCol w="2640012">
                  <a:extLst>
                    <a:ext uri="{9D8B030D-6E8A-4147-A177-3AD203B41FA5}">
                      <a16:colId xmlns:a16="http://schemas.microsoft.com/office/drawing/2014/main" val="20001"/>
                    </a:ext>
                  </a:extLst>
                </a:gridCol>
                <a:gridCol w="2641600">
                  <a:extLst>
                    <a:ext uri="{9D8B030D-6E8A-4147-A177-3AD203B41FA5}">
                      <a16:colId xmlns:a16="http://schemas.microsoft.com/office/drawing/2014/main" val="20002"/>
                    </a:ext>
                  </a:extLst>
                </a:gridCol>
              </a:tblGrid>
              <a:tr h="576089">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ru-RU" sz="20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Порядок тэга</a:t>
                      </a:r>
                      <a:endParaRPr kumimoji="0" lang="en-GB" sz="20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ru-RU" sz="20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Частота</a:t>
                      </a:r>
                      <a:endParaRPr kumimoji="0" lang="en-GB" sz="20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ru-RU" sz="20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rPr>
                        <a:t>Доля в процентах</a:t>
                      </a:r>
                      <a:endParaRPr kumimoji="0" lang="en-GB" sz="20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57222">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ru-RU" sz="20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rPr>
                        <a:t>Однозначный</a:t>
                      </a:r>
                      <a:endParaRPr kumimoji="0" lang="en-GB" sz="20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ru-RU" sz="2000" b="0" i="0" u="none" strike="noStrike" cap="none" normalizeH="0" baseline="0" smtClean="0">
                          <a:ln>
                            <a:noFill/>
                          </a:ln>
                          <a:solidFill>
                            <a:srgbClr val="000514"/>
                          </a:solidFill>
                          <a:effectLst/>
                          <a:latin typeface="Arial CYR" panose="020B0604020202020204" pitchFamily="34" charset="0"/>
                          <a:cs typeface="Times New Roman" panose="02020603050405020304" pitchFamily="18" charset="0"/>
                        </a:rPr>
                        <a:t>118774</a:t>
                      </a:r>
                      <a:endParaRPr kumimoji="0" lang="en-GB" sz="2000" b="0" i="0" u="none" strike="noStrike" cap="none" normalizeH="0" baseline="0" smtClean="0">
                        <a:ln>
                          <a:noFill/>
                        </a:ln>
                        <a:solidFill>
                          <a:srgbClr val="000514"/>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DEEC"/>
                    </a:solid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smtClean="0">
                          <a:ln>
                            <a:noFill/>
                          </a:ln>
                          <a:solidFill>
                            <a:srgbClr val="FFFFFF"/>
                          </a:solidFill>
                          <a:effectLst/>
                          <a:latin typeface="Arial CYR" panose="020B0604020202020204" pitchFamily="34" charset="0"/>
                          <a:cs typeface="Times New Roman" panose="02020603050405020304" pitchFamily="18" charset="0"/>
                        </a:rPr>
                        <a:t>88,38</a:t>
                      </a:r>
                      <a:endParaRPr kumimoji="0" lang="en-GB" sz="20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57222">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ru-RU" sz="20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rPr>
                        <a:t>Двузначный</a:t>
                      </a:r>
                      <a:endParaRPr kumimoji="0" lang="en-GB" sz="20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ru-RU" sz="2000" b="0" i="0" u="none" strike="noStrike" cap="none" normalizeH="0" baseline="0" smtClean="0">
                          <a:ln>
                            <a:noFill/>
                          </a:ln>
                          <a:solidFill>
                            <a:srgbClr val="000514"/>
                          </a:solidFill>
                          <a:effectLst/>
                          <a:latin typeface="Arial CYR" panose="020B0604020202020204" pitchFamily="34" charset="0"/>
                          <a:cs typeface="Times New Roman" panose="02020603050405020304" pitchFamily="18" charset="0"/>
                        </a:rPr>
                        <a:t>12506</a:t>
                      </a:r>
                      <a:endParaRPr kumimoji="0" lang="en-GB" sz="2000" b="0" i="0" u="none" strike="noStrike" cap="none" normalizeH="0" baseline="0" smtClean="0">
                        <a:ln>
                          <a:noFill/>
                        </a:ln>
                        <a:solidFill>
                          <a:srgbClr val="000514"/>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DEEC"/>
                    </a:solid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smtClean="0">
                          <a:ln>
                            <a:noFill/>
                          </a:ln>
                          <a:solidFill>
                            <a:srgbClr val="FFFFFF"/>
                          </a:solidFill>
                          <a:effectLst/>
                          <a:latin typeface="Arial CYR" panose="020B0604020202020204" pitchFamily="34" charset="0"/>
                          <a:cs typeface="Times New Roman" panose="02020603050405020304" pitchFamily="18" charset="0"/>
                        </a:rPr>
                        <a:t>9,31</a:t>
                      </a:r>
                      <a:endParaRPr kumimoji="0" lang="en-GB" sz="20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57222">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ru-RU" sz="20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Трехзначный</a:t>
                      </a:r>
                      <a:endParaRPr kumimoji="0" lang="en-GB" sz="20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ru-RU" sz="2000" b="0" i="0" u="none" strike="noStrike" cap="none" normalizeH="0" baseline="0" smtClean="0">
                          <a:ln>
                            <a:noFill/>
                          </a:ln>
                          <a:solidFill>
                            <a:srgbClr val="000514"/>
                          </a:solidFill>
                          <a:effectLst/>
                          <a:latin typeface="Arial CYR" panose="020B0604020202020204" pitchFamily="34" charset="0"/>
                          <a:cs typeface="Times New Roman" panose="02020603050405020304" pitchFamily="18" charset="0"/>
                        </a:rPr>
                        <a:t>2219</a:t>
                      </a:r>
                      <a:endParaRPr kumimoji="0" lang="en-GB" sz="2000" b="0" i="0" u="none" strike="noStrike" cap="none" normalizeH="0" baseline="0" smtClean="0">
                        <a:ln>
                          <a:noFill/>
                        </a:ln>
                        <a:solidFill>
                          <a:srgbClr val="000514"/>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DEEC"/>
                    </a:solid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smtClean="0">
                          <a:ln>
                            <a:noFill/>
                          </a:ln>
                          <a:solidFill>
                            <a:srgbClr val="FFFFFF"/>
                          </a:solidFill>
                          <a:effectLst/>
                          <a:latin typeface="Arial CYR" panose="020B0604020202020204" pitchFamily="34" charset="0"/>
                          <a:cs typeface="Times New Roman" panose="02020603050405020304" pitchFamily="18" charset="0"/>
                        </a:rPr>
                        <a:t>1,65</a:t>
                      </a:r>
                      <a:endParaRPr kumimoji="0" lang="en-GB" sz="20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457222">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ru-RU" sz="20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rPr>
                        <a:t>Четырехзначный</a:t>
                      </a:r>
                      <a:endParaRPr kumimoji="0" lang="en-GB" sz="20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ru-RU" sz="2000" b="0" i="0" u="none" strike="noStrike" cap="none" normalizeH="0" baseline="0" smtClean="0">
                          <a:ln>
                            <a:noFill/>
                          </a:ln>
                          <a:solidFill>
                            <a:srgbClr val="000514"/>
                          </a:solidFill>
                          <a:effectLst/>
                          <a:latin typeface="Times New Roman" panose="02020603050405020304" pitchFamily="18" charset="0"/>
                          <a:cs typeface="Times New Roman" panose="02020603050405020304" pitchFamily="18" charset="0"/>
                        </a:rPr>
                        <a:t>603</a:t>
                      </a:r>
                      <a:endParaRPr kumimoji="0" lang="en-GB" sz="2000" b="0" i="0" u="none" strike="noStrike" cap="none" normalizeH="0" baseline="0" smtClean="0">
                        <a:ln>
                          <a:noFill/>
                        </a:ln>
                        <a:solidFill>
                          <a:srgbClr val="000514"/>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DEEC"/>
                    </a:solid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smtClean="0">
                          <a:ln>
                            <a:noFill/>
                          </a:ln>
                          <a:solidFill>
                            <a:srgbClr val="FFFFFF"/>
                          </a:solidFill>
                          <a:effectLst/>
                          <a:latin typeface="Arial CYR" panose="020B0604020202020204" pitchFamily="34" charset="0"/>
                          <a:cs typeface="Times New Roman" panose="02020603050405020304" pitchFamily="18" charset="0"/>
                        </a:rPr>
                        <a:t>0,45</a:t>
                      </a:r>
                      <a:endParaRPr kumimoji="0" lang="en-GB" sz="20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57222">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ru-RU" sz="20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rPr>
                        <a:t>Пятизначный</a:t>
                      </a:r>
                      <a:endParaRPr kumimoji="0" lang="en-GB" sz="20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ru-RU" sz="2000" b="0" i="0" u="none" strike="noStrike" cap="none" normalizeH="0" baseline="0" smtClean="0">
                          <a:ln>
                            <a:noFill/>
                          </a:ln>
                          <a:solidFill>
                            <a:srgbClr val="000514"/>
                          </a:solidFill>
                          <a:effectLst/>
                          <a:latin typeface="Times New Roman" panose="02020603050405020304" pitchFamily="18" charset="0"/>
                          <a:cs typeface="Times New Roman" panose="02020603050405020304" pitchFamily="18" charset="0"/>
                        </a:rPr>
                        <a:t>162</a:t>
                      </a:r>
                      <a:endParaRPr kumimoji="0" lang="en-GB" sz="2000" b="0" i="0" u="none" strike="noStrike" cap="none" normalizeH="0" baseline="0" smtClean="0">
                        <a:ln>
                          <a:noFill/>
                        </a:ln>
                        <a:solidFill>
                          <a:srgbClr val="000514"/>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DEEC"/>
                    </a:solid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smtClean="0">
                          <a:ln>
                            <a:noFill/>
                          </a:ln>
                          <a:solidFill>
                            <a:srgbClr val="FFFFFF"/>
                          </a:solidFill>
                          <a:effectLst/>
                          <a:latin typeface="Arial CYR" panose="020B0604020202020204" pitchFamily="34" charset="0"/>
                          <a:cs typeface="Times New Roman" panose="02020603050405020304" pitchFamily="18" charset="0"/>
                        </a:rPr>
                        <a:t>0,12</a:t>
                      </a:r>
                      <a:endParaRPr kumimoji="0" lang="en-GB" sz="20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457222">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ru-RU" sz="20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rPr>
                        <a:t>Шестизначный</a:t>
                      </a:r>
                      <a:endParaRPr kumimoji="0" lang="en-GB" sz="20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ru-RU" sz="2000" b="0" i="0" u="none" strike="noStrike" cap="none" normalizeH="0" baseline="0" smtClean="0">
                          <a:ln>
                            <a:noFill/>
                          </a:ln>
                          <a:solidFill>
                            <a:srgbClr val="000514"/>
                          </a:solidFill>
                          <a:effectLst/>
                          <a:latin typeface="Times New Roman" panose="02020603050405020304" pitchFamily="18" charset="0"/>
                          <a:cs typeface="Times New Roman" panose="02020603050405020304" pitchFamily="18" charset="0"/>
                        </a:rPr>
                        <a:t>75</a:t>
                      </a:r>
                      <a:endParaRPr kumimoji="0" lang="en-GB" sz="2000" b="0" i="0" u="none" strike="noStrike" cap="none" normalizeH="0" baseline="0" smtClean="0">
                        <a:ln>
                          <a:noFill/>
                        </a:ln>
                        <a:solidFill>
                          <a:srgbClr val="000514"/>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DEEC"/>
                    </a:solid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smtClean="0">
                          <a:ln>
                            <a:noFill/>
                          </a:ln>
                          <a:solidFill>
                            <a:srgbClr val="FFFFFF"/>
                          </a:solidFill>
                          <a:effectLst/>
                          <a:latin typeface="Arial CYR" panose="020B0604020202020204" pitchFamily="34" charset="0"/>
                          <a:cs typeface="Times New Roman" panose="02020603050405020304" pitchFamily="18" charset="0"/>
                        </a:rPr>
                        <a:t>0,06</a:t>
                      </a:r>
                      <a:endParaRPr kumimoji="0" lang="en-GB" sz="20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457222">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ru-RU" sz="20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rPr>
                        <a:t>Остальные</a:t>
                      </a:r>
                      <a:endParaRPr kumimoji="0" lang="en-GB" sz="20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ru-RU" sz="2000" b="0" i="0" u="none" strike="noStrike" cap="none" normalizeH="0" baseline="0" smtClean="0">
                          <a:ln>
                            <a:noFill/>
                          </a:ln>
                          <a:solidFill>
                            <a:srgbClr val="000514"/>
                          </a:solidFill>
                          <a:effectLst/>
                          <a:latin typeface="Times New Roman" panose="02020603050405020304" pitchFamily="18" charset="0"/>
                          <a:cs typeface="Times New Roman" panose="02020603050405020304" pitchFamily="18" charset="0"/>
                        </a:rPr>
                        <a:t>51</a:t>
                      </a:r>
                      <a:endParaRPr kumimoji="0" lang="en-GB" sz="2000" b="0" i="0" u="none" strike="noStrike" cap="none" normalizeH="0" baseline="0" smtClean="0">
                        <a:ln>
                          <a:noFill/>
                        </a:ln>
                        <a:solidFill>
                          <a:srgbClr val="000514"/>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BDEEC"/>
                    </a:solid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smtClean="0">
                          <a:ln>
                            <a:noFill/>
                          </a:ln>
                          <a:solidFill>
                            <a:srgbClr val="FFFFFF"/>
                          </a:solidFill>
                          <a:effectLst/>
                          <a:latin typeface="Arial CYR" panose="020B0604020202020204" pitchFamily="34" charset="0"/>
                          <a:cs typeface="Times New Roman" panose="02020603050405020304" pitchFamily="18" charset="0"/>
                        </a:rPr>
                        <a:t>0,04</a:t>
                      </a:r>
                      <a:endParaRPr kumimoji="0" lang="en-GB" sz="20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457222">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ru-RU" sz="20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rPr>
                        <a:t>Всего</a:t>
                      </a:r>
                      <a:endParaRPr kumimoji="0" lang="en-GB" sz="20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ru-RU" sz="20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134390</a:t>
                      </a:r>
                      <a:endParaRPr kumimoji="0" lang="en-GB" sz="20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smtClean="0">
                          <a:ln>
                            <a:noFill/>
                          </a:ln>
                          <a:solidFill>
                            <a:srgbClr val="FFFFFF"/>
                          </a:solidFill>
                          <a:effectLst/>
                          <a:latin typeface="Arial CYR" panose="020B0604020202020204" pitchFamily="34" charset="0"/>
                          <a:cs typeface="Times New Roman" panose="02020603050405020304" pitchFamily="18" charset="0"/>
                        </a:rPr>
                        <a:t>100</a:t>
                      </a:r>
                      <a:endParaRPr kumimoji="0" lang="en-GB" sz="20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bl>
          </a:graphicData>
        </a:graphic>
      </p:graphicFrame>
      <p:sp>
        <p:nvSpPr>
          <p:cNvPr id="21549" name="Rectangle 1"/>
          <p:cNvSpPr>
            <a:spLocks noChangeArrowheads="1"/>
          </p:cNvSpPr>
          <p:nvPr/>
        </p:nvSpPr>
        <p:spPr bwMode="auto">
          <a:xfrm>
            <a:off x="2051720" y="750242"/>
            <a:ext cx="5727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2400" b="1" dirty="0" smtClean="0"/>
              <a:t>Омонимия в тексте: реальная </a:t>
            </a:r>
            <a:r>
              <a:rPr lang="ru-RU" altLang="en-US" sz="2400" b="1" dirty="0"/>
              <a:t>омонимия</a:t>
            </a:r>
            <a:endParaRPr lang="en-GB" alt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13" y="188913"/>
            <a:ext cx="8229600" cy="1143000"/>
          </a:xfrm>
        </p:spPr>
        <p:txBody>
          <a:bodyPr/>
          <a:lstStyle/>
          <a:p>
            <a:pPr>
              <a:defRPr/>
            </a:pPr>
            <a:r>
              <a:rPr lang="ru-RU" dirty="0" smtClean="0"/>
              <a:t>Омонимия</a:t>
            </a:r>
            <a:endParaRPr lang="en-GB" dirty="0"/>
          </a:p>
        </p:txBody>
      </p:sp>
      <p:sp>
        <p:nvSpPr>
          <p:cNvPr id="3" name="Content Placeholder 2"/>
          <p:cNvSpPr>
            <a:spLocks noGrp="1"/>
          </p:cNvSpPr>
          <p:nvPr>
            <p:ph idx="1"/>
          </p:nvPr>
        </p:nvSpPr>
        <p:spPr>
          <a:xfrm>
            <a:off x="454025" y="1196975"/>
            <a:ext cx="8229600" cy="4525963"/>
          </a:xfrm>
        </p:spPr>
        <p:txBody>
          <a:bodyPr/>
          <a:lstStyle/>
          <a:p>
            <a:pPr>
              <a:defRPr/>
            </a:pPr>
            <a:r>
              <a:rPr lang="ru-RU" sz="2400" dirty="0" smtClean="0">
                <a:effectLst/>
              </a:rPr>
              <a:t>При статистической оценке тегов в 6 млн. корпусе со снятой омонимией - в словаре </a:t>
            </a:r>
            <a:r>
              <a:rPr lang="ru-RU" sz="2400" dirty="0">
                <a:effectLst/>
              </a:rPr>
              <a:t>содержится 88,38% однозначных тэгов, что говорит о том, что уровень реальной омонимии значительно ниже потенциального </a:t>
            </a:r>
            <a:endParaRPr lang="ru-RU" sz="2400" dirty="0" smtClean="0">
              <a:effectLst/>
            </a:endParaRPr>
          </a:p>
          <a:p>
            <a:pPr>
              <a:defRPr/>
            </a:pPr>
            <a:r>
              <a:rPr lang="ru-RU" sz="2400" dirty="0" smtClean="0">
                <a:effectLst/>
              </a:rPr>
              <a:t>Если </a:t>
            </a:r>
            <a:r>
              <a:rPr lang="ru-RU" sz="2400" dirty="0">
                <a:effectLst/>
              </a:rPr>
              <a:t>при подсчете потенциальной омонимии учитываются даже самые редкие варианты, то при подсчете реальной омонимии они могут зачастую не браться в расчет, поскольку не появились в тренировочном корпусе в силу своей низкочастотности. </a:t>
            </a:r>
            <a:endParaRPr lang="ru-RU" sz="2400" dirty="0" smtClean="0">
              <a:effectLst/>
            </a:endParaRPr>
          </a:p>
          <a:p>
            <a:pPr>
              <a:defRPr/>
            </a:pPr>
            <a:r>
              <a:rPr lang="ru-RU" sz="2400" dirty="0" smtClean="0">
                <a:effectLst/>
              </a:rPr>
              <a:t>По </a:t>
            </a:r>
            <a:r>
              <a:rPr lang="ru-RU" sz="2400" dirty="0">
                <a:effectLst/>
              </a:rPr>
              <a:t>этой же причине уменьшается доля многозначных тэгов (для двухзначных – в 2,6 раза, для трехзначных – в 6 раз и далее по возрастанию) в реальной омонимии по сравнению с потенциальной. </a:t>
            </a:r>
            <a:endParaRPr lang="en-GB" sz="2400" dirty="0"/>
          </a:p>
        </p:txBody>
      </p:sp>
    </p:spTree>
    <p:extLst>
      <p:ext uri="{BB962C8B-B14F-4D97-AF65-F5344CB8AC3E}">
        <p14:creationId xmlns:p14="http://schemas.microsoft.com/office/powerpoint/2010/main" val="27521727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defRPr/>
            </a:pPr>
            <a:r>
              <a:rPr lang="ru-RU" dirty="0" smtClean="0"/>
              <a:t>Методы автоматической </a:t>
            </a:r>
            <a:r>
              <a:rPr lang="ru-RU" dirty="0" err="1" smtClean="0"/>
              <a:t>дизамбигуации</a:t>
            </a:r>
            <a:endParaRPr lang="en-US" dirty="0"/>
          </a:p>
        </p:txBody>
      </p:sp>
      <p:sp>
        <p:nvSpPr>
          <p:cNvPr id="3" name="Объект 2"/>
          <p:cNvSpPr>
            <a:spLocks noGrp="1"/>
          </p:cNvSpPr>
          <p:nvPr>
            <p:ph idx="1"/>
          </p:nvPr>
        </p:nvSpPr>
        <p:spPr/>
        <p:txBody>
          <a:bodyPr/>
          <a:lstStyle/>
          <a:p>
            <a:pPr>
              <a:buClr>
                <a:schemeClr val="tx2">
                  <a:lumMod val="50000"/>
                </a:schemeClr>
              </a:buClr>
              <a:defRPr/>
            </a:pPr>
            <a:r>
              <a:rPr lang="ru-RU" dirty="0" smtClean="0">
                <a:solidFill>
                  <a:schemeClr val="bg2">
                    <a:lumMod val="50000"/>
                    <a:lumOff val="50000"/>
                  </a:schemeClr>
                </a:solidFill>
              </a:rPr>
              <a:t>Морфологическая аннотация</a:t>
            </a:r>
          </a:p>
          <a:p>
            <a:pPr>
              <a:buClr>
                <a:schemeClr val="tx2">
                  <a:lumMod val="50000"/>
                </a:schemeClr>
              </a:buClr>
              <a:defRPr/>
            </a:pPr>
            <a:r>
              <a:rPr lang="ru-RU" dirty="0">
                <a:solidFill>
                  <a:schemeClr val="bg2">
                    <a:lumMod val="50000"/>
                    <a:lumOff val="50000"/>
                  </a:schemeClr>
                </a:solidFill>
              </a:rPr>
              <a:t>Омонимия в словаре и в тексте</a:t>
            </a:r>
          </a:p>
          <a:p>
            <a:pPr>
              <a:buClr>
                <a:schemeClr val="bg1">
                  <a:lumMod val="20000"/>
                  <a:lumOff val="80000"/>
                </a:schemeClr>
              </a:buClr>
              <a:defRPr/>
            </a:pPr>
            <a:r>
              <a:rPr lang="ru-RU" dirty="0"/>
              <a:t>Методы</a:t>
            </a:r>
          </a:p>
          <a:p>
            <a:pPr marL="800100" lvl="3" indent="-342900">
              <a:buClr>
                <a:schemeClr val="bg1">
                  <a:lumMod val="20000"/>
                  <a:lumOff val="80000"/>
                </a:schemeClr>
              </a:buClr>
              <a:defRPr/>
            </a:pPr>
            <a:r>
              <a:rPr lang="ru-RU" sz="2800" dirty="0">
                <a:ea typeface="+mn-ea"/>
                <a:cs typeface="+mn-cs"/>
              </a:rPr>
              <a:t>классификация методов</a:t>
            </a:r>
          </a:p>
          <a:p>
            <a:pPr marL="742950" lvl="2" indent="-342900">
              <a:buClr>
                <a:schemeClr val="tx2">
                  <a:lumMod val="50000"/>
                </a:schemeClr>
              </a:buClr>
              <a:defRPr/>
            </a:pPr>
            <a:r>
              <a:rPr lang="ru-RU" dirty="0">
                <a:solidFill>
                  <a:schemeClr val="bg2">
                    <a:lumMod val="50000"/>
                    <a:lumOff val="50000"/>
                  </a:schemeClr>
                </a:solidFill>
                <a:ea typeface="+mn-ea"/>
                <a:cs typeface="+mn-cs"/>
              </a:rPr>
              <a:t>методы, основанные на правилах</a:t>
            </a:r>
          </a:p>
          <a:p>
            <a:pPr marL="742950" lvl="2" indent="-342900">
              <a:buClr>
                <a:schemeClr val="tx2">
                  <a:lumMod val="50000"/>
                </a:schemeClr>
              </a:buClr>
              <a:defRPr/>
            </a:pPr>
            <a:r>
              <a:rPr lang="ru-RU" dirty="0">
                <a:solidFill>
                  <a:schemeClr val="bg2">
                    <a:lumMod val="50000"/>
                    <a:lumOff val="50000"/>
                  </a:schemeClr>
                </a:solidFill>
                <a:ea typeface="+mn-ea"/>
                <a:cs typeface="+mn-cs"/>
              </a:rPr>
              <a:t>трансформационный метод </a:t>
            </a:r>
            <a:r>
              <a:rPr lang="ru-RU" dirty="0" err="1">
                <a:solidFill>
                  <a:schemeClr val="bg2">
                    <a:lumMod val="50000"/>
                    <a:lumOff val="50000"/>
                  </a:schemeClr>
                </a:solidFill>
                <a:ea typeface="+mn-ea"/>
                <a:cs typeface="+mn-cs"/>
              </a:rPr>
              <a:t>Э.Брилла</a:t>
            </a:r>
            <a:r>
              <a:rPr lang="ru-RU" dirty="0">
                <a:solidFill>
                  <a:schemeClr val="bg2">
                    <a:lumMod val="50000"/>
                    <a:lumOff val="50000"/>
                  </a:schemeClr>
                </a:solidFill>
                <a:ea typeface="+mn-ea"/>
                <a:cs typeface="+mn-cs"/>
              </a:rPr>
              <a:t> (извлечение правил)</a:t>
            </a:r>
          </a:p>
          <a:p>
            <a:pPr marL="742950" lvl="2" indent="-342900">
              <a:buClr>
                <a:schemeClr val="tx2">
                  <a:lumMod val="50000"/>
                </a:schemeClr>
              </a:buClr>
              <a:defRPr/>
            </a:pPr>
            <a:r>
              <a:rPr lang="ru-RU" dirty="0">
                <a:solidFill>
                  <a:schemeClr val="bg2">
                    <a:lumMod val="50000"/>
                    <a:lumOff val="50000"/>
                  </a:schemeClr>
                </a:solidFill>
                <a:ea typeface="+mn-ea"/>
                <a:cs typeface="+mn-cs"/>
              </a:rPr>
              <a:t>скрытые </a:t>
            </a:r>
            <a:r>
              <a:rPr lang="ru-RU" dirty="0" err="1">
                <a:solidFill>
                  <a:schemeClr val="bg2">
                    <a:lumMod val="50000"/>
                    <a:lumOff val="50000"/>
                  </a:schemeClr>
                </a:solidFill>
                <a:ea typeface="+mn-ea"/>
                <a:cs typeface="+mn-cs"/>
              </a:rPr>
              <a:t>марковские</a:t>
            </a:r>
            <a:r>
              <a:rPr lang="ru-RU" dirty="0">
                <a:solidFill>
                  <a:schemeClr val="bg2">
                    <a:lumMod val="50000"/>
                    <a:lumOff val="50000"/>
                  </a:schemeClr>
                </a:solidFill>
                <a:ea typeface="+mn-ea"/>
                <a:cs typeface="+mn-cs"/>
              </a:rPr>
              <a:t> модели</a:t>
            </a:r>
          </a:p>
          <a:p>
            <a:pPr lvl="1">
              <a:defRPr/>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rrowheads="1"/>
          </p:cNvSpPr>
          <p:nvPr>
            <p:ph type="title"/>
          </p:nvPr>
        </p:nvSpPr>
        <p:spPr>
          <a:xfrm>
            <a:off x="323850" y="115888"/>
            <a:ext cx="8640763" cy="1143000"/>
          </a:xfrm>
        </p:spPr>
        <p:txBody>
          <a:bodyPr/>
          <a:lstStyle/>
          <a:p>
            <a:pPr eaLnBrk="1" hangingPunct="1">
              <a:defRPr/>
            </a:pPr>
            <a:r>
              <a:rPr lang="ru-RU" sz="3600" dirty="0" smtClean="0"/>
              <a:t>Автоматический морфологический анализ</a:t>
            </a:r>
          </a:p>
        </p:txBody>
      </p:sp>
      <p:sp>
        <p:nvSpPr>
          <p:cNvPr id="64515" name="Rectangle 3"/>
          <p:cNvSpPr>
            <a:spLocks noGrp="1" noChangeArrowheads="1"/>
          </p:cNvSpPr>
          <p:nvPr>
            <p:ph type="body" idx="1"/>
          </p:nvPr>
        </p:nvSpPr>
        <p:spPr>
          <a:xfrm>
            <a:off x="468313" y="1258888"/>
            <a:ext cx="8207375" cy="5265737"/>
          </a:xfrm>
        </p:spPr>
        <p:txBody>
          <a:bodyPr/>
          <a:lstStyle/>
          <a:p>
            <a:pPr eaLnBrk="1" hangingPunct="1">
              <a:buClr>
                <a:schemeClr val="bg1">
                  <a:lumMod val="20000"/>
                  <a:lumOff val="80000"/>
                </a:schemeClr>
              </a:buClr>
              <a:defRPr/>
            </a:pPr>
            <a:r>
              <a:rPr lang="ru-RU" sz="2800" dirty="0" smtClean="0">
                <a:solidFill>
                  <a:srgbClr val="3366FF"/>
                </a:solidFill>
              </a:rPr>
              <a:t>Введение. Примеры. Проблемы и задачи. Основные этапы</a:t>
            </a:r>
          </a:p>
          <a:p>
            <a:pPr eaLnBrk="1" hangingPunct="1">
              <a:buClr>
                <a:schemeClr val="bg1">
                  <a:lumMod val="20000"/>
                  <a:lumOff val="80000"/>
                </a:schemeClr>
              </a:buClr>
              <a:defRPr/>
            </a:pPr>
            <a:r>
              <a:rPr lang="ru-RU" sz="2800" dirty="0" smtClean="0">
                <a:solidFill>
                  <a:srgbClr val="3366FF"/>
                </a:solidFill>
              </a:rPr>
              <a:t>Формализмы: синтез и анализ словоформы (</a:t>
            </a:r>
            <a:r>
              <a:rPr lang="en-US" sz="2800" dirty="0" smtClean="0">
                <a:solidFill>
                  <a:srgbClr val="3366FF"/>
                </a:solidFill>
              </a:rPr>
              <a:t>FSA </a:t>
            </a:r>
            <a:r>
              <a:rPr lang="ru-RU" sz="2800" dirty="0" smtClean="0">
                <a:solidFill>
                  <a:srgbClr val="3366FF"/>
                </a:solidFill>
              </a:rPr>
              <a:t>и </a:t>
            </a:r>
            <a:r>
              <a:rPr lang="en-US" sz="2800" dirty="0" smtClean="0">
                <a:solidFill>
                  <a:srgbClr val="3366FF"/>
                </a:solidFill>
              </a:rPr>
              <a:t>FST</a:t>
            </a:r>
            <a:r>
              <a:rPr lang="ru-RU" sz="2800" dirty="0" smtClean="0">
                <a:solidFill>
                  <a:srgbClr val="3366FF"/>
                </a:solidFill>
              </a:rPr>
              <a:t>)</a:t>
            </a:r>
          </a:p>
          <a:p>
            <a:pPr eaLnBrk="1" hangingPunct="1">
              <a:buClr>
                <a:schemeClr val="bg1">
                  <a:lumMod val="20000"/>
                  <a:lumOff val="80000"/>
                </a:schemeClr>
              </a:buClr>
              <a:defRPr/>
            </a:pPr>
            <a:r>
              <a:rPr lang="ru-RU" sz="2800" dirty="0" smtClean="0">
                <a:solidFill>
                  <a:srgbClr val="3366FF"/>
                </a:solidFill>
              </a:rPr>
              <a:t>Лингвистические проблемы</a:t>
            </a:r>
          </a:p>
          <a:p>
            <a:pPr eaLnBrk="1" hangingPunct="1">
              <a:buClr>
                <a:schemeClr val="bg1">
                  <a:lumMod val="20000"/>
                  <a:lumOff val="80000"/>
                </a:schemeClr>
              </a:buClr>
              <a:defRPr/>
            </a:pPr>
            <a:r>
              <a:rPr lang="ru-RU" dirty="0" smtClean="0"/>
              <a:t>Основные методы </a:t>
            </a:r>
            <a:r>
              <a:rPr lang="ru-RU" dirty="0" err="1" smtClean="0"/>
              <a:t>дизамбигуации</a:t>
            </a:r>
            <a:r>
              <a:rPr lang="ru-RU" dirty="0" smtClean="0"/>
              <a:t> (методы морфологической аннотации - </a:t>
            </a:r>
            <a:r>
              <a:rPr lang="en-US" dirty="0" smtClean="0"/>
              <a:t>POS-tagging</a:t>
            </a:r>
            <a:r>
              <a:rPr lang="ru-RU" dirty="0" smtClean="0"/>
              <a:t>)</a:t>
            </a:r>
          </a:p>
          <a:p>
            <a:pPr marL="1257300" lvl="3" indent="-400050" eaLnBrk="1" hangingPunct="1">
              <a:buClr>
                <a:schemeClr val="bg2">
                  <a:lumMod val="25000"/>
                  <a:lumOff val="75000"/>
                </a:schemeClr>
              </a:buClr>
              <a:buSzPct val="100000"/>
              <a:buFont typeface="Wingdings" panose="05000000000000000000" pitchFamily="2" charset="2"/>
              <a:buChar char="Ø"/>
              <a:defRPr/>
            </a:pPr>
            <a:r>
              <a:rPr lang="ru-RU" sz="2800" dirty="0"/>
              <a:t>а</a:t>
            </a:r>
            <a:r>
              <a:rPr lang="ru-RU" sz="2800" dirty="0" smtClean="0"/>
              <a:t>лгоритмические </a:t>
            </a:r>
            <a:r>
              <a:rPr lang="ru-RU" sz="2800" dirty="0"/>
              <a:t>методы</a:t>
            </a:r>
          </a:p>
          <a:p>
            <a:pPr marL="1257300" lvl="3" indent="-400050" eaLnBrk="1" hangingPunct="1">
              <a:buClr>
                <a:schemeClr val="bg2">
                  <a:lumMod val="25000"/>
                  <a:lumOff val="75000"/>
                </a:schemeClr>
              </a:buClr>
              <a:buSzPct val="100000"/>
              <a:buFont typeface="Wingdings" panose="05000000000000000000" pitchFamily="2" charset="2"/>
              <a:buChar char="Ø"/>
              <a:defRPr/>
            </a:pPr>
            <a:r>
              <a:rPr lang="ru-RU" sz="2800" dirty="0" smtClean="0"/>
              <a:t>методы машинного обучения</a:t>
            </a:r>
            <a:endParaRPr lang="ru-RU"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a:xfrm>
            <a:off x="457200" y="0"/>
            <a:ext cx="8075613" cy="981075"/>
          </a:xfrm>
        </p:spPr>
        <p:txBody>
          <a:bodyPr/>
          <a:lstStyle/>
          <a:p>
            <a:pPr eaLnBrk="1" hangingPunct="1">
              <a:defRPr/>
            </a:pPr>
            <a:r>
              <a:rPr lang="ru-RU" sz="4000" dirty="0" smtClean="0"/>
              <a:t>Методы</a:t>
            </a:r>
          </a:p>
        </p:txBody>
      </p:sp>
      <p:sp>
        <p:nvSpPr>
          <p:cNvPr id="2" name="Объект 1"/>
          <p:cNvSpPr>
            <a:spLocks noGrp="1"/>
          </p:cNvSpPr>
          <p:nvPr>
            <p:ph idx="1"/>
          </p:nvPr>
        </p:nvSpPr>
        <p:spPr>
          <a:xfrm>
            <a:off x="683568" y="1340768"/>
            <a:ext cx="7992888" cy="4578737"/>
          </a:xfrm>
        </p:spPr>
        <p:txBody>
          <a:bodyPr/>
          <a:lstStyle/>
          <a:p>
            <a:pPr>
              <a:buClr>
                <a:schemeClr val="bg1">
                  <a:lumMod val="20000"/>
                  <a:lumOff val="80000"/>
                </a:schemeClr>
              </a:buClr>
              <a:defRPr/>
            </a:pPr>
            <a:r>
              <a:rPr lang="ru-RU" sz="2400" dirty="0" smtClean="0"/>
              <a:t>методы, </a:t>
            </a:r>
            <a:r>
              <a:rPr lang="ru-RU" sz="2400" dirty="0" err="1" smtClean="0"/>
              <a:t>осонванные</a:t>
            </a:r>
            <a:r>
              <a:rPr lang="ru-RU" sz="2400" dirty="0" smtClean="0"/>
              <a:t> на ручных правилах</a:t>
            </a:r>
          </a:p>
          <a:p>
            <a:pPr>
              <a:buClr>
                <a:schemeClr val="bg1">
                  <a:lumMod val="20000"/>
                  <a:lumOff val="80000"/>
                </a:schemeClr>
              </a:buClr>
              <a:defRPr/>
            </a:pPr>
            <a:r>
              <a:rPr lang="ru-RU" sz="2400" dirty="0" smtClean="0"/>
              <a:t>машинное обучение:</a:t>
            </a:r>
          </a:p>
          <a:p>
            <a:pPr lvl="1">
              <a:defRPr/>
            </a:pPr>
            <a:r>
              <a:rPr lang="ru-RU" sz="2400" dirty="0"/>
              <a:t>к</a:t>
            </a:r>
            <a:r>
              <a:rPr lang="ru-RU" sz="2400" dirty="0" smtClean="0"/>
              <a:t>онтролируемое </a:t>
            </a:r>
            <a:r>
              <a:rPr lang="en-US" sz="2400" dirty="0" smtClean="0"/>
              <a:t>/</a:t>
            </a:r>
            <a:r>
              <a:rPr lang="ru-RU" sz="2400" dirty="0" smtClean="0"/>
              <a:t> неконтролируемое </a:t>
            </a:r>
          </a:p>
          <a:p>
            <a:pPr marL="457200" lvl="1" indent="0">
              <a:buFont typeface="Wingdings" panose="05000000000000000000" pitchFamily="2" charset="2"/>
              <a:buNone/>
              <a:defRPr/>
            </a:pPr>
            <a:r>
              <a:rPr lang="ru-RU" sz="2400" dirty="0" smtClean="0"/>
              <a:t>(с учителем </a:t>
            </a:r>
            <a:r>
              <a:rPr lang="en-US" sz="2400" dirty="0" smtClean="0"/>
              <a:t>/</a:t>
            </a:r>
            <a:r>
              <a:rPr lang="ru-RU" sz="2400" dirty="0" smtClean="0"/>
              <a:t> без учителя)</a:t>
            </a:r>
          </a:p>
          <a:p>
            <a:pPr>
              <a:buClr>
                <a:schemeClr val="bg1">
                  <a:lumMod val="20000"/>
                  <a:lumOff val="80000"/>
                </a:schemeClr>
              </a:buClr>
              <a:defRPr/>
            </a:pPr>
            <a:r>
              <a:rPr lang="ru-RU" sz="2400" dirty="0"/>
              <a:t>извлечение </a:t>
            </a:r>
            <a:r>
              <a:rPr lang="ru-RU" sz="2400" dirty="0" smtClean="0"/>
              <a:t>правил</a:t>
            </a:r>
            <a:endParaRPr lang="ru-RU" sz="2400" dirty="0"/>
          </a:p>
          <a:p>
            <a:pPr>
              <a:buClr>
                <a:schemeClr val="bg1">
                  <a:lumMod val="20000"/>
                  <a:lumOff val="80000"/>
                </a:schemeClr>
              </a:buClr>
              <a:defRPr/>
            </a:pPr>
            <a:r>
              <a:rPr lang="ru-RU" sz="2400" dirty="0"/>
              <a:t>методы классификации (</a:t>
            </a:r>
            <a:r>
              <a:rPr lang="en-US" sz="2400" dirty="0"/>
              <a:t>SVM</a:t>
            </a:r>
            <a:r>
              <a:rPr lang="ru-RU" sz="2400" dirty="0"/>
              <a:t>, деревья решений)</a:t>
            </a:r>
            <a:endParaRPr lang="en-US" sz="2400" dirty="0"/>
          </a:p>
          <a:p>
            <a:pPr>
              <a:buClr>
                <a:schemeClr val="bg1">
                  <a:lumMod val="20000"/>
                  <a:lumOff val="80000"/>
                </a:schemeClr>
              </a:buClr>
              <a:defRPr/>
            </a:pPr>
            <a:r>
              <a:rPr lang="ru-RU" sz="2400" dirty="0" err="1"/>
              <a:t>марковские</a:t>
            </a:r>
            <a:r>
              <a:rPr lang="ru-RU" sz="2400" dirty="0"/>
              <a:t> модели (</a:t>
            </a:r>
            <a:r>
              <a:rPr lang="en-US" sz="2400" dirty="0"/>
              <a:t>HMM</a:t>
            </a:r>
            <a:r>
              <a:rPr lang="ru-RU" sz="2400" dirty="0"/>
              <a:t>), условные случайные поля</a:t>
            </a:r>
          </a:p>
          <a:p>
            <a:pPr>
              <a:buClr>
                <a:schemeClr val="bg1">
                  <a:lumMod val="20000"/>
                  <a:lumOff val="80000"/>
                </a:schemeClr>
              </a:buClr>
              <a:defRPr/>
            </a:pPr>
            <a:r>
              <a:rPr lang="ru-RU" sz="2400" dirty="0"/>
              <a:t>нейронные </a:t>
            </a:r>
            <a:r>
              <a:rPr lang="ru-RU" sz="2400" dirty="0" smtClean="0"/>
              <a:t>сети</a:t>
            </a:r>
          </a:p>
          <a:p>
            <a:pPr>
              <a:buClr>
                <a:schemeClr val="bg1">
                  <a:lumMod val="20000"/>
                  <a:lumOff val="80000"/>
                </a:schemeClr>
              </a:buClr>
              <a:defRPr/>
            </a:pPr>
            <a:r>
              <a:rPr lang="en-US" sz="2400" dirty="0" smtClean="0"/>
              <a:t>CRF (</a:t>
            </a:r>
            <a:r>
              <a:rPr lang="ru-RU" sz="2400" dirty="0" smtClean="0"/>
              <a:t>условные случайные поля</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defRPr/>
            </a:pPr>
            <a:r>
              <a:rPr lang="ru-RU" dirty="0" err="1" smtClean="0"/>
              <a:t>Дизамбигуация</a:t>
            </a:r>
            <a:r>
              <a:rPr lang="en-US" dirty="0" smtClean="0"/>
              <a:t/>
            </a:r>
            <a:br>
              <a:rPr lang="en-US" dirty="0" smtClean="0"/>
            </a:br>
            <a:r>
              <a:rPr lang="ru-RU" dirty="0" smtClean="0"/>
              <a:t>Правила</a:t>
            </a:r>
            <a:endParaRPr lang="en-US" dirty="0"/>
          </a:p>
        </p:txBody>
      </p:sp>
      <p:sp>
        <p:nvSpPr>
          <p:cNvPr id="3" name="Объект 2"/>
          <p:cNvSpPr>
            <a:spLocks noGrp="1"/>
          </p:cNvSpPr>
          <p:nvPr>
            <p:ph idx="1"/>
          </p:nvPr>
        </p:nvSpPr>
        <p:spPr/>
        <p:txBody>
          <a:bodyPr/>
          <a:lstStyle/>
          <a:p>
            <a:pPr>
              <a:buClr>
                <a:schemeClr val="bg1">
                  <a:lumMod val="20000"/>
                  <a:lumOff val="80000"/>
                </a:schemeClr>
              </a:buClr>
              <a:defRPr/>
            </a:pPr>
            <a:r>
              <a:rPr lang="en-US" i="1" dirty="0" smtClean="0"/>
              <a:t>A fly can fly</a:t>
            </a:r>
          </a:p>
          <a:p>
            <a:pPr>
              <a:buClr>
                <a:schemeClr val="bg1">
                  <a:lumMod val="20000"/>
                  <a:lumOff val="80000"/>
                </a:schemeClr>
              </a:buClr>
              <a:defRPr/>
            </a:pPr>
            <a:r>
              <a:rPr lang="ru-RU" dirty="0" smtClean="0"/>
              <a:t>Правило</a:t>
            </a:r>
            <a:r>
              <a:rPr lang="en-US" dirty="0" smtClean="0"/>
              <a:t>???</a:t>
            </a:r>
          </a:p>
          <a:p>
            <a:pPr marL="0" indent="0">
              <a:buFont typeface="Wingdings" panose="05000000000000000000" pitchFamily="2" charset="2"/>
              <a:buNone/>
              <a:defRPr/>
            </a:pPr>
            <a:r>
              <a:rPr lang="en-US" dirty="0" smtClean="0"/>
              <a:t>{N,V} 					| </a:t>
            </a:r>
            <a:r>
              <a:rPr lang="en-US" dirty="0" err="1" smtClean="0"/>
              <a:t>Det</a:t>
            </a:r>
            <a:r>
              <a:rPr lang="en-US" dirty="0" smtClean="0"/>
              <a:t> _ </a:t>
            </a:r>
            <a:endParaRPr lang="ru-RU" dirty="0" smtClean="0"/>
          </a:p>
          <a:p>
            <a:pPr marL="0" indent="0">
              <a:buFont typeface="Wingdings" panose="05000000000000000000" pitchFamily="2" charset="2"/>
              <a:buNone/>
              <a:defRPr/>
            </a:pPr>
            <a:endParaRPr lang="ru-RU" dirty="0" smtClean="0"/>
          </a:p>
          <a:p>
            <a:pPr marL="0" indent="0">
              <a:buFont typeface="Wingdings" panose="05000000000000000000" pitchFamily="2" charset="2"/>
              <a:buNone/>
              <a:defRPr/>
            </a:pPr>
            <a:r>
              <a:rPr lang="ru-RU" i="1" dirty="0" smtClean="0"/>
              <a:t>Запомни эти </a:t>
            </a:r>
            <a:r>
              <a:rPr lang="ru-RU" b="1" i="1" dirty="0" smtClean="0"/>
              <a:t>данные</a:t>
            </a:r>
            <a:endParaRPr lang="en-US" b="1" i="1" dirty="0" smtClean="0"/>
          </a:p>
          <a:p>
            <a:pPr marL="0" indent="0">
              <a:buFont typeface="Wingdings" panose="05000000000000000000" pitchFamily="2" charset="2"/>
              <a:buNone/>
              <a:defRPr/>
            </a:pPr>
            <a:r>
              <a:rPr lang="ru-RU" b="1" i="1" dirty="0" smtClean="0"/>
              <a:t>Данные </a:t>
            </a:r>
            <a:r>
              <a:rPr lang="ru-RU" i="1" dirty="0" smtClean="0"/>
              <a:t>получены …</a:t>
            </a:r>
            <a:endParaRPr lang="ru-RU" b="1" i="1" dirty="0" smtClean="0"/>
          </a:p>
          <a:p>
            <a:pPr marL="0" indent="0">
              <a:buFont typeface="Wingdings" panose="05000000000000000000" pitchFamily="2" charset="2"/>
              <a:buNone/>
              <a:defRPr/>
            </a:pPr>
            <a:r>
              <a:rPr lang="en-US" dirty="0" smtClean="0"/>
              <a:t>{N,A} -&gt; N | _&lt;/s&gt; </a:t>
            </a:r>
            <a:r>
              <a:rPr lang="ru-RU" dirty="0" smtClean="0"/>
              <a:t>или _ </a:t>
            </a:r>
            <a:r>
              <a:rPr lang="en-US" dirty="0" err="1" smtClean="0"/>
              <a:t>Vfin</a:t>
            </a:r>
            <a:endParaRPr lang="en-US" dirty="0"/>
          </a:p>
        </p:txBody>
      </p:sp>
      <p:sp>
        <p:nvSpPr>
          <p:cNvPr id="4" name="Стрелка вправо 3"/>
          <p:cNvSpPr/>
          <p:nvPr/>
        </p:nvSpPr>
        <p:spPr>
          <a:xfrm>
            <a:off x="3635375" y="3068638"/>
            <a:ext cx="431800" cy="460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TextBox 4"/>
          <p:cNvSpPr txBox="1">
            <a:spLocks noChangeArrowheads="1"/>
          </p:cNvSpPr>
          <p:nvPr/>
        </p:nvSpPr>
        <p:spPr bwMode="auto">
          <a:xfrm>
            <a:off x="4540250" y="2852738"/>
            <a:ext cx="1368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en-US" altLang="en-US" sz="2800"/>
              <a:t>???</a:t>
            </a:r>
          </a:p>
        </p:txBody>
      </p:sp>
      <p:sp>
        <p:nvSpPr>
          <p:cNvPr id="6" name="TextBox 5"/>
          <p:cNvSpPr txBox="1">
            <a:spLocks noChangeArrowheads="1"/>
          </p:cNvSpPr>
          <p:nvPr/>
        </p:nvSpPr>
        <p:spPr bwMode="auto">
          <a:xfrm>
            <a:off x="4284663" y="2830513"/>
            <a:ext cx="136683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en-US" altLang="en-US" sz="2800"/>
              <a:t>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5"/>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5" grpId="1"/>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defRPr/>
            </a:pPr>
            <a:r>
              <a:rPr lang="ru-RU" dirty="0" err="1" smtClean="0"/>
              <a:t>Дизамбигуация</a:t>
            </a:r>
            <a:r>
              <a:rPr lang="en-US" dirty="0" smtClean="0"/>
              <a:t/>
            </a:r>
            <a:br>
              <a:rPr lang="en-US" dirty="0" smtClean="0"/>
            </a:br>
            <a:r>
              <a:rPr lang="ru-RU" dirty="0" smtClean="0"/>
              <a:t>Правила</a:t>
            </a:r>
            <a:endParaRPr lang="en-US" dirty="0"/>
          </a:p>
        </p:txBody>
      </p:sp>
      <p:sp>
        <p:nvSpPr>
          <p:cNvPr id="3" name="Объект 2"/>
          <p:cNvSpPr>
            <a:spLocks noGrp="1"/>
          </p:cNvSpPr>
          <p:nvPr>
            <p:ph idx="1"/>
          </p:nvPr>
        </p:nvSpPr>
        <p:spPr/>
        <p:txBody>
          <a:bodyPr/>
          <a:lstStyle/>
          <a:p>
            <a:pPr marL="0" indent="0">
              <a:buFont typeface="Wingdings" panose="05000000000000000000" pitchFamily="2" charset="2"/>
              <a:buNone/>
              <a:defRPr/>
            </a:pPr>
            <a:r>
              <a:rPr lang="en-US" dirty="0" smtClean="0"/>
              <a:t>??? (a) </a:t>
            </a:r>
            <a:r>
              <a:rPr lang="ru-RU" i="1" dirty="0" smtClean="0"/>
              <a:t>большие ямы </a:t>
            </a:r>
            <a:r>
              <a:rPr lang="en-US" dirty="0" smtClean="0"/>
              <a:t>vs. (b) </a:t>
            </a:r>
            <a:r>
              <a:rPr lang="ru-RU" i="1" dirty="0" smtClean="0"/>
              <a:t>большой ямы</a:t>
            </a:r>
          </a:p>
          <a:p>
            <a:pPr marL="0" indent="0">
              <a:buFont typeface="Wingdings" panose="05000000000000000000" pitchFamily="2" charset="2"/>
              <a:buNone/>
              <a:defRPr/>
            </a:pPr>
            <a:r>
              <a:rPr lang="en-US" dirty="0" smtClean="0"/>
              <a:t>(a) x</a:t>
            </a:r>
            <a:r>
              <a:rPr lang="en-US" i="1" dirty="0" smtClean="0"/>
              <a:t>={‘</a:t>
            </a:r>
            <a:r>
              <a:rPr lang="en-US" dirty="0" err="1" smtClean="0"/>
              <a:t>pl.nom</a:t>
            </a:r>
            <a:r>
              <a:rPr lang="en-US" dirty="0" smtClean="0"/>
              <a:t>’</a:t>
            </a:r>
            <a:r>
              <a:rPr lang="en-US" i="1" dirty="0" smtClean="0"/>
              <a:t>} </a:t>
            </a:r>
            <a:r>
              <a:rPr lang="en-US" dirty="0" smtClean="0">
                <a:sym typeface="Symbol" panose="05050102010706020507" pitchFamily="18" charset="2"/>
              </a:rPr>
              <a:t></a:t>
            </a:r>
            <a:r>
              <a:rPr lang="en-US" i="1" dirty="0" smtClean="0"/>
              <a:t>{‘</a:t>
            </a:r>
            <a:r>
              <a:rPr lang="en-US" dirty="0" err="1" smtClean="0"/>
              <a:t>pl.nom</a:t>
            </a:r>
            <a:r>
              <a:rPr lang="en-US" dirty="0" smtClean="0"/>
              <a:t>’, ‘</a:t>
            </a:r>
            <a:r>
              <a:rPr lang="en-US" dirty="0" err="1" smtClean="0"/>
              <a:t>sg.gen</a:t>
            </a:r>
            <a:r>
              <a:rPr lang="en-US" dirty="0" smtClean="0"/>
              <a:t>’</a:t>
            </a:r>
            <a:r>
              <a:rPr lang="en-US" i="1" dirty="0" smtClean="0"/>
              <a:t>}</a:t>
            </a:r>
          </a:p>
          <a:p>
            <a:pPr marL="0" indent="0">
              <a:buFont typeface="Wingdings" panose="05000000000000000000" pitchFamily="2" charset="2"/>
              <a:buNone/>
              <a:defRPr/>
            </a:pPr>
            <a:r>
              <a:rPr lang="en-US" dirty="0" smtClean="0"/>
              <a:t>(b) x</a:t>
            </a:r>
            <a:r>
              <a:rPr lang="en-US" i="1" dirty="0" smtClean="0"/>
              <a:t>={‘</a:t>
            </a:r>
            <a:r>
              <a:rPr lang="en-US" dirty="0" err="1" smtClean="0"/>
              <a:t>f.sg.gen</a:t>
            </a:r>
            <a:r>
              <a:rPr lang="en-US" dirty="0" smtClean="0"/>
              <a:t>’, ‘</a:t>
            </a:r>
            <a:r>
              <a:rPr lang="en-US" dirty="0" err="1" smtClean="0"/>
              <a:t>m.sg.nom</a:t>
            </a:r>
            <a:r>
              <a:rPr lang="en-US" dirty="0" smtClean="0"/>
              <a:t>’, ‘f.sg.dat’, ‘</a:t>
            </a:r>
            <a:r>
              <a:rPr lang="en-US" dirty="0" err="1" smtClean="0"/>
              <a:t>f.sg.ins</a:t>
            </a:r>
            <a:r>
              <a:rPr lang="en-US" dirty="0" smtClean="0"/>
              <a:t>’, ‘</a:t>
            </a:r>
            <a:r>
              <a:rPr lang="en-US" dirty="0" err="1" smtClean="0"/>
              <a:t>f.sg.pp</a:t>
            </a:r>
            <a:r>
              <a:rPr lang="en-US" dirty="0" smtClean="0"/>
              <a:t>’</a:t>
            </a:r>
            <a:r>
              <a:rPr lang="en-US" i="1" dirty="0" smtClean="0"/>
              <a:t>} </a:t>
            </a:r>
            <a:r>
              <a:rPr lang="en-US" dirty="0" smtClean="0">
                <a:sym typeface="Symbol" panose="05050102010706020507" pitchFamily="18" charset="2"/>
              </a:rPr>
              <a:t></a:t>
            </a:r>
            <a:r>
              <a:rPr lang="en-US" i="1" dirty="0" smtClean="0"/>
              <a:t>{‘</a:t>
            </a:r>
            <a:r>
              <a:rPr lang="en-US" dirty="0" err="1" smtClean="0"/>
              <a:t>pl.nom</a:t>
            </a:r>
            <a:r>
              <a:rPr lang="en-US" dirty="0" smtClean="0"/>
              <a:t>’, ‘</a:t>
            </a:r>
            <a:r>
              <a:rPr lang="en-US" dirty="0" err="1" smtClean="0"/>
              <a:t>sg.gen</a:t>
            </a:r>
            <a:r>
              <a:rPr lang="en-US" dirty="0" smtClean="0"/>
              <a:t>’</a:t>
            </a:r>
            <a:r>
              <a:rPr lang="en-US" i="1" dirty="0" smtClean="0"/>
              <a:t>}</a:t>
            </a:r>
          </a:p>
          <a:p>
            <a:pPr marL="514350" indent="-514350">
              <a:buFont typeface="Wingdings" panose="05000000000000000000" pitchFamily="2" charset="2"/>
              <a:buAutoNum type="alphaLcParenBoth"/>
              <a:defRPr/>
            </a:pPr>
            <a:r>
              <a:rPr lang="en-US" dirty="0" smtClean="0"/>
              <a:t>x</a:t>
            </a:r>
            <a:r>
              <a:rPr lang="en-US" i="1" dirty="0" smtClean="0"/>
              <a:t>= {‘</a:t>
            </a:r>
            <a:r>
              <a:rPr lang="en-US" dirty="0" err="1" smtClean="0"/>
              <a:t>pl.nom</a:t>
            </a:r>
            <a:r>
              <a:rPr lang="en-US" dirty="0" smtClean="0"/>
              <a:t>’}; (b) x = {‘</a:t>
            </a:r>
            <a:r>
              <a:rPr lang="en-US" dirty="0" err="1" smtClean="0"/>
              <a:t>sg.gen</a:t>
            </a:r>
            <a:r>
              <a:rPr lang="en-US" dirty="0" smtClean="0"/>
              <a:t>’</a:t>
            </a:r>
            <a:r>
              <a:rPr lang="en-US" i="1" dirty="0" smtClean="0"/>
              <a:t>}</a:t>
            </a:r>
          </a:p>
          <a:p>
            <a:pPr marL="0" indent="0">
              <a:buFont typeface="Wingdings" panose="05000000000000000000" pitchFamily="2" charset="2"/>
              <a:buNone/>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452438" y="115888"/>
            <a:ext cx="8229600" cy="1143000"/>
          </a:xfrm>
        </p:spPr>
        <p:txBody>
          <a:bodyPr/>
          <a:lstStyle/>
          <a:p>
            <a:pPr>
              <a:defRPr/>
            </a:pPr>
            <a:r>
              <a:rPr lang="ru-RU" sz="3600" dirty="0" err="1" smtClean="0"/>
              <a:t>Дизамбигуация</a:t>
            </a:r>
            <a:endParaRPr lang="ru-RU" sz="3600" dirty="0"/>
          </a:p>
        </p:txBody>
      </p:sp>
      <p:sp>
        <p:nvSpPr>
          <p:cNvPr id="154627" name="Rectangle 3"/>
          <p:cNvSpPr>
            <a:spLocks noGrp="1" noChangeArrowheads="1"/>
          </p:cNvSpPr>
          <p:nvPr>
            <p:ph type="body" sz="half" idx="1"/>
          </p:nvPr>
        </p:nvSpPr>
        <p:spPr>
          <a:xfrm>
            <a:off x="482600" y="1098550"/>
            <a:ext cx="8218488" cy="820738"/>
          </a:xfrm>
        </p:spPr>
        <p:txBody>
          <a:bodyPr/>
          <a:lstStyle/>
          <a:p>
            <a:pPr>
              <a:lnSpc>
                <a:spcPct val="90000"/>
              </a:lnSpc>
              <a:defRPr/>
            </a:pPr>
            <a:r>
              <a:rPr lang="ru-RU" sz="2400" dirty="0"/>
              <a:t>… и предложили систему диагностических ситуаций, помогающих разрешить </a:t>
            </a:r>
            <a:r>
              <a:rPr lang="ru-RU" sz="2400" dirty="0" smtClean="0"/>
              <a:t>некоторые </a:t>
            </a:r>
            <a:r>
              <a:rPr lang="ru-RU" sz="2400" dirty="0"/>
              <a:t>типы омонимии: </a:t>
            </a:r>
          </a:p>
        </p:txBody>
      </p:sp>
      <p:pic>
        <p:nvPicPr>
          <p:cNvPr id="26628" name="Picture 4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738" y="2133600"/>
            <a:ext cx="6985000" cy="427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defRPr/>
            </a:pPr>
            <a:r>
              <a:rPr lang="ru-RU" dirty="0" smtClean="0"/>
              <a:t>Методы автоматической </a:t>
            </a:r>
            <a:r>
              <a:rPr lang="ru-RU" dirty="0" err="1" smtClean="0"/>
              <a:t>дизамбигуации</a:t>
            </a:r>
            <a:endParaRPr lang="en-US" dirty="0"/>
          </a:p>
        </p:txBody>
      </p:sp>
      <p:sp>
        <p:nvSpPr>
          <p:cNvPr id="3" name="Объект 2"/>
          <p:cNvSpPr>
            <a:spLocks noGrp="1"/>
          </p:cNvSpPr>
          <p:nvPr>
            <p:ph idx="1"/>
          </p:nvPr>
        </p:nvSpPr>
        <p:spPr/>
        <p:txBody>
          <a:bodyPr/>
          <a:lstStyle/>
          <a:p>
            <a:pPr>
              <a:buClr>
                <a:schemeClr val="tx2">
                  <a:lumMod val="50000"/>
                </a:schemeClr>
              </a:buClr>
              <a:defRPr/>
            </a:pPr>
            <a:r>
              <a:rPr lang="ru-RU" dirty="0" smtClean="0">
                <a:solidFill>
                  <a:schemeClr val="bg2">
                    <a:lumMod val="50000"/>
                    <a:lumOff val="50000"/>
                  </a:schemeClr>
                </a:solidFill>
              </a:rPr>
              <a:t>Морфологическая аннотация</a:t>
            </a:r>
          </a:p>
          <a:p>
            <a:pPr>
              <a:buClr>
                <a:schemeClr val="tx2">
                  <a:lumMod val="50000"/>
                </a:schemeClr>
              </a:buClr>
              <a:defRPr/>
            </a:pPr>
            <a:r>
              <a:rPr lang="ru-RU" dirty="0">
                <a:solidFill>
                  <a:schemeClr val="bg2">
                    <a:lumMod val="50000"/>
                    <a:lumOff val="50000"/>
                  </a:schemeClr>
                </a:solidFill>
              </a:rPr>
              <a:t>Омонимия в словаре и в тексте</a:t>
            </a:r>
          </a:p>
          <a:p>
            <a:pPr>
              <a:buClr>
                <a:schemeClr val="tx2">
                  <a:lumMod val="50000"/>
                </a:schemeClr>
              </a:buClr>
              <a:defRPr/>
            </a:pPr>
            <a:r>
              <a:rPr lang="ru-RU" dirty="0">
                <a:solidFill>
                  <a:schemeClr val="bg2">
                    <a:lumMod val="50000"/>
                    <a:lumOff val="50000"/>
                  </a:schemeClr>
                </a:solidFill>
              </a:rPr>
              <a:t>Методы</a:t>
            </a:r>
          </a:p>
          <a:p>
            <a:pPr marL="800100" lvl="4" indent="-342900">
              <a:buClr>
                <a:schemeClr val="tx2">
                  <a:lumMod val="50000"/>
                </a:schemeClr>
              </a:buClr>
              <a:defRPr/>
            </a:pPr>
            <a:r>
              <a:rPr lang="ru-RU" sz="3200" dirty="0">
                <a:solidFill>
                  <a:schemeClr val="bg2">
                    <a:lumMod val="50000"/>
                    <a:lumOff val="50000"/>
                  </a:schemeClr>
                </a:solidFill>
                <a:ea typeface="+mn-ea"/>
                <a:cs typeface="+mn-cs"/>
              </a:rPr>
              <a:t>классификация методов</a:t>
            </a:r>
          </a:p>
          <a:p>
            <a:pPr marL="742950" lvl="2" indent="-342900">
              <a:buClr>
                <a:schemeClr val="tx2">
                  <a:lumMod val="50000"/>
                </a:schemeClr>
              </a:buClr>
              <a:defRPr/>
            </a:pPr>
            <a:r>
              <a:rPr lang="ru-RU" dirty="0">
                <a:solidFill>
                  <a:schemeClr val="bg2">
                    <a:lumMod val="50000"/>
                    <a:lumOff val="50000"/>
                  </a:schemeClr>
                </a:solidFill>
                <a:ea typeface="+mn-ea"/>
                <a:cs typeface="+mn-cs"/>
              </a:rPr>
              <a:t>методы, основанные на правилах</a:t>
            </a:r>
          </a:p>
          <a:p>
            <a:pPr marL="742950" lvl="2" indent="-342900">
              <a:buClr>
                <a:schemeClr val="tx2">
                  <a:lumMod val="50000"/>
                </a:schemeClr>
              </a:buClr>
              <a:defRPr/>
            </a:pPr>
            <a:r>
              <a:rPr lang="ru-RU" sz="2800" dirty="0">
                <a:ea typeface="+mn-ea"/>
                <a:cs typeface="+mn-cs"/>
              </a:rPr>
              <a:t>трансформационный метод </a:t>
            </a:r>
            <a:r>
              <a:rPr lang="ru-RU" sz="2800" dirty="0" err="1">
                <a:ea typeface="+mn-ea"/>
                <a:cs typeface="+mn-cs"/>
              </a:rPr>
              <a:t>Э.Брилла</a:t>
            </a:r>
            <a:r>
              <a:rPr lang="ru-RU" sz="2800" dirty="0">
                <a:ea typeface="+mn-ea"/>
                <a:cs typeface="+mn-cs"/>
              </a:rPr>
              <a:t> (извлечение правил)</a:t>
            </a:r>
          </a:p>
          <a:p>
            <a:pPr marL="742950" lvl="2" indent="-342900">
              <a:buClr>
                <a:schemeClr val="tx2">
                  <a:lumMod val="50000"/>
                </a:schemeClr>
              </a:buClr>
              <a:defRPr/>
            </a:pPr>
            <a:r>
              <a:rPr lang="ru-RU" dirty="0">
                <a:solidFill>
                  <a:schemeClr val="bg2">
                    <a:lumMod val="50000"/>
                    <a:lumOff val="50000"/>
                  </a:schemeClr>
                </a:solidFill>
                <a:ea typeface="+mn-ea"/>
                <a:cs typeface="+mn-cs"/>
              </a:rPr>
              <a:t>скрытые </a:t>
            </a:r>
            <a:r>
              <a:rPr lang="ru-RU" dirty="0" err="1">
                <a:solidFill>
                  <a:schemeClr val="bg2">
                    <a:lumMod val="50000"/>
                    <a:lumOff val="50000"/>
                  </a:schemeClr>
                </a:solidFill>
                <a:ea typeface="+mn-ea"/>
                <a:cs typeface="+mn-cs"/>
              </a:rPr>
              <a:t>марковские</a:t>
            </a:r>
            <a:r>
              <a:rPr lang="ru-RU" dirty="0">
                <a:solidFill>
                  <a:schemeClr val="bg2">
                    <a:lumMod val="50000"/>
                    <a:lumOff val="50000"/>
                  </a:schemeClr>
                </a:solidFill>
                <a:ea typeface="+mn-ea"/>
                <a:cs typeface="+mn-cs"/>
              </a:rPr>
              <a:t> модели</a:t>
            </a:r>
          </a:p>
          <a:p>
            <a:pPr lvl="1">
              <a:defRPr/>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xfrm>
            <a:off x="468313" y="1989138"/>
            <a:ext cx="8229600" cy="4525962"/>
          </a:xfrm>
          <a:noFill/>
          <a:extLst>
            <a:ext uri="{909E8E84-426E-40DD-AFC4-6F175D3DCCD1}">
              <a14:hiddenFill xmlns:a14="http://schemas.microsoft.com/office/drawing/2010/main">
                <a:solidFill>
                  <a:srgbClr val="FFFFFF"/>
                </a:solidFill>
              </a14:hiddenFill>
            </a:ext>
          </a:extLst>
        </p:spPr>
        <p:txBody>
          <a:bodyPr/>
          <a:lstStyle/>
          <a:p>
            <a:pPr>
              <a:lnSpc>
                <a:spcPct val="80000"/>
              </a:lnSpc>
              <a:buClr>
                <a:schemeClr val="tx1"/>
              </a:buClr>
            </a:pPr>
            <a:r>
              <a:rPr lang="ru-RU" altLang="en-US" sz="2400" smtClean="0">
                <a:effectLst/>
              </a:rPr>
              <a:t>1994 г.: Массачусетский технологический институт, Э.Брилл</a:t>
            </a:r>
          </a:p>
          <a:p>
            <a:pPr>
              <a:lnSpc>
                <a:spcPct val="80000"/>
              </a:lnSpc>
              <a:spcBef>
                <a:spcPts val="2400"/>
              </a:spcBef>
              <a:buClr>
                <a:schemeClr val="tx1"/>
              </a:buClr>
            </a:pPr>
            <a:r>
              <a:rPr lang="ru-RU" altLang="en-US" sz="2400" smtClean="0">
                <a:effectLst/>
              </a:rPr>
              <a:t>Дано: корпус</a:t>
            </a:r>
          </a:p>
          <a:p>
            <a:pPr lvl="1">
              <a:lnSpc>
                <a:spcPct val="80000"/>
              </a:lnSpc>
              <a:buClr>
                <a:schemeClr val="tx1"/>
              </a:buClr>
              <a:buFont typeface="Wingdings" panose="05000000000000000000" pitchFamily="2" charset="2"/>
              <a:buChar char="Ø"/>
            </a:pPr>
            <a:r>
              <a:rPr lang="ru-RU" altLang="en-US" sz="2000" smtClean="0">
                <a:effectLst/>
              </a:rPr>
              <a:t>Каждому токену в корпусе приписан единственный верный тег</a:t>
            </a:r>
          </a:p>
          <a:p>
            <a:pPr>
              <a:lnSpc>
                <a:spcPct val="80000"/>
              </a:lnSpc>
              <a:buClr>
                <a:schemeClr val="tx1"/>
              </a:buClr>
            </a:pPr>
            <a:r>
              <a:rPr lang="ru-RU" altLang="en-US" sz="2400" smtClean="0">
                <a:effectLst/>
              </a:rPr>
              <a:t>Задача: </a:t>
            </a:r>
          </a:p>
          <a:p>
            <a:pPr lvl="1">
              <a:lnSpc>
                <a:spcPct val="80000"/>
              </a:lnSpc>
              <a:buClr>
                <a:schemeClr val="tx1"/>
              </a:buClr>
              <a:buFont typeface="Wingdings" panose="05000000000000000000" pitchFamily="2" charset="2"/>
              <a:buChar char="Ø"/>
            </a:pPr>
            <a:r>
              <a:rPr lang="ru-RU" altLang="en-US" sz="2000" smtClean="0">
                <a:effectLst/>
              </a:rPr>
              <a:t>автоматически построить систему правил, которая выбирает правильные теги из числа возможных</a:t>
            </a:r>
          </a:p>
        </p:txBody>
      </p:sp>
      <p:sp>
        <p:nvSpPr>
          <p:cNvPr id="29699" name="Rectangle 5"/>
          <p:cNvSpPr>
            <a:spLocks noChangeArrowheads="1"/>
          </p:cNvSpPr>
          <p:nvPr/>
        </p:nvSpPr>
        <p:spPr bwMode="auto">
          <a:xfrm>
            <a:off x="250825" y="142875"/>
            <a:ext cx="8785225"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eaLnBrk="1" hangingPunct="1">
              <a:spcBef>
                <a:spcPct val="0"/>
              </a:spcBef>
              <a:buClrTx/>
              <a:buSzTx/>
              <a:buFontTx/>
              <a:buNone/>
            </a:pPr>
            <a:r>
              <a:rPr lang="ru-RU" altLang="en-US" sz="2800" b="1">
                <a:solidFill>
                  <a:schemeClr val="tx2"/>
                </a:solidFill>
              </a:rPr>
              <a:t>Алгоритмы, основанные на трансформационных правилах</a:t>
            </a:r>
          </a:p>
          <a:p>
            <a:pPr algn="ctr" eaLnBrk="1" hangingPunct="1">
              <a:spcBef>
                <a:spcPct val="0"/>
              </a:spcBef>
              <a:buClrTx/>
              <a:buSzTx/>
              <a:buFontTx/>
              <a:buNone/>
            </a:pPr>
            <a:r>
              <a:rPr lang="ru-RU" altLang="en-US" b="1">
                <a:solidFill>
                  <a:schemeClr val="tx2"/>
                </a:solidFill>
              </a:rPr>
              <a:t>Алгоритм Э.Брилла с управляемым обучением</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468313" y="1601788"/>
            <a:ext cx="8229600" cy="4525962"/>
          </a:xfrm>
          <a:extLst>
            <a:ext uri="{909E8E84-426E-40DD-AFC4-6F175D3DCCD1}">
              <a14:hiddenFill xmlns:a14="http://schemas.microsoft.com/office/drawing/2010/main">
                <a:solidFill>
                  <a:srgbClr val="FFFFFF"/>
                </a:solidFill>
              </a14:hiddenFill>
            </a:ext>
          </a:extLst>
        </p:spPr>
        <p:txBody>
          <a:bodyPr/>
          <a:lstStyle/>
          <a:p>
            <a:pPr>
              <a:lnSpc>
                <a:spcPct val="80000"/>
              </a:lnSpc>
              <a:spcBef>
                <a:spcPts val="1200"/>
              </a:spcBef>
              <a:buClr>
                <a:schemeClr val="bg1">
                  <a:lumMod val="20000"/>
                  <a:lumOff val="80000"/>
                </a:schemeClr>
              </a:buClr>
              <a:defRPr/>
            </a:pPr>
            <a:endParaRPr lang="ru-RU" sz="2400" dirty="0" smtClean="0">
              <a:effectLst/>
              <a:latin typeface="Times New Roman" panose="02020603050405020304" pitchFamily="18" charset="0"/>
              <a:cs typeface="Times New Roman" panose="02020603050405020304" pitchFamily="18" charset="0"/>
            </a:endParaRPr>
          </a:p>
          <a:p>
            <a:pPr>
              <a:lnSpc>
                <a:spcPct val="80000"/>
              </a:lnSpc>
              <a:spcBef>
                <a:spcPts val="1200"/>
              </a:spcBef>
              <a:buClr>
                <a:schemeClr val="bg1">
                  <a:lumMod val="20000"/>
                  <a:lumOff val="80000"/>
                </a:schemeClr>
              </a:buClr>
              <a:defRPr/>
            </a:pPr>
            <a:r>
              <a:rPr lang="ru-RU" sz="2400" dirty="0" smtClean="0">
                <a:effectLst/>
                <a:latin typeface="Times New Roman" panose="02020603050405020304" pitchFamily="18" charset="0"/>
                <a:cs typeface="Times New Roman" panose="02020603050405020304" pitchFamily="18" charset="0"/>
              </a:rPr>
              <a:t>Новый корпус: </a:t>
            </a:r>
          </a:p>
          <a:p>
            <a:pPr lvl="1">
              <a:lnSpc>
                <a:spcPct val="80000"/>
              </a:lnSpc>
              <a:spcBef>
                <a:spcPts val="1200"/>
              </a:spcBef>
              <a:buClr>
                <a:schemeClr val="bg1">
                  <a:lumMod val="20000"/>
                  <a:lumOff val="80000"/>
                </a:schemeClr>
              </a:buClr>
              <a:defRPr/>
            </a:pPr>
            <a:r>
              <a:rPr lang="ru-RU" sz="2400" dirty="0" smtClean="0">
                <a:effectLst/>
                <a:latin typeface="Times New Roman" panose="02020603050405020304" pitchFamily="18" charset="0"/>
                <a:cs typeface="Times New Roman" panose="02020603050405020304" pitchFamily="18" charset="0"/>
              </a:rPr>
              <a:t>возьмем тексты обучающего корпуса и «удалим» разметку</a:t>
            </a:r>
          </a:p>
          <a:p>
            <a:pPr>
              <a:lnSpc>
                <a:spcPct val="80000"/>
              </a:lnSpc>
              <a:spcBef>
                <a:spcPts val="1200"/>
              </a:spcBef>
              <a:buFont typeface="Wingdings" panose="05000000000000000000" pitchFamily="2" charset="2"/>
              <a:buNone/>
              <a:defRPr/>
            </a:pPr>
            <a:endParaRPr lang="ru-RU" sz="2400" dirty="0" smtClean="0">
              <a:effectLst/>
            </a:endParaRPr>
          </a:p>
          <a:p>
            <a:pPr>
              <a:lnSpc>
                <a:spcPct val="80000"/>
              </a:lnSpc>
              <a:defRPr/>
            </a:pPr>
            <a:endParaRPr lang="ru-RU" sz="2400" dirty="0" smtClean="0">
              <a:effectLst/>
            </a:endParaRPr>
          </a:p>
        </p:txBody>
      </p:sp>
      <p:sp>
        <p:nvSpPr>
          <p:cNvPr id="30723" name="Rectangle 5"/>
          <p:cNvSpPr>
            <a:spLocks noChangeArrowheads="1"/>
          </p:cNvSpPr>
          <p:nvPr/>
        </p:nvSpPr>
        <p:spPr bwMode="auto">
          <a:xfrm>
            <a:off x="323850" y="142875"/>
            <a:ext cx="8712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eaLnBrk="1" hangingPunct="1">
              <a:spcBef>
                <a:spcPct val="0"/>
              </a:spcBef>
              <a:buClrTx/>
              <a:buSzTx/>
              <a:buFontTx/>
              <a:buNone/>
            </a:pPr>
            <a:r>
              <a:rPr lang="ru-RU" altLang="en-US" sz="2800" b="1">
                <a:solidFill>
                  <a:schemeClr val="tx2"/>
                </a:solidFill>
              </a:rPr>
              <a:t>Алгоритмы, основанные на правилах</a:t>
            </a:r>
          </a:p>
          <a:p>
            <a:pPr algn="ctr" eaLnBrk="1" hangingPunct="1">
              <a:spcBef>
                <a:spcPct val="0"/>
              </a:spcBef>
              <a:buClrTx/>
              <a:buSzTx/>
              <a:buFontTx/>
              <a:buNone/>
            </a:pPr>
            <a:r>
              <a:rPr lang="ru-RU" altLang="en-US" b="1">
                <a:solidFill>
                  <a:schemeClr val="tx2"/>
                </a:solidFill>
              </a:rPr>
              <a:t>Алгоритм Э.Брилла с управляемым обучением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6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468313" y="1557338"/>
            <a:ext cx="8229600" cy="4525962"/>
          </a:xfrm>
          <a:extLst>
            <a:ext uri="{909E8E84-426E-40DD-AFC4-6F175D3DCCD1}">
              <a14:hiddenFill xmlns:a14="http://schemas.microsoft.com/office/drawing/2010/main">
                <a:solidFill>
                  <a:srgbClr val="FFFFFF"/>
                </a:solidFill>
              </a14:hiddenFill>
            </a:ext>
          </a:extLst>
        </p:spPr>
        <p:txBody>
          <a:bodyPr/>
          <a:lstStyle/>
          <a:p>
            <a:pPr>
              <a:lnSpc>
                <a:spcPct val="80000"/>
              </a:lnSpc>
              <a:spcBef>
                <a:spcPts val="1200"/>
              </a:spcBef>
              <a:buClr>
                <a:schemeClr val="bg1">
                  <a:lumMod val="20000"/>
                  <a:lumOff val="80000"/>
                </a:schemeClr>
              </a:buClr>
              <a:defRPr/>
            </a:pPr>
            <a:endParaRPr lang="ru-RU" sz="2400" dirty="0" smtClean="0">
              <a:effectLst/>
              <a:latin typeface="Times New Roman" panose="02020603050405020304" pitchFamily="18" charset="0"/>
              <a:cs typeface="Times New Roman" panose="02020603050405020304" pitchFamily="18" charset="0"/>
            </a:endParaRPr>
          </a:p>
          <a:p>
            <a:pPr>
              <a:lnSpc>
                <a:spcPct val="80000"/>
              </a:lnSpc>
              <a:spcBef>
                <a:spcPts val="1200"/>
              </a:spcBef>
              <a:buClr>
                <a:schemeClr val="bg1">
                  <a:lumMod val="20000"/>
                  <a:lumOff val="80000"/>
                </a:schemeClr>
              </a:buClr>
              <a:defRPr/>
            </a:pPr>
            <a:r>
              <a:rPr lang="ru-RU" sz="2400" dirty="0" smtClean="0">
                <a:effectLst/>
                <a:latin typeface="Times New Roman" panose="02020603050405020304" pitchFamily="18" charset="0"/>
                <a:cs typeface="Times New Roman" panose="02020603050405020304" pitchFamily="18" charset="0"/>
              </a:rPr>
              <a:t>Шаг 1: припишем каждому </a:t>
            </a:r>
            <a:r>
              <a:rPr lang="ru-RU" sz="2400" dirty="0" err="1" smtClean="0">
                <a:effectLst/>
                <a:latin typeface="Times New Roman" panose="02020603050405020304" pitchFamily="18" charset="0"/>
                <a:cs typeface="Times New Roman" panose="02020603050405020304" pitchFamily="18" charset="0"/>
              </a:rPr>
              <a:t>токену</a:t>
            </a:r>
            <a:r>
              <a:rPr lang="ru-RU" sz="2400" dirty="0" smtClean="0">
                <a:effectLst/>
                <a:latin typeface="Times New Roman" panose="02020603050405020304" pitchFamily="18" charset="0"/>
                <a:cs typeface="Times New Roman" panose="02020603050405020304" pitchFamily="18" charset="0"/>
              </a:rPr>
              <a:t> тег </a:t>
            </a:r>
            <a:r>
              <a:rPr lang="en-US" sz="2400" dirty="0" smtClean="0">
                <a:effectLst/>
                <a:latin typeface="Times New Roman" panose="02020603050405020304" pitchFamily="18" charset="0"/>
                <a:cs typeface="Times New Roman" panose="02020603050405020304" pitchFamily="18" charset="0"/>
              </a:rPr>
              <a:t>N</a:t>
            </a:r>
            <a:r>
              <a:rPr lang="ru-RU" sz="2400" dirty="0" smtClean="0">
                <a:effectLst/>
                <a:latin typeface="Times New Roman" panose="02020603050405020304" pitchFamily="18" charset="0"/>
                <a:cs typeface="Times New Roman" panose="02020603050405020304" pitchFamily="18" charset="0"/>
              </a:rPr>
              <a:t> </a:t>
            </a:r>
            <a:r>
              <a:rPr lang="en-US" sz="2400" dirty="0" smtClean="0">
                <a:effectLst/>
                <a:latin typeface="Times New Roman" panose="02020603050405020304" pitchFamily="18" charset="0"/>
                <a:cs typeface="Times New Roman" panose="02020603050405020304" pitchFamily="18" charset="0"/>
              </a:rPr>
              <a:t>/</a:t>
            </a:r>
          </a:p>
          <a:p>
            <a:pPr lvl="1">
              <a:lnSpc>
                <a:spcPct val="80000"/>
              </a:lnSpc>
              <a:spcBef>
                <a:spcPts val="1200"/>
              </a:spcBef>
              <a:buClr>
                <a:schemeClr val="bg1">
                  <a:lumMod val="20000"/>
                  <a:lumOff val="80000"/>
                </a:schemeClr>
              </a:buClr>
              <a:defRPr/>
            </a:pPr>
            <a:r>
              <a:rPr lang="ru-RU" sz="2000" dirty="0" smtClean="0">
                <a:effectLst/>
                <a:latin typeface="Times New Roman" panose="02020603050405020304" pitchFamily="18" charset="0"/>
                <a:cs typeface="Times New Roman" panose="02020603050405020304" pitchFamily="18" charset="0"/>
              </a:rPr>
              <a:t>Припишем каждому </a:t>
            </a:r>
            <a:r>
              <a:rPr lang="ru-RU" sz="2000" dirty="0" err="1" smtClean="0">
                <a:effectLst/>
                <a:latin typeface="Times New Roman" panose="02020603050405020304" pitchFamily="18" charset="0"/>
                <a:cs typeface="Times New Roman" panose="02020603050405020304" pitchFamily="18" charset="0"/>
              </a:rPr>
              <a:t>токену</a:t>
            </a:r>
            <a:r>
              <a:rPr lang="ru-RU" sz="2000" dirty="0" smtClean="0">
                <a:effectLst/>
                <a:latin typeface="Times New Roman" panose="02020603050405020304" pitchFamily="18" charset="0"/>
                <a:cs typeface="Times New Roman" panose="02020603050405020304" pitchFamily="18" charset="0"/>
              </a:rPr>
              <a:t> наиболее частотный тег (считаем по обучающему корпусу)</a:t>
            </a:r>
          </a:p>
          <a:p>
            <a:pPr>
              <a:lnSpc>
                <a:spcPct val="80000"/>
              </a:lnSpc>
              <a:spcBef>
                <a:spcPts val="1200"/>
              </a:spcBef>
              <a:buClr>
                <a:schemeClr val="bg1">
                  <a:lumMod val="20000"/>
                  <a:lumOff val="80000"/>
                </a:schemeClr>
              </a:buClr>
              <a:defRPr/>
            </a:pPr>
            <a:r>
              <a:rPr lang="ru-RU" sz="2400" dirty="0" smtClean="0">
                <a:effectLst/>
                <a:latin typeface="Times New Roman" panose="02020603050405020304" pitchFamily="18" charset="0"/>
                <a:cs typeface="Times New Roman" panose="02020603050405020304" pitchFamily="18" charset="0"/>
              </a:rPr>
              <a:t>Шаг 2: сравним с правильной разметкой (с разметкой в эталонном корпусе)</a:t>
            </a:r>
          </a:p>
          <a:p>
            <a:pPr>
              <a:lnSpc>
                <a:spcPct val="80000"/>
              </a:lnSpc>
              <a:spcBef>
                <a:spcPts val="1200"/>
              </a:spcBef>
              <a:buClr>
                <a:schemeClr val="bg1">
                  <a:lumMod val="20000"/>
                  <a:lumOff val="80000"/>
                </a:schemeClr>
              </a:buClr>
              <a:defRPr/>
            </a:pPr>
            <a:r>
              <a:rPr lang="ru-RU" sz="2400" dirty="0" smtClean="0">
                <a:effectLst/>
                <a:latin typeface="Times New Roman" panose="02020603050405020304" pitchFamily="18" charset="0"/>
                <a:cs typeface="Times New Roman" panose="02020603050405020304" pitchFamily="18" charset="0"/>
              </a:rPr>
              <a:t>Шаг 3: найдем расхождения между нашим корпусом и эталонным и</a:t>
            </a:r>
          </a:p>
          <a:p>
            <a:pPr lvl="1">
              <a:lnSpc>
                <a:spcPct val="80000"/>
              </a:lnSpc>
              <a:spcBef>
                <a:spcPts val="1200"/>
              </a:spcBef>
              <a:buClr>
                <a:schemeClr val="bg1">
                  <a:lumMod val="20000"/>
                  <a:lumOff val="80000"/>
                </a:schemeClr>
              </a:buClr>
              <a:defRPr/>
            </a:pPr>
            <a:r>
              <a:rPr lang="ru-RU" sz="2400" dirty="0" smtClean="0">
                <a:effectLst/>
                <a:latin typeface="Times New Roman" panose="02020603050405020304" pitchFamily="18" charset="0"/>
                <a:cs typeface="Times New Roman" panose="02020603050405020304" pitchFamily="18" charset="0"/>
              </a:rPr>
              <a:t>вычислим точность</a:t>
            </a:r>
          </a:p>
          <a:p>
            <a:pPr lvl="1">
              <a:lnSpc>
                <a:spcPct val="80000"/>
              </a:lnSpc>
              <a:spcBef>
                <a:spcPts val="1200"/>
              </a:spcBef>
              <a:buClr>
                <a:schemeClr val="bg1">
                  <a:lumMod val="20000"/>
                  <a:lumOff val="80000"/>
                </a:schemeClr>
              </a:buClr>
              <a:defRPr/>
            </a:pPr>
            <a:r>
              <a:rPr lang="ru-RU" sz="2400" dirty="0" smtClean="0">
                <a:effectLst/>
                <a:latin typeface="Times New Roman" panose="02020603050405020304" pitchFamily="18" charset="0"/>
                <a:cs typeface="Times New Roman" panose="02020603050405020304" pitchFamily="18" charset="0"/>
              </a:rPr>
              <a:t>для каждого расхождения построим автоматически множество всех возможных правил «исправления ошибок» по некоторым шаблонам </a:t>
            </a:r>
          </a:p>
          <a:p>
            <a:pPr>
              <a:lnSpc>
                <a:spcPct val="80000"/>
              </a:lnSpc>
              <a:defRPr/>
            </a:pPr>
            <a:endParaRPr lang="ru-RU" sz="2400" dirty="0" smtClean="0">
              <a:effectLst/>
            </a:endParaRPr>
          </a:p>
        </p:txBody>
      </p:sp>
      <p:sp>
        <p:nvSpPr>
          <p:cNvPr id="31747" name="Rectangle 5"/>
          <p:cNvSpPr>
            <a:spLocks noChangeArrowheads="1"/>
          </p:cNvSpPr>
          <p:nvPr/>
        </p:nvSpPr>
        <p:spPr bwMode="auto">
          <a:xfrm>
            <a:off x="250825" y="142875"/>
            <a:ext cx="87137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eaLnBrk="1" hangingPunct="1">
              <a:spcBef>
                <a:spcPct val="0"/>
              </a:spcBef>
              <a:buClrTx/>
              <a:buSzTx/>
              <a:buFontTx/>
              <a:buNone/>
            </a:pPr>
            <a:r>
              <a:rPr lang="ru-RU" altLang="en-US" sz="2800" b="1">
                <a:solidFill>
                  <a:schemeClr val="tx2"/>
                </a:solidFill>
              </a:rPr>
              <a:t>Алгоритмы, основанные на правилах</a:t>
            </a:r>
          </a:p>
          <a:p>
            <a:pPr algn="ctr" eaLnBrk="1" hangingPunct="1">
              <a:spcBef>
                <a:spcPct val="0"/>
              </a:spcBef>
              <a:buClrTx/>
              <a:buSzTx/>
              <a:buFontTx/>
              <a:buNone/>
            </a:pPr>
            <a:r>
              <a:rPr lang="ru-RU" altLang="en-US" b="1">
                <a:solidFill>
                  <a:schemeClr val="tx2"/>
                </a:solidFill>
              </a:rPr>
              <a:t>Алгоритм Э.Брилла с управляемым обучением</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468313" y="1557338"/>
            <a:ext cx="8229600" cy="4525962"/>
          </a:xfrm>
          <a:extLst>
            <a:ext uri="{909E8E84-426E-40DD-AFC4-6F175D3DCCD1}">
              <a14:hiddenFill xmlns:a14="http://schemas.microsoft.com/office/drawing/2010/main">
                <a:solidFill>
                  <a:srgbClr val="FFFFFF"/>
                </a:solidFill>
              </a14:hiddenFill>
            </a:ext>
          </a:extLst>
        </p:spPr>
        <p:txBody>
          <a:bodyPr/>
          <a:lstStyle/>
          <a:p>
            <a:pPr>
              <a:lnSpc>
                <a:spcPct val="80000"/>
              </a:lnSpc>
              <a:spcBef>
                <a:spcPts val="1200"/>
              </a:spcBef>
              <a:buClr>
                <a:schemeClr val="bg1">
                  <a:lumMod val="20000"/>
                  <a:lumOff val="80000"/>
                </a:schemeClr>
              </a:buClr>
              <a:defRPr/>
            </a:pPr>
            <a:endParaRPr lang="ru-RU" sz="2400" dirty="0" smtClean="0">
              <a:effectLst/>
              <a:latin typeface="Times New Roman" panose="02020603050405020304" pitchFamily="18" charset="0"/>
              <a:cs typeface="Times New Roman" panose="02020603050405020304" pitchFamily="18" charset="0"/>
            </a:endParaRPr>
          </a:p>
          <a:p>
            <a:pPr>
              <a:lnSpc>
                <a:spcPct val="80000"/>
              </a:lnSpc>
              <a:spcBef>
                <a:spcPts val="1200"/>
              </a:spcBef>
              <a:buClr>
                <a:schemeClr val="bg1">
                  <a:lumMod val="20000"/>
                  <a:lumOff val="80000"/>
                </a:schemeClr>
              </a:buClr>
              <a:defRPr/>
            </a:pPr>
            <a:r>
              <a:rPr lang="ru-RU" sz="2400" dirty="0" smtClean="0">
                <a:effectLst/>
                <a:latin typeface="Times New Roman" panose="02020603050405020304" pitchFamily="18" charset="0"/>
                <a:cs typeface="Times New Roman" panose="02020603050405020304" pitchFamily="18" charset="0"/>
              </a:rPr>
              <a:t>Шаг 4: применим каждое правило «исправления ошибок» ко всему корпусу, размеченному на шаге 1.</a:t>
            </a:r>
            <a:endParaRPr lang="en-US" sz="2400" dirty="0" smtClean="0">
              <a:effectLst/>
              <a:latin typeface="Times New Roman" panose="02020603050405020304" pitchFamily="18" charset="0"/>
              <a:cs typeface="Times New Roman" panose="02020603050405020304" pitchFamily="18" charset="0"/>
            </a:endParaRPr>
          </a:p>
          <a:p>
            <a:pPr lvl="1">
              <a:lnSpc>
                <a:spcPct val="80000"/>
              </a:lnSpc>
              <a:spcBef>
                <a:spcPts val="1200"/>
              </a:spcBef>
              <a:buClr>
                <a:schemeClr val="bg1">
                  <a:lumMod val="20000"/>
                  <a:lumOff val="80000"/>
                </a:schemeClr>
              </a:buClr>
              <a:defRPr/>
            </a:pPr>
            <a:r>
              <a:rPr lang="ru-RU" sz="2000" dirty="0" smtClean="0">
                <a:effectLst/>
                <a:latin typeface="Times New Roman" panose="02020603050405020304" pitchFamily="18" charset="0"/>
                <a:cs typeface="Times New Roman" panose="02020603050405020304" pitchFamily="18" charset="0"/>
              </a:rPr>
              <a:t>Припишем каждому </a:t>
            </a:r>
            <a:r>
              <a:rPr lang="ru-RU" sz="2000" dirty="0" err="1" smtClean="0">
                <a:effectLst/>
                <a:latin typeface="Times New Roman" panose="02020603050405020304" pitchFamily="18" charset="0"/>
                <a:cs typeface="Times New Roman" panose="02020603050405020304" pitchFamily="18" charset="0"/>
              </a:rPr>
              <a:t>токену</a:t>
            </a:r>
            <a:r>
              <a:rPr lang="ru-RU" sz="2000" dirty="0" smtClean="0">
                <a:effectLst/>
                <a:latin typeface="Times New Roman" panose="02020603050405020304" pitchFamily="18" charset="0"/>
                <a:cs typeface="Times New Roman" panose="02020603050405020304" pitchFamily="18" charset="0"/>
              </a:rPr>
              <a:t> наиболее частотный тег (считаем по обучающему корпусу)</a:t>
            </a:r>
          </a:p>
          <a:p>
            <a:pPr>
              <a:lnSpc>
                <a:spcPct val="80000"/>
              </a:lnSpc>
              <a:spcBef>
                <a:spcPts val="1200"/>
              </a:spcBef>
              <a:buClr>
                <a:schemeClr val="bg1">
                  <a:lumMod val="20000"/>
                  <a:lumOff val="80000"/>
                </a:schemeClr>
              </a:buClr>
              <a:defRPr/>
            </a:pPr>
            <a:r>
              <a:rPr lang="ru-RU" sz="2400" dirty="0" smtClean="0">
                <a:effectLst/>
                <a:latin typeface="Times New Roman" panose="02020603050405020304" pitchFamily="18" charset="0"/>
                <a:cs typeface="Times New Roman" panose="02020603050405020304" pitchFamily="18" charset="0"/>
              </a:rPr>
              <a:t>Шаг 5: для каждого правила вычислим полученную после его применения точность</a:t>
            </a:r>
          </a:p>
          <a:p>
            <a:pPr>
              <a:lnSpc>
                <a:spcPct val="80000"/>
              </a:lnSpc>
              <a:spcBef>
                <a:spcPts val="1200"/>
              </a:spcBef>
              <a:buClr>
                <a:schemeClr val="bg1">
                  <a:lumMod val="20000"/>
                  <a:lumOff val="80000"/>
                </a:schemeClr>
              </a:buClr>
              <a:defRPr/>
            </a:pPr>
            <a:r>
              <a:rPr lang="ru-RU" sz="2400" dirty="0" smtClean="0">
                <a:effectLst/>
                <a:latin typeface="Times New Roman" panose="02020603050405020304" pitchFamily="18" charset="0"/>
                <a:cs typeface="Times New Roman" panose="02020603050405020304" pitchFamily="18" charset="0"/>
              </a:rPr>
              <a:t>Шаг 6: сравним полученную точность и точность до применения правила</a:t>
            </a:r>
          </a:p>
          <a:p>
            <a:pPr>
              <a:lnSpc>
                <a:spcPct val="80000"/>
              </a:lnSpc>
              <a:spcBef>
                <a:spcPts val="1200"/>
              </a:spcBef>
              <a:buClr>
                <a:schemeClr val="bg1">
                  <a:lumMod val="20000"/>
                  <a:lumOff val="80000"/>
                </a:schemeClr>
              </a:buClr>
              <a:defRPr/>
            </a:pPr>
            <a:r>
              <a:rPr lang="ru-RU" sz="2400" dirty="0" smtClean="0">
                <a:effectLst/>
                <a:latin typeface="Times New Roman" panose="02020603050405020304" pitchFamily="18" charset="0"/>
                <a:cs typeface="Times New Roman" panose="02020603050405020304" pitchFamily="18" charset="0"/>
              </a:rPr>
              <a:t>Шаг 7: из всех автоматически построенных правил оставим только те, которые повышают, а не уменьшают точность</a:t>
            </a:r>
            <a:endParaRPr lang="ru-RU" sz="2400" dirty="0" smtClean="0">
              <a:effectLst/>
            </a:endParaRPr>
          </a:p>
        </p:txBody>
      </p:sp>
      <p:sp>
        <p:nvSpPr>
          <p:cNvPr id="32771" name="Rectangle 5"/>
          <p:cNvSpPr>
            <a:spLocks noChangeArrowheads="1"/>
          </p:cNvSpPr>
          <p:nvPr/>
        </p:nvSpPr>
        <p:spPr bwMode="auto">
          <a:xfrm>
            <a:off x="250825" y="115888"/>
            <a:ext cx="87137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eaLnBrk="1" hangingPunct="1">
              <a:spcBef>
                <a:spcPct val="0"/>
              </a:spcBef>
              <a:buClrTx/>
              <a:buSzTx/>
              <a:buFontTx/>
              <a:buNone/>
            </a:pPr>
            <a:r>
              <a:rPr lang="ru-RU" altLang="en-US" sz="2800" b="1">
                <a:solidFill>
                  <a:schemeClr val="tx2"/>
                </a:solidFill>
              </a:rPr>
              <a:t>Алгоритмы, основанные на правилах</a:t>
            </a:r>
          </a:p>
          <a:p>
            <a:pPr algn="ctr" eaLnBrk="1" hangingPunct="1">
              <a:spcBef>
                <a:spcPct val="0"/>
              </a:spcBef>
              <a:buClrTx/>
              <a:buSzTx/>
              <a:buFontTx/>
              <a:buNone/>
            </a:pPr>
            <a:r>
              <a:rPr lang="ru-RU" altLang="en-US" b="1">
                <a:solidFill>
                  <a:schemeClr val="tx2"/>
                </a:solidFill>
              </a:rPr>
              <a:t>Алгоритм Э.Брилла с управляемым обучением</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a:xfrm>
            <a:off x="311150" y="1341438"/>
            <a:ext cx="8424863" cy="4525962"/>
          </a:xfrm>
          <a:extLst>
            <a:ext uri="{909E8E84-426E-40DD-AFC4-6F175D3DCCD1}">
              <a14:hiddenFill xmlns:a14="http://schemas.microsoft.com/office/drawing/2010/main">
                <a:solidFill>
                  <a:srgbClr val="FFFFFF"/>
                </a:solidFill>
              </a14:hiddenFill>
            </a:ext>
          </a:extLst>
        </p:spPr>
        <p:txBody>
          <a:bodyPr/>
          <a:lstStyle/>
          <a:p>
            <a:pPr>
              <a:spcBef>
                <a:spcPts val="1200"/>
              </a:spcBef>
              <a:buClr>
                <a:schemeClr val="bg1">
                  <a:lumMod val="20000"/>
                  <a:lumOff val="80000"/>
                </a:schemeClr>
              </a:buClr>
              <a:defRPr/>
            </a:pPr>
            <a:r>
              <a:rPr lang="ru-RU" sz="2400" dirty="0" smtClean="0">
                <a:effectLst/>
                <a:latin typeface="Times New Roman" panose="02020603050405020304" pitchFamily="18" charset="0"/>
                <a:cs typeface="Times New Roman" panose="02020603050405020304" pitchFamily="18" charset="0"/>
              </a:rPr>
              <a:t>Правила: трансформации - </a:t>
            </a:r>
            <a:r>
              <a:rPr lang="ru-RU" sz="2400" dirty="0" err="1" smtClean="0">
                <a:effectLst/>
                <a:latin typeface="Times New Roman" panose="02020603050405020304" pitchFamily="18" charset="0"/>
                <a:cs typeface="Times New Roman" panose="02020603050405020304" pitchFamily="18" charset="0"/>
              </a:rPr>
              <a:t>пэтчи</a:t>
            </a:r>
            <a:r>
              <a:rPr lang="ru-RU" sz="2400" dirty="0" smtClean="0">
                <a:effectLst/>
                <a:latin typeface="Times New Roman" panose="02020603050405020304" pitchFamily="18" charset="0"/>
                <a:cs typeface="Times New Roman" panose="02020603050405020304" pitchFamily="18" charset="0"/>
              </a:rPr>
              <a:t> </a:t>
            </a:r>
          </a:p>
          <a:p>
            <a:pPr lvl="1">
              <a:spcBef>
                <a:spcPts val="1200"/>
              </a:spcBef>
              <a:buClr>
                <a:schemeClr val="bg1">
                  <a:lumMod val="20000"/>
                  <a:lumOff val="80000"/>
                </a:schemeClr>
              </a:buClr>
              <a:defRPr/>
            </a:pPr>
            <a:r>
              <a:rPr lang="ru-RU" sz="2000" dirty="0" smtClean="0">
                <a:effectLst/>
                <a:latin typeface="Times New Roman" panose="02020603050405020304" pitchFamily="18" charset="0"/>
                <a:cs typeface="Times New Roman" panose="02020603050405020304" pitchFamily="18" charset="0"/>
              </a:rPr>
              <a:t>Действие правила – </a:t>
            </a:r>
            <a:r>
              <a:rPr lang="ru-RU" sz="2000" b="1" dirty="0" smtClean="0">
                <a:effectLst/>
                <a:latin typeface="Times New Roman" panose="02020603050405020304" pitchFamily="18" charset="0"/>
                <a:cs typeface="Times New Roman" panose="02020603050405020304" pitchFamily="18" charset="0"/>
              </a:rPr>
              <a:t>изменение</a:t>
            </a:r>
            <a:r>
              <a:rPr lang="ru-RU" sz="2000" dirty="0" smtClean="0">
                <a:effectLst/>
                <a:latin typeface="Times New Roman" panose="02020603050405020304" pitchFamily="18" charset="0"/>
                <a:cs typeface="Times New Roman" panose="02020603050405020304" pitchFamily="18" charset="0"/>
              </a:rPr>
              <a:t> приписанного тега.</a:t>
            </a:r>
          </a:p>
          <a:p>
            <a:pPr>
              <a:spcBef>
                <a:spcPts val="1200"/>
              </a:spcBef>
              <a:buClr>
                <a:schemeClr val="bg1">
                  <a:lumMod val="20000"/>
                  <a:lumOff val="80000"/>
                </a:schemeClr>
              </a:buClr>
              <a:defRPr/>
            </a:pPr>
            <a:r>
              <a:rPr lang="ru-RU" sz="2400" dirty="0" smtClean="0">
                <a:effectLst/>
                <a:latin typeface="Times New Roman" panose="02020603050405020304" pitchFamily="18" charset="0"/>
                <a:cs typeface="Times New Roman" panose="02020603050405020304" pitchFamily="18" charset="0"/>
              </a:rPr>
              <a:t>Общий шаблон правила:</a:t>
            </a:r>
          </a:p>
          <a:p>
            <a:pPr lvl="1">
              <a:spcBef>
                <a:spcPts val="1200"/>
              </a:spcBef>
              <a:buClr>
                <a:schemeClr val="bg1">
                  <a:lumMod val="20000"/>
                  <a:lumOff val="80000"/>
                </a:schemeClr>
              </a:buClr>
              <a:defRPr/>
            </a:pPr>
            <a:r>
              <a:rPr lang="ru-RU" sz="2400" dirty="0" smtClean="0">
                <a:effectLst/>
                <a:latin typeface="Times New Roman" panose="02020603050405020304" pitchFamily="18" charset="0"/>
                <a:cs typeface="Times New Roman" panose="02020603050405020304" pitchFamily="18" charset="0"/>
              </a:rPr>
              <a:t>ТЕГ1 -</a:t>
            </a:r>
            <a:r>
              <a:rPr lang="en-US" sz="2400" dirty="0" smtClean="0">
                <a:effectLst/>
                <a:latin typeface="Times New Roman" panose="02020603050405020304" pitchFamily="18" charset="0"/>
                <a:cs typeface="Times New Roman" panose="02020603050405020304" pitchFamily="18" charset="0"/>
              </a:rPr>
              <a:t>&gt; </a:t>
            </a:r>
            <a:r>
              <a:rPr lang="ru-RU" sz="2400" dirty="0" smtClean="0">
                <a:effectLst/>
                <a:latin typeface="Times New Roman" panose="02020603050405020304" pitchFamily="18" charset="0"/>
                <a:cs typeface="Times New Roman" panose="02020603050405020304" pitchFamily="18" charset="0"/>
              </a:rPr>
              <a:t>ТЕГ2 </a:t>
            </a:r>
            <a:r>
              <a:rPr lang="en-US" sz="2400" dirty="0" smtClean="0">
                <a:effectLst/>
                <a:latin typeface="Times New Roman" panose="02020603050405020304" pitchFamily="18" charset="0"/>
                <a:cs typeface="Times New Roman" panose="02020603050405020304" pitchFamily="18" charset="0"/>
              </a:rPr>
              <a:t>|</a:t>
            </a:r>
            <a:r>
              <a:rPr lang="ru-RU" sz="2400" dirty="0" smtClean="0">
                <a:effectLst/>
                <a:latin typeface="Times New Roman" panose="02020603050405020304" pitchFamily="18" charset="0"/>
                <a:cs typeface="Times New Roman" panose="02020603050405020304" pitchFamily="18" charset="0"/>
              </a:rPr>
              <a:t> </a:t>
            </a:r>
            <a:r>
              <a:rPr lang="en-US" sz="2400" dirty="0" smtClean="0">
                <a:effectLst/>
                <a:latin typeface="Times New Roman" panose="02020603050405020304" pitchFamily="18" charset="0"/>
                <a:cs typeface="Times New Roman" panose="02020603050405020304" pitchFamily="18" charset="0"/>
              </a:rPr>
              <a:t>X  </a:t>
            </a:r>
            <a:r>
              <a:rPr lang="ru-RU" sz="2400" dirty="0" smtClean="0">
                <a:effectLst/>
                <a:latin typeface="Times New Roman" panose="02020603050405020304" pitchFamily="18" charset="0"/>
                <a:cs typeface="Times New Roman" panose="02020603050405020304" pitchFamily="18" charset="0"/>
              </a:rPr>
              <a:t>__</a:t>
            </a:r>
            <a:r>
              <a:rPr lang="en-US" sz="2400" dirty="0" smtClean="0">
                <a:effectLst/>
                <a:latin typeface="Times New Roman" panose="02020603050405020304" pitchFamily="18" charset="0"/>
                <a:cs typeface="Times New Roman" panose="02020603050405020304" pitchFamily="18" charset="0"/>
              </a:rPr>
              <a:t>  Y</a:t>
            </a:r>
          </a:p>
          <a:p>
            <a:pPr>
              <a:spcBef>
                <a:spcPts val="1200"/>
              </a:spcBef>
              <a:buFont typeface="Wingdings" panose="05000000000000000000" pitchFamily="2" charset="2"/>
              <a:buNone/>
              <a:defRPr/>
            </a:pPr>
            <a:endParaRPr lang="ru-RU" sz="2400" dirty="0" smtClean="0">
              <a:effectLst/>
              <a:latin typeface="Times New Roman" panose="02020603050405020304" pitchFamily="18" charset="0"/>
              <a:cs typeface="Times New Roman" panose="02020603050405020304" pitchFamily="18" charset="0"/>
            </a:endParaRPr>
          </a:p>
          <a:p>
            <a:pPr>
              <a:lnSpc>
                <a:spcPct val="80000"/>
              </a:lnSpc>
              <a:defRPr/>
            </a:pPr>
            <a:endParaRPr lang="ru-RU" sz="2400" dirty="0" smtClean="0">
              <a:effectLst/>
              <a:latin typeface="Times New Roman" panose="02020603050405020304" pitchFamily="18" charset="0"/>
              <a:cs typeface="Times New Roman" panose="02020603050405020304" pitchFamily="18" charset="0"/>
            </a:endParaRPr>
          </a:p>
        </p:txBody>
      </p:sp>
      <p:sp>
        <p:nvSpPr>
          <p:cNvPr id="33795" name="Rectangle 5"/>
          <p:cNvSpPr>
            <a:spLocks noChangeArrowheads="1"/>
          </p:cNvSpPr>
          <p:nvPr/>
        </p:nvSpPr>
        <p:spPr bwMode="auto">
          <a:xfrm>
            <a:off x="323850" y="142875"/>
            <a:ext cx="86407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eaLnBrk="1" hangingPunct="1">
              <a:spcBef>
                <a:spcPct val="0"/>
              </a:spcBef>
              <a:buClrTx/>
              <a:buSzTx/>
              <a:buFontTx/>
              <a:buNone/>
            </a:pPr>
            <a:r>
              <a:rPr lang="ru-RU" altLang="en-US" sz="2800" b="1">
                <a:solidFill>
                  <a:schemeClr val="tx2"/>
                </a:solidFill>
              </a:rPr>
              <a:t>Алгоритмы, основанные на правилах</a:t>
            </a:r>
          </a:p>
          <a:p>
            <a:pPr algn="ctr" eaLnBrk="1" hangingPunct="1">
              <a:spcBef>
                <a:spcPct val="0"/>
              </a:spcBef>
              <a:buClrTx/>
              <a:buSzTx/>
              <a:buFontTx/>
              <a:buNone/>
            </a:pPr>
            <a:r>
              <a:rPr lang="ru-RU" altLang="en-US" b="1">
                <a:solidFill>
                  <a:schemeClr val="tx2"/>
                </a:solidFill>
              </a:rPr>
              <a:t>Алгоритм Э.Брилла с управляемым обучением</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defRPr/>
            </a:pPr>
            <a:r>
              <a:rPr lang="ru-RU" dirty="0" smtClean="0"/>
              <a:t>Методы автоматической </a:t>
            </a:r>
            <a:r>
              <a:rPr lang="ru-RU" dirty="0" err="1" smtClean="0"/>
              <a:t>дизамбигуации</a:t>
            </a:r>
            <a:endParaRPr lang="en-US" dirty="0"/>
          </a:p>
        </p:txBody>
      </p:sp>
      <p:sp>
        <p:nvSpPr>
          <p:cNvPr id="3" name="Объект 2"/>
          <p:cNvSpPr>
            <a:spLocks noGrp="1"/>
          </p:cNvSpPr>
          <p:nvPr>
            <p:ph idx="1"/>
          </p:nvPr>
        </p:nvSpPr>
        <p:spPr/>
        <p:txBody>
          <a:bodyPr/>
          <a:lstStyle/>
          <a:p>
            <a:pPr>
              <a:buClr>
                <a:schemeClr val="bg1">
                  <a:lumMod val="20000"/>
                  <a:lumOff val="80000"/>
                </a:schemeClr>
              </a:buClr>
              <a:defRPr/>
            </a:pPr>
            <a:r>
              <a:rPr lang="ru-RU" dirty="0" smtClean="0"/>
              <a:t>Морфологическая аннотация</a:t>
            </a:r>
          </a:p>
          <a:p>
            <a:pPr>
              <a:buClr>
                <a:schemeClr val="bg1">
                  <a:lumMod val="20000"/>
                  <a:lumOff val="80000"/>
                </a:schemeClr>
              </a:buClr>
              <a:defRPr/>
            </a:pPr>
            <a:r>
              <a:rPr lang="ru-RU" dirty="0" smtClean="0"/>
              <a:t>Омонимия в словаре и в тексте</a:t>
            </a:r>
          </a:p>
          <a:p>
            <a:pPr>
              <a:buClr>
                <a:schemeClr val="bg1">
                  <a:lumMod val="20000"/>
                  <a:lumOff val="80000"/>
                </a:schemeClr>
              </a:buClr>
              <a:defRPr/>
            </a:pPr>
            <a:r>
              <a:rPr lang="ru-RU" dirty="0" smtClean="0"/>
              <a:t>Методы</a:t>
            </a:r>
          </a:p>
          <a:p>
            <a:pPr lvl="1">
              <a:defRPr/>
            </a:pPr>
            <a:r>
              <a:rPr lang="ru-RU" dirty="0" smtClean="0"/>
              <a:t>классификация методов</a:t>
            </a:r>
          </a:p>
          <a:p>
            <a:pPr lvl="1">
              <a:defRPr/>
            </a:pPr>
            <a:r>
              <a:rPr lang="ru-RU" dirty="0"/>
              <a:t>м</a:t>
            </a:r>
            <a:r>
              <a:rPr lang="ru-RU" dirty="0" smtClean="0"/>
              <a:t>етоды, основанные на правилах</a:t>
            </a:r>
          </a:p>
          <a:p>
            <a:pPr lvl="1">
              <a:defRPr/>
            </a:pPr>
            <a:r>
              <a:rPr lang="ru-RU" dirty="0"/>
              <a:t>т</a:t>
            </a:r>
            <a:r>
              <a:rPr lang="ru-RU" dirty="0" smtClean="0"/>
              <a:t>рансформационный метод </a:t>
            </a:r>
            <a:r>
              <a:rPr lang="ru-RU" dirty="0" err="1" smtClean="0"/>
              <a:t>Э.Брилла</a:t>
            </a:r>
            <a:r>
              <a:rPr lang="ru-RU" dirty="0" smtClean="0"/>
              <a:t> (извлечение правил)</a:t>
            </a:r>
          </a:p>
          <a:p>
            <a:pPr lvl="1">
              <a:defRPr/>
            </a:pPr>
            <a:r>
              <a:rPr lang="ru-RU" dirty="0"/>
              <a:t>с</a:t>
            </a:r>
            <a:r>
              <a:rPr lang="ru-RU" dirty="0" smtClean="0"/>
              <a:t>крытые </a:t>
            </a:r>
            <a:r>
              <a:rPr lang="ru-RU" dirty="0" err="1" smtClean="0"/>
              <a:t>марковские</a:t>
            </a:r>
            <a:r>
              <a:rPr lang="ru-RU" dirty="0" smtClean="0"/>
              <a:t> модели</a:t>
            </a:r>
          </a:p>
          <a:p>
            <a:pPr lvl="1">
              <a:defRPr/>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611188" y="1341438"/>
            <a:ext cx="8229600" cy="5040312"/>
          </a:xfrm>
        </p:spPr>
        <p:txBody>
          <a:bodyPr/>
          <a:lstStyle/>
          <a:p>
            <a:pPr eaLnBrk="1" hangingPunct="1">
              <a:lnSpc>
                <a:spcPct val="90000"/>
              </a:lnSpc>
              <a:buClr>
                <a:schemeClr val="bg1">
                  <a:lumMod val="20000"/>
                  <a:lumOff val="80000"/>
                </a:schemeClr>
              </a:buClr>
              <a:defRPr/>
            </a:pPr>
            <a:r>
              <a:rPr lang="ru-RU" sz="2800" dirty="0" smtClean="0"/>
              <a:t>Пример типов правил (</a:t>
            </a:r>
            <a:r>
              <a:rPr lang="ru-RU" sz="2800" dirty="0" err="1" smtClean="0"/>
              <a:t>пэтчей</a:t>
            </a:r>
            <a:r>
              <a:rPr lang="ru-RU" sz="2800" dirty="0" smtClean="0"/>
              <a:t>):  </a:t>
            </a:r>
          </a:p>
          <a:p>
            <a:pPr lvl="2" eaLnBrk="1" hangingPunct="1">
              <a:lnSpc>
                <a:spcPct val="90000"/>
              </a:lnSpc>
              <a:defRPr/>
            </a:pPr>
            <a:r>
              <a:rPr lang="ru-RU" dirty="0" smtClean="0"/>
              <a:t>поменяй А на В, если предыдущее слово имеет тэг С</a:t>
            </a:r>
          </a:p>
          <a:p>
            <a:pPr lvl="2" eaLnBrk="1" hangingPunct="1">
              <a:lnSpc>
                <a:spcPct val="90000"/>
              </a:lnSpc>
              <a:defRPr/>
            </a:pPr>
            <a:r>
              <a:rPr lang="ru-RU" dirty="0" smtClean="0"/>
              <a:t>поменяй А на В, если в предложении есть тег С</a:t>
            </a:r>
          </a:p>
          <a:p>
            <a:pPr lvl="2" eaLnBrk="1" hangingPunct="1">
              <a:lnSpc>
                <a:spcPct val="90000"/>
              </a:lnSpc>
              <a:defRPr/>
            </a:pPr>
            <a:r>
              <a:rPr lang="ru-RU" dirty="0" smtClean="0"/>
              <a:t> поменяй А на В, если предыдущее слово </a:t>
            </a:r>
            <a:r>
              <a:rPr lang="en-US" dirty="0" smtClean="0"/>
              <a:t>w</a:t>
            </a:r>
            <a:r>
              <a:rPr lang="ru-RU" dirty="0" smtClean="0"/>
              <a:t> </a:t>
            </a:r>
          </a:p>
          <a:p>
            <a:pPr eaLnBrk="1" hangingPunct="1">
              <a:lnSpc>
                <a:spcPct val="90000"/>
              </a:lnSpc>
              <a:buClr>
                <a:schemeClr val="bg1">
                  <a:lumMod val="20000"/>
                  <a:lumOff val="80000"/>
                </a:schemeClr>
              </a:buClr>
              <a:defRPr/>
            </a:pPr>
            <a:r>
              <a:rPr lang="ru-RU" sz="2800" dirty="0" smtClean="0"/>
              <a:t>Пример</a:t>
            </a:r>
            <a:r>
              <a:rPr lang="ru-RU" sz="2800" dirty="0"/>
              <a:t>ы</a:t>
            </a:r>
            <a:r>
              <a:rPr lang="en-US" sz="2800" dirty="0" smtClean="0"/>
              <a:t> </a:t>
            </a:r>
            <a:r>
              <a:rPr lang="ru-RU" sz="2800" dirty="0" smtClean="0"/>
              <a:t>конкретных правил</a:t>
            </a:r>
            <a:r>
              <a:rPr lang="en-US" sz="2800" dirty="0" smtClean="0"/>
              <a:t>:</a:t>
            </a:r>
          </a:p>
          <a:p>
            <a:pPr lvl="2" eaLnBrk="1" hangingPunct="1">
              <a:lnSpc>
                <a:spcPct val="90000"/>
              </a:lnSpc>
              <a:defRPr/>
            </a:pPr>
            <a:r>
              <a:rPr lang="en-US" sz="2000" dirty="0" smtClean="0"/>
              <a:t>TO</a:t>
            </a:r>
            <a:r>
              <a:rPr lang="ru-RU" sz="2000" dirty="0" smtClean="0"/>
              <a:t> -</a:t>
            </a:r>
            <a:r>
              <a:rPr lang="en-US" sz="2000" dirty="0" smtClean="0"/>
              <a:t>&gt; IN / NEXT-TAG AT</a:t>
            </a:r>
            <a:endParaRPr lang="ru-RU" sz="2000" dirty="0"/>
          </a:p>
          <a:p>
            <a:pPr marL="514350" lvl="1" indent="0" eaLnBrk="1" hangingPunct="1">
              <a:lnSpc>
                <a:spcPct val="90000"/>
              </a:lnSpc>
              <a:buFont typeface="Wingdings" panose="05000000000000000000" pitchFamily="2" charset="2"/>
              <a:buNone/>
              <a:defRPr/>
            </a:pPr>
            <a:r>
              <a:rPr lang="ru-RU" dirty="0" smtClean="0"/>
              <a:t>(поменяй тег </a:t>
            </a:r>
            <a:r>
              <a:rPr lang="en-US" dirty="0" smtClean="0"/>
              <a:t>“</a:t>
            </a:r>
            <a:r>
              <a:rPr lang="ru-RU" dirty="0" smtClean="0"/>
              <a:t>инфинитивная частица</a:t>
            </a:r>
            <a:r>
              <a:rPr lang="en-US" dirty="0" smtClean="0"/>
              <a:t>”</a:t>
            </a:r>
            <a:r>
              <a:rPr lang="ru-RU" dirty="0" smtClean="0"/>
              <a:t> на тег </a:t>
            </a:r>
            <a:r>
              <a:rPr lang="en-US" dirty="0" smtClean="0"/>
              <a:t>“</a:t>
            </a:r>
            <a:r>
              <a:rPr lang="ru-RU" dirty="0" smtClean="0"/>
              <a:t>предлог</a:t>
            </a:r>
            <a:r>
              <a:rPr lang="en-US" dirty="0" smtClean="0"/>
              <a:t>”</a:t>
            </a:r>
            <a:r>
              <a:rPr lang="ru-RU" dirty="0" smtClean="0"/>
              <a:t>, если следующий тег </a:t>
            </a:r>
            <a:r>
              <a:rPr lang="en-US" dirty="0" smtClean="0"/>
              <a:t>“</a:t>
            </a:r>
            <a:r>
              <a:rPr lang="ru-RU" dirty="0" smtClean="0"/>
              <a:t>артикль</a:t>
            </a:r>
            <a:r>
              <a:rPr lang="en-US" dirty="0" smtClean="0"/>
              <a:t>”</a:t>
            </a:r>
            <a:endParaRPr lang="en-US" i="1" dirty="0" smtClean="0"/>
          </a:p>
          <a:p>
            <a:pPr lvl="2" eaLnBrk="1" hangingPunct="1">
              <a:lnSpc>
                <a:spcPct val="90000"/>
              </a:lnSpc>
              <a:defRPr/>
            </a:pPr>
            <a:r>
              <a:rPr lang="en-US" sz="2000" dirty="0" smtClean="0"/>
              <a:t>VBN -&gt; VBD / PREV-WORD-IS-CAP YES</a:t>
            </a:r>
            <a:endParaRPr lang="ru-RU" sz="2000" dirty="0" smtClean="0"/>
          </a:p>
          <a:p>
            <a:pPr marL="914400" lvl="2" indent="0" eaLnBrk="1" hangingPunct="1">
              <a:lnSpc>
                <a:spcPct val="90000"/>
              </a:lnSpc>
              <a:buFont typeface="Wingdings" panose="05000000000000000000" pitchFamily="2" charset="2"/>
              <a:buNone/>
              <a:defRPr/>
            </a:pPr>
            <a:r>
              <a:rPr lang="ru-RU" sz="2000" dirty="0" smtClean="0"/>
              <a:t>(поменяй тег </a:t>
            </a:r>
            <a:r>
              <a:rPr lang="en-US" sz="2000" dirty="0" smtClean="0"/>
              <a:t>“</a:t>
            </a:r>
            <a:r>
              <a:rPr lang="ru-RU" sz="2000" dirty="0" smtClean="0"/>
              <a:t>причастие</a:t>
            </a:r>
            <a:r>
              <a:rPr lang="en-US" sz="2000" dirty="0" smtClean="0"/>
              <a:t>”</a:t>
            </a:r>
            <a:r>
              <a:rPr lang="ru-RU" sz="2000" dirty="0" smtClean="0"/>
              <a:t> на</a:t>
            </a:r>
            <a:r>
              <a:rPr lang="en-US" sz="2000" dirty="0" smtClean="0"/>
              <a:t> “</a:t>
            </a:r>
            <a:r>
              <a:rPr lang="ru-RU" sz="2000" dirty="0" smtClean="0"/>
              <a:t>глагол в прошедшем времени</a:t>
            </a:r>
            <a:r>
              <a:rPr lang="en-US" sz="2000" dirty="0" smtClean="0"/>
              <a:t>”</a:t>
            </a:r>
            <a:r>
              <a:rPr lang="ru-RU" sz="2000" dirty="0" smtClean="0"/>
              <a:t>, если предыдущее слово в верхнем регистре)</a:t>
            </a:r>
          </a:p>
          <a:p>
            <a:pPr lvl="2" eaLnBrk="1" hangingPunct="1">
              <a:lnSpc>
                <a:spcPct val="90000"/>
              </a:lnSpc>
              <a:defRPr/>
            </a:pPr>
            <a:endParaRPr lang="ru-RU" sz="2000" dirty="0" smtClean="0"/>
          </a:p>
        </p:txBody>
      </p:sp>
      <p:sp>
        <p:nvSpPr>
          <p:cNvPr id="36867" name="Rectangle 5"/>
          <p:cNvSpPr>
            <a:spLocks noChangeArrowheads="1"/>
          </p:cNvSpPr>
          <p:nvPr/>
        </p:nvSpPr>
        <p:spPr bwMode="auto">
          <a:xfrm>
            <a:off x="179388" y="0"/>
            <a:ext cx="87852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eaLnBrk="1" hangingPunct="1">
              <a:spcBef>
                <a:spcPct val="0"/>
              </a:spcBef>
              <a:buClrTx/>
              <a:buSzTx/>
              <a:buFontTx/>
              <a:buNone/>
            </a:pPr>
            <a:r>
              <a:rPr lang="ru-RU" altLang="en-US" sz="2800" b="1">
                <a:solidFill>
                  <a:schemeClr val="tx2"/>
                </a:solidFill>
              </a:rPr>
              <a:t>Алгоритмы, основанные на правилах</a:t>
            </a:r>
          </a:p>
          <a:p>
            <a:pPr algn="ctr" eaLnBrk="1" hangingPunct="1">
              <a:spcBef>
                <a:spcPct val="0"/>
              </a:spcBef>
              <a:buClrTx/>
              <a:buSzTx/>
              <a:buFontTx/>
              <a:buNone/>
            </a:pPr>
            <a:r>
              <a:rPr lang="ru-RU" altLang="en-US" b="1">
                <a:solidFill>
                  <a:schemeClr val="tx2"/>
                </a:solidFill>
              </a:rPr>
              <a:t>Алгоритм Э.Брилла с управляемым обучением</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1"/>
          </p:nvPr>
        </p:nvSpPr>
        <p:spPr>
          <a:xfrm>
            <a:off x="457200" y="1600200"/>
            <a:ext cx="8362950" cy="4525963"/>
          </a:xfrm>
          <a:noFill/>
          <a:extLst>
            <a:ext uri="{909E8E84-426E-40DD-AFC4-6F175D3DCCD1}">
              <a14:hiddenFill xmlns:a14="http://schemas.microsoft.com/office/drawing/2010/main">
                <a:solidFill>
                  <a:srgbClr val="FFFFFF"/>
                </a:solidFill>
              </a14:hiddenFill>
            </a:ext>
          </a:extLst>
        </p:spPr>
        <p:txBody>
          <a:bodyPr/>
          <a:lstStyle/>
          <a:p>
            <a:pPr>
              <a:lnSpc>
                <a:spcPct val="80000"/>
              </a:lnSpc>
            </a:pPr>
            <a:r>
              <a:rPr lang="ru-RU" altLang="en-US" sz="2000" smtClean="0">
                <a:effectLst/>
              </a:rPr>
              <a:t>Контекстные правила</a:t>
            </a:r>
          </a:p>
          <a:p>
            <a:pPr>
              <a:lnSpc>
                <a:spcPct val="80000"/>
              </a:lnSpc>
            </a:pPr>
            <a:r>
              <a:rPr lang="ru-RU" altLang="en-US" sz="2000" smtClean="0">
                <a:effectLst/>
              </a:rPr>
              <a:t>Примеры условий:</a:t>
            </a:r>
          </a:p>
          <a:p>
            <a:pPr lvl="1">
              <a:lnSpc>
                <a:spcPct val="80000"/>
              </a:lnSpc>
            </a:pPr>
            <a:r>
              <a:rPr lang="ru-RU" altLang="en-US" sz="1600" smtClean="0">
                <a:effectLst/>
              </a:rPr>
              <a:t>предыдущая/следующая словоформа (на расстоянии одна, две или три словоформы) маркирована тегом Z</a:t>
            </a:r>
          </a:p>
          <a:p>
            <a:pPr lvl="1">
              <a:lnSpc>
                <a:spcPct val="80000"/>
              </a:lnSpc>
            </a:pPr>
            <a:r>
              <a:rPr lang="ru-RU" altLang="en-US" sz="1600" smtClean="0">
                <a:effectLst/>
              </a:rPr>
              <a:t>предыдущая/следующая пара словоформ маркирована тегами Y Z</a:t>
            </a:r>
          </a:p>
          <a:p>
            <a:pPr lvl="1">
              <a:lnSpc>
                <a:spcPct val="80000"/>
              </a:lnSpc>
            </a:pPr>
            <a:r>
              <a:rPr lang="ru-RU" altLang="en-US" sz="1600" smtClean="0">
                <a:effectLst/>
              </a:rPr>
              <a:t>предыдущая/следующая словоформа (на расстоянии 1 или 2 словоформы) есть w</a:t>
            </a:r>
          </a:p>
          <a:p>
            <a:pPr lvl="1">
              <a:lnSpc>
                <a:spcPct val="80000"/>
              </a:lnSpc>
            </a:pPr>
            <a:r>
              <a:rPr lang="ru-RU" altLang="en-US" sz="1600" smtClean="0">
                <a:effectLst/>
              </a:rPr>
              <a:t>текущая словоформа есть w, предыдущая/следующая словоформа есть w’</a:t>
            </a:r>
          </a:p>
          <a:p>
            <a:pPr lvl="1">
              <a:lnSpc>
                <a:spcPct val="80000"/>
              </a:lnSpc>
            </a:pPr>
            <a:r>
              <a:rPr lang="ru-RU" altLang="en-US" sz="1600" smtClean="0">
                <a:effectLst/>
              </a:rPr>
              <a:t>текущая словоформа есть w, предыдущая/следующая словоформа маркирована тегом Z</a:t>
            </a:r>
          </a:p>
          <a:p>
            <a:pPr>
              <a:lnSpc>
                <a:spcPct val="80000"/>
              </a:lnSpc>
            </a:pPr>
            <a:r>
              <a:rPr lang="ru-RU" altLang="en-US" sz="2000" smtClean="0">
                <a:effectLst/>
              </a:rPr>
              <a:t>Примеры контекстных правил (что меняем – на что меняем – условие):</a:t>
            </a:r>
          </a:p>
          <a:p>
            <a:pPr>
              <a:lnSpc>
                <a:spcPct val="80000"/>
              </a:lnSpc>
              <a:buFont typeface="Wingdings" panose="05000000000000000000" pitchFamily="2" charset="2"/>
              <a:buNone/>
            </a:pPr>
            <a:r>
              <a:rPr lang="ru-RU" altLang="en-US" sz="1400" smtClean="0">
                <a:effectLst/>
              </a:rPr>
              <a:t>		</a:t>
            </a:r>
            <a:r>
              <a:rPr lang="ru-RU" altLang="en-US" sz="1600" smtClean="0">
                <a:effectLst/>
              </a:rPr>
              <a:t>NN VB PREVTAG TO		</a:t>
            </a:r>
            <a:r>
              <a:rPr lang="en-US" altLang="en-US" sz="1600" smtClean="0">
                <a:effectLst/>
              </a:rPr>
              <a:t>[</a:t>
            </a:r>
            <a:r>
              <a:rPr lang="ru-RU" altLang="en-US" sz="1600" smtClean="0">
                <a:effectLst/>
              </a:rPr>
              <a:t>усл.: предыд. тег</a:t>
            </a:r>
            <a:r>
              <a:rPr lang="en-US" altLang="en-US" sz="1600" smtClean="0">
                <a:effectLst/>
              </a:rPr>
              <a:t>]</a:t>
            </a:r>
            <a:endParaRPr lang="ru-RU" altLang="en-US" sz="1600" smtClean="0">
              <a:effectLst/>
            </a:endParaRPr>
          </a:p>
          <a:p>
            <a:pPr>
              <a:lnSpc>
                <a:spcPct val="80000"/>
              </a:lnSpc>
              <a:buFont typeface="Wingdings" panose="05000000000000000000" pitchFamily="2" charset="2"/>
              <a:buNone/>
            </a:pPr>
            <a:r>
              <a:rPr lang="ru-RU" altLang="en-US" sz="1600" smtClean="0">
                <a:effectLst/>
              </a:rPr>
              <a:t>		VB VBP PREVTAG PRP		</a:t>
            </a:r>
            <a:r>
              <a:rPr lang="en-US" altLang="en-US" sz="1600" smtClean="0">
                <a:effectLst/>
              </a:rPr>
              <a:t>[</a:t>
            </a:r>
            <a:r>
              <a:rPr lang="ru-RU" altLang="en-US" sz="1600" smtClean="0">
                <a:effectLst/>
              </a:rPr>
              <a:t>усл.: предыд. тег</a:t>
            </a:r>
            <a:r>
              <a:rPr lang="en-US" altLang="en-US" sz="1600" smtClean="0">
                <a:effectLst/>
              </a:rPr>
              <a:t>]</a:t>
            </a:r>
            <a:endParaRPr lang="ru-RU" altLang="en-US" sz="1600" smtClean="0">
              <a:effectLst/>
            </a:endParaRPr>
          </a:p>
          <a:p>
            <a:pPr>
              <a:lnSpc>
                <a:spcPct val="80000"/>
              </a:lnSpc>
              <a:buFont typeface="Wingdings" panose="05000000000000000000" pitchFamily="2" charset="2"/>
              <a:buNone/>
            </a:pPr>
            <a:r>
              <a:rPr lang="ru-RU" altLang="en-US" sz="1600" smtClean="0">
                <a:effectLst/>
              </a:rPr>
              <a:t>		VBD VBN PREV1OR2TAG VBD</a:t>
            </a:r>
            <a:r>
              <a:rPr lang="en-US" altLang="en-US" sz="1600" smtClean="0">
                <a:effectLst/>
              </a:rPr>
              <a:t>	[</a:t>
            </a:r>
            <a:r>
              <a:rPr lang="ru-RU" altLang="en-US" sz="1600" smtClean="0">
                <a:effectLst/>
              </a:rPr>
              <a:t>усл.: предыд. или предпред. тег</a:t>
            </a:r>
            <a:r>
              <a:rPr lang="en-US" altLang="en-US" sz="1600" smtClean="0">
                <a:effectLst/>
              </a:rPr>
              <a:t>]</a:t>
            </a:r>
            <a:endParaRPr lang="ru-RU" altLang="en-US" sz="1600" smtClean="0">
              <a:effectLst/>
            </a:endParaRPr>
          </a:p>
          <a:p>
            <a:pPr>
              <a:lnSpc>
                <a:spcPct val="80000"/>
              </a:lnSpc>
              <a:buFont typeface="Wingdings" panose="05000000000000000000" pitchFamily="2" charset="2"/>
              <a:buNone/>
            </a:pPr>
            <a:r>
              <a:rPr lang="ru-RU" altLang="en-US" sz="1600" smtClean="0">
                <a:effectLst/>
              </a:rPr>
              <a:t>		VBN VBD PREVTAG PRP</a:t>
            </a:r>
            <a:r>
              <a:rPr lang="en-US" altLang="en-US" sz="1600" smtClean="0">
                <a:effectLst/>
              </a:rPr>
              <a:t>		[</a:t>
            </a:r>
            <a:r>
              <a:rPr lang="ru-RU" altLang="en-US" sz="1600" smtClean="0">
                <a:effectLst/>
              </a:rPr>
              <a:t>усл.: предыд. тег</a:t>
            </a:r>
            <a:r>
              <a:rPr lang="en-US" altLang="en-US" sz="1600" smtClean="0">
                <a:effectLst/>
              </a:rPr>
              <a:t>]</a:t>
            </a:r>
            <a:endParaRPr lang="ru-RU" altLang="en-US" sz="1600" smtClean="0">
              <a:effectLst/>
            </a:endParaRPr>
          </a:p>
          <a:p>
            <a:pPr>
              <a:lnSpc>
                <a:spcPct val="80000"/>
              </a:lnSpc>
              <a:buFont typeface="Wingdings" panose="05000000000000000000" pitchFamily="2" charset="2"/>
              <a:buNone/>
            </a:pPr>
            <a:r>
              <a:rPr lang="ru-RU" altLang="en-US" sz="1600" smtClean="0">
                <a:effectLst/>
              </a:rPr>
              <a:t>		NN VB PREV1OR2TAG MD</a:t>
            </a:r>
            <a:r>
              <a:rPr lang="en-US" altLang="en-US" sz="1600" smtClean="0">
                <a:effectLst/>
              </a:rPr>
              <a:t>	</a:t>
            </a:r>
            <a:r>
              <a:rPr lang="ru-RU" altLang="en-US" sz="1600" smtClean="0">
                <a:effectLst/>
              </a:rPr>
              <a:t>	</a:t>
            </a:r>
            <a:r>
              <a:rPr lang="en-US" altLang="en-US" sz="1600" smtClean="0">
                <a:effectLst/>
              </a:rPr>
              <a:t>[</a:t>
            </a:r>
            <a:r>
              <a:rPr lang="ru-RU" altLang="en-US" sz="1600" smtClean="0">
                <a:effectLst/>
              </a:rPr>
              <a:t>усл.: предыд. тег</a:t>
            </a:r>
            <a:r>
              <a:rPr lang="en-US" altLang="en-US" sz="1600" smtClean="0">
                <a:effectLst/>
              </a:rPr>
              <a:t>]</a:t>
            </a:r>
            <a:endParaRPr lang="ru-RU" altLang="en-US" sz="1600" smtClean="0">
              <a:effectLst/>
            </a:endParaRPr>
          </a:p>
          <a:p>
            <a:pPr>
              <a:lnSpc>
                <a:spcPct val="80000"/>
              </a:lnSpc>
              <a:buFont typeface="Wingdings" panose="05000000000000000000" pitchFamily="2" charset="2"/>
              <a:buNone/>
            </a:pPr>
            <a:r>
              <a:rPr lang="ru-RU" altLang="en-US" sz="1600" smtClean="0">
                <a:effectLst/>
              </a:rPr>
              <a:t>		VB VBP PREVTAG NNS</a:t>
            </a:r>
            <a:r>
              <a:rPr lang="en-US" altLang="en-US" sz="1600" smtClean="0">
                <a:effectLst/>
              </a:rPr>
              <a:t>		[</a:t>
            </a:r>
            <a:r>
              <a:rPr lang="ru-RU" altLang="en-US" sz="1600" smtClean="0">
                <a:effectLst/>
              </a:rPr>
              <a:t>усл.: предыд. тег</a:t>
            </a:r>
            <a:r>
              <a:rPr lang="en-US" altLang="en-US" sz="1600" smtClean="0">
                <a:effectLst/>
              </a:rPr>
              <a:t>]</a:t>
            </a:r>
            <a:endParaRPr lang="ru-RU" altLang="en-US" sz="1600" smtClean="0">
              <a:effectLst/>
            </a:endParaRPr>
          </a:p>
        </p:txBody>
      </p:sp>
      <p:sp>
        <p:nvSpPr>
          <p:cNvPr id="37891" name="Rectangle 5"/>
          <p:cNvSpPr>
            <a:spLocks noChangeArrowheads="1"/>
          </p:cNvSpPr>
          <p:nvPr/>
        </p:nvSpPr>
        <p:spPr bwMode="auto">
          <a:xfrm>
            <a:off x="684213" y="0"/>
            <a:ext cx="7489825"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eaLnBrk="1" hangingPunct="1">
              <a:spcBef>
                <a:spcPct val="0"/>
              </a:spcBef>
              <a:buClrTx/>
              <a:buSzTx/>
              <a:buFontTx/>
              <a:buNone/>
            </a:pPr>
            <a:r>
              <a:rPr lang="ru-RU" altLang="en-US" sz="2800" b="1">
                <a:solidFill>
                  <a:schemeClr val="tx2"/>
                </a:solidFill>
              </a:rPr>
              <a:t>Алгоритмы, основанные на правилах</a:t>
            </a:r>
          </a:p>
          <a:p>
            <a:pPr algn="ctr" eaLnBrk="1" hangingPunct="1">
              <a:spcBef>
                <a:spcPct val="0"/>
              </a:spcBef>
              <a:buClrTx/>
              <a:buSzTx/>
              <a:buFontTx/>
              <a:buNone/>
            </a:pPr>
            <a:r>
              <a:rPr lang="ru-RU" altLang="en-US" b="1">
                <a:solidFill>
                  <a:schemeClr val="tx2"/>
                </a:solidFill>
              </a:rPr>
              <a:t>Алгоритм Э.Брилла с управляемым обучением</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a:xfrm>
            <a:off x="327025" y="1628775"/>
            <a:ext cx="8424863" cy="4525963"/>
          </a:xfrm>
          <a:extLst>
            <a:ext uri="{909E8E84-426E-40DD-AFC4-6F175D3DCCD1}">
              <a14:hiddenFill xmlns:a14="http://schemas.microsoft.com/office/drawing/2010/main">
                <a:solidFill>
                  <a:srgbClr val="FFFFFF"/>
                </a:solidFill>
              </a14:hiddenFill>
            </a:ext>
          </a:extLst>
        </p:spPr>
        <p:txBody>
          <a:bodyPr/>
          <a:lstStyle/>
          <a:p>
            <a:pPr>
              <a:spcBef>
                <a:spcPts val="1200"/>
              </a:spcBef>
              <a:buClr>
                <a:schemeClr val="bg1">
                  <a:lumMod val="20000"/>
                  <a:lumOff val="80000"/>
                </a:schemeClr>
              </a:buClr>
              <a:defRPr/>
            </a:pPr>
            <a:r>
              <a:rPr lang="ru-RU" sz="2400" dirty="0" smtClean="0">
                <a:effectLst/>
                <a:latin typeface="Times New Roman" panose="02020603050405020304" pitchFamily="18" charset="0"/>
                <a:cs typeface="Times New Roman" panose="02020603050405020304" pitchFamily="18" charset="0"/>
              </a:rPr>
              <a:t>Шаги 4-6. Каждое полученное правило применим ко всему нашему корпусу, вычислим точность, сравним точности до и после применения правила</a:t>
            </a:r>
          </a:p>
          <a:p>
            <a:pPr>
              <a:spcBef>
                <a:spcPts val="1200"/>
              </a:spcBef>
              <a:buClr>
                <a:schemeClr val="bg1">
                  <a:lumMod val="20000"/>
                  <a:lumOff val="80000"/>
                </a:schemeClr>
              </a:buClr>
              <a:defRPr/>
            </a:pPr>
            <a:r>
              <a:rPr lang="ru-RU" sz="2400" dirty="0" smtClean="0">
                <a:effectLst/>
                <a:latin typeface="Times New Roman" panose="02020603050405020304" pitchFamily="18" charset="0"/>
                <a:cs typeface="Times New Roman" panose="02020603050405020304" pitchFamily="18" charset="0"/>
              </a:rPr>
              <a:t>Если количество ошибок уменьшилось – </a:t>
            </a:r>
            <a:r>
              <a:rPr lang="en-US" sz="2400" dirty="0" smtClean="0">
                <a:effectLst/>
                <a:latin typeface="Times New Roman" panose="02020603050405020304" pitchFamily="18" charset="0"/>
                <a:cs typeface="Times New Roman" panose="02020603050405020304" pitchFamily="18" charset="0"/>
              </a:rPr>
              <a:t>“</a:t>
            </a:r>
            <a:r>
              <a:rPr lang="ru-RU" sz="2400" dirty="0" smtClean="0">
                <a:effectLst/>
                <a:latin typeface="Times New Roman" panose="02020603050405020304" pitchFamily="18" charset="0"/>
                <a:cs typeface="Times New Roman" panose="02020603050405020304" pitchFamily="18" charset="0"/>
              </a:rPr>
              <a:t>хорошее</a:t>
            </a:r>
            <a:r>
              <a:rPr lang="en-US" sz="2400" dirty="0" smtClean="0">
                <a:effectLst/>
                <a:latin typeface="Times New Roman" panose="02020603050405020304" pitchFamily="18" charset="0"/>
                <a:cs typeface="Times New Roman" panose="02020603050405020304" pitchFamily="18" charset="0"/>
              </a:rPr>
              <a:t>”</a:t>
            </a:r>
            <a:r>
              <a:rPr lang="ru-RU" sz="2400" dirty="0" smtClean="0">
                <a:effectLst/>
                <a:latin typeface="Times New Roman" panose="02020603050405020304" pitchFamily="18" charset="0"/>
                <a:cs typeface="Times New Roman" panose="02020603050405020304" pitchFamily="18" charset="0"/>
              </a:rPr>
              <a:t> правило,</a:t>
            </a:r>
            <a:r>
              <a:rPr lang="en-US" sz="2400" dirty="0" smtClean="0">
                <a:effectLst/>
                <a:latin typeface="Times New Roman" panose="02020603050405020304" pitchFamily="18" charset="0"/>
                <a:cs typeface="Times New Roman" panose="02020603050405020304" pitchFamily="18" charset="0"/>
              </a:rPr>
              <a:t> </a:t>
            </a:r>
            <a:r>
              <a:rPr lang="ru-RU" sz="2400" dirty="0" smtClean="0">
                <a:effectLst/>
                <a:latin typeface="Times New Roman" panose="02020603050405020304" pitchFamily="18" charset="0"/>
                <a:cs typeface="Times New Roman" panose="02020603050405020304" pitchFamily="18" charset="0"/>
              </a:rPr>
              <a:t>если увеличилось – </a:t>
            </a:r>
            <a:r>
              <a:rPr lang="en-US" sz="2400" dirty="0" smtClean="0">
                <a:effectLst/>
                <a:latin typeface="Times New Roman" panose="02020603050405020304" pitchFamily="18" charset="0"/>
                <a:cs typeface="Times New Roman" panose="02020603050405020304" pitchFamily="18" charset="0"/>
              </a:rPr>
              <a:t>“</a:t>
            </a:r>
            <a:r>
              <a:rPr lang="ru-RU" sz="2400" dirty="0" smtClean="0">
                <a:effectLst/>
                <a:latin typeface="Times New Roman" panose="02020603050405020304" pitchFamily="18" charset="0"/>
                <a:cs typeface="Times New Roman" panose="02020603050405020304" pitchFamily="18" charset="0"/>
              </a:rPr>
              <a:t>плохое</a:t>
            </a:r>
            <a:r>
              <a:rPr lang="en-US" sz="2400" dirty="0" smtClean="0">
                <a:effectLst/>
                <a:latin typeface="Times New Roman" panose="02020603050405020304" pitchFamily="18" charset="0"/>
                <a:cs typeface="Times New Roman" panose="02020603050405020304" pitchFamily="18" charset="0"/>
              </a:rPr>
              <a:t>”</a:t>
            </a:r>
            <a:endParaRPr lang="ru-RU" sz="2400" dirty="0" smtClean="0">
              <a:effectLst/>
              <a:latin typeface="Times New Roman" panose="02020603050405020304" pitchFamily="18" charset="0"/>
              <a:cs typeface="Times New Roman" panose="02020603050405020304" pitchFamily="18" charset="0"/>
            </a:endParaRPr>
          </a:p>
          <a:p>
            <a:pPr>
              <a:spcBef>
                <a:spcPts val="1200"/>
              </a:spcBef>
              <a:buClr>
                <a:schemeClr val="bg1">
                  <a:lumMod val="20000"/>
                  <a:lumOff val="80000"/>
                </a:schemeClr>
              </a:buClr>
              <a:defRPr/>
            </a:pPr>
            <a:r>
              <a:rPr lang="ru-RU" sz="2400" dirty="0" smtClean="0">
                <a:effectLst/>
                <a:latin typeface="Times New Roman" panose="02020603050405020304" pitchFamily="18" charset="0"/>
                <a:cs typeface="Times New Roman" panose="02020603050405020304" pitchFamily="18" charset="0"/>
              </a:rPr>
              <a:t>Несколько итераций, пока будет достигнут запланированный эффект (полное отсутствие улучшений, запланированная степень близости к правильной разметке, запланированное максимальное число правил)</a:t>
            </a:r>
          </a:p>
        </p:txBody>
      </p:sp>
      <p:sp>
        <p:nvSpPr>
          <p:cNvPr id="34819" name="Rectangle 5"/>
          <p:cNvSpPr>
            <a:spLocks noChangeArrowheads="1"/>
          </p:cNvSpPr>
          <p:nvPr/>
        </p:nvSpPr>
        <p:spPr bwMode="auto">
          <a:xfrm>
            <a:off x="323850" y="142875"/>
            <a:ext cx="86407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eaLnBrk="1" hangingPunct="1">
              <a:spcBef>
                <a:spcPct val="0"/>
              </a:spcBef>
              <a:buClrTx/>
              <a:buSzTx/>
              <a:buFontTx/>
              <a:buNone/>
            </a:pPr>
            <a:r>
              <a:rPr lang="ru-RU" altLang="en-US" sz="2800" b="1">
                <a:solidFill>
                  <a:schemeClr val="tx2"/>
                </a:solidFill>
              </a:rPr>
              <a:t>Алгоритмы, основанные на правилах</a:t>
            </a:r>
          </a:p>
          <a:p>
            <a:pPr algn="ctr" eaLnBrk="1" hangingPunct="1">
              <a:spcBef>
                <a:spcPct val="0"/>
              </a:spcBef>
              <a:buClrTx/>
              <a:buSzTx/>
              <a:buFontTx/>
              <a:buNone/>
            </a:pPr>
            <a:r>
              <a:rPr lang="ru-RU" altLang="en-US" b="1">
                <a:solidFill>
                  <a:schemeClr val="tx2"/>
                </a:solidFill>
              </a:rPr>
              <a:t>Алгоритм Э.Брилла с управляемым обучением</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ChangeArrowheads="1"/>
          </p:cNvSpPr>
          <p:nvPr/>
        </p:nvSpPr>
        <p:spPr bwMode="auto">
          <a:xfrm>
            <a:off x="323850" y="142875"/>
            <a:ext cx="86407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eaLnBrk="1" hangingPunct="1">
              <a:spcBef>
                <a:spcPct val="0"/>
              </a:spcBef>
              <a:buClrTx/>
              <a:buSzTx/>
              <a:buFontTx/>
              <a:buNone/>
            </a:pPr>
            <a:r>
              <a:rPr lang="ru-RU" altLang="en-US" sz="2800" b="1">
                <a:solidFill>
                  <a:schemeClr val="tx2"/>
                </a:solidFill>
              </a:rPr>
              <a:t>Алгоритмы, основанные на правилах</a:t>
            </a:r>
          </a:p>
          <a:p>
            <a:pPr algn="ctr" eaLnBrk="1" hangingPunct="1">
              <a:spcBef>
                <a:spcPct val="0"/>
              </a:spcBef>
              <a:buClrTx/>
              <a:buSzTx/>
              <a:buFontTx/>
              <a:buNone/>
            </a:pPr>
            <a:r>
              <a:rPr lang="ru-RU" altLang="en-US" b="1">
                <a:solidFill>
                  <a:schemeClr val="tx2"/>
                </a:solidFill>
              </a:rPr>
              <a:t>Алгоритм Э.Брилла с управляемым обучением</a:t>
            </a:r>
          </a:p>
        </p:txBody>
      </p:sp>
      <p:sp>
        <p:nvSpPr>
          <p:cNvPr id="35843" name="TextBox 9"/>
          <p:cNvSpPr txBox="1">
            <a:spLocks noChangeArrowheads="1"/>
          </p:cNvSpPr>
          <p:nvPr/>
        </p:nvSpPr>
        <p:spPr bwMode="auto">
          <a:xfrm>
            <a:off x="323850" y="5876925"/>
            <a:ext cx="85693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ru-RU" altLang="en-US" sz="1800"/>
              <a:t>Исходный разметчик – первичное приписывание тегов в корпусе со «стертыми» тегами (например, приписывание самых частотных); </a:t>
            </a:r>
          </a:p>
          <a:p>
            <a:pPr>
              <a:spcBef>
                <a:spcPct val="0"/>
              </a:spcBef>
              <a:buClrTx/>
              <a:buSzTx/>
              <a:buFontTx/>
              <a:buNone/>
            </a:pPr>
            <a:r>
              <a:rPr lang="en-US" altLang="en-US" sz="1800"/>
              <a:t>TX </a:t>
            </a:r>
            <a:r>
              <a:rPr lang="ru-RU" altLang="en-US" sz="1800"/>
              <a:t>– трансформационное правило</a:t>
            </a:r>
            <a:endParaRPr lang="en-US" altLang="en-US" sz="1800"/>
          </a:p>
        </p:txBody>
      </p:sp>
      <p:pic>
        <p:nvPicPr>
          <p:cNvPr id="35844" name="Рисунок 17"/>
          <p:cNvPicPr>
            <a:picLocks noChangeAspect="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258888" y="1409700"/>
            <a:ext cx="7034212" cy="449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defRPr/>
            </a:pPr>
            <a:r>
              <a:rPr lang="ru-RU" dirty="0" smtClean="0"/>
              <a:t>Пример</a:t>
            </a:r>
            <a:endParaRPr lang="en-US" dirty="0"/>
          </a:p>
        </p:txBody>
      </p:sp>
      <p:sp>
        <p:nvSpPr>
          <p:cNvPr id="3" name="Объект 2"/>
          <p:cNvSpPr>
            <a:spLocks noGrp="1"/>
          </p:cNvSpPr>
          <p:nvPr>
            <p:ph idx="1"/>
          </p:nvPr>
        </p:nvSpPr>
        <p:spPr>
          <a:xfrm>
            <a:off x="457200" y="1404938"/>
            <a:ext cx="8229600" cy="4525962"/>
          </a:xfrm>
        </p:spPr>
        <p:txBody>
          <a:bodyPr/>
          <a:lstStyle/>
          <a:p>
            <a:pPr marL="1828800" lvl="4" indent="0">
              <a:buFont typeface="Wingdings" panose="05000000000000000000" pitchFamily="2" charset="2"/>
              <a:buNone/>
              <a:defRPr/>
            </a:pPr>
            <a:r>
              <a:rPr lang="ru-RU" sz="2400" i="1" dirty="0" smtClean="0"/>
              <a:t>	Косой</a:t>
            </a:r>
            <a:r>
              <a:rPr lang="en-US" sz="2400" i="1" dirty="0" smtClean="0"/>
              <a:t>	</a:t>
            </a:r>
            <a:r>
              <a:rPr lang="ru-RU" sz="2400" i="1" dirty="0" smtClean="0"/>
              <a:t>косой</a:t>
            </a:r>
            <a:r>
              <a:rPr lang="en-US" sz="2400" i="1" dirty="0" smtClean="0"/>
              <a:t>	</a:t>
            </a:r>
            <a:r>
              <a:rPr lang="ru-RU" sz="2400" i="1" dirty="0" smtClean="0"/>
              <a:t>косил</a:t>
            </a:r>
            <a:r>
              <a:rPr lang="en-US" sz="2400" i="1" dirty="0" smtClean="0"/>
              <a:t>	</a:t>
            </a:r>
            <a:r>
              <a:rPr lang="ru-RU" sz="2400" i="1" dirty="0" smtClean="0"/>
              <a:t>косой</a:t>
            </a:r>
          </a:p>
          <a:p>
            <a:pPr marL="0" indent="0">
              <a:buFont typeface="Wingdings" panose="05000000000000000000" pitchFamily="2" charset="2"/>
              <a:buNone/>
              <a:defRPr/>
            </a:pPr>
            <a:r>
              <a:rPr lang="ru-RU" sz="2400" dirty="0" smtClean="0"/>
              <a:t>Припишем:</a:t>
            </a:r>
            <a:r>
              <a:rPr lang="ru-RU" dirty="0" smtClean="0"/>
              <a:t>		</a:t>
            </a:r>
            <a:r>
              <a:rPr lang="en-US" sz="2400" i="1" dirty="0" err="1" smtClean="0"/>
              <a:t>Adj</a:t>
            </a:r>
            <a:r>
              <a:rPr lang="en-US" sz="2400" i="1" dirty="0" smtClean="0"/>
              <a:t>	</a:t>
            </a:r>
            <a:r>
              <a:rPr lang="en-US" sz="2400" i="1" dirty="0" err="1" smtClean="0"/>
              <a:t>Adj</a:t>
            </a:r>
            <a:r>
              <a:rPr lang="en-US" sz="2400" i="1" dirty="0" smtClean="0"/>
              <a:t>		V	</a:t>
            </a:r>
            <a:r>
              <a:rPr lang="en-US" sz="2400" i="1" dirty="0" err="1" smtClean="0"/>
              <a:t>Adj</a:t>
            </a:r>
            <a:endParaRPr lang="en-US" sz="2400" i="1" dirty="0" smtClean="0"/>
          </a:p>
          <a:p>
            <a:pPr marL="0" indent="0">
              <a:buFont typeface="Wingdings" panose="05000000000000000000" pitchFamily="2" charset="2"/>
              <a:buNone/>
              <a:defRPr/>
            </a:pPr>
            <a:r>
              <a:rPr lang="ru-RU" sz="2400" dirty="0" smtClean="0"/>
              <a:t>Обучающий корпус:	</a:t>
            </a:r>
            <a:r>
              <a:rPr lang="en-US" sz="2400" b="1" dirty="0" err="1" smtClean="0">
                <a:solidFill>
                  <a:schemeClr val="accent1">
                    <a:lumMod val="40000"/>
                    <a:lumOff val="60000"/>
                  </a:schemeClr>
                </a:solidFill>
              </a:rPr>
              <a:t>Adj</a:t>
            </a:r>
            <a:r>
              <a:rPr lang="en-US" sz="2400" b="1" dirty="0" smtClean="0">
                <a:solidFill>
                  <a:schemeClr val="accent1">
                    <a:lumMod val="40000"/>
                    <a:lumOff val="60000"/>
                  </a:schemeClr>
                </a:solidFill>
              </a:rPr>
              <a:t>	</a:t>
            </a:r>
            <a:r>
              <a:rPr lang="en-US" sz="2400" b="1" dirty="0" err="1" smtClean="0">
                <a:solidFill>
                  <a:schemeClr val="accent1">
                    <a:lumMod val="40000"/>
                    <a:lumOff val="60000"/>
                  </a:schemeClr>
                </a:solidFill>
              </a:rPr>
              <a:t>N.Nom</a:t>
            </a:r>
            <a:r>
              <a:rPr lang="en-US" sz="2400" b="1" dirty="0" smtClean="0">
                <a:solidFill>
                  <a:schemeClr val="accent1">
                    <a:lumMod val="40000"/>
                    <a:lumOff val="60000"/>
                  </a:schemeClr>
                </a:solidFill>
              </a:rPr>
              <a:t>	V	</a:t>
            </a:r>
            <a:r>
              <a:rPr lang="en-US" sz="2400" b="1" dirty="0" err="1" smtClean="0">
                <a:solidFill>
                  <a:schemeClr val="accent1">
                    <a:lumMod val="40000"/>
                    <a:lumOff val="60000"/>
                  </a:schemeClr>
                </a:solidFill>
              </a:rPr>
              <a:t>N.Ins</a:t>
            </a:r>
            <a:endParaRPr lang="en-US" sz="2400" b="1" dirty="0" smtClean="0">
              <a:solidFill>
                <a:schemeClr val="accent1">
                  <a:lumMod val="40000"/>
                  <a:lumOff val="60000"/>
                </a:schemeClr>
              </a:solidFill>
            </a:endParaRPr>
          </a:p>
          <a:p>
            <a:pPr marL="0" indent="0">
              <a:buFont typeface="Wingdings" panose="05000000000000000000" pitchFamily="2" charset="2"/>
              <a:buNone/>
              <a:defRPr/>
            </a:pPr>
            <a:r>
              <a:rPr lang="ru-RU" sz="2400" dirty="0" smtClean="0"/>
              <a:t>Правила: </a:t>
            </a:r>
          </a:p>
          <a:p>
            <a:pPr marL="0" indent="0">
              <a:buFont typeface="Wingdings" panose="05000000000000000000" pitchFamily="2" charset="2"/>
              <a:buNone/>
              <a:defRPr/>
            </a:pPr>
            <a:r>
              <a:rPr lang="en-US" sz="2400" dirty="0" err="1" smtClean="0"/>
              <a:t>Adj</a:t>
            </a:r>
            <a:r>
              <a:rPr lang="en-US" sz="2400" dirty="0" smtClean="0"/>
              <a:t> -&gt; </a:t>
            </a:r>
            <a:r>
              <a:rPr lang="en-US" sz="2400" dirty="0" err="1" smtClean="0"/>
              <a:t>N.Nom</a:t>
            </a:r>
            <a:r>
              <a:rPr lang="en-US" sz="2400" dirty="0" smtClean="0"/>
              <a:t> | </a:t>
            </a:r>
            <a:r>
              <a:rPr lang="en-US" sz="2400" dirty="0" err="1" smtClean="0"/>
              <a:t>Adj</a:t>
            </a:r>
            <a:r>
              <a:rPr lang="en-US" sz="2400" dirty="0" smtClean="0"/>
              <a:t> _</a:t>
            </a:r>
          </a:p>
          <a:p>
            <a:pPr marL="0" indent="0">
              <a:buFont typeface="Wingdings" panose="05000000000000000000" pitchFamily="2" charset="2"/>
              <a:buNone/>
              <a:defRPr/>
            </a:pPr>
            <a:r>
              <a:rPr lang="en-US" sz="2400" dirty="0" err="1" smtClean="0"/>
              <a:t>Adj</a:t>
            </a:r>
            <a:r>
              <a:rPr lang="en-US" sz="2400" dirty="0" smtClean="0"/>
              <a:t> -&gt; V | </a:t>
            </a:r>
            <a:r>
              <a:rPr lang="en-US" sz="2400" dirty="0" err="1" smtClean="0"/>
              <a:t>N.nom</a:t>
            </a:r>
            <a:r>
              <a:rPr lang="en-US" sz="2400" dirty="0" smtClean="0"/>
              <a:t> _</a:t>
            </a:r>
          </a:p>
          <a:p>
            <a:pPr marL="0" indent="0">
              <a:buFont typeface="Wingdings" panose="05000000000000000000" pitchFamily="2" charset="2"/>
              <a:buNone/>
              <a:defRPr/>
            </a:pPr>
            <a:r>
              <a:rPr lang="en-US" sz="2400" dirty="0" err="1" smtClean="0"/>
              <a:t>Adj</a:t>
            </a:r>
            <a:r>
              <a:rPr lang="en-US" sz="2400" dirty="0" smtClean="0"/>
              <a:t> -&gt; </a:t>
            </a:r>
            <a:r>
              <a:rPr lang="en-US" sz="2400" dirty="0" err="1" smtClean="0"/>
              <a:t>N.Ins</a:t>
            </a:r>
            <a:r>
              <a:rPr lang="en-US" sz="2400" dirty="0" smtClean="0"/>
              <a:t> | V_</a:t>
            </a:r>
          </a:p>
          <a:p>
            <a:pPr marL="0" indent="0">
              <a:buFont typeface="Wingdings" panose="05000000000000000000" pitchFamily="2" charset="2"/>
              <a:buNone/>
              <a:defRPr/>
            </a:pPr>
            <a:r>
              <a:rPr lang="en-US" sz="2400" dirty="0" err="1" smtClean="0"/>
              <a:t>Adj</a:t>
            </a:r>
            <a:r>
              <a:rPr lang="en-US" sz="2400" dirty="0" smtClean="0"/>
              <a:t> -&gt; </a:t>
            </a:r>
            <a:r>
              <a:rPr lang="en-US" sz="2400" dirty="0" err="1" smtClean="0"/>
              <a:t>N.Nom</a:t>
            </a:r>
            <a:r>
              <a:rPr lang="en-US" sz="2400" dirty="0" smtClean="0"/>
              <a:t> | _V</a:t>
            </a:r>
          </a:p>
          <a:p>
            <a:pPr marL="0" indent="0">
              <a:buFont typeface="Wingdings" panose="05000000000000000000" pitchFamily="2" charset="2"/>
              <a:buNone/>
              <a:defRPr/>
            </a:pPr>
            <a:r>
              <a:rPr lang="en-US" sz="2400" dirty="0" err="1" smtClean="0"/>
              <a:t>Adj</a:t>
            </a:r>
            <a:r>
              <a:rPr lang="en-US" sz="2400" dirty="0" smtClean="0"/>
              <a:t> -&gt; </a:t>
            </a:r>
            <a:r>
              <a:rPr lang="en-US" sz="2400" dirty="0" err="1" smtClean="0"/>
              <a:t>N.Nom</a:t>
            </a:r>
            <a:r>
              <a:rPr lang="en-US" sz="2400" dirty="0" smtClean="0"/>
              <a:t> | </a:t>
            </a:r>
            <a:r>
              <a:rPr lang="ru-RU" sz="2400" dirty="0" smtClean="0"/>
              <a:t>косой</a:t>
            </a:r>
          </a:p>
          <a:p>
            <a:pPr marL="0" indent="0">
              <a:buFont typeface="Wingdings" panose="05000000000000000000" pitchFamily="2" charset="2"/>
              <a:buNone/>
              <a:defRPr/>
            </a:pPr>
            <a:r>
              <a:rPr lang="en-US" sz="2400" dirty="0" err="1" smtClean="0"/>
              <a:t>Adj</a:t>
            </a:r>
            <a:r>
              <a:rPr lang="en-US" sz="2400" dirty="0" smtClean="0"/>
              <a:t> -&gt; </a:t>
            </a:r>
            <a:r>
              <a:rPr lang="en-US" sz="2400" dirty="0" err="1" smtClean="0"/>
              <a:t>N.Nom</a:t>
            </a:r>
            <a:r>
              <a:rPr lang="en-US" sz="2400" dirty="0" smtClean="0"/>
              <a:t> | _</a:t>
            </a:r>
            <a:r>
              <a:rPr lang="ru-RU" sz="2400" dirty="0" smtClean="0"/>
              <a:t>косил</a:t>
            </a:r>
          </a:p>
          <a:p>
            <a:pPr marL="0" indent="0">
              <a:buFont typeface="Wingdings" panose="05000000000000000000" pitchFamily="2" charset="2"/>
              <a:buNone/>
              <a:defRPr/>
            </a:pPr>
            <a:r>
              <a:rPr lang="en-US" sz="2400" dirty="0" err="1" smtClean="0"/>
              <a:t>Adj</a:t>
            </a:r>
            <a:r>
              <a:rPr lang="en-US" sz="2400" dirty="0" smtClean="0"/>
              <a:t> -&gt; </a:t>
            </a:r>
            <a:r>
              <a:rPr lang="en-US" sz="2400" dirty="0" err="1" smtClean="0"/>
              <a:t>N.Nom</a:t>
            </a:r>
            <a:r>
              <a:rPr lang="en-US" sz="2400" dirty="0" smtClean="0"/>
              <a:t> | </a:t>
            </a:r>
            <a:r>
              <a:rPr lang="ru-RU" sz="2400" dirty="0" smtClean="0"/>
              <a:t>Косой_</a:t>
            </a:r>
            <a:endParaRPr 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defRPr/>
            </a:pPr>
            <a:r>
              <a:rPr lang="ru-RU" dirty="0" smtClean="0"/>
              <a:t>Пример</a:t>
            </a:r>
            <a:endParaRPr lang="en-US" dirty="0"/>
          </a:p>
        </p:txBody>
      </p:sp>
      <p:sp>
        <p:nvSpPr>
          <p:cNvPr id="3" name="Объект 2"/>
          <p:cNvSpPr>
            <a:spLocks noGrp="1"/>
          </p:cNvSpPr>
          <p:nvPr>
            <p:ph idx="1"/>
          </p:nvPr>
        </p:nvSpPr>
        <p:spPr>
          <a:xfrm>
            <a:off x="161925" y="1417638"/>
            <a:ext cx="3538538" cy="5264150"/>
          </a:xfrm>
        </p:spPr>
        <p:txBody>
          <a:bodyPr/>
          <a:lstStyle/>
          <a:p>
            <a:pPr marL="0" indent="0">
              <a:buFont typeface="Wingdings" panose="05000000000000000000" pitchFamily="2" charset="2"/>
              <a:buNone/>
              <a:defRPr/>
            </a:pPr>
            <a:r>
              <a:rPr lang="ru-RU" sz="2400" dirty="0" smtClean="0"/>
              <a:t>Правила: </a:t>
            </a:r>
          </a:p>
          <a:p>
            <a:pPr marL="0" indent="0">
              <a:buFont typeface="Wingdings" panose="05000000000000000000" pitchFamily="2" charset="2"/>
              <a:buNone/>
              <a:defRPr/>
            </a:pPr>
            <a:r>
              <a:rPr lang="en-US" sz="2400" dirty="0" err="1" smtClean="0"/>
              <a:t>Adj</a:t>
            </a:r>
            <a:r>
              <a:rPr lang="en-US" sz="2400" dirty="0" smtClean="0"/>
              <a:t> -&gt; </a:t>
            </a:r>
            <a:r>
              <a:rPr lang="en-US" sz="2400" dirty="0" err="1" smtClean="0"/>
              <a:t>N.Nom</a:t>
            </a:r>
            <a:r>
              <a:rPr lang="en-US" sz="2400" dirty="0" smtClean="0"/>
              <a:t> | </a:t>
            </a:r>
            <a:r>
              <a:rPr lang="en-US" sz="2400" dirty="0" err="1" smtClean="0"/>
              <a:t>Adj</a:t>
            </a:r>
            <a:r>
              <a:rPr lang="en-US" sz="2400" dirty="0" smtClean="0"/>
              <a:t> _</a:t>
            </a:r>
          </a:p>
          <a:p>
            <a:pPr marL="0" indent="0">
              <a:buFont typeface="Wingdings" panose="05000000000000000000" pitchFamily="2" charset="2"/>
              <a:buNone/>
              <a:defRPr/>
            </a:pPr>
            <a:r>
              <a:rPr lang="en-US" sz="2400" dirty="0" err="1" smtClean="0"/>
              <a:t>Adj</a:t>
            </a:r>
            <a:r>
              <a:rPr lang="en-US" sz="2400" dirty="0" smtClean="0"/>
              <a:t> -&gt; V | </a:t>
            </a:r>
            <a:r>
              <a:rPr lang="en-US" sz="2400" dirty="0" err="1" smtClean="0"/>
              <a:t>N.nom</a:t>
            </a:r>
            <a:r>
              <a:rPr lang="en-US" sz="2400" dirty="0" smtClean="0"/>
              <a:t> _</a:t>
            </a:r>
          </a:p>
          <a:p>
            <a:pPr marL="0" indent="0">
              <a:buFont typeface="Wingdings" panose="05000000000000000000" pitchFamily="2" charset="2"/>
              <a:buNone/>
              <a:defRPr/>
            </a:pPr>
            <a:r>
              <a:rPr lang="en-US" sz="2400" dirty="0" err="1" smtClean="0"/>
              <a:t>Adj</a:t>
            </a:r>
            <a:r>
              <a:rPr lang="en-US" sz="2400" dirty="0" smtClean="0"/>
              <a:t> -&gt; N | V_</a:t>
            </a:r>
          </a:p>
          <a:p>
            <a:pPr marL="0" indent="0">
              <a:buFont typeface="Wingdings" panose="05000000000000000000" pitchFamily="2" charset="2"/>
              <a:buNone/>
              <a:defRPr/>
            </a:pPr>
            <a:r>
              <a:rPr lang="en-US" sz="2400" dirty="0" err="1" smtClean="0"/>
              <a:t>Adj</a:t>
            </a:r>
            <a:r>
              <a:rPr lang="en-US" sz="2400" dirty="0" smtClean="0"/>
              <a:t> -&gt; N | _V</a:t>
            </a:r>
          </a:p>
          <a:p>
            <a:pPr marL="0" indent="0">
              <a:buFont typeface="Wingdings" panose="05000000000000000000" pitchFamily="2" charset="2"/>
              <a:buNone/>
              <a:defRPr/>
            </a:pPr>
            <a:r>
              <a:rPr lang="en-US" sz="2400" dirty="0" err="1" smtClean="0"/>
              <a:t>Adj</a:t>
            </a:r>
            <a:r>
              <a:rPr lang="en-US" sz="2400" dirty="0" smtClean="0"/>
              <a:t> -&gt; N | </a:t>
            </a:r>
            <a:r>
              <a:rPr lang="ru-RU" sz="2400" dirty="0" smtClean="0"/>
              <a:t>косой</a:t>
            </a:r>
          </a:p>
          <a:p>
            <a:pPr marL="0" indent="0">
              <a:buFont typeface="Wingdings" panose="05000000000000000000" pitchFamily="2" charset="2"/>
              <a:buNone/>
              <a:defRPr/>
            </a:pPr>
            <a:r>
              <a:rPr lang="en-US" sz="2400" dirty="0" err="1" smtClean="0"/>
              <a:t>Adj</a:t>
            </a:r>
            <a:r>
              <a:rPr lang="en-US" sz="2400" dirty="0" smtClean="0"/>
              <a:t> -&gt; N | _</a:t>
            </a:r>
            <a:r>
              <a:rPr lang="ru-RU" sz="2400" dirty="0" smtClean="0"/>
              <a:t>косил</a:t>
            </a:r>
          </a:p>
          <a:p>
            <a:pPr marL="0" indent="0">
              <a:buFont typeface="Wingdings" panose="05000000000000000000" pitchFamily="2" charset="2"/>
              <a:buNone/>
              <a:defRPr/>
            </a:pPr>
            <a:r>
              <a:rPr lang="en-US" sz="2400" dirty="0" err="1" smtClean="0"/>
              <a:t>Adj</a:t>
            </a:r>
            <a:r>
              <a:rPr lang="en-US" sz="2400" dirty="0" smtClean="0"/>
              <a:t> -&gt; N | </a:t>
            </a:r>
            <a:r>
              <a:rPr lang="ru-RU" sz="2400" dirty="0" smtClean="0"/>
              <a:t>Косой_</a:t>
            </a:r>
            <a:endParaRPr lang="en-US" sz="2400" dirty="0"/>
          </a:p>
        </p:txBody>
      </p:sp>
      <p:sp>
        <p:nvSpPr>
          <p:cNvPr id="4" name="Объект 2"/>
          <p:cNvSpPr txBox="1">
            <a:spLocks/>
          </p:cNvSpPr>
          <p:nvPr/>
        </p:nvSpPr>
        <p:spPr bwMode="auto">
          <a:xfrm>
            <a:off x="3203575" y="1417638"/>
            <a:ext cx="5689600" cy="3451225"/>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a:lstStyle>
          <a:p>
            <a:pPr marL="0" indent="0">
              <a:buFont typeface="Wingdings" panose="05000000000000000000" pitchFamily="2" charset="2"/>
              <a:buNone/>
              <a:defRPr/>
            </a:pPr>
            <a:r>
              <a:rPr lang="ru-RU" sz="2400" kern="0" dirty="0" smtClean="0"/>
              <a:t>Петя видит большой зеленый мяч</a:t>
            </a:r>
          </a:p>
          <a:p>
            <a:pPr marL="0" indent="0">
              <a:buFont typeface="Wingdings" panose="05000000000000000000" pitchFamily="2" charset="2"/>
              <a:buNone/>
              <a:defRPr/>
            </a:pPr>
            <a:r>
              <a:rPr lang="en-US" sz="2400" kern="0" dirty="0" smtClean="0"/>
              <a:t>N	V	A	A	   N</a:t>
            </a:r>
            <a:endParaRPr lang="ru-RU" sz="2400" kern="0" dirty="0" smtClean="0"/>
          </a:p>
          <a:p>
            <a:pPr marL="0" indent="0">
              <a:buFont typeface="Wingdings" panose="05000000000000000000" pitchFamily="2" charset="2"/>
              <a:buNone/>
              <a:defRPr/>
            </a:pPr>
            <a:r>
              <a:rPr lang="ru-RU" sz="2400" kern="0" dirty="0" smtClean="0"/>
              <a:t>Дежурны</a:t>
            </a:r>
            <a:r>
              <a:rPr lang="ru-RU" sz="2400" kern="0" dirty="0"/>
              <a:t>е</a:t>
            </a:r>
            <a:r>
              <a:rPr lang="ru-RU" sz="2400" kern="0" dirty="0" smtClean="0"/>
              <a:t> 	ели 	суши</a:t>
            </a:r>
            <a:endParaRPr lang="en-US" sz="2400" kern="0" dirty="0" smtClean="0"/>
          </a:p>
          <a:p>
            <a:pPr marL="0" indent="0">
              <a:buFont typeface="Wingdings" panose="05000000000000000000" pitchFamily="2" charset="2"/>
              <a:buNone/>
              <a:defRPr/>
            </a:pPr>
            <a:r>
              <a:rPr lang="en-US" sz="2400" kern="0" dirty="0" smtClean="0"/>
              <a:t>A	</a:t>
            </a:r>
            <a:r>
              <a:rPr lang="ru-RU" sz="2400" kern="0" dirty="0" smtClean="0"/>
              <a:t>	</a:t>
            </a:r>
            <a:r>
              <a:rPr lang="en-US" sz="2400" kern="0" dirty="0" smtClean="0"/>
              <a:t>N	N</a:t>
            </a:r>
            <a:endParaRPr lang="ru-RU" sz="2400" kern="0" dirty="0" smtClean="0"/>
          </a:p>
          <a:p>
            <a:pPr marL="0" indent="0">
              <a:buFont typeface="Wingdings" panose="05000000000000000000" pitchFamily="2" charset="2"/>
              <a:buNone/>
              <a:defRPr/>
            </a:pPr>
            <a:r>
              <a:rPr lang="ru-RU" sz="2400" kern="0" dirty="0" smtClean="0"/>
              <a:t>Вася </a:t>
            </a:r>
            <a:r>
              <a:rPr lang="en-US" sz="2400" kern="0" dirty="0" smtClean="0"/>
              <a:t>	</a:t>
            </a:r>
            <a:r>
              <a:rPr lang="ru-RU" sz="2400" kern="0" dirty="0" smtClean="0"/>
              <a:t>смог  печь	босой</a:t>
            </a:r>
            <a:endParaRPr lang="en-US" sz="2400" kern="0" dirty="0" smtClean="0"/>
          </a:p>
          <a:p>
            <a:pPr marL="0" indent="0">
              <a:buFont typeface="Wingdings" panose="05000000000000000000" pitchFamily="2" charset="2"/>
              <a:buNone/>
              <a:defRPr/>
            </a:pPr>
            <a:r>
              <a:rPr lang="en-US" sz="2400" kern="0" dirty="0" smtClean="0"/>
              <a:t>N	N	N	A</a:t>
            </a:r>
            <a:endParaRPr lang="ru-RU" sz="2400" kern="0" dirty="0" smtClean="0"/>
          </a:p>
          <a:p>
            <a:pPr marL="0" indent="0">
              <a:buFont typeface="Wingdings" panose="05000000000000000000" pitchFamily="2" charset="2"/>
              <a:buNone/>
              <a:defRPr/>
            </a:pPr>
            <a:r>
              <a:rPr lang="ru-RU" sz="2400" kern="0" dirty="0" smtClean="0"/>
              <a:t>Тот хромой пилил этой большой пилой</a:t>
            </a:r>
            <a:endParaRPr lang="en-US" sz="2400" kern="0" dirty="0" smtClean="0"/>
          </a:p>
          <a:p>
            <a:pPr marL="0" indent="0">
              <a:buFont typeface="Wingdings" panose="05000000000000000000" pitchFamily="2" charset="2"/>
              <a:buNone/>
              <a:defRPr/>
            </a:pPr>
            <a:r>
              <a:rPr lang="en-US" sz="2400" kern="0" dirty="0" smtClean="0"/>
              <a:t>A	A	V	A	A	N</a:t>
            </a:r>
            <a:endParaRPr lang="ru-RU" sz="2400" kern="0" dirty="0" smtClean="0"/>
          </a:p>
          <a:p>
            <a:pPr marL="0" indent="0">
              <a:buFont typeface="Wingdings" panose="05000000000000000000" pitchFamily="2" charset="2"/>
              <a:buNone/>
              <a:defRPr/>
            </a:pPr>
            <a:endParaRPr lang="ru-RU" sz="2400" kern="0"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defRPr/>
            </a:pPr>
            <a:r>
              <a:rPr lang="ru-RU" dirty="0" smtClean="0"/>
              <a:t>Пример</a:t>
            </a:r>
            <a:endParaRPr lang="en-US" dirty="0"/>
          </a:p>
        </p:txBody>
      </p:sp>
      <p:sp>
        <p:nvSpPr>
          <p:cNvPr id="3" name="Объект 2"/>
          <p:cNvSpPr>
            <a:spLocks noGrp="1"/>
          </p:cNvSpPr>
          <p:nvPr>
            <p:ph idx="1"/>
          </p:nvPr>
        </p:nvSpPr>
        <p:spPr>
          <a:xfrm>
            <a:off x="457200" y="1404938"/>
            <a:ext cx="3538538" cy="5264150"/>
          </a:xfrm>
        </p:spPr>
        <p:txBody>
          <a:bodyPr/>
          <a:lstStyle/>
          <a:p>
            <a:pPr marL="0" indent="0">
              <a:buFont typeface="Wingdings" panose="05000000000000000000" pitchFamily="2" charset="2"/>
              <a:buNone/>
              <a:defRPr/>
            </a:pPr>
            <a:r>
              <a:rPr lang="ru-RU" sz="2400" dirty="0" smtClean="0"/>
              <a:t>Правила: </a:t>
            </a:r>
          </a:p>
          <a:p>
            <a:pPr marL="0" indent="0">
              <a:buFont typeface="Wingdings" panose="05000000000000000000" pitchFamily="2" charset="2"/>
              <a:buNone/>
              <a:defRPr/>
            </a:pPr>
            <a:r>
              <a:rPr lang="en-US" sz="2400" dirty="0" err="1" smtClean="0"/>
              <a:t>Adj</a:t>
            </a:r>
            <a:r>
              <a:rPr lang="en-US" sz="2400" dirty="0" smtClean="0"/>
              <a:t> -&gt; </a:t>
            </a:r>
            <a:r>
              <a:rPr lang="en-US" sz="2400" dirty="0" err="1" smtClean="0"/>
              <a:t>N.Nom</a:t>
            </a:r>
            <a:r>
              <a:rPr lang="en-US" sz="2400" dirty="0" smtClean="0"/>
              <a:t> | </a:t>
            </a:r>
            <a:r>
              <a:rPr lang="en-US" sz="2400" dirty="0" err="1" smtClean="0"/>
              <a:t>Adj</a:t>
            </a:r>
            <a:r>
              <a:rPr lang="en-US" sz="2400" dirty="0" smtClean="0"/>
              <a:t> _</a:t>
            </a:r>
          </a:p>
          <a:p>
            <a:pPr marL="0" indent="0">
              <a:buFont typeface="Wingdings" panose="05000000000000000000" pitchFamily="2" charset="2"/>
              <a:buNone/>
              <a:defRPr/>
            </a:pPr>
            <a:r>
              <a:rPr lang="en-US" sz="2400" dirty="0" err="1" smtClean="0"/>
              <a:t>Adj</a:t>
            </a:r>
            <a:r>
              <a:rPr lang="en-US" sz="2400" dirty="0" smtClean="0"/>
              <a:t> -&gt; V | </a:t>
            </a:r>
            <a:r>
              <a:rPr lang="en-US" sz="2400" dirty="0" err="1" smtClean="0"/>
              <a:t>N.nom</a:t>
            </a:r>
            <a:r>
              <a:rPr lang="en-US" sz="2400" dirty="0" smtClean="0"/>
              <a:t> _</a:t>
            </a:r>
          </a:p>
          <a:p>
            <a:pPr marL="0" indent="0">
              <a:buFont typeface="Wingdings" panose="05000000000000000000" pitchFamily="2" charset="2"/>
              <a:buNone/>
              <a:defRPr/>
            </a:pPr>
            <a:r>
              <a:rPr lang="en-US" sz="2400" dirty="0" err="1" smtClean="0"/>
              <a:t>Adj</a:t>
            </a:r>
            <a:r>
              <a:rPr lang="en-US" sz="2400" dirty="0" smtClean="0"/>
              <a:t> -&gt; N | V_</a:t>
            </a:r>
          </a:p>
          <a:p>
            <a:pPr marL="0" indent="0">
              <a:buFont typeface="Wingdings" panose="05000000000000000000" pitchFamily="2" charset="2"/>
              <a:buNone/>
              <a:defRPr/>
            </a:pPr>
            <a:r>
              <a:rPr lang="en-US" sz="2400" dirty="0" err="1" smtClean="0"/>
              <a:t>Adj</a:t>
            </a:r>
            <a:r>
              <a:rPr lang="en-US" sz="2400" dirty="0" smtClean="0"/>
              <a:t> -&gt; N | _V</a:t>
            </a:r>
          </a:p>
          <a:p>
            <a:pPr marL="0" indent="0">
              <a:buFont typeface="Wingdings" panose="05000000000000000000" pitchFamily="2" charset="2"/>
              <a:buNone/>
              <a:defRPr/>
            </a:pPr>
            <a:r>
              <a:rPr lang="en-US" sz="2400" dirty="0" err="1" smtClean="0"/>
              <a:t>Adj</a:t>
            </a:r>
            <a:r>
              <a:rPr lang="en-US" sz="2400" dirty="0" smtClean="0"/>
              <a:t> -&gt; N | </a:t>
            </a:r>
            <a:r>
              <a:rPr lang="ru-RU" sz="2400" dirty="0" smtClean="0"/>
              <a:t>косой</a:t>
            </a:r>
          </a:p>
          <a:p>
            <a:pPr marL="0" indent="0">
              <a:buFont typeface="Wingdings" panose="05000000000000000000" pitchFamily="2" charset="2"/>
              <a:buNone/>
              <a:defRPr/>
            </a:pPr>
            <a:r>
              <a:rPr lang="en-US" sz="2400" dirty="0" err="1" smtClean="0"/>
              <a:t>Adj</a:t>
            </a:r>
            <a:r>
              <a:rPr lang="en-US" sz="2400" dirty="0" smtClean="0"/>
              <a:t> -&gt; N | _</a:t>
            </a:r>
            <a:r>
              <a:rPr lang="ru-RU" sz="2400" dirty="0" smtClean="0"/>
              <a:t>косил</a:t>
            </a:r>
          </a:p>
          <a:p>
            <a:pPr marL="0" indent="0">
              <a:buFont typeface="Wingdings" panose="05000000000000000000" pitchFamily="2" charset="2"/>
              <a:buNone/>
              <a:defRPr/>
            </a:pPr>
            <a:r>
              <a:rPr lang="en-US" sz="2400" dirty="0" err="1" smtClean="0"/>
              <a:t>Adj</a:t>
            </a:r>
            <a:r>
              <a:rPr lang="en-US" sz="2400" dirty="0" smtClean="0"/>
              <a:t> -&gt; N | </a:t>
            </a:r>
            <a:r>
              <a:rPr lang="ru-RU" sz="2400" dirty="0" smtClean="0"/>
              <a:t>Косой_</a:t>
            </a:r>
            <a:endParaRPr lang="en-US" sz="2400" dirty="0"/>
          </a:p>
        </p:txBody>
      </p:sp>
      <p:sp>
        <p:nvSpPr>
          <p:cNvPr id="4" name="Объект 2"/>
          <p:cNvSpPr txBox="1">
            <a:spLocks/>
          </p:cNvSpPr>
          <p:nvPr/>
        </p:nvSpPr>
        <p:spPr bwMode="auto">
          <a:xfrm>
            <a:off x="4211638" y="1417638"/>
            <a:ext cx="4681537" cy="5264150"/>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a:lstStyle>
          <a:p>
            <a:pPr marL="0" indent="0">
              <a:buFont typeface="Wingdings" panose="05000000000000000000" pitchFamily="2" charset="2"/>
              <a:buNone/>
              <a:defRPr/>
            </a:pPr>
            <a:r>
              <a:rPr lang="ru-RU" sz="2400" kern="0" dirty="0" smtClean="0"/>
              <a:t>Пример (из корпуса со снятой омонимией):</a:t>
            </a:r>
          </a:p>
          <a:p>
            <a:pPr marL="0" indent="0">
              <a:buFont typeface="Wingdings" panose="05000000000000000000" pitchFamily="2" charset="2"/>
              <a:buNone/>
              <a:defRPr/>
            </a:pPr>
            <a:r>
              <a:rPr lang="ru-RU" sz="2400" dirty="0" smtClean="0">
                <a:effectLst/>
              </a:rPr>
              <a:t>Имею</a:t>
            </a:r>
            <a:r>
              <a:rPr lang="ru-RU" sz="2400" dirty="0">
                <a:effectLst/>
              </a:rPr>
              <a:t> аттестат о </a:t>
            </a:r>
            <a:r>
              <a:rPr lang="ru-RU" sz="2400" b="1" dirty="0">
                <a:effectLst/>
              </a:rPr>
              <a:t>полном</a:t>
            </a:r>
            <a:r>
              <a:rPr lang="ru-RU" sz="2400" dirty="0">
                <a:effectLst/>
              </a:rPr>
              <a:t> </a:t>
            </a:r>
            <a:r>
              <a:rPr lang="ru-RU" sz="2400" b="1" dirty="0">
                <a:effectLst/>
              </a:rPr>
              <a:t>среднем</a:t>
            </a:r>
            <a:r>
              <a:rPr lang="ru-RU" sz="2400" dirty="0">
                <a:effectLst/>
              </a:rPr>
              <a:t> образовании и серебряную медаль</a:t>
            </a:r>
            <a:r>
              <a:rPr lang="ru-RU" sz="2400" dirty="0" smtClean="0">
                <a:effectLst/>
              </a:rPr>
              <a:t>.</a:t>
            </a:r>
          </a:p>
          <a:p>
            <a:pPr marL="0" indent="0">
              <a:buFont typeface="Wingdings" panose="05000000000000000000" pitchFamily="2" charset="2"/>
              <a:buNone/>
              <a:defRPr/>
            </a:pPr>
            <a:r>
              <a:rPr lang="ru-RU" sz="2400" kern="0" dirty="0" smtClean="0">
                <a:effectLst/>
              </a:rPr>
              <a:t>Полном </a:t>
            </a:r>
            <a:r>
              <a:rPr lang="en-US" sz="2400" kern="0" dirty="0" err="1" smtClean="0">
                <a:effectLst/>
              </a:rPr>
              <a:t>Adj</a:t>
            </a:r>
            <a:r>
              <a:rPr lang="en-US" sz="2400" kern="0" dirty="0" smtClean="0">
                <a:effectLst/>
              </a:rPr>
              <a:t> </a:t>
            </a:r>
            <a:r>
              <a:rPr lang="ru-RU" sz="2400" kern="0" dirty="0" smtClean="0">
                <a:effectLst/>
              </a:rPr>
              <a:t>среднем </a:t>
            </a:r>
            <a:r>
              <a:rPr lang="en-US" sz="2400" kern="0" dirty="0" err="1" smtClean="0">
                <a:effectLst/>
              </a:rPr>
              <a:t>Adj</a:t>
            </a:r>
            <a:r>
              <a:rPr lang="en-US" sz="2400" kern="0" dirty="0" smtClean="0">
                <a:effectLst/>
              </a:rPr>
              <a:t> -&gt; </a:t>
            </a:r>
          </a:p>
          <a:p>
            <a:pPr marL="0" indent="0">
              <a:buFont typeface="Wingdings" panose="05000000000000000000" pitchFamily="2" charset="2"/>
              <a:buNone/>
              <a:defRPr/>
            </a:pPr>
            <a:r>
              <a:rPr lang="ru-RU" sz="2400" kern="0" dirty="0" smtClean="0"/>
              <a:t> полном </a:t>
            </a:r>
            <a:r>
              <a:rPr lang="en-US" sz="2400" kern="0" dirty="0" err="1" smtClean="0"/>
              <a:t>Adj</a:t>
            </a:r>
            <a:r>
              <a:rPr lang="en-US" sz="2400" kern="0" dirty="0" smtClean="0"/>
              <a:t> </a:t>
            </a:r>
            <a:r>
              <a:rPr lang="ru-RU" sz="2400" kern="0" dirty="0" smtClean="0"/>
              <a:t>среднем </a:t>
            </a:r>
            <a:r>
              <a:rPr lang="en-US" sz="2400" kern="0" dirty="0" smtClean="0"/>
              <a:t>N</a:t>
            </a:r>
          </a:p>
          <a:p>
            <a:pPr marL="0" indent="0">
              <a:buFont typeface="Wingdings" panose="05000000000000000000" pitchFamily="2" charset="2"/>
              <a:buNone/>
              <a:defRPr/>
            </a:pPr>
            <a:endParaRPr lang="en-US" sz="2400" kern="0" dirty="0"/>
          </a:p>
          <a:p>
            <a:pPr marL="0" indent="0">
              <a:buFont typeface="Wingdings" panose="05000000000000000000" pitchFamily="2" charset="2"/>
              <a:buNone/>
              <a:defRPr/>
            </a:pPr>
            <a:r>
              <a:rPr lang="ru-RU" sz="2400" kern="0" dirty="0" smtClean="0"/>
              <a:t>В корпусе 47 489 цепочек из двух прилагательных, если им всем первоначально был приписан тег – прилагательное,</a:t>
            </a:r>
          </a:p>
          <a:p>
            <a:pPr marL="0" indent="0">
              <a:buFont typeface="Wingdings" panose="05000000000000000000" pitchFamily="2" charset="2"/>
              <a:buNone/>
              <a:defRPr/>
            </a:pPr>
            <a:r>
              <a:rPr lang="ru-RU" sz="2400" kern="0" dirty="0" smtClean="0"/>
              <a:t>при применении правила возникнет 47 489 ошибок</a:t>
            </a:r>
          </a:p>
          <a:p>
            <a:pPr marL="0" indent="0">
              <a:buFont typeface="Wingdings" panose="05000000000000000000" pitchFamily="2" charset="2"/>
              <a:buNone/>
              <a:defRPr/>
            </a:pPr>
            <a:endParaRPr lang="ru-RU" sz="2400" kern="0"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sz="half" idx="1"/>
          </p:nvPr>
        </p:nvSpPr>
        <p:spPr>
          <a:xfrm>
            <a:off x="444500" y="1008063"/>
            <a:ext cx="8147050" cy="2189162"/>
          </a:xfrm>
          <a:extLst>
            <a:ext uri="{909E8E84-426E-40DD-AFC4-6F175D3DCCD1}">
              <a14:hiddenFill xmlns:a14="http://schemas.microsoft.com/office/drawing/2010/main">
                <a:solidFill>
                  <a:srgbClr val="FFFFFF"/>
                </a:solidFill>
              </a14:hiddenFill>
            </a:ext>
          </a:extLst>
        </p:spPr>
        <p:txBody>
          <a:bodyPr/>
          <a:lstStyle/>
          <a:p>
            <a:pPr>
              <a:lnSpc>
                <a:spcPct val="80000"/>
              </a:lnSpc>
              <a:buClr>
                <a:schemeClr val="bg1">
                  <a:lumMod val="20000"/>
                  <a:lumOff val="80000"/>
                </a:schemeClr>
              </a:buClr>
              <a:defRPr/>
            </a:pPr>
            <a:r>
              <a:rPr lang="ru-RU" sz="2400" dirty="0" smtClean="0">
                <a:effectLst/>
              </a:rPr>
              <a:t>1996 г.</a:t>
            </a:r>
          </a:p>
          <a:p>
            <a:pPr>
              <a:lnSpc>
                <a:spcPct val="80000"/>
              </a:lnSpc>
              <a:buClr>
                <a:schemeClr val="bg1">
                  <a:lumMod val="20000"/>
                  <a:lumOff val="80000"/>
                </a:schemeClr>
              </a:buClr>
              <a:defRPr/>
            </a:pPr>
            <a:r>
              <a:rPr lang="ru-RU" sz="2400" dirty="0" smtClean="0">
                <a:effectLst/>
              </a:rPr>
              <a:t>Используются корпус текстов, не содержащий предварительной разметки, и словарь.</a:t>
            </a:r>
          </a:p>
          <a:p>
            <a:pPr>
              <a:lnSpc>
                <a:spcPct val="80000"/>
              </a:lnSpc>
              <a:buClr>
                <a:schemeClr val="bg1">
                  <a:lumMod val="20000"/>
                  <a:lumOff val="80000"/>
                </a:schemeClr>
              </a:buClr>
              <a:defRPr/>
            </a:pPr>
            <a:r>
              <a:rPr lang="ru-RU" sz="2400" dirty="0" smtClean="0">
                <a:effectLst/>
              </a:rPr>
              <a:t>Происходит предварительная разметка текста в соответствии со словарем, с указанием всех вариантов.</a:t>
            </a:r>
          </a:p>
        </p:txBody>
      </p:sp>
      <p:graphicFrame>
        <p:nvGraphicFramePr>
          <p:cNvPr id="92164" name="Group 4"/>
          <p:cNvGraphicFramePr>
            <a:graphicFrameLocks noGrp="1"/>
          </p:cNvGraphicFramePr>
          <p:nvPr>
            <p:ph sz="half" idx="2"/>
          </p:nvPr>
        </p:nvGraphicFramePr>
        <p:xfrm>
          <a:off x="1835150" y="2781300"/>
          <a:ext cx="4897438" cy="1512888"/>
        </p:xfrm>
        <a:graphic>
          <a:graphicData uri="http://schemas.openxmlformats.org/drawingml/2006/table">
            <a:tbl>
              <a:tblPr>
                <a:tableStyleId>{5940675A-B579-460E-94D1-54222C63F5DA}</a:tableStyleId>
              </a:tblPr>
              <a:tblGrid>
                <a:gridCol w="1296988">
                  <a:extLst>
                    <a:ext uri="{9D8B030D-6E8A-4147-A177-3AD203B41FA5}">
                      <a16:colId xmlns:a16="http://schemas.microsoft.com/office/drawing/2014/main" val="20000"/>
                    </a:ext>
                  </a:extLst>
                </a:gridCol>
                <a:gridCol w="1223962">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gridCol w="1512888">
                  <a:extLst>
                    <a:ext uri="{9D8B030D-6E8A-4147-A177-3AD203B41FA5}">
                      <a16:colId xmlns:a16="http://schemas.microsoft.com/office/drawing/2014/main" val="20003"/>
                    </a:ext>
                  </a:extLst>
                </a:gridCol>
              </a:tblGrid>
              <a:tr h="539750">
                <a:tc>
                  <a:txBody>
                    <a:bodyPr/>
                    <a:lstStyle/>
                    <a:p>
                      <a:pPr marL="342900" marR="0" lvl="0" indent="-342900" algn="l" defTabSz="914400" rtl="0" eaLnBrk="0" fontAlgn="base" latinLnBrk="0" hangingPunct="0">
                        <a:lnSpc>
                          <a:spcPct val="100000"/>
                        </a:lnSpc>
                        <a:spcBef>
                          <a:spcPct val="0"/>
                        </a:spcBef>
                        <a:spcAft>
                          <a:spcPct val="0"/>
                        </a:spcAft>
                        <a:buClr>
                          <a:schemeClr val="hlink"/>
                        </a:buClr>
                        <a:buSzPct val="70000"/>
                        <a:buFont typeface="Wingdings" pitchFamily="2" charset="2"/>
                        <a:buNone/>
                        <a:tabLst/>
                      </a:pPr>
                      <a:r>
                        <a:rPr kumimoji="0" lang="en-US" sz="1800" u="none" strike="noStrike" cap="none" normalizeH="0" baseline="0" dirty="0" smtClean="0">
                          <a:ln>
                            <a:noFill/>
                          </a:ln>
                          <a:effectLst/>
                        </a:rPr>
                        <a:t>The</a:t>
                      </a:r>
                      <a:endParaRPr kumimoji="0" lang="en-US" sz="1800" b="0" i="0" u="none" strike="noStrike" cap="none" normalizeH="0" baseline="0" dirty="0" smtClean="0">
                        <a:ln>
                          <a:noFill/>
                        </a:ln>
                        <a:solidFill>
                          <a:schemeClr val="tx1"/>
                        </a:solidFill>
                        <a:effectLst/>
                        <a:latin typeface="Garamond" pitchFamily="18" charset="0"/>
                        <a:ea typeface="Times New Roman" pitchFamily="18" charset="0"/>
                        <a:cs typeface="Courier New" pitchFamily="49" charset="0"/>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
                          <a:schemeClr val="hlink"/>
                        </a:buClr>
                        <a:buSzPct val="70000"/>
                        <a:buFont typeface="Wingdings" pitchFamily="2" charset="2"/>
                        <a:buNone/>
                        <a:tabLst/>
                      </a:pPr>
                      <a:r>
                        <a:rPr kumimoji="0" lang="en-US" sz="1800" u="none" strike="noStrike" cap="none" normalizeH="0" baseline="0" dirty="0" smtClean="0">
                          <a:ln>
                            <a:noFill/>
                          </a:ln>
                          <a:effectLst/>
                        </a:rPr>
                        <a:t>can</a:t>
                      </a:r>
                      <a:endParaRPr kumimoji="0" lang="en-US" sz="1800" b="0" i="0" u="none" strike="noStrike" cap="none" normalizeH="0" baseline="0" dirty="0" smtClean="0">
                        <a:ln>
                          <a:noFill/>
                        </a:ln>
                        <a:solidFill>
                          <a:schemeClr val="tx1"/>
                        </a:solidFill>
                        <a:effectLst/>
                        <a:latin typeface="Garamond" pitchFamily="18" charset="0"/>
                        <a:ea typeface="Times New Roman" pitchFamily="18" charset="0"/>
                        <a:cs typeface="Courier New" pitchFamily="49" charset="0"/>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
                          <a:schemeClr val="hlink"/>
                        </a:buClr>
                        <a:buSzPct val="70000"/>
                        <a:buFont typeface="Wingdings" pitchFamily="2" charset="2"/>
                        <a:buNone/>
                        <a:tabLst/>
                      </a:pPr>
                      <a:r>
                        <a:rPr kumimoji="0" lang="en-US" sz="1800" u="none" strike="noStrike" cap="none" normalizeH="0" baseline="0" dirty="0" smtClean="0">
                          <a:ln>
                            <a:noFill/>
                          </a:ln>
                          <a:effectLst/>
                        </a:rPr>
                        <a:t>will</a:t>
                      </a:r>
                      <a:endParaRPr kumimoji="0" lang="en-US" sz="1800" b="0" i="0" u="none" strike="noStrike" cap="none" normalizeH="0" baseline="0" dirty="0" smtClean="0">
                        <a:ln>
                          <a:noFill/>
                        </a:ln>
                        <a:solidFill>
                          <a:schemeClr val="tx1"/>
                        </a:solidFill>
                        <a:effectLst/>
                        <a:latin typeface="Garamond" pitchFamily="18" charset="0"/>
                        <a:ea typeface="Times New Roman" pitchFamily="18" charset="0"/>
                        <a:cs typeface="Courier New" pitchFamily="49" charset="0"/>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
                          <a:schemeClr val="hlink"/>
                        </a:buClr>
                        <a:buSzPct val="70000"/>
                        <a:buFont typeface="Wingdings" pitchFamily="2" charset="2"/>
                        <a:buNone/>
                        <a:tabLst/>
                      </a:pPr>
                      <a:r>
                        <a:rPr kumimoji="0" lang="en-US" sz="1800" u="none" strike="noStrike" cap="none" normalizeH="0" baseline="0" dirty="0" smtClean="0">
                          <a:ln>
                            <a:noFill/>
                          </a:ln>
                          <a:effectLst/>
                        </a:rPr>
                        <a:t>rust</a:t>
                      </a:r>
                      <a:endParaRPr kumimoji="0" lang="en-US" sz="1800" b="0" i="0" u="none" strike="noStrike" cap="none" normalizeH="0" baseline="0" dirty="0" smtClean="0">
                        <a:ln>
                          <a:noFill/>
                        </a:ln>
                        <a:solidFill>
                          <a:schemeClr val="tx1"/>
                        </a:solidFill>
                        <a:effectLst/>
                        <a:latin typeface="Garamond" pitchFamily="18" charset="0"/>
                        <a:ea typeface="Times New Roman" pitchFamily="18" charset="0"/>
                        <a:cs typeface="Courier New" pitchFamily="49" charset="0"/>
                      </a:endParaRPr>
                    </a:p>
                  </a:txBody>
                  <a:tcPr horzOverflow="overflow"/>
                </a:tc>
                <a:extLst>
                  <a:ext uri="{0D108BD9-81ED-4DB2-BD59-A6C34878D82A}">
                    <a16:rowId xmlns:a16="http://schemas.microsoft.com/office/drawing/2014/main" val="10000"/>
                  </a:ext>
                </a:extLst>
              </a:tr>
              <a:tr h="973138">
                <a:tc>
                  <a:txBody>
                    <a:bodyPr/>
                    <a:lstStyle/>
                    <a:p>
                      <a:pPr marL="342900" marR="0" lvl="0" indent="-342900" algn="l" defTabSz="914400" rtl="0" eaLnBrk="0" fontAlgn="base" latinLnBrk="0" hangingPunct="0">
                        <a:lnSpc>
                          <a:spcPct val="100000"/>
                        </a:lnSpc>
                        <a:spcBef>
                          <a:spcPct val="0"/>
                        </a:spcBef>
                        <a:spcAft>
                          <a:spcPct val="0"/>
                        </a:spcAft>
                        <a:buClr>
                          <a:schemeClr val="hlink"/>
                        </a:buClr>
                        <a:buSzPct val="70000"/>
                        <a:buFont typeface="Wingdings" pitchFamily="2" charset="2"/>
                        <a:buNone/>
                        <a:tabLst/>
                      </a:pPr>
                      <a:r>
                        <a:rPr kumimoji="0" lang="en-US" sz="1800" u="none" strike="noStrike" cap="none" normalizeH="0" baseline="0" dirty="0" smtClean="0">
                          <a:ln>
                            <a:noFill/>
                          </a:ln>
                          <a:effectLst/>
                        </a:rPr>
                        <a:t>DT</a:t>
                      </a:r>
                      <a:endParaRPr kumimoji="0" lang="en-US" sz="1800" b="0" i="0" u="none" strike="noStrike" cap="none" normalizeH="0" baseline="0" dirty="0" smtClean="0">
                        <a:ln>
                          <a:noFill/>
                        </a:ln>
                        <a:solidFill>
                          <a:schemeClr val="tx1"/>
                        </a:solidFill>
                        <a:effectLst/>
                        <a:latin typeface="Garamond" pitchFamily="18" charset="0"/>
                        <a:ea typeface="Times New Roman" pitchFamily="18" charset="0"/>
                        <a:cs typeface="Courier New" pitchFamily="49" charset="0"/>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
                          <a:schemeClr val="hlink"/>
                        </a:buClr>
                        <a:buSzPct val="70000"/>
                        <a:buFont typeface="Wingdings" pitchFamily="2" charset="2"/>
                        <a:buNone/>
                        <a:tabLst/>
                      </a:pPr>
                      <a:r>
                        <a:rPr kumimoji="0" lang="en-US" sz="1800" u="none" strike="noStrike" cap="none" normalizeH="0" baseline="0" dirty="0" smtClean="0">
                          <a:ln>
                            <a:noFill/>
                          </a:ln>
                          <a:effectLst/>
                        </a:rPr>
                        <a:t>MD</a:t>
                      </a:r>
                      <a:endParaRPr kumimoji="0" lang="ru-RU" sz="1800" u="none" strike="noStrike" cap="none" normalizeH="0" baseline="0" dirty="0" smtClean="0">
                        <a:ln>
                          <a:noFill/>
                        </a:ln>
                        <a:effectLst/>
                      </a:endParaRPr>
                    </a:p>
                    <a:p>
                      <a:pPr marL="342900" marR="0" lvl="0" indent="-342900" algn="l" defTabSz="914400" rtl="0" eaLnBrk="0" fontAlgn="base" latinLnBrk="0" hangingPunct="0">
                        <a:lnSpc>
                          <a:spcPct val="100000"/>
                        </a:lnSpc>
                        <a:spcBef>
                          <a:spcPct val="0"/>
                        </a:spcBef>
                        <a:spcAft>
                          <a:spcPct val="0"/>
                        </a:spcAft>
                        <a:buClr>
                          <a:schemeClr val="hlink"/>
                        </a:buClr>
                        <a:buSzPct val="70000"/>
                        <a:buFont typeface="Wingdings" pitchFamily="2" charset="2"/>
                        <a:buNone/>
                        <a:tabLst/>
                      </a:pPr>
                      <a:r>
                        <a:rPr kumimoji="0" lang="en-US" sz="1800" u="none" strike="noStrike" cap="none" normalizeH="0" baseline="0" dirty="0" smtClean="0">
                          <a:ln>
                            <a:noFill/>
                          </a:ln>
                          <a:effectLst/>
                        </a:rPr>
                        <a:t>NN</a:t>
                      </a:r>
                      <a:endParaRPr kumimoji="0" lang="ru-RU" sz="1800" u="none" strike="noStrike" cap="none" normalizeH="0" baseline="0" dirty="0" smtClean="0">
                        <a:ln>
                          <a:noFill/>
                        </a:ln>
                        <a:effectLst/>
                      </a:endParaRPr>
                    </a:p>
                    <a:p>
                      <a:pPr marL="342900" marR="0" lvl="0" indent="-342900" algn="l" defTabSz="914400" rtl="0" eaLnBrk="0" fontAlgn="base" latinLnBrk="0" hangingPunct="0">
                        <a:lnSpc>
                          <a:spcPct val="100000"/>
                        </a:lnSpc>
                        <a:spcBef>
                          <a:spcPct val="0"/>
                        </a:spcBef>
                        <a:spcAft>
                          <a:spcPct val="0"/>
                        </a:spcAft>
                        <a:buClr>
                          <a:schemeClr val="hlink"/>
                        </a:buClr>
                        <a:buSzPct val="70000"/>
                        <a:buFont typeface="Wingdings" pitchFamily="2" charset="2"/>
                        <a:buNone/>
                        <a:tabLst/>
                      </a:pPr>
                      <a:r>
                        <a:rPr kumimoji="0" lang="en-US" sz="1800" u="none" strike="noStrike" cap="none" normalizeH="0" baseline="0" dirty="0" smtClean="0">
                          <a:ln>
                            <a:noFill/>
                          </a:ln>
                          <a:effectLst/>
                        </a:rPr>
                        <a:t>VB</a:t>
                      </a:r>
                      <a:endParaRPr kumimoji="0" lang="en-US" sz="1800" b="0" i="0" u="none" strike="noStrike" cap="none" normalizeH="0" baseline="0" dirty="0" smtClean="0">
                        <a:ln>
                          <a:noFill/>
                        </a:ln>
                        <a:solidFill>
                          <a:schemeClr val="tx1"/>
                        </a:solidFill>
                        <a:effectLst/>
                        <a:latin typeface="Garamond" pitchFamily="18" charset="0"/>
                        <a:ea typeface="Times New Roman" pitchFamily="18" charset="0"/>
                        <a:cs typeface="Courier New" pitchFamily="49" charset="0"/>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
                          <a:schemeClr val="hlink"/>
                        </a:buClr>
                        <a:buSzPct val="70000"/>
                        <a:buFont typeface="Wingdings" pitchFamily="2" charset="2"/>
                        <a:buNone/>
                        <a:tabLst/>
                      </a:pPr>
                      <a:r>
                        <a:rPr kumimoji="0" lang="en-US" sz="1800" u="none" strike="noStrike" cap="none" normalizeH="0" baseline="0" dirty="0" smtClean="0">
                          <a:ln>
                            <a:noFill/>
                          </a:ln>
                          <a:effectLst/>
                        </a:rPr>
                        <a:t>MD</a:t>
                      </a:r>
                      <a:endParaRPr kumimoji="0" lang="ru-RU" sz="1800" u="none" strike="noStrike" cap="none" normalizeH="0" baseline="0" dirty="0" smtClean="0">
                        <a:ln>
                          <a:noFill/>
                        </a:ln>
                        <a:effectLst/>
                      </a:endParaRPr>
                    </a:p>
                    <a:p>
                      <a:pPr marL="342900" marR="0" lvl="0" indent="-342900" algn="l" defTabSz="914400" rtl="0" eaLnBrk="0" fontAlgn="base" latinLnBrk="0" hangingPunct="0">
                        <a:lnSpc>
                          <a:spcPct val="100000"/>
                        </a:lnSpc>
                        <a:spcBef>
                          <a:spcPct val="0"/>
                        </a:spcBef>
                        <a:spcAft>
                          <a:spcPct val="0"/>
                        </a:spcAft>
                        <a:buClr>
                          <a:schemeClr val="hlink"/>
                        </a:buClr>
                        <a:buSzPct val="70000"/>
                        <a:buFont typeface="Wingdings" pitchFamily="2" charset="2"/>
                        <a:buNone/>
                        <a:tabLst/>
                      </a:pPr>
                      <a:r>
                        <a:rPr kumimoji="0" lang="en-US" sz="1800" u="none" strike="noStrike" cap="none" normalizeH="0" baseline="0" dirty="0" smtClean="0">
                          <a:ln>
                            <a:noFill/>
                          </a:ln>
                          <a:effectLst/>
                        </a:rPr>
                        <a:t>NN</a:t>
                      </a:r>
                      <a:endParaRPr kumimoji="0" lang="ru-RU" sz="1800" u="none" strike="noStrike" cap="none" normalizeH="0" baseline="0" dirty="0" smtClean="0">
                        <a:ln>
                          <a:noFill/>
                        </a:ln>
                        <a:effectLst/>
                      </a:endParaRPr>
                    </a:p>
                    <a:p>
                      <a:pPr marL="342900" marR="0" lvl="0" indent="-342900" algn="l" defTabSz="914400" rtl="0" eaLnBrk="0" fontAlgn="base" latinLnBrk="0" hangingPunct="0">
                        <a:lnSpc>
                          <a:spcPct val="100000"/>
                        </a:lnSpc>
                        <a:spcBef>
                          <a:spcPct val="0"/>
                        </a:spcBef>
                        <a:spcAft>
                          <a:spcPct val="0"/>
                        </a:spcAft>
                        <a:buClr>
                          <a:schemeClr val="hlink"/>
                        </a:buClr>
                        <a:buSzPct val="70000"/>
                        <a:buFont typeface="Wingdings" pitchFamily="2" charset="2"/>
                        <a:buNone/>
                        <a:tabLst/>
                      </a:pPr>
                      <a:r>
                        <a:rPr kumimoji="0" lang="en-US" sz="1800" u="none" strike="noStrike" cap="none" normalizeH="0" baseline="0" dirty="0" smtClean="0">
                          <a:ln>
                            <a:noFill/>
                          </a:ln>
                          <a:effectLst/>
                        </a:rPr>
                        <a:t>VB</a:t>
                      </a:r>
                      <a:endParaRPr kumimoji="0" lang="en-US" sz="1800" b="0" i="0" u="none" strike="noStrike" cap="none" normalizeH="0" baseline="0" dirty="0" smtClean="0">
                        <a:ln>
                          <a:noFill/>
                        </a:ln>
                        <a:solidFill>
                          <a:schemeClr val="tx1"/>
                        </a:solidFill>
                        <a:effectLst/>
                        <a:latin typeface="Garamond" pitchFamily="18" charset="0"/>
                        <a:ea typeface="Times New Roman" pitchFamily="18" charset="0"/>
                        <a:cs typeface="Courier New" pitchFamily="49" charset="0"/>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
                          <a:schemeClr val="hlink"/>
                        </a:buClr>
                        <a:buSzPct val="70000"/>
                        <a:buFont typeface="Wingdings" pitchFamily="2" charset="2"/>
                        <a:buNone/>
                        <a:tabLst/>
                      </a:pPr>
                      <a:r>
                        <a:rPr kumimoji="0" lang="en-US" sz="1800" u="none" strike="noStrike" cap="none" normalizeH="0" baseline="0" dirty="0" smtClean="0">
                          <a:ln>
                            <a:noFill/>
                          </a:ln>
                          <a:effectLst/>
                        </a:rPr>
                        <a:t>NN</a:t>
                      </a:r>
                      <a:endParaRPr kumimoji="0" lang="ru-RU" sz="1800" u="none" strike="noStrike" cap="none" normalizeH="0" baseline="0" dirty="0" smtClean="0">
                        <a:ln>
                          <a:noFill/>
                        </a:ln>
                        <a:effectLst/>
                      </a:endParaRPr>
                    </a:p>
                    <a:p>
                      <a:pPr marL="342900" marR="0" lvl="0" indent="-342900" algn="l" defTabSz="914400" rtl="0" eaLnBrk="0" fontAlgn="base" latinLnBrk="0" hangingPunct="0">
                        <a:lnSpc>
                          <a:spcPct val="100000"/>
                        </a:lnSpc>
                        <a:spcBef>
                          <a:spcPct val="0"/>
                        </a:spcBef>
                        <a:spcAft>
                          <a:spcPct val="0"/>
                        </a:spcAft>
                        <a:buClr>
                          <a:schemeClr val="hlink"/>
                        </a:buClr>
                        <a:buSzPct val="70000"/>
                        <a:buFont typeface="Wingdings" pitchFamily="2" charset="2"/>
                        <a:buNone/>
                        <a:tabLst/>
                      </a:pPr>
                      <a:r>
                        <a:rPr kumimoji="0" lang="en-US" sz="1800" u="none" strike="noStrike" cap="none" normalizeH="0" baseline="0" dirty="0" smtClean="0">
                          <a:ln>
                            <a:noFill/>
                          </a:ln>
                          <a:effectLst/>
                        </a:rPr>
                        <a:t>VB</a:t>
                      </a:r>
                      <a:endParaRPr kumimoji="0" lang="en-US" sz="1800" b="0" i="0" u="none" strike="noStrike" cap="none" normalizeH="0" baseline="0" dirty="0" smtClean="0">
                        <a:ln>
                          <a:noFill/>
                        </a:ln>
                        <a:solidFill>
                          <a:schemeClr val="tx1"/>
                        </a:solidFill>
                        <a:effectLst/>
                        <a:latin typeface="Garamond" pitchFamily="18" charset="0"/>
                        <a:ea typeface="Times New Roman" pitchFamily="18" charset="0"/>
                        <a:cs typeface="Courier New" pitchFamily="49" charset="0"/>
                      </a:endParaRPr>
                    </a:p>
                  </a:txBody>
                  <a:tcPr horzOverflow="overflow"/>
                </a:tc>
                <a:extLst>
                  <a:ext uri="{0D108BD9-81ED-4DB2-BD59-A6C34878D82A}">
                    <a16:rowId xmlns:a16="http://schemas.microsoft.com/office/drawing/2014/main" val="10001"/>
                  </a:ext>
                </a:extLst>
              </a:tr>
            </a:tbl>
          </a:graphicData>
        </a:graphic>
      </p:graphicFrame>
      <p:sp>
        <p:nvSpPr>
          <p:cNvPr id="43028" name="Text Box 21"/>
          <p:cNvSpPr txBox="1">
            <a:spLocks noChangeArrowheads="1"/>
          </p:cNvSpPr>
          <p:nvPr/>
        </p:nvSpPr>
        <p:spPr bwMode="auto">
          <a:xfrm>
            <a:off x="90488" y="4292600"/>
            <a:ext cx="8856662"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50000"/>
              </a:spcBef>
              <a:buClrTx/>
              <a:buSzTx/>
              <a:buFontTx/>
              <a:buNone/>
            </a:pPr>
            <a:r>
              <a:rPr lang="ru-RU" altLang="en-US" sz="1800">
                <a:latin typeface="Arial" panose="020B0604020202020204" pitchFamily="34" charset="0"/>
                <a:cs typeface="Arial" panose="020B0604020202020204" pitchFamily="34" charset="0"/>
              </a:rPr>
              <a:t>Возможные маркировки предложения "</a:t>
            </a:r>
            <a:r>
              <a:rPr lang="en-US" altLang="en-US" sz="1800" i="1">
                <a:latin typeface="Arial" panose="020B0604020202020204" pitchFamily="34" charset="0"/>
                <a:cs typeface="Arial" panose="020B0604020202020204" pitchFamily="34" charset="0"/>
              </a:rPr>
              <a:t>The can will rust</a:t>
            </a:r>
            <a:r>
              <a:rPr lang="ru-RU" altLang="en-US" sz="1800">
                <a:latin typeface="Arial" panose="020B0604020202020204" pitchFamily="34" charset="0"/>
                <a:cs typeface="Arial" panose="020B0604020202020204" pitchFamily="34" charset="0"/>
              </a:rPr>
              <a:t>" </a:t>
            </a:r>
          </a:p>
          <a:p>
            <a:pPr eaLnBrk="1" hangingPunct="1">
              <a:spcBef>
                <a:spcPct val="50000"/>
              </a:spcBef>
              <a:buClrTx/>
              <a:buSzTx/>
              <a:buFontTx/>
              <a:buNone/>
            </a:pPr>
            <a:r>
              <a:rPr lang="ru-RU" altLang="en-US" sz="1800">
                <a:latin typeface="Arial" panose="020B0604020202020204" pitchFamily="34" charset="0"/>
                <a:cs typeface="Arial" panose="020B0604020202020204" pitchFamily="34" charset="0"/>
              </a:rPr>
              <a:t>Пример правила:</a:t>
            </a:r>
          </a:p>
          <a:p>
            <a:pPr eaLnBrk="1" hangingPunct="1">
              <a:spcBef>
                <a:spcPct val="50000"/>
              </a:spcBef>
              <a:buClrTx/>
              <a:buSzTx/>
              <a:buFont typeface="Wingdings" panose="05000000000000000000" pitchFamily="2" charset="2"/>
              <a:buNone/>
            </a:pPr>
            <a:r>
              <a:rPr lang="ru-RU" altLang="en-US" sz="1800" i="1"/>
              <a:t>Изменить тэг </a:t>
            </a:r>
            <a:r>
              <a:rPr lang="ru-RU" altLang="en-US" sz="1800" b="1" i="1"/>
              <a:t>«модальный глагол ИЛИ существительное ИЛИ глагол»</a:t>
            </a:r>
            <a:r>
              <a:rPr lang="ru-RU" altLang="en-US" sz="1800" i="1"/>
              <a:t> на тэг </a:t>
            </a:r>
            <a:r>
              <a:rPr lang="ru-RU" altLang="en-US" sz="1800" b="1" i="1"/>
              <a:t>«существительное»</a:t>
            </a:r>
            <a:r>
              <a:rPr lang="ru-RU" altLang="en-US" sz="1800" i="1"/>
              <a:t> если предыдущим словом является </a:t>
            </a:r>
            <a:r>
              <a:rPr lang="en-US" altLang="en-US" sz="1800" b="1" i="1"/>
              <a:t>The</a:t>
            </a:r>
            <a:r>
              <a:rPr lang="ru-RU" altLang="en-US" sz="1800" i="1"/>
              <a:t>.</a:t>
            </a:r>
            <a:endParaRPr lang="en-US" altLang="en-US" sz="1800"/>
          </a:p>
        </p:txBody>
      </p:sp>
      <p:sp>
        <p:nvSpPr>
          <p:cNvPr id="43029" name="Rectangle 23"/>
          <p:cNvSpPr>
            <a:spLocks noChangeArrowheads="1"/>
          </p:cNvSpPr>
          <p:nvPr/>
        </p:nvSpPr>
        <p:spPr bwMode="auto">
          <a:xfrm>
            <a:off x="0" y="0"/>
            <a:ext cx="90360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eaLnBrk="1" hangingPunct="1">
              <a:spcBef>
                <a:spcPct val="0"/>
              </a:spcBef>
              <a:buClrTx/>
              <a:buSzTx/>
              <a:buFontTx/>
              <a:buNone/>
            </a:pPr>
            <a:r>
              <a:rPr lang="ru-RU" altLang="en-US" sz="2800" b="1">
                <a:solidFill>
                  <a:schemeClr val="tx2"/>
                </a:solidFill>
              </a:rPr>
              <a:t>Алгоритмы, основанные на правилах</a:t>
            </a:r>
          </a:p>
          <a:p>
            <a:pPr algn="ctr" eaLnBrk="1" hangingPunct="1">
              <a:spcBef>
                <a:spcPct val="0"/>
              </a:spcBef>
              <a:buClrTx/>
              <a:buSzTx/>
              <a:buFontTx/>
              <a:buNone/>
            </a:pPr>
            <a:r>
              <a:rPr lang="ru-RU" altLang="en-US" b="1">
                <a:solidFill>
                  <a:schemeClr val="tx2"/>
                </a:solidFill>
              </a:rPr>
              <a:t>Алгоритм Э.Брилла с неуправляемым обучением</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1"/>
          </p:nvPr>
        </p:nvSpPr>
        <p:spPr>
          <a:xfrm>
            <a:off x="457200" y="1557338"/>
            <a:ext cx="8229600" cy="4525962"/>
          </a:xfrm>
          <a:noFill/>
          <a:extLst>
            <a:ext uri="{909E8E84-426E-40DD-AFC4-6F175D3DCCD1}">
              <a14:hiddenFill xmlns:a14="http://schemas.microsoft.com/office/drawing/2010/main">
                <a:solidFill>
                  <a:srgbClr val="FFFFFF"/>
                </a:solidFill>
              </a14:hiddenFill>
            </a:ext>
          </a:extLst>
        </p:spPr>
        <p:txBody>
          <a:bodyPr/>
          <a:lstStyle/>
          <a:p>
            <a:pPr marL="381000" indent="-381000"/>
            <a:r>
              <a:rPr lang="ru-RU" altLang="en-US" sz="2200" smtClean="0">
                <a:effectLst/>
              </a:rPr>
              <a:t>Анализируя корпус текстов при помощи словаря, мы можем обнаружить, что из всех слов, которые встречаются после слова "the" (и для которых в словаре указан только один возможный тэг), чаще всего встречаются слова с тэгом NN. Исходя из этого, мы можем сформулировать следующее правило:</a:t>
            </a:r>
          </a:p>
          <a:p>
            <a:pPr marL="381000" indent="-381000">
              <a:buFont typeface="Wingdings" panose="05000000000000000000" pitchFamily="2" charset="2"/>
              <a:buNone/>
            </a:pPr>
            <a:r>
              <a:rPr lang="ru-RU" altLang="en-US" sz="2200" smtClean="0">
                <a:effectLst/>
              </a:rPr>
              <a:t>		Заменять тег MD_NN_VB (т.е. сохраняющий три варианта 	разметки) на NN после слова "the"</a:t>
            </a:r>
          </a:p>
          <a:p>
            <a:pPr marL="381000" indent="-381000">
              <a:lnSpc>
                <a:spcPct val="80000"/>
              </a:lnSpc>
              <a:buFont typeface="Wingdings" panose="05000000000000000000" pitchFamily="2" charset="2"/>
              <a:buNone/>
            </a:pPr>
            <a:r>
              <a:rPr lang="ru-RU" altLang="en-US" sz="2200" smtClean="0">
                <a:effectLst/>
              </a:rPr>
              <a:t>	Таким образом:</a:t>
            </a:r>
            <a:endParaRPr lang="ru-RU" altLang="en-US" sz="2200" i="1" smtClean="0">
              <a:effectLst/>
            </a:endParaRPr>
          </a:p>
          <a:p>
            <a:pPr marL="381000" indent="-381000">
              <a:lnSpc>
                <a:spcPct val="80000"/>
              </a:lnSpc>
              <a:buFontTx/>
              <a:buAutoNum type="arabicPeriod"/>
            </a:pPr>
            <a:r>
              <a:rPr lang="ru-RU" altLang="en-US" sz="2200" i="1" smtClean="0">
                <a:effectLst/>
              </a:rPr>
              <a:t>Первичная маркировка</a:t>
            </a:r>
            <a:r>
              <a:rPr lang="ru-RU" altLang="en-US" sz="2200" smtClean="0">
                <a:effectLst/>
              </a:rPr>
              <a:t> дает неоднозначно маркированный текст.</a:t>
            </a:r>
          </a:p>
          <a:p>
            <a:pPr marL="381000" indent="-381000">
              <a:lnSpc>
                <a:spcPct val="80000"/>
              </a:lnSpc>
              <a:buFontTx/>
              <a:buAutoNum type="arabicPeriod"/>
            </a:pPr>
            <a:r>
              <a:rPr lang="ru-RU" altLang="en-US" sz="2200" smtClean="0">
                <a:effectLst/>
              </a:rPr>
              <a:t>Затем выводятся правила вида:</a:t>
            </a:r>
          </a:p>
          <a:p>
            <a:pPr marL="381000" indent="-381000">
              <a:lnSpc>
                <a:spcPct val="80000"/>
              </a:lnSpc>
              <a:buFont typeface="Wingdings" panose="05000000000000000000" pitchFamily="2" charset="2"/>
              <a:buNone/>
            </a:pPr>
            <a:r>
              <a:rPr lang="ru-RU" altLang="en-US" sz="2200" smtClean="0">
                <a:effectLst/>
              </a:rPr>
              <a:t>		Заменить тег χ на тег Y в контексте C, где χ является 	последовательностью из двух или более тегов, а Y – один 	тег, такой что Y </a:t>
            </a:r>
            <a:r>
              <a:rPr lang="ru-RU" altLang="en-US" sz="2200" smtClean="0">
                <a:effectLst/>
                <a:sym typeface="Symbol" panose="05050102010706020507" pitchFamily="18" charset="2"/>
              </a:rPr>
              <a:t></a:t>
            </a:r>
            <a:r>
              <a:rPr lang="ru-RU" altLang="en-US" sz="2200" smtClean="0">
                <a:effectLst/>
              </a:rPr>
              <a:t> χ.</a:t>
            </a:r>
          </a:p>
        </p:txBody>
      </p:sp>
      <p:sp>
        <p:nvSpPr>
          <p:cNvPr id="44035" name="Rectangle 5"/>
          <p:cNvSpPr>
            <a:spLocks noGrp="1" noChangeArrowheads="1"/>
          </p:cNvSpPr>
          <p:nvPr>
            <p:ph type="title"/>
          </p:nvPr>
        </p:nvSpPr>
        <p:spPr>
          <a:xfrm>
            <a:off x="0" y="274638"/>
            <a:ext cx="9144000" cy="1143000"/>
          </a:xfrm>
          <a:noFill/>
          <a:extLst>
            <a:ext uri="{909E8E84-426E-40DD-AFC4-6F175D3DCCD1}">
              <a14:hiddenFill xmlns:a14="http://schemas.microsoft.com/office/drawing/2010/main">
                <a:solidFill>
                  <a:srgbClr val="FFFFFF"/>
                </a:solidFill>
              </a14:hiddenFill>
            </a:ext>
          </a:extLst>
        </p:spPr>
        <p:txBody>
          <a:bodyPr/>
          <a:lstStyle/>
          <a:p>
            <a:pPr eaLnBrk="1" hangingPunct="1"/>
            <a:r>
              <a:rPr lang="ru-RU" altLang="en-US" sz="1800" smtClean="0">
                <a:effectLst/>
              </a:rPr>
              <a:t>Алгоритмы, основанные на правилах</a:t>
            </a:r>
            <a:r>
              <a:rPr lang="ru-RU" altLang="en-US" sz="4000" smtClean="0">
                <a:effectLst/>
              </a:rPr>
              <a:t/>
            </a:r>
            <a:br>
              <a:rPr lang="ru-RU" altLang="en-US" sz="4000" smtClean="0">
                <a:effectLst/>
              </a:rPr>
            </a:br>
            <a:r>
              <a:rPr lang="ru-RU" altLang="en-US" sz="3200" smtClean="0">
                <a:effectLst/>
              </a:rPr>
              <a:t>Алгоритм Э.Брилла с обучением без учителя</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a:xfrm>
            <a:off x="395288" y="1773238"/>
            <a:ext cx="8229600" cy="4525962"/>
          </a:xfrm>
          <a:noFill/>
          <a:extLst>
            <a:ext uri="{909E8E84-426E-40DD-AFC4-6F175D3DCCD1}">
              <a14:hiddenFill xmlns:a14="http://schemas.microsoft.com/office/drawing/2010/main">
                <a:solidFill>
                  <a:srgbClr val="FFFFFF"/>
                </a:solidFill>
              </a14:hiddenFill>
            </a:ext>
          </a:extLst>
        </p:spPr>
        <p:txBody>
          <a:bodyPr/>
          <a:lstStyle/>
          <a:p>
            <a:pPr>
              <a:buFont typeface="Wingdings" panose="05000000000000000000" pitchFamily="2" charset="2"/>
              <a:buNone/>
            </a:pPr>
            <a:r>
              <a:rPr lang="ru-RU" altLang="en-US" smtClean="0">
                <a:effectLst/>
              </a:rPr>
              <a:t>	</a:t>
            </a:r>
            <a:r>
              <a:rPr lang="ru-RU" altLang="en-US" sz="2800" smtClean="0">
                <a:effectLst/>
              </a:rPr>
              <a:t>Эффективной трансформацией, устраняющей многозначность тэгов, является та, для которой в данном контексте один из возможных тэгов появляется значительно чаще, чем остальные. </a:t>
            </a:r>
          </a:p>
        </p:txBody>
      </p:sp>
      <p:sp>
        <p:nvSpPr>
          <p:cNvPr id="45059" name="Rectangle 5"/>
          <p:cNvSpPr>
            <a:spLocks noGrp="1" noChangeArrowheads="1"/>
          </p:cNvSpPr>
          <p:nvPr>
            <p:ph type="title"/>
          </p:nvPr>
        </p:nvSpPr>
        <p:spPr>
          <a:xfrm>
            <a:off x="0" y="274638"/>
            <a:ext cx="9144000" cy="1143000"/>
          </a:xfrm>
          <a:noFill/>
          <a:extLst>
            <a:ext uri="{909E8E84-426E-40DD-AFC4-6F175D3DCCD1}">
              <a14:hiddenFill xmlns:a14="http://schemas.microsoft.com/office/drawing/2010/main">
                <a:solidFill>
                  <a:srgbClr val="FFFFFF"/>
                </a:solidFill>
              </a14:hiddenFill>
            </a:ext>
          </a:extLst>
        </p:spPr>
        <p:txBody>
          <a:bodyPr/>
          <a:lstStyle/>
          <a:p>
            <a:pPr eaLnBrk="1" hangingPunct="1"/>
            <a:r>
              <a:rPr lang="ru-RU" altLang="en-US" sz="2000" smtClean="0">
                <a:effectLst/>
              </a:rPr>
              <a:t>Алгоритмы, основанные на правилах</a:t>
            </a:r>
            <a:r>
              <a:rPr lang="ru-RU" altLang="en-US" sz="4000" smtClean="0">
                <a:effectLst/>
              </a:rPr>
              <a:t/>
            </a:r>
            <a:br>
              <a:rPr lang="ru-RU" altLang="en-US" sz="4000" smtClean="0">
                <a:effectLst/>
              </a:rPr>
            </a:br>
            <a:r>
              <a:rPr lang="ru-RU" altLang="en-US" sz="3200" smtClean="0">
                <a:effectLst/>
              </a:rPr>
              <a:t>Алгоритм Э.Брилла с обучением без учителя</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defRPr/>
            </a:pPr>
            <a:r>
              <a:rPr lang="ru-RU" dirty="0" smtClean="0"/>
              <a:t>Морфологическая аннотация</a:t>
            </a:r>
            <a:br>
              <a:rPr lang="ru-RU" dirty="0" smtClean="0"/>
            </a:br>
            <a:r>
              <a:rPr lang="ru-RU" dirty="0" smtClean="0"/>
              <a:t>(</a:t>
            </a:r>
            <a:r>
              <a:rPr lang="en-US" dirty="0" smtClean="0"/>
              <a:t>POS-tagging</a:t>
            </a:r>
            <a:r>
              <a:rPr lang="ru-RU" dirty="0" smtClean="0"/>
              <a:t>)</a:t>
            </a:r>
            <a:endParaRPr lang="en-US" dirty="0"/>
          </a:p>
        </p:txBody>
      </p:sp>
      <p:sp>
        <p:nvSpPr>
          <p:cNvPr id="4" name="Rectangle 3"/>
          <p:cNvSpPr>
            <a:spLocks noGrp="1" noChangeArrowheads="1"/>
          </p:cNvSpPr>
          <p:nvPr>
            <p:ph idx="1"/>
          </p:nvPr>
        </p:nvSpPr>
        <p:spPr>
          <a:xfrm>
            <a:off x="215900" y="1417638"/>
            <a:ext cx="8712200" cy="4098925"/>
          </a:xfrm>
        </p:spPr>
        <p:txBody>
          <a:bodyPr/>
          <a:lstStyle/>
          <a:p>
            <a:pPr eaLnBrk="1" hangingPunct="1">
              <a:buFont typeface="Wingdings" panose="05000000000000000000" pitchFamily="2" charset="2"/>
              <a:buNone/>
              <a:defRPr/>
            </a:pPr>
            <a:r>
              <a:rPr lang="ru-RU" dirty="0" smtClean="0"/>
              <a:t>	шофер</a:t>
            </a:r>
            <a:r>
              <a:rPr lang="ru-RU" dirty="0" smtClean="0">
                <a:solidFill>
                  <a:schemeClr val="tx2"/>
                </a:solidFill>
              </a:rPr>
              <a:t>/</a:t>
            </a:r>
            <a:r>
              <a:rPr lang="ru-RU" dirty="0" err="1" smtClean="0">
                <a:solidFill>
                  <a:srgbClr val="B4CAF6"/>
                </a:solidFill>
              </a:rPr>
              <a:t>substantiv_masc_sg_nom_bel</a:t>
            </a:r>
            <a:r>
              <a:rPr lang="ru-RU" dirty="0" smtClean="0">
                <a:solidFill>
                  <a:srgbClr val="B4CAF6"/>
                </a:solidFill>
              </a:rPr>
              <a:t> </a:t>
            </a:r>
            <a:r>
              <a:rPr lang="ru-RU" dirty="0" smtClean="0"/>
              <a:t>бегал</a:t>
            </a:r>
            <a:r>
              <a:rPr lang="ru-RU" dirty="0" smtClean="0">
                <a:solidFill>
                  <a:srgbClr val="B4CAF6"/>
                </a:solidFill>
              </a:rPr>
              <a:t>/verb_finit_prt_0_sg_masc_nref_ipf</a:t>
            </a:r>
            <a:r>
              <a:rPr lang="ru-RU" dirty="0" smtClean="0"/>
              <a:t> </a:t>
            </a:r>
          </a:p>
          <a:p>
            <a:pPr eaLnBrk="1" hangingPunct="1">
              <a:buFont typeface="Wingdings" panose="05000000000000000000" pitchFamily="2" charset="2"/>
              <a:buNone/>
              <a:defRPr/>
            </a:pPr>
            <a:r>
              <a:rPr lang="ru-RU" dirty="0" smtClean="0"/>
              <a:t>	куда-то</a:t>
            </a:r>
            <a:r>
              <a:rPr lang="ru-RU" dirty="0" smtClean="0">
                <a:solidFill>
                  <a:srgbClr val="B4CAF6"/>
                </a:solidFill>
              </a:rPr>
              <a:t>/</a:t>
            </a:r>
            <a:r>
              <a:rPr lang="ru-RU" dirty="0" err="1" smtClean="0">
                <a:solidFill>
                  <a:srgbClr val="B4CAF6"/>
                </a:solidFill>
              </a:rPr>
              <a:t>adverb</a:t>
            </a:r>
            <a:r>
              <a:rPr lang="ru-RU" dirty="0" smtClean="0">
                <a:solidFill>
                  <a:srgbClr val="B4CAF6"/>
                </a:solidFill>
              </a:rPr>
              <a:t> </a:t>
            </a:r>
            <a:r>
              <a:rPr lang="ru-RU" b="1" dirty="0" smtClean="0"/>
              <a:t>ремонтировать</a:t>
            </a:r>
            <a:r>
              <a:rPr lang="ru-RU" b="1" dirty="0" smtClean="0">
                <a:solidFill>
                  <a:srgbClr val="B4CAF6"/>
                </a:solidFill>
              </a:rPr>
              <a:t>/</a:t>
            </a:r>
            <a:r>
              <a:rPr lang="ru-RU" b="1" dirty="0" err="1" smtClean="0">
                <a:solidFill>
                  <a:srgbClr val="B4CAF6"/>
                </a:solidFill>
              </a:rPr>
              <a:t>verb_infinitiv_nref_ipf</a:t>
            </a:r>
            <a:r>
              <a:rPr lang="ru-RU" b="1" dirty="0" smtClean="0">
                <a:solidFill>
                  <a:srgbClr val="B4CAF6"/>
                </a:solidFill>
              </a:rPr>
              <a:t> </a:t>
            </a:r>
            <a:r>
              <a:rPr lang="ru-RU" dirty="0" smtClean="0"/>
              <a:t>тягу</a:t>
            </a:r>
            <a:r>
              <a:rPr lang="ru-RU" dirty="0" smtClean="0">
                <a:solidFill>
                  <a:srgbClr val="B4CAF6"/>
                </a:solidFill>
              </a:rPr>
              <a:t>/</a:t>
            </a:r>
            <a:r>
              <a:rPr lang="ru-RU" dirty="0" err="1" smtClean="0">
                <a:solidFill>
                  <a:srgbClr val="B4CAF6"/>
                </a:solidFill>
              </a:rPr>
              <a:t>substantiv_fem_sg_akk_unb</a:t>
            </a:r>
            <a:r>
              <a:rPr lang="ru-RU" dirty="0" smtClean="0">
                <a:solidFill>
                  <a:srgbClr val="B4CAF6"/>
                </a:solidFill>
              </a:rPr>
              <a:t> </a:t>
            </a:r>
            <a:r>
              <a:rPr lang="ru-RU" dirty="0" smtClean="0"/>
              <a:t>,</a:t>
            </a:r>
            <a:r>
              <a:rPr lang="ru-RU" dirty="0" smtClean="0">
                <a:solidFill>
                  <a:srgbClr val="FF99FF"/>
                </a:solidFill>
              </a:rPr>
              <a:t>/</a:t>
            </a:r>
            <a:r>
              <a:rPr lang="ru-RU" dirty="0" err="1" smtClean="0">
                <a:solidFill>
                  <a:srgbClr val="FF99FF"/>
                </a:solidFill>
              </a:rPr>
              <a:t>satzzeichen_komma</a:t>
            </a:r>
            <a:r>
              <a:rPr lang="ru-RU" dirty="0" smtClean="0"/>
              <a:t> </a:t>
            </a:r>
          </a:p>
          <a:p>
            <a:pPr eaLnBrk="1" hangingPunct="1">
              <a:buFont typeface="Wingdings" panose="05000000000000000000" pitchFamily="2" charset="2"/>
              <a:buNone/>
              <a:defRPr/>
            </a:pPr>
            <a:r>
              <a:rPr lang="ru-RU" dirty="0" smtClean="0"/>
              <a:t>	а</a:t>
            </a:r>
            <a:r>
              <a:rPr lang="ru-RU" dirty="0" smtClean="0">
                <a:solidFill>
                  <a:srgbClr val="B4CAF6"/>
                </a:solidFill>
              </a:rPr>
              <a:t>/</a:t>
            </a:r>
            <a:r>
              <a:rPr lang="ru-RU" dirty="0" err="1" smtClean="0">
                <a:solidFill>
                  <a:srgbClr val="B4CAF6"/>
                </a:solidFill>
              </a:rPr>
              <a:t>konj_koor</a:t>
            </a:r>
            <a:r>
              <a:rPr lang="ru-RU" dirty="0" smtClean="0"/>
              <a:t> чекист</a:t>
            </a:r>
            <a:r>
              <a:rPr lang="ru-RU" dirty="0" smtClean="0">
                <a:solidFill>
                  <a:srgbClr val="B4CAF6"/>
                </a:solidFill>
              </a:rPr>
              <a:t>/</a:t>
            </a:r>
            <a:r>
              <a:rPr lang="ru-RU" dirty="0" err="1" smtClean="0">
                <a:solidFill>
                  <a:srgbClr val="B4CAF6"/>
                </a:solidFill>
              </a:rPr>
              <a:t>substantiv_masc_sg_nom_bel</a:t>
            </a:r>
            <a:r>
              <a:rPr lang="ru-RU" dirty="0" smtClean="0">
                <a:solidFill>
                  <a:srgbClr val="B4CAF6"/>
                </a:solidFill>
              </a:rPr>
              <a:t> </a:t>
            </a:r>
          </a:p>
          <a:p>
            <a:pPr eaLnBrk="1" hangingPunct="1">
              <a:buFont typeface="Wingdings" panose="05000000000000000000" pitchFamily="2" charset="2"/>
              <a:buNone/>
              <a:defRPr/>
            </a:pPr>
            <a:endParaRPr lang="ru-RU" dirty="0" smtClean="0">
              <a:solidFill>
                <a:srgbClr val="B4CAF6"/>
              </a:solidFill>
            </a:endParaRPr>
          </a:p>
          <a:p>
            <a:pPr eaLnBrk="1" hangingPunct="1">
              <a:buFont typeface="Wingdings" panose="05000000000000000000" pitchFamily="2" charset="2"/>
              <a:buNone/>
              <a:defRPr/>
            </a:pPr>
            <a:r>
              <a:rPr lang="ru-RU" dirty="0" smtClean="0">
                <a:solidFill>
                  <a:srgbClr val="B4CAF6"/>
                </a:solidFill>
              </a:rPr>
              <a:t>Задача: каждому </a:t>
            </a:r>
            <a:r>
              <a:rPr lang="ru-RU" dirty="0" err="1" smtClean="0">
                <a:solidFill>
                  <a:srgbClr val="B4CAF6"/>
                </a:solidFill>
              </a:rPr>
              <a:t>токену</a:t>
            </a:r>
            <a:r>
              <a:rPr lang="ru-RU" dirty="0" smtClean="0">
                <a:solidFill>
                  <a:srgbClr val="B4CAF6"/>
                </a:solidFill>
              </a:rPr>
              <a:t> поставить в соответствие морфологический тег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defRPr/>
            </a:pPr>
            <a:r>
              <a:rPr lang="ru-RU" dirty="0" smtClean="0"/>
              <a:t>Методы автоматической </a:t>
            </a:r>
            <a:r>
              <a:rPr lang="ru-RU" dirty="0" err="1" smtClean="0"/>
              <a:t>дизамбигуации</a:t>
            </a:r>
            <a:endParaRPr lang="en-US" dirty="0"/>
          </a:p>
        </p:txBody>
      </p:sp>
      <p:sp>
        <p:nvSpPr>
          <p:cNvPr id="3" name="Объект 2"/>
          <p:cNvSpPr>
            <a:spLocks noGrp="1"/>
          </p:cNvSpPr>
          <p:nvPr>
            <p:ph idx="1"/>
          </p:nvPr>
        </p:nvSpPr>
        <p:spPr/>
        <p:txBody>
          <a:bodyPr/>
          <a:lstStyle/>
          <a:p>
            <a:pPr>
              <a:buClr>
                <a:schemeClr val="tx2">
                  <a:lumMod val="50000"/>
                </a:schemeClr>
              </a:buClr>
              <a:defRPr/>
            </a:pPr>
            <a:r>
              <a:rPr lang="ru-RU" dirty="0" smtClean="0">
                <a:solidFill>
                  <a:schemeClr val="bg2">
                    <a:lumMod val="50000"/>
                    <a:lumOff val="50000"/>
                  </a:schemeClr>
                </a:solidFill>
              </a:rPr>
              <a:t>Морфологическая аннотация</a:t>
            </a:r>
          </a:p>
          <a:p>
            <a:pPr>
              <a:buClr>
                <a:schemeClr val="tx2">
                  <a:lumMod val="50000"/>
                </a:schemeClr>
              </a:buClr>
              <a:defRPr/>
            </a:pPr>
            <a:r>
              <a:rPr lang="ru-RU" dirty="0">
                <a:solidFill>
                  <a:schemeClr val="bg2">
                    <a:lumMod val="50000"/>
                    <a:lumOff val="50000"/>
                  </a:schemeClr>
                </a:solidFill>
              </a:rPr>
              <a:t>Омонимия в словаре и в тексте</a:t>
            </a:r>
          </a:p>
          <a:p>
            <a:pPr>
              <a:buClr>
                <a:schemeClr val="tx2">
                  <a:lumMod val="50000"/>
                </a:schemeClr>
              </a:buClr>
              <a:defRPr/>
            </a:pPr>
            <a:r>
              <a:rPr lang="ru-RU" dirty="0">
                <a:solidFill>
                  <a:schemeClr val="bg2">
                    <a:lumMod val="50000"/>
                    <a:lumOff val="50000"/>
                  </a:schemeClr>
                </a:solidFill>
              </a:rPr>
              <a:t>Методы</a:t>
            </a:r>
          </a:p>
          <a:p>
            <a:pPr marL="800100" lvl="4" indent="-342900">
              <a:buClr>
                <a:schemeClr val="tx2">
                  <a:lumMod val="50000"/>
                </a:schemeClr>
              </a:buClr>
              <a:defRPr/>
            </a:pPr>
            <a:r>
              <a:rPr lang="ru-RU" sz="3200" dirty="0">
                <a:solidFill>
                  <a:schemeClr val="bg2">
                    <a:lumMod val="50000"/>
                    <a:lumOff val="50000"/>
                  </a:schemeClr>
                </a:solidFill>
                <a:ea typeface="+mn-ea"/>
                <a:cs typeface="+mn-cs"/>
              </a:rPr>
              <a:t>классификация методов</a:t>
            </a:r>
          </a:p>
          <a:p>
            <a:pPr marL="742950" lvl="2" indent="-342900">
              <a:buClr>
                <a:schemeClr val="tx2">
                  <a:lumMod val="50000"/>
                </a:schemeClr>
              </a:buClr>
              <a:defRPr/>
            </a:pPr>
            <a:r>
              <a:rPr lang="ru-RU" dirty="0">
                <a:solidFill>
                  <a:schemeClr val="bg2">
                    <a:lumMod val="50000"/>
                    <a:lumOff val="50000"/>
                  </a:schemeClr>
                </a:solidFill>
                <a:ea typeface="+mn-ea"/>
                <a:cs typeface="+mn-cs"/>
              </a:rPr>
              <a:t>методы, основанные на правилах</a:t>
            </a:r>
          </a:p>
          <a:p>
            <a:pPr marL="742950" lvl="2" indent="-342900">
              <a:buClr>
                <a:schemeClr val="tx2">
                  <a:lumMod val="50000"/>
                </a:schemeClr>
              </a:buClr>
              <a:defRPr/>
            </a:pPr>
            <a:r>
              <a:rPr lang="ru-RU" dirty="0">
                <a:solidFill>
                  <a:schemeClr val="bg2">
                    <a:lumMod val="50000"/>
                    <a:lumOff val="50000"/>
                  </a:schemeClr>
                </a:solidFill>
                <a:ea typeface="+mn-ea"/>
                <a:cs typeface="+mn-cs"/>
              </a:rPr>
              <a:t>трансформационный метод </a:t>
            </a:r>
            <a:r>
              <a:rPr lang="ru-RU" dirty="0" err="1">
                <a:solidFill>
                  <a:schemeClr val="bg2">
                    <a:lumMod val="50000"/>
                    <a:lumOff val="50000"/>
                  </a:schemeClr>
                </a:solidFill>
                <a:ea typeface="+mn-ea"/>
                <a:cs typeface="+mn-cs"/>
              </a:rPr>
              <a:t>Э.Брилла</a:t>
            </a:r>
            <a:r>
              <a:rPr lang="ru-RU" dirty="0">
                <a:solidFill>
                  <a:schemeClr val="bg2">
                    <a:lumMod val="50000"/>
                    <a:lumOff val="50000"/>
                  </a:schemeClr>
                </a:solidFill>
                <a:ea typeface="+mn-ea"/>
                <a:cs typeface="+mn-cs"/>
              </a:rPr>
              <a:t> (извлечение правил)</a:t>
            </a:r>
          </a:p>
          <a:p>
            <a:pPr marL="742950" lvl="2" indent="-342900">
              <a:buClr>
                <a:schemeClr val="tx2">
                  <a:lumMod val="50000"/>
                </a:schemeClr>
              </a:buClr>
              <a:defRPr/>
            </a:pPr>
            <a:r>
              <a:rPr lang="ru-RU" sz="2800" dirty="0">
                <a:ea typeface="+mn-ea"/>
                <a:cs typeface="+mn-cs"/>
              </a:rPr>
              <a:t>скрытые </a:t>
            </a:r>
            <a:r>
              <a:rPr lang="ru-RU" sz="2800" dirty="0" err="1">
                <a:ea typeface="+mn-ea"/>
                <a:cs typeface="+mn-cs"/>
              </a:rPr>
              <a:t>марковские</a:t>
            </a:r>
            <a:r>
              <a:rPr lang="ru-RU" sz="2800" dirty="0">
                <a:ea typeface="+mn-ea"/>
                <a:cs typeface="+mn-cs"/>
              </a:rPr>
              <a:t> модели</a:t>
            </a:r>
          </a:p>
          <a:p>
            <a:pPr lvl="1">
              <a:defRPr/>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a:xfrm>
            <a:off x="457200" y="274638"/>
            <a:ext cx="8229600" cy="633412"/>
          </a:xfrm>
        </p:spPr>
        <p:txBody>
          <a:bodyPr/>
          <a:lstStyle/>
          <a:p>
            <a:pPr eaLnBrk="1" hangingPunct="1">
              <a:defRPr/>
            </a:pPr>
            <a:r>
              <a:rPr lang="ru-RU" sz="3600" dirty="0" smtClean="0"/>
              <a:t>Стохастические разметчики</a:t>
            </a:r>
            <a:br>
              <a:rPr lang="ru-RU" sz="3600" dirty="0" smtClean="0"/>
            </a:br>
            <a:r>
              <a:rPr lang="ru-RU" sz="3600" dirty="0" smtClean="0"/>
              <a:t>Скрытые </a:t>
            </a:r>
            <a:r>
              <a:rPr lang="ru-RU" sz="3600" dirty="0" err="1" smtClean="0"/>
              <a:t>марковские</a:t>
            </a:r>
            <a:r>
              <a:rPr lang="ru-RU" sz="3600" dirty="0" smtClean="0"/>
              <a:t> модели</a:t>
            </a:r>
          </a:p>
        </p:txBody>
      </p:sp>
      <p:sp>
        <p:nvSpPr>
          <p:cNvPr id="31747" name="Rectangle 3"/>
          <p:cNvSpPr>
            <a:spLocks noGrp="1" noChangeArrowheads="1"/>
          </p:cNvSpPr>
          <p:nvPr>
            <p:ph type="body" idx="1"/>
          </p:nvPr>
        </p:nvSpPr>
        <p:spPr>
          <a:xfrm>
            <a:off x="457200" y="1600200"/>
            <a:ext cx="8686800" cy="4525963"/>
          </a:xfrm>
        </p:spPr>
        <p:txBody>
          <a:bodyPr/>
          <a:lstStyle/>
          <a:p>
            <a:pPr eaLnBrk="1" hangingPunct="1">
              <a:defRPr/>
            </a:pPr>
            <a:r>
              <a:rPr lang="en-US" dirty="0" smtClean="0"/>
              <a:t>Leech </a:t>
            </a:r>
            <a:r>
              <a:rPr lang="en-US" i="1" dirty="0" smtClean="0"/>
              <a:t>et al, </a:t>
            </a:r>
            <a:r>
              <a:rPr lang="en-US" dirty="0" err="1" smtClean="0"/>
              <a:t>Jelinek</a:t>
            </a:r>
            <a:r>
              <a:rPr lang="en-US" dirty="0" smtClean="0"/>
              <a:t>, </a:t>
            </a:r>
            <a:r>
              <a:rPr lang="en-US" dirty="0" err="1" smtClean="0"/>
              <a:t>Deroualt</a:t>
            </a:r>
            <a:r>
              <a:rPr lang="en-US" dirty="0" smtClean="0"/>
              <a:t> and </a:t>
            </a:r>
            <a:r>
              <a:rPr lang="en-US" dirty="0" err="1" smtClean="0"/>
              <a:t>Merialdo</a:t>
            </a:r>
            <a:r>
              <a:rPr lang="en-US" dirty="0" smtClean="0"/>
              <a:t>, Church, </a:t>
            </a:r>
            <a:r>
              <a:rPr lang="en-US" dirty="0" err="1" smtClean="0"/>
              <a:t>DeRose</a:t>
            </a:r>
            <a:r>
              <a:rPr lang="en-US" dirty="0" smtClean="0"/>
              <a:t>, </a:t>
            </a:r>
            <a:r>
              <a:rPr lang="en-US" dirty="0" err="1" smtClean="0"/>
              <a:t>Kupiec</a:t>
            </a:r>
            <a:r>
              <a:rPr lang="en-US" dirty="0" smtClean="0"/>
              <a:t>, </a:t>
            </a:r>
            <a:r>
              <a:rPr lang="en-US" dirty="0" err="1" smtClean="0"/>
              <a:t>Ayuso</a:t>
            </a:r>
            <a:r>
              <a:rPr lang="en-US" dirty="0" smtClean="0"/>
              <a:t> </a:t>
            </a:r>
            <a:r>
              <a:rPr lang="en-US" i="1" dirty="0" smtClean="0"/>
              <a:t>et al</a:t>
            </a:r>
            <a:r>
              <a:rPr lang="en-US" dirty="0" smtClean="0"/>
              <a:t>, etc.</a:t>
            </a:r>
            <a:endParaRPr lang="ru-RU" dirty="0" smtClean="0"/>
          </a:p>
          <a:p>
            <a:pPr eaLnBrk="1" hangingPunct="1">
              <a:defRPr/>
            </a:pPr>
            <a:r>
              <a:rPr lang="ru-RU" dirty="0" smtClean="0"/>
              <a:t>95-99% на слово</a:t>
            </a:r>
          </a:p>
          <a:p>
            <a:pPr eaLnBrk="1" hangingPunct="1">
              <a:defRPr/>
            </a:pPr>
            <a:r>
              <a:rPr lang="ru-RU" dirty="0" smtClean="0"/>
              <a:t>Если игнорировать контекст и приписывать максимально вероятные тэги – 90%</a:t>
            </a:r>
          </a:p>
          <a:p>
            <a:pPr eaLnBrk="1" hangingPunct="1">
              <a:defRPr/>
            </a:pPr>
            <a:r>
              <a:rPr lang="ru-RU" dirty="0" smtClean="0"/>
              <a:t>контекстная вероятность</a:t>
            </a:r>
          </a:p>
          <a:p>
            <a:pPr eaLnBrk="1" hangingPunct="1">
              <a:defRPr/>
            </a:pPr>
            <a:r>
              <a:rPr lang="ru-RU" dirty="0"/>
              <a:t>лексическая вероятность (вероятность тэга Х при условии, что мы имеем дело с лексемой У) </a:t>
            </a:r>
          </a:p>
          <a:p>
            <a:pPr eaLnBrk="1" hangingPunct="1">
              <a:defRPr/>
            </a:pPr>
            <a:endParaRPr lang="ru-RU"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a:xfrm>
            <a:off x="468313" y="260350"/>
            <a:ext cx="8675687" cy="1439863"/>
          </a:xfrm>
          <a:noFill/>
          <a:extLst>
            <a:ext uri="{909E8E84-426E-40DD-AFC4-6F175D3DCCD1}">
              <a14:hiddenFill xmlns:a14="http://schemas.microsoft.com/office/drawing/2010/main">
                <a:solidFill>
                  <a:srgbClr val="FFFFFF"/>
                </a:solidFill>
              </a14:hiddenFill>
            </a:ext>
          </a:extLst>
        </p:spPr>
        <p:txBody>
          <a:bodyPr/>
          <a:lstStyle/>
          <a:p>
            <a:r>
              <a:rPr lang="ru-RU" altLang="en-US" sz="4000" smtClean="0">
                <a:effectLst/>
              </a:rPr>
              <a:t>Скрытые марковские модели (</a:t>
            </a:r>
            <a:r>
              <a:rPr lang="en-US" altLang="en-US" sz="4000" smtClean="0">
                <a:effectLst/>
              </a:rPr>
              <a:t>HMM</a:t>
            </a:r>
            <a:r>
              <a:rPr lang="ru-RU" altLang="en-US" sz="4000" smtClean="0">
                <a:effectLst/>
              </a:rPr>
              <a:t>)</a:t>
            </a:r>
          </a:p>
        </p:txBody>
      </p:sp>
      <p:sp>
        <p:nvSpPr>
          <p:cNvPr id="48131" name="Rectangle 3"/>
          <p:cNvSpPr>
            <a:spLocks noGrp="1" noChangeArrowheads="1"/>
          </p:cNvSpPr>
          <p:nvPr>
            <p:ph type="body" idx="1"/>
          </p:nvPr>
        </p:nvSpPr>
        <p:spPr>
          <a:xfrm>
            <a:off x="457200" y="1700213"/>
            <a:ext cx="8686800" cy="2016125"/>
          </a:xfrm>
          <a:noFill/>
          <a:extLst>
            <a:ext uri="{909E8E84-426E-40DD-AFC4-6F175D3DCCD1}">
              <a14:hiddenFill xmlns:a14="http://schemas.microsoft.com/office/drawing/2010/main">
                <a:solidFill>
                  <a:srgbClr val="FFFFFF"/>
                </a:solidFill>
              </a14:hiddenFill>
            </a:ext>
          </a:extLst>
        </p:spPr>
        <p:txBody>
          <a:bodyPr/>
          <a:lstStyle/>
          <a:p>
            <a:pPr>
              <a:lnSpc>
                <a:spcPct val="90000"/>
              </a:lnSpc>
              <a:spcBef>
                <a:spcPct val="40000"/>
              </a:spcBef>
            </a:pPr>
            <a:r>
              <a:rPr lang="ru-RU" altLang="en-US" sz="2200" smtClean="0">
                <a:effectLst/>
              </a:rPr>
              <a:t>Большинство вероятностно-статистических алгоритмов [Linda Van Guilder, 1995] использует два источника информации: </a:t>
            </a:r>
            <a:endParaRPr lang="ru-RU" altLang="en-US" sz="2200" b="1" smtClean="0">
              <a:effectLst/>
            </a:endParaRPr>
          </a:p>
          <a:p>
            <a:pPr>
              <a:lnSpc>
                <a:spcPct val="90000"/>
              </a:lnSpc>
              <a:spcBef>
                <a:spcPct val="40000"/>
              </a:spcBef>
              <a:buFont typeface="Wingdings" panose="05000000000000000000" pitchFamily="2" charset="2"/>
              <a:buNone/>
            </a:pPr>
            <a:r>
              <a:rPr lang="ru-RU" altLang="en-US" sz="2200" b="1" smtClean="0">
                <a:effectLst/>
              </a:rPr>
              <a:t>1.</a:t>
            </a:r>
            <a:r>
              <a:rPr lang="ru-RU" altLang="en-US" sz="2200" smtClean="0">
                <a:effectLst/>
              </a:rPr>
              <a:t> </a:t>
            </a:r>
            <a:r>
              <a:rPr lang="ru-RU" altLang="en-US" sz="2400" smtClean="0">
                <a:effectLst/>
                <a:latin typeface="Times New Roman" panose="02020603050405020304" pitchFamily="18" charset="0"/>
              </a:rPr>
              <a:t>Словарь словоформ языка, в котором каждой словоформе соответствует множество возможных тэгов (морфологических разборов)</a:t>
            </a:r>
          </a:p>
        </p:txBody>
      </p:sp>
      <p:sp>
        <p:nvSpPr>
          <p:cNvPr id="112644" name="Text Box 4"/>
          <p:cNvSpPr txBox="1">
            <a:spLocks noChangeArrowheads="1"/>
          </p:cNvSpPr>
          <p:nvPr/>
        </p:nvSpPr>
        <p:spPr bwMode="auto">
          <a:xfrm>
            <a:off x="468313" y="4076700"/>
            <a:ext cx="8351837" cy="1406525"/>
          </a:xfrm>
          <a:prstGeom prst="rect">
            <a:avLst/>
          </a:prstGeom>
          <a:noFill/>
          <a:ln w="9525">
            <a:noFill/>
            <a:miter lim="800000"/>
            <a:headEnd/>
            <a:tailEnd/>
          </a:ln>
          <a:effectLst/>
        </p:spPr>
        <p:txBody>
          <a:bodyPr>
            <a:spAutoFit/>
          </a:bodyPr>
          <a:lstStyle/>
          <a:p>
            <a:pPr eaLnBrk="1" hangingPunct="1">
              <a:lnSpc>
                <a:spcPct val="90000"/>
              </a:lnSpc>
              <a:spcBef>
                <a:spcPct val="40000"/>
              </a:spcBef>
              <a:buClr>
                <a:schemeClr val="hlink"/>
              </a:buClr>
              <a:buSzPct val="70000"/>
              <a:buFont typeface="Wingdings" pitchFamily="2" charset="2"/>
              <a:buNone/>
              <a:defRPr/>
            </a:pPr>
            <a:r>
              <a:rPr lang="ru-RU" sz="2400" dirty="0">
                <a:effectLst>
                  <a:outerShdw blurRad="38100" dist="38100" dir="2700000" algn="tl">
                    <a:srgbClr val="000000"/>
                  </a:outerShdw>
                </a:effectLst>
                <a:latin typeface="Times New Roman" pitchFamily="18" charset="0"/>
              </a:rPr>
              <a:t>2. Информацию о встречаемости всех возможных последовательностей тэгов (например, информацию о частоте </a:t>
            </a:r>
            <a:r>
              <a:rPr lang="ru-RU" sz="2400" dirty="0" err="1">
                <a:effectLst>
                  <a:outerShdw blurRad="38100" dist="38100" dir="2700000" algn="tl">
                    <a:srgbClr val="000000"/>
                  </a:outerShdw>
                </a:effectLst>
                <a:latin typeface="Times New Roman" pitchFamily="18" charset="0"/>
              </a:rPr>
              <a:t>триграм</a:t>
            </a:r>
            <a:r>
              <a:rPr lang="ru-RU" sz="2400" dirty="0">
                <a:effectLst>
                  <a:outerShdw blurRad="38100" dist="38100" dir="2700000" algn="tl">
                    <a:srgbClr val="000000"/>
                  </a:outerShdw>
                </a:effectLst>
                <a:latin typeface="Times New Roman" pitchFamily="18" charset="0"/>
              </a:rPr>
              <a:t> - всех возможных последовательностях из трех грамматических тэгов</a:t>
            </a:r>
            <a:endParaRPr lang="ru-RU" sz="2400" dirty="0">
              <a:latin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p:nvPr>
        </p:nvSpPr>
        <p:spPr>
          <a:xfrm>
            <a:off x="468313" y="260350"/>
            <a:ext cx="8675687" cy="1439863"/>
          </a:xfrm>
          <a:noFill/>
          <a:extLst>
            <a:ext uri="{909E8E84-426E-40DD-AFC4-6F175D3DCCD1}">
              <a14:hiddenFill xmlns:a14="http://schemas.microsoft.com/office/drawing/2010/main">
                <a:solidFill>
                  <a:srgbClr val="FFFFFF"/>
                </a:solidFill>
              </a14:hiddenFill>
            </a:ext>
          </a:extLst>
        </p:spPr>
        <p:txBody>
          <a:bodyPr/>
          <a:lstStyle/>
          <a:p>
            <a:r>
              <a:rPr lang="ru-RU" altLang="en-US" sz="3600" smtClean="0">
                <a:effectLst/>
              </a:rPr>
              <a:t>Марковская модель</a:t>
            </a:r>
            <a:r>
              <a:rPr lang="en-US" altLang="en-US" sz="3600" smtClean="0">
                <a:effectLst/>
              </a:rPr>
              <a:t/>
            </a:r>
            <a:br>
              <a:rPr lang="en-US" altLang="en-US" sz="3600" smtClean="0">
                <a:effectLst/>
              </a:rPr>
            </a:br>
            <a:r>
              <a:rPr lang="ru-RU" altLang="en-US" sz="3600" smtClean="0">
                <a:effectLst/>
              </a:rPr>
              <a:t>Частеречная аннотация: </a:t>
            </a:r>
            <a:r>
              <a:rPr lang="en-US" altLang="en-US" sz="3600" smtClean="0">
                <a:effectLst/>
              </a:rPr>
              <a:t>FSA</a:t>
            </a:r>
            <a:endParaRPr lang="ru-RU" altLang="en-US" sz="3600" smtClean="0">
              <a:effectLst/>
            </a:endParaRPr>
          </a:p>
        </p:txBody>
      </p:sp>
      <p:sp>
        <p:nvSpPr>
          <p:cNvPr id="118787" name="Text Box 3"/>
          <p:cNvSpPr txBox="1">
            <a:spLocks noChangeArrowheads="1"/>
          </p:cNvSpPr>
          <p:nvPr/>
        </p:nvSpPr>
        <p:spPr bwMode="auto">
          <a:xfrm>
            <a:off x="323850" y="1773238"/>
            <a:ext cx="8532813" cy="860425"/>
          </a:xfrm>
          <a:prstGeom prst="rect">
            <a:avLst/>
          </a:prstGeom>
          <a:noFill/>
          <a:ln w="9525">
            <a:noFill/>
            <a:miter lim="800000"/>
            <a:headEnd/>
            <a:tailEnd/>
          </a:ln>
          <a:effectLst/>
        </p:spPr>
        <p:txBody>
          <a:bodyPr>
            <a:spAutoFit/>
          </a:bodyPr>
          <a:lstStyle/>
          <a:p>
            <a:pPr eaLnBrk="1" hangingPunct="1">
              <a:lnSpc>
                <a:spcPct val="90000"/>
              </a:lnSpc>
              <a:spcBef>
                <a:spcPct val="20000"/>
              </a:spcBef>
              <a:buClr>
                <a:schemeClr val="hlink"/>
              </a:buClr>
              <a:buSzPct val="70000"/>
              <a:buFont typeface="Wingdings" pitchFamily="2" charset="2"/>
              <a:buNone/>
              <a:defRPr/>
            </a:pPr>
            <a:r>
              <a:rPr lang="ru-RU" sz="2800">
                <a:effectLst>
                  <a:outerShdw blurRad="38100" dist="38100" dir="2700000" algn="tl">
                    <a:srgbClr val="000000"/>
                  </a:outerShdw>
                </a:effectLst>
              </a:rPr>
              <a:t>Для английского языка в такой модели выделяются примерно 50 состояний. </a:t>
            </a:r>
          </a:p>
        </p:txBody>
      </p:sp>
      <p:pic>
        <p:nvPicPr>
          <p:cNvPr id="49156" name="Picture 4" descr="image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781300"/>
            <a:ext cx="676910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a:xfrm>
            <a:off x="457200" y="274638"/>
            <a:ext cx="8229600" cy="1785937"/>
          </a:xfrm>
          <a:noFill/>
          <a:extLst>
            <a:ext uri="{909E8E84-426E-40DD-AFC4-6F175D3DCCD1}">
              <a14:hiddenFill xmlns:a14="http://schemas.microsoft.com/office/drawing/2010/main">
                <a:solidFill>
                  <a:srgbClr val="FFFFFF"/>
                </a:solidFill>
              </a14:hiddenFill>
            </a:ext>
          </a:extLst>
        </p:spPr>
        <p:txBody>
          <a:bodyPr/>
          <a:lstStyle/>
          <a:p>
            <a:r>
              <a:rPr lang="ru-RU" altLang="en-US" sz="2800" smtClean="0">
                <a:effectLst/>
              </a:rPr>
              <a:t>СКРЫТЫЕ МАРКОВСКИЕ МОДЕЛИ КАК МЕТОД СНЯТИЯ ОМОНИМИИ (2)</a:t>
            </a:r>
            <a:br>
              <a:rPr lang="ru-RU" altLang="en-US" sz="2800" smtClean="0">
                <a:effectLst/>
              </a:rPr>
            </a:br>
            <a:r>
              <a:rPr lang="ru-RU" altLang="en-US" sz="2800" smtClean="0">
                <a:effectLst/>
              </a:rPr>
              <a:t>Взвешенный </a:t>
            </a:r>
            <a:r>
              <a:rPr lang="en-US" altLang="en-US" sz="2800" smtClean="0">
                <a:effectLst/>
              </a:rPr>
              <a:t>FSA</a:t>
            </a:r>
            <a:endParaRPr lang="ru-RU" altLang="en-US" sz="2800" smtClean="0">
              <a:effectLst/>
            </a:endParaRPr>
          </a:p>
        </p:txBody>
      </p:sp>
      <p:pic>
        <p:nvPicPr>
          <p:cNvPr id="501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2205038"/>
            <a:ext cx="5834063" cy="274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p:nvPr>
        </p:nvSpPr>
        <p:spPr>
          <a:xfrm>
            <a:off x="217488" y="128588"/>
            <a:ext cx="8675687" cy="1439862"/>
          </a:xfrm>
          <a:noFill/>
          <a:extLst>
            <a:ext uri="{909E8E84-426E-40DD-AFC4-6F175D3DCCD1}">
              <a14:hiddenFill xmlns:a14="http://schemas.microsoft.com/office/drawing/2010/main">
                <a:solidFill>
                  <a:srgbClr val="FFFFFF"/>
                </a:solidFill>
              </a14:hiddenFill>
            </a:ext>
          </a:extLst>
        </p:spPr>
        <p:txBody>
          <a:bodyPr/>
          <a:lstStyle/>
          <a:p>
            <a:r>
              <a:rPr lang="ru-RU" altLang="en-US" sz="2400" smtClean="0">
                <a:effectLst/>
              </a:rPr>
              <a:t>Скрытые марковские модели</a:t>
            </a:r>
            <a:r>
              <a:rPr lang="ru-RU" altLang="en-US" sz="3600" smtClean="0">
                <a:effectLst/>
              </a:rPr>
              <a:t/>
            </a:r>
            <a:br>
              <a:rPr lang="ru-RU" altLang="en-US" sz="3600" smtClean="0">
                <a:effectLst/>
              </a:rPr>
            </a:br>
            <a:r>
              <a:rPr lang="ru-RU" altLang="en-US" sz="3600" smtClean="0">
                <a:effectLst/>
              </a:rPr>
              <a:t>Марковская модель</a:t>
            </a:r>
          </a:p>
        </p:txBody>
      </p:sp>
      <p:sp>
        <p:nvSpPr>
          <p:cNvPr id="56323" name="Rectangle 3"/>
          <p:cNvSpPr>
            <a:spLocks noChangeArrowheads="1"/>
          </p:cNvSpPr>
          <p:nvPr/>
        </p:nvSpPr>
        <p:spPr bwMode="auto">
          <a:xfrm>
            <a:off x="488950" y="1628775"/>
            <a:ext cx="8229600" cy="190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buFontTx/>
              <a:buNone/>
            </a:pPr>
            <a:endParaRPr lang="en-US" altLang="en-US" sz="2800"/>
          </a:p>
        </p:txBody>
      </p:sp>
      <p:pic>
        <p:nvPicPr>
          <p:cNvPr id="79874" name="Picture 2" descr="File:Markovkate 01.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028" y="1660257"/>
            <a:ext cx="2304256" cy="23042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56325" name="Picture 6" descr="\mathbb{P}(X_{n+1} = i_{n+1} \mid X_n = i_n, X_{n-1} = i_{n-1},\ldots,  X_0 = i_0) = \mathbb{P}(X_{n+1} = i_{n+1} \mid X_n = i_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038" y="4433888"/>
            <a:ext cx="7877175" cy="2444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 name="Прямоугольник 1"/>
          <p:cNvSpPr/>
          <p:nvPr/>
        </p:nvSpPr>
        <p:spPr>
          <a:xfrm>
            <a:off x="436563" y="4805363"/>
            <a:ext cx="8532812" cy="2184400"/>
          </a:xfrm>
          <a:prstGeom prst="rect">
            <a:avLst/>
          </a:prstGeom>
        </p:spPr>
        <p:txBody>
          <a:bodyPr>
            <a:spAutoFit/>
          </a:bodyPr>
          <a:lstStyle/>
          <a:p>
            <a:pPr eaLnBrk="1" hangingPunct="1">
              <a:defRPr/>
            </a:pPr>
            <a:r>
              <a:rPr lang="ru-RU" sz="2000" b="1" dirty="0">
                <a:latin typeface="+mn-lt"/>
              </a:rPr>
              <a:t>Цепь Маркова</a:t>
            </a:r>
            <a:r>
              <a:rPr lang="ru-RU" sz="2000" dirty="0">
                <a:latin typeface="+mn-lt"/>
              </a:rPr>
              <a:t> -- последовательность событий с конечным или счетным числом исходов. </a:t>
            </a:r>
          </a:p>
          <a:p>
            <a:pPr eaLnBrk="1" hangingPunct="1">
              <a:defRPr/>
            </a:pPr>
            <a:r>
              <a:rPr lang="ru-RU" sz="2800" dirty="0">
                <a:latin typeface="+mn-lt"/>
              </a:rPr>
              <a:t>Каждое следующее значение зависит только от </a:t>
            </a:r>
            <a:r>
              <a:rPr lang="ru-RU" sz="2800" i="1" dirty="0">
                <a:latin typeface="+mn-lt"/>
              </a:rPr>
              <a:t>k</a:t>
            </a:r>
            <a:r>
              <a:rPr lang="ru-RU" sz="2800" dirty="0">
                <a:latin typeface="+mn-lt"/>
              </a:rPr>
              <a:t> предыдущих</a:t>
            </a:r>
          </a:p>
          <a:p>
            <a:pPr eaLnBrk="1" hangingPunct="1">
              <a:defRPr/>
            </a:pPr>
            <a:endParaRPr lang="ru-RU" sz="2000" dirty="0">
              <a:latin typeface="+mn-lt"/>
            </a:endParaRPr>
          </a:p>
          <a:p>
            <a:pPr marL="285750" indent="-285750" eaLnBrk="1" hangingPunct="1">
              <a:buFont typeface="Arial" panose="020B0604020202020204" pitchFamily="34" charset="0"/>
              <a:buChar char="•"/>
              <a:defRPr/>
            </a:pPr>
            <a:r>
              <a:rPr lang="ru-RU" sz="2000" dirty="0">
                <a:latin typeface="+mn-lt"/>
              </a:rPr>
              <a:t> </a:t>
            </a:r>
            <a:endParaRPr lang="en-US" sz="2000" dirty="0">
              <a:latin typeface="+mn-lt"/>
            </a:endParaRPr>
          </a:p>
        </p:txBody>
      </p:sp>
      <p:pic>
        <p:nvPicPr>
          <p:cNvPr id="8" name="Picture 2" descr="File:Markovkate 01.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89620" y="1367632"/>
            <a:ext cx="2304256" cy="23042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56328" name="TextBox 2"/>
          <p:cNvSpPr txBox="1">
            <a:spLocks noChangeArrowheads="1"/>
          </p:cNvSpPr>
          <p:nvPr/>
        </p:nvSpPr>
        <p:spPr bwMode="auto">
          <a:xfrm>
            <a:off x="7077075" y="1462088"/>
            <a:ext cx="517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1800" b="1">
                <a:solidFill>
                  <a:schemeClr val="bg2"/>
                </a:solidFill>
              </a:rPr>
              <a:t>(</a:t>
            </a:r>
            <a:r>
              <a:rPr lang="en-US" altLang="en-US" sz="1800" b="1">
                <a:solidFill>
                  <a:schemeClr val="bg2"/>
                </a:solidFill>
              </a:rPr>
              <a:t>t</a:t>
            </a:r>
            <a:r>
              <a:rPr lang="en-US" altLang="en-US" sz="1800" b="1" baseline="-25000">
                <a:solidFill>
                  <a:schemeClr val="bg2"/>
                </a:solidFill>
              </a:rPr>
              <a:t>n</a:t>
            </a:r>
            <a:r>
              <a:rPr lang="ru-RU" altLang="en-US" sz="1800" b="1">
                <a:solidFill>
                  <a:schemeClr val="bg2"/>
                </a:solidFill>
              </a:rPr>
              <a:t>)</a:t>
            </a:r>
            <a:endParaRPr lang="en-US" altLang="en-US" sz="1800" b="1">
              <a:solidFill>
                <a:schemeClr val="bg2"/>
              </a:solidFill>
            </a:endParaRPr>
          </a:p>
        </p:txBody>
      </p:sp>
      <p:sp>
        <p:nvSpPr>
          <p:cNvPr id="56329" name="TextBox 9"/>
          <p:cNvSpPr txBox="1">
            <a:spLocks noChangeArrowheads="1"/>
          </p:cNvSpPr>
          <p:nvPr/>
        </p:nvSpPr>
        <p:spPr bwMode="auto">
          <a:xfrm>
            <a:off x="6659563" y="1765300"/>
            <a:ext cx="1082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en-US" altLang="en-US" sz="1800" b="1">
                <a:solidFill>
                  <a:schemeClr val="bg2"/>
                </a:solidFill>
              </a:rPr>
              <a:t>0.2 </a:t>
            </a:r>
            <a:r>
              <a:rPr lang="ru-RU" altLang="en-US" sz="1800" b="1">
                <a:solidFill>
                  <a:schemeClr val="bg2"/>
                </a:solidFill>
              </a:rPr>
              <a:t>(</a:t>
            </a:r>
            <a:r>
              <a:rPr lang="en-US" altLang="en-US" sz="1800" b="1">
                <a:solidFill>
                  <a:schemeClr val="bg2"/>
                </a:solidFill>
              </a:rPr>
              <a:t>t</a:t>
            </a:r>
            <a:r>
              <a:rPr lang="en-US" altLang="en-US" sz="1800" b="1" baseline="-25000">
                <a:solidFill>
                  <a:schemeClr val="bg2"/>
                </a:solidFill>
              </a:rPr>
              <a:t>n+1</a:t>
            </a:r>
            <a:r>
              <a:rPr lang="ru-RU" altLang="en-US" sz="1800" b="1">
                <a:solidFill>
                  <a:schemeClr val="bg2"/>
                </a:solidFill>
              </a:rPr>
              <a:t>)</a:t>
            </a:r>
            <a:endParaRPr lang="en-US" altLang="en-US" sz="1800" b="1">
              <a:solidFill>
                <a:schemeClr val="bg2"/>
              </a:solidFill>
            </a:endParaRPr>
          </a:p>
        </p:txBody>
      </p:sp>
      <p:sp>
        <p:nvSpPr>
          <p:cNvPr id="50186" name="TextBox 2"/>
          <p:cNvSpPr txBox="1">
            <a:spLocks noChangeArrowheads="1"/>
          </p:cNvSpPr>
          <p:nvPr/>
        </p:nvSpPr>
        <p:spPr bwMode="auto">
          <a:xfrm>
            <a:off x="5148263" y="3863975"/>
            <a:ext cx="28813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ru-RU" altLang="en-US" sz="1800"/>
              <a:t>!!! Не цепь Маркова</a:t>
            </a:r>
            <a:endParaRPr lang="en-US" altLang="en-US" sz="1800"/>
          </a:p>
        </p:txBody>
      </p:sp>
      <p:sp>
        <p:nvSpPr>
          <p:cNvPr id="56331" name="TextBox 3"/>
          <p:cNvSpPr txBox="1">
            <a:spLocks noChangeArrowheads="1"/>
          </p:cNvSpPr>
          <p:nvPr/>
        </p:nvSpPr>
        <p:spPr bwMode="auto">
          <a:xfrm>
            <a:off x="468313" y="4005263"/>
            <a:ext cx="23542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ru-RU" altLang="en-US" sz="1800"/>
              <a:t>Цепь Маркова</a:t>
            </a:r>
            <a:endParaRPr lang="en-US" altLang="en-US" sz="1800"/>
          </a:p>
        </p:txBody>
      </p:sp>
      <p:grpSp>
        <p:nvGrpSpPr>
          <p:cNvPr id="7" name="Группа 6"/>
          <p:cNvGrpSpPr>
            <a:grpSpLocks/>
          </p:cNvGrpSpPr>
          <p:nvPr/>
        </p:nvGrpSpPr>
        <p:grpSpPr bwMode="auto">
          <a:xfrm>
            <a:off x="4859338" y="1492250"/>
            <a:ext cx="3025775" cy="2209800"/>
            <a:chOff x="5285547" y="2277005"/>
            <a:chExt cx="3024336" cy="2208609"/>
          </a:xfrm>
        </p:grpSpPr>
        <p:cxnSp>
          <p:nvCxnSpPr>
            <p:cNvPr id="4" name="Прямая соединительная линия 3"/>
            <p:cNvCxnSpPr/>
            <p:nvPr/>
          </p:nvCxnSpPr>
          <p:spPr>
            <a:xfrm>
              <a:off x="5371231" y="2294459"/>
              <a:ext cx="2938652" cy="21911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Прямая соединительная линия 5"/>
            <p:cNvCxnSpPr/>
            <p:nvPr/>
          </p:nvCxnSpPr>
          <p:spPr>
            <a:xfrm flipH="1">
              <a:off x="5285547" y="2277005"/>
              <a:ext cx="2921197" cy="196902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title"/>
          </p:nvPr>
        </p:nvSpPr>
        <p:spPr>
          <a:xfrm>
            <a:off x="468313" y="260350"/>
            <a:ext cx="8675687" cy="1439863"/>
          </a:xfrm>
          <a:noFill/>
          <a:extLst>
            <a:ext uri="{909E8E84-426E-40DD-AFC4-6F175D3DCCD1}">
              <a14:hiddenFill xmlns:a14="http://schemas.microsoft.com/office/drawing/2010/main">
                <a:solidFill>
                  <a:srgbClr val="FFFFFF"/>
                </a:solidFill>
              </a14:hiddenFill>
            </a:ext>
          </a:extLst>
        </p:spPr>
        <p:txBody>
          <a:bodyPr/>
          <a:lstStyle/>
          <a:p>
            <a:r>
              <a:rPr lang="ru-RU" altLang="en-US" sz="3600" smtClean="0">
                <a:effectLst/>
              </a:rPr>
              <a:t>Скрытые марковские модели</a:t>
            </a:r>
            <a:br>
              <a:rPr lang="ru-RU" altLang="en-US" sz="3600" smtClean="0">
                <a:effectLst/>
              </a:rPr>
            </a:br>
            <a:r>
              <a:rPr lang="ru-RU" altLang="en-US" sz="3600" smtClean="0">
                <a:effectLst/>
              </a:rPr>
              <a:t>Марковская модель</a:t>
            </a:r>
          </a:p>
        </p:txBody>
      </p:sp>
      <p:sp>
        <p:nvSpPr>
          <p:cNvPr id="57347" name="Rectangle 3"/>
          <p:cNvSpPr>
            <a:spLocks noChangeArrowheads="1"/>
          </p:cNvSpPr>
          <p:nvPr/>
        </p:nvSpPr>
        <p:spPr bwMode="auto">
          <a:xfrm>
            <a:off x="488950" y="1628775"/>
            <a:ext cx="8229600" cy="190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buFontTx/>
              <a:buNone/>
            </a:pPr>
            <a:endParaRPr lang="en-US" altLang="en-US" sz="2800"/>
          </a:p>
        </p:txBody>
      </p:sp>
      <p:pic>
        <p:nvPicPr>
          <p:cNvPr id="79874" name="Picture 2" descr="File:Markovkate 01.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028" y="1660257"/>
            <a:ext cx="2304256" cy="23042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57349" name="Picture 6" descr="\mathbb{P}(X_{n+1} = i_{n+1} \mid X_n = i_n, X_{n-1} = i_{n-1},\ldots,  X_0 = i_0) = \mathbb{P}(X_{n+1} = i_{n+1} \mid X_n = i_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4394200"/>
            <a:ext cx="7877175" cy="2444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7350" name="TextBox 3"/>
          <p:cNvSpPr txBox="1">
            <a:spLocks noChangeArrowheads="1"/>
          </p:cNvSpPr>
          <p:nvPr/>
        </p:nvSpPr>
        <p:spPr bwMode="auto">
          <a:xfrm>
            <a:off x="468313" y="4005263"/>
            <a:ext cx="23542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ru-RU" altLang="en-US" sz="1800"/>
              <a:t>Цепь Маркова</a:t>
            </a:r>
            <a:endParaRPr lang="en-US" altLang="en-US" sz="1800"/>
          </a:p>
        </p:txBody>
      </p:sp>
      <p:graphicFrame>
        <p:nvGraphicFramePr>
          <p:cNvPr id="5" name="Таблица 4"/>
          <p:cNvGraphicFramePr>
            <a:graphicFrameLocks noGrp="1"/>
          </p:cNvGraphicFramePr>
          <p:nvPr/>
        </p:nvGraphicFramePr>
        <p:xfrm>
          <a:off x="4211638" y="1711325"/>
          <a:ext cx="3654424" cy="2097088"/>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486072">
                  <a:extLst>
                    <a:ext uri="{9D8B030D-6E8A-4147-A177-3AD203B41FA5}">
                      <a16:colId xmlns:a16="http://schemas.microsoft.com/office/drawing/2014/main" val="20003"/>
                    </a:ext>
                  </a:extLst>
                </a:gridCol>
              </a:tblGrid>
              <a:tr h="735223">
                <a:tc>
                  <a:txBody>
                    <a:bodyPr/>
                    <a:lstStyle/>
                    <a:p>
                      <a:pPr lvl="1"/>
                      <a:r>
                        <a:rPr lang="ru-RU" sz="1800" dirty="0" smtClean="0"/>
                        <a:t>Условие</a:t>
                      </a:r>
                    </a:p>
                    <a:p>
                      <a:r>
                        <a:rPr lang="ru-RU" sz="1800" dirty="0" smtClean="0"/>
                        <a:t>Результат</a:t>
                      </a:r>
                      <a:endParaRPr lang="en-US" sz="1800" dirty="0"/>
                    </a:p>
                  </a:txBody>
                  <a:tcPr marL="91447" marR="91447" marT="45737" marB="45737">
                    <a:lnTlToBr w="12700" cap="flat" cmpd="sng" algn="ctr">
                      <a:solidFill>
                        <a:schemeClr val="tx1"/>
                      </a:solidFill>
                      <a:prstDash val="solid"/>
                      <a:round/>
                      <a:headEnd type="none" w="med" len="med"/>
                      <a:tailEnd type="none" w="med" len="med"/>
                    </a:lnTlToBr>
                  </a:tcPr>
                </a:tc>
                <a:tc>
                  <a:txBody>
                    <a:bodyPr/>
                    <a:lstStyle/>
                    <a:p>
                      <a:r>
                        <a:rPr lang="ru-RU" sz="1800" dirty="0" smtClean="0"/>
                        <a:t>А</a:t>
                      </a:r>
                      <a:endParaRPr lang="en-US" sz="1800" dirty="0"/>
                    </a:p>
                  </a:txBody>
                  <a:tcPr marL="91447" marR="91447" marT="45737" marB="45737"/>
                </a:tc>
                <a:tc>
                  <a:txBody>
                    <a:bodyPr/>
                    <a:lstStyle/>
                    <a:p>
                      <a:r>
                        <a:rPr lang="ru-RU" sz="1800" dirty="0" smtClean="0"/>
                        <a:t>Е</a:t>
                      </a:r>
                      <a:endParaRPr lang="en-US" sz="1800" dirty="0"/>
                    </a:p>
                  </a:txBody>
                  <a:tcPr marL="91447" marR="91447" marT="45737" marB="45737"/>
                </a:tc>
                <a:tc>
                  <a:txBody>
                    <a:bodyPr/>
                    <a:lstStyle/>
                    <a:p>
                      <a:endParaRPr lang="en-US" sz="1800"/>
                    </a:p>
                  </a:txBody>
                  <a:tcPr marL="91447" marR="91447" marT="45737" marB="45737"/>
                </a:tc>
                <a:extLst>
                  <a:ext uri="{0D108BD9-81ED-4DB2-BD59-A6C34878D82A}">
                    <a16:rowId xmlns:a16="http://schemas.microsoft.com/office/drawing/2014/main" val="10000"/>
                  </a:ext>
                </a:extLst>
              </a:tr>
              <a:tr h="425404">
                <a:tc>
                  <a:txBody>
                    <a:bodyPr/>
                    <a:lstStyle/>
                    <a:p>
                      <a:r>
                        <a:rPr lang="ru-RU" sz="1800" dirty="0" smtClean="0"/>
                        <a:t>А</a:t>
                      </a:r>
                      <a:endParaRPr lang="en-US" sz="1800" dirty="0"/>
                    </a:p>
                  </a:txBody>
                  <a:tcPr marL="91447" marR="91447" marT="45737" marB="45737"/>
                </a:tc>
                <a:tc>
                  <a:txBody>
                    <a:bodyPr/>
                    <a:lstStyle/>
                    <a:p>
                      <a:r>
                        <a:rPr lang="ru-RU" sz="1800" dirty="0" smtClean="0"/>
                        <a:t>0.6</a:t>
                      </a:r>
                      <a:endParaRPr lang="en-US" sz="1800" dirty="0"/>
                    </a:p>
                  </a:txBody>
                  <a:tcPr marL="91447" marR="91447" marT="45737" marB="45737"/>
                </a:tc>
                <a:tc>
                  <a:txBody>
                    <a:bodyPr/>
                    <a:lstStyle/>
                    <a:p>
                      <a:r>
                        <a:rPr lang="ru-RU" sz="1800" dirty="0" smtClean="0"/>
                        <a:t>0.7</a:t>
                      </a:r>
                      <a:endParaRPr lang="en-US" sz="1800" dirty="0"/>
                    </a:p>
                  </a:txBody>
                  <a:tcPr marL="91447" marR="91447" marT="45737" marB="45737"/>
                </a:tc>
                <a:tc>
                  <a:txBody>
                    <a:bodyPr/>
                    <a:lstStyle/>
                    <a:p>
                      <a:endParaRPr lang="en-US" sz="1800"/>
                    </a:p>
                  </a:txBody>
                  <a:tcPr marL="91447" marR="91447" marT="45737" marB="45737"/>
                </a:tc>
                <a:extLst>
                  <a:ext uri="{0D108BD9-81ED-4DB2-BD59-A6C34878D82A}">
                    <a16:rowId xmlns:a16="http://schemas.microsoft.com/office/drawing/2014/main" val="10001"/>
                  </a:ext>
                </a:extLst>
              </a:tr>
              <a:tr h="504248">
                <a:tc>
                  <a:txBody>
                    <a:bodyPr/>
                    <a:lstStyle/>
                    <a:p>
                      <a:r>
                        <a:rPr lang="ru-RU" sz="1800" dirty="0" smtClean="0"/>
                        <a:t>Е</a:t>
                      </a:r>
                      <a:endParaRPr lang="en-US" sz="1800" dirty="0"/>
                    </a:p>
                  </a:txBody>
                  <a:tcPr marL="91447" marR="91447" marT="45737" marB="45737"/>
                </a:tc>
                <a:tc>
                  <a:txBody>
                    <a:bodyPr/>
                    <a:lstStyle/>
                    <a:p>
                      <a:r>
                        <a:rPr lang="ru-RU" sz="1800" dirty="0" smtClean="0"/>
                        <a:t>0.4</a:t>
                      </a:r>
                      <a:endParaRPr lang="en-US" sz="1800" dirty="0"/>
                    </a:p>
                  </a:txBody>
                  <a:tcPr marL="91447" marR="91447" marT="45737" marB="45737"/>
                </a:tc>
                <a:tc>
                  <a:txBody>
                    <a:bodyPr/>
                    <a:lstStyle/>
                    <a:p>
                      <a:r>
                        <a:rPr lang="ru-RU" sz="1800" dirty="0" smtClean="0"/>
                        <a:t>0.3</a:t>
                      </a:r>
                      <a:endParaRPr lang="en-US" sz="1800" dirty="0"/>
                    </a:p>
                  </a:txBody>
                  <a:tcPr marL="91447" marR="91447" marT="45737" marB="45737"/>
                </a:tc>
                <a:tc>
                  <a:txBody>
                    <a:bodyPr/>
                    <a:lstStyle/>
                    <a:p>
                      <a:endParaRPr lang="en-US" sz="1800"/>
                    </a:p>
                  </a:txBody>
                  <a:tcPr marL="91447" marR="91447" marT="45737" marB="45737"/>
                </a:tc>
                <a:extLst>
                  <a:ext uri="{0D108BD9-81ED-4DB2-BD59-A6C34878D82A}">
                    <a16:rowId xmlns:a16="http://schemas.microsoft.com/office/drawing/2014/main" val="10002"/>
                  </a:ext>
                </a:extLst>
              </a:tr>
              <a:tr h="432213">
                <a:tc>
                  <a:txBody>
                    <a:bodyPr/>
                    <a:lstStyle/>
                    <a:p>
                      <a:endParaRPr lang="en-US" sz="1800"/>
                    </a:p>
                  </a:txBody>
                  <a:tcPr marL="91447" marR="91447" marT="45737" marB="45737"/>
                </a:tc>
                <a:tc>
                  <a:txBody>
                    <a:bodyPr/>
                    <a:lstStyle/>
                    <a:p>
                      <a:r>
                        <a:rPr lang="ru-RU" sz="1800" dirty="0" smtClean="0"/>
                        <a:t>1</a:t>
                      </a:r>
                      <a:endParaRPr lang="en-US" sz="1800" dirty="0"/>
                    </a:p>
                  </a:txBody>
                  <a:tcPr marL="91447" marR="91447" marT="45737" marB="45737"/>
                </a:tc>
                <a:tc>
                  <a:txBody>
                    <a:bodyPr/>
                    <a:lstStyle/>
                    <a:p>
                      <a:r>
                        <a:rPr lang="ru-RU" sz="1800" dirty="0" smtClean="0"/>
                        <a:t>1</a:t>
                      </a:r>
                      <a:endParaRPr lang="en-US" sz="1800" dirty="0"/>
                    </a:p>
                  </a:txBody>
                  <a:tcPr marL="91447" marR="91447" marT="45737" marB="45737"/>
                </a:tc>
                <a:tc>
                  <a:txBody>
                    <a:bodyPr/>
                    <a:lstStyle/>
                    <a:p>
                      <a:endParaRPr lang="en-US" sz="1800" dirty="0"/>
                    </a:p>
                  </a:txBody>
                  <a:tcPr marL="91447" marR="91447" marT="45737" marB="45737"/>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8950" y="114300"/>
            <a:ext cx="8229600" cy="1143000"/>
          </a:xfrm>
        </p:spPr>
        <p:txBody>
          <a:bodyPr/>
          <a:lstStyle/>
          <a:p>
            <a:pPr>
              <a:defRPr/>
            </a:pPr>
            <a:r>
              <a:rPr lang="ru-RU" dirty="0" smtClean="0"/>
              <a:t>Марковские модели</a:t>
            </a:r>
            <a:endParaRPr lang="en-US" dirty="0"/>
          </a:p>
        </p:txBody>
      </p:sp>
      <p:sp>
        <p:nvSpPr>
          <p:cNvPr id="11" name="Овал 10"/>
          <p:cNvSpPr/>
          <p:nvPr/>
        </p:nvSpPr>
        <p:spPr>
          <a:xfrm>
            <a:off x="5364163" y="2071688"/>
            <a:ext cx="936625" cy="863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2" name="Овал 11"/>
          <p:cNvSpPr/>
          <p:nvPr/>
        </p:nvSpPr>
        <p:spPr>
          <a:xfrm>
            <a:off x="1547813" y="2060575"/>
            <a:ext cx="936625" cy="863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3" name="Овал 12"/>
          <p:cNvSpPr/>
          <p:nvPr/>
        </p:nvSpPr>
        <p:spPr>
          <a:xfrm>
            <a:off x="3657600" y="4767263"/>
            <a:ext cx="936625" cy="863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1" name="Выгнутая вверх стрелка 20"/>
          <p:cNvSpPr/>
          <p:nvPr/>
        </p:nvSpPr>
        <p:spPr>
          <a:xfrm>
            <a:off x="2484438" y="1808163"/>
            <a:ext cx="3024187" cy="50482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tx1"/>
              </a:solidFill>
            </a:endParaRPr>
          </a:p>
        </p:txBody>
      </p:sp>
      <p:sp>
        <p:nvSpPr>
          <p:cNvPr id="23" name="Выгнутая вверх стрелка 22"/>
          <p:cNvSpPr/>
          <p:nvPr/>
        </p:nvSpPr>
        <p:spPr>
          <a:xfrm rot="10800000">
            <a:off x="2411413" y="2741613"/>
            <a:ext cx="3024187" cy="50482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tx1"/>
              </a:solidFill>
            </a:endParaRPr>
          </a:p>
        </p:txBody>
      </p:sp>
      <p:sp>
        <p:nvSpPr>
          <p:cNvPr id="24" name="Выгнутая вверх стрелка 23"/>
          <p:cNvSpPr/>
          <p:nvPr/>
        </p:nvSpPr>
        <p:spPr>
          <a:xfrm rot="18222697">
            <a:off x="3643313" y="3546475"/>
            <a:ext cx="2392362" cy="49688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tx1"/>
              </a:solidFill>
            </a:endParaRPr>
          </a:p>
        </p:txBody>
      </p:sp>
      <p:sp>
        <p:nvSpPr>
          <p:cNvPr id="25" name="Выгнутая вверх стрелка 24"/>
          <p:cNvSpPr/>
          <p:nvPr/>
        </p:nvSpPr>
        <p:spPr>
          <a:xfrm rot="7127490">
            <a:off x="3924300" y="3898900"/>
            <a:ext cx="3024188" cy="50323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tx1"/>
              </a:solidFill>
            </a:endParaRPr>
          </a:p>
        </p:txBody>
      </p:sp>
      <p:sp>
        <p:nvSpPr>
          <p:cNvPr id="26" name="Выгнутая вверх стрелка 25"/>
          <p:cNvSpPr/>
          <p:nvPr/>
        </p:nvSpPr>
        <p:spPr>
          <a:xfrm rot="14091735">
            <a:off x="1062832" y="3940969"/>
            <a:ext cx="3024187" cy="50482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tx1"/>
              </a:solidFill>
            </a:endParaRPr>
          </a:p>
        </p:txBody>
      </p:sp>
      <p:sp>
        <p:nvSpPr>
          <p:cNvPr id="27" name="Выгнутая вверх стрелка 26"/>
          <p:cNvSpPr/>
          <p:nvPr/>
        </p:nvSpPr>
        <p:spPr>
          <a:xfrm rot="3317938">
            <a:off x="1589882" y="3637756"/>
            <a:ext cx="3024188" cy="50482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tx1"/>
              </a:solidFill>
            </a:endParaRPr>
          </a:p>
        </p:txBody>
      </p:sp>
      <p:sp>
        <p:nvSpPr>
          <p:cNvPr id="28" name="Выгнутая вверх стрелка 27"/>
          <p:cNvSpPr/>
          <p:nvPr/>
        </p:nvSpPr>
        <p:spPr>
          <a:xfrm rot="15900199">
            <a:off x="744537" y="1919288"/>
            <a:ext cx="739775" cy="1016000"/>
          </a:xfrm>
          <a:prstGeom prst="curvedDownArrow">
            <a:avLst>
              <a:gd name="adj1" fmla="val 3810"/>
              <a:gd name="adj2" fmla="val 5888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tx1"/>
              </a:solidFill>
            </a:endParaRPr>
          </a:p>
        </p:txBody>
      </p:sp>
      <p:sp>
        <p:nvSpPr>
          <p:cNvPr id="31" name="Выгнутая вверх стрелка 30"/>
          <p:cNvSpPr/>
          <p:nvPr/>
        </p:nvSpPr>
        <p:spPr>
          <a:xfrm rot="5086222">
            <a:off x="6269831" y="2102645"/>
            <a:ext cx="739775" cy="912812"/>
          </a:xfrm>
          <a:prstGeom prst="curvedDownArrow">
            <a:avLst>
              <a:gd name="adj1" fmla="val 3810"/>
              <a:gd name="adj2" fmla="val 5888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tx1"/>
              </a:solidFill>
            </a:endParaRPr>
          </a:p>
        </p:txBody>
      </p:sp>
      <p:sp>
        <p:nvSpPr>
          <p:cNvPr id="32" name="Выгнутая вверх стрелка 31"/>
          <p:cNvSpPr/>
          <p:nvPr/>
        </p:nvSpPr>
        <p:spPr>
          <a:xfrm rot="10800000">
            <a:off x="3651250" y="5419725"/>
            <a:ext cx="739775" cy="1028700"/>
          </a:xfrm>
          <a:prstGeom prst="curvedDownArrow">
            <a:avLst>
              <a:gd name="adj1" fmla="val 3810"/>
              <a:gd name="adj2" fmla="val 5888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tx1"/>
              </a:solidFill>
            </a:endParaRPr>
          </a:p>
        </p:txBody>
      </p:sp>
      <p:sp>
        <p:nvSpPr>
          <p:cNvPr id="33" name="TextBox 32"/>
          <p:cNvSpPr txBox="1">
            <a:spLocks noChangeArrowheads="1"/>
          </p:cNvSpPr>
          <p:nvPr/>
        </p:nvSpPr>
        <p:spPr bwMode="auto">
          <a:xfrm>
            <a:off x="3651250" y="1417638"/>
            <a:ext cx="317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2400"/>
              <a:t>0</a:t>
            </a:r>
            <a:endParaRPr lang="en-US" altLang="en-US" sz="2400"/>
          </a:p>
        </p:txBody>
      </p:sp>
      <p:sp>
        <p:nvSpPr>
          <p:cNvPr id="34" name="TextBox 33"/>
          <p:cNvSpPr txBox="1">
            <a:spLocks noChangeArrowheads="1"/>
          </p:cNvSpPr>
          <p:nvPr/>
        </p:nvSpPr>
        <p:spPr bwMode="auto">
          <a:xfrm>
            <a:off x="627063" y="1876425"/>
            <a:ext cx="317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2400"/>
              <a:t>0</a:t>
            </a:r>
            <a:endParaRPr lang="en-US" altLang="en-US" sz="2400"/>
          </a:p>
        </p:txBody>
      </p:sp>
      <p:sp>
        <p:nvSpPr>
          <p:cNvPr id="36" name="TextBox 35"/>
          <p:cNvSpPr txBox="1">
            <a:spLocks noChangeArrowheads="1"/>
          </p:cNvSpPr>
          <p:nvPr/>
        </p:nvSpPr>
        <p:spPr bwMode="auto">
          <a:xfrm>
            <a:off x="3895725" y="2770188"/>
            <a:ext cx="317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2400"/>
              <a:t>0</a:t>
            </a:r>
            <a:endParaRPr lang="en-US" altLang="en-US" sz="2400"/>
          </a:p>
        </p:txBody>
      </p:sp>
      <p:sp>
        <p:nvSpPr>
          <p:cNvPr id="37" name="TextBox 36"/>
          <p:cNvSpPr txBox="1">
            <a:spLocks noChangeArrowheads="1"/>
          </p:cNvSpPr>
          <p:nvPr/>
        </p:nvSpPr>
        <p:spPr bwMode="auto">
          <a:xfrm>
            <a:off x="4684713" y="3578225"/>
            <a:ext cx="5540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2400"/>
              <a:t>0.5</a:t>
            </a:r>
            <a:endParaRPr lang="en-US" altLang="en-US" sz="2400"/>
          </a:p>
        </p:txBody>
      </p:sp>
      <p:sp>
        <p:nvSpPr>
          <p:cNvPr id="38" name="TextBox 37"/>
          <p:cNvSpPr txBox="1">
            <a:spLocks noChangeArrowheads="1"/>
          </p:cNvSpPr>
          <p:nvPr/>
        </p:nvSpPr>
        <p:spPr bwMode="auto">
          <a:xfrm>
            <a:off x="5867400" y="4032250"/>
            <a:ext cx="403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2400"/>
              <a:t>1</a:t>
            </a:r>
            <a:endParaRPr lang="en-US" altLang="en-US" sz="2400"/>
          </a:p>
        </p:txBody>
      </p:sp>
      <p:sp>
        <p:nvSpPr>
          <p:cNvPr id="39" name="TextBox 38"/>
          <p:cNvSpPr txBox="1">
            <a:spLocks noChangeArrowheads="1"/>
          </p:cNvSpPr>
          <p:nvPr/>
        </p:nvSpPr>
        <p:spPr bwMode="auto">
          <a:xfrm>
            <a:off x="2900363" y="3730625"/>
            <a:ext cx="403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2400"/>
              <a:t>1</a:t>
            </a:r>
            <a:endParaRPr lang="en-US" altLang="en-US" sz="2400"/>
          </a:p>
        </p:txBody>
      </p:sp>
      <p:sp>
        <p:nvSpPr>
          <p:cNvPr id="40" name="TextBox 39"/>
          <p:cNvSpPr txBox="1">
            <a:spLocks noChangeArrowheads="1"/>
          </p:cNvSpPr>
          <p:nvPr/>
        </p:nvSpPr>
        <p:spPr bwMode="auto">
          <a:xfrm>
            <a:off x="7177088" y="2130425"/>
            <a:ext cx="3175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2400"/>
              <a:t>0</a:t>
            </a:r>
            <a:endParaRPr lang="en-US" altLang="en-US" sz="2400"/>
          </a:p>
        </p:txBody>
      </p:sp>
      <p:sp>
        <p:nvSpPr>
          <p:cNvPr id="41" name="TextBox 40"/>
          <p:cNvSpPr txBox="1">
            <a:spLocks noChangeArrowheads="1"/>
          </p:cNvSpPr>
          <p:nvPr/>
        </p:nvSpPr>
        <p:spPr bwMode="auto">
          <a:xfrm>
            <a:off x="4445000" y="5597525"/>
            <a:ext cx="317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2400"/>
              <a:t>0</a:t>
            </a:r>
            <a:endParaRPr lang="en-US" altLang="en-US" sz="2400"/>
          </a:p>
        </p:txBody>
      </p:sp>
      <p:sp>
        <p:nvSpPr>
          <p:cNvPr id="42" name="TextBox 41"/>
          <p:cNvSpPr txBox="1">
            <a:spLocks noChangeArrowheads="1"/>
          </p:cNvSpPr>
          <p:nvPr/>
        </p:nvSpPr>
        <p:spPr bwMode="auto">
          <a:xfrm>
            <a:off x="1636713" y="4192588"/>
            <a:ext cx="55403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ru-RU" altLang="en-US" sz="2400"/>
              <a:t>0.5</a:t>
            </a:r>
            <a:endParaRPr lang="en-US" altLang="en-US" sz="2400"/>
          </a:p>
        </p:txBody>
      </p:sp>
      <p:graphicFrame>
        <p:nvGraphicFramePr>
          <p:cNvPr id="44" name="Таблица 43"/>
          <p:cNvGraphicFramePr>
            <a:graphicFrameLocks noGrp="1"/>
          </p:cNvGraphicFramePr>
          <p:nvPr/>
        </p:nvGraphicFramePr>
        <p:xfrm>
          <a:off x="6516688" y="2976563"/>
          <a:ext cx="2408238" cy="2108200"/>
        </p:xfrm>
        <a:graphic>
          <a:graphicData uri="http://schemas.openxmlformats.org/drawingml/2006/table">
            <a:tbl>
              <a:tblPr firstRow="1" bandRow="1">
                <a:tableStyleId>{5C22544A-7EE6-4342-B048-85BDC9FD1C3A}</a:tableStyleId>
              </a:tblPr>
              <a:tblGrid>
                <a:gridCol w="587633">
                  <a:extLst>
                    <a:ext uri="{9D8B030D-6E8A-4147-A177-3AD203B41FA5}">
                      <a16:colId xmlns:a16="http://schemas.microsoft.com/office/drawing/2014/main" val="20000"/>
                    </a:ext>
                  </a:extLst>
                </a:gridCol>
                <a:gridCol w="572341">
                  <a:extLst>
                    <a:ext uri="{9D8B030D-6E8A-4147-A177-3AD203B41FA5}">
                      <a16:colId xmlns:a16="http://schemas.microsoft.com/office/drawing/2014/main" val="20001"/>
                    </a:ext>
                  </a:extLst>
                </a:gridCol>
                <a:gridCol w="572341">
                  <a:extLst>
                    <a:ext uri="{9D8B030D-6E8A-4147-A177-3AD203B41FA5}">
                      <a16:colId xmlns:a16="http://schemas.microsoft.com/office/drawing/2014/main" val="20002"/>
                    </a:ext>
                  </a:extLst>
                </a:gridCol>
                <a:gridCol w="675923">
                  <a:extLst>
                    <a:ext uri="{9D8B030D-6E8A-4147-A177-3AD203B41FA5}">
                      <a16:colId xmlns:a16="http://schemas.microsoft.com/office/drawing/2014/main" val="20003"/>
                    </a:ext>
                  </a:extLst>
                </a:gridCol>
              </a:tblGrid>
              <a:tr h="527050">
                <a:tc>
                  <a:txBody>
                    <a:bodyPr/>
                    <a:lstStyle/>
                    <a:p>
                      <a:endParaRPr lang="en-US" sz="1800" dirty="0"/>
                    </a:p>
                  </a:txBody>
                  <a:tcPr marL="91421" marR="91421" marT="45691" marB="45691"/>
                </a:tc>
                <a:tc>
                  <a:txBody>
                    <a:bodyPr/>
                    <a:lstStyle/>
                    <a:p>
                      <a:r>
                        <a:rPr lang="ru-RU" sz="1800" dirty="0" smtClean="0"/>
                        <a:t>К</a:t>
                      </a:r>
                      <a:endParaRPr lang="en-US" sz="1800" dirty="0"/>
                    </a:p>
                  </a:txBody>
                  <a:tcPr marL="91421" marR="91421" marT="45691" marB="45691"/>
                </a:tc>
                <a:tc>
                  <a:txBody>
                    <a:bodyPr/>
                    <a:lstStyle/>
                    <a:p>
                      <a:r>
                        <a:rPr lang="ru-RU" sz="1800" dirty="0" smtClean="0"/>
                        <a:t>Ж</a:t>
                      </a:r>
                      <a:endParaRPr lang="en-US" sz="1800" dirty="0"/>
                    </a:p>
                  </a:txBody>
                  <a:tcPr marL="91421" marR="91421" marT="45691" marB="45691"/>
                </a:tc>
                <a:tc>
                  <a:txBody>
                    <a:bodyPr/>
                    <a:lstStyle/>
                    <a:p>
                      <a:r>
                        <a:rPr lang="ru-RU" sz="1800" dirty="0" smtClean="0"/>
                        <a:t>З</a:t>
                      </a:r>
                      <a:endParaRPr lang="en-US" sz="1800" dirty="0"/>
                    </a:p>
                  </a:txBody>
                  <a:tcPr marL="91421" marR="91421" marT="45691" marB="45691"/>
                </a:tc>
                <a:extLst>
                  <a:ext uri="{0D108BD9-81ED-4DB2-BD59-A6C34878D82A}">
                    <a16:rowId xmlns:a16="http://schemas.microsoft.com/office/drawing/2014/main" val="10000"/>
                  </a:ext>
                </a:extLst>
              </a:tr>
              <a:tr h="527050">
                <a:tc>
                  <a:txBody>
                    <a:bodyPr/>
                    <a:lstStyle/>
                    <a:p>
                      <a:r>
                        <a:rPr lang="ru-RU" sz="1800" dirty="0" smtClean="0"/>
                        <a:t>К</a:t>
                      </a:r>
                      <a:endParaRPr lang="en-US" sz="1800" dirty="0"/>
                    </a:p>
                  </a:txBody>
                  <a:tcPr marL="91421" marR="91421" marT="45691" marB="45691"/>
                </a:tc>
                <a:tc>
                  <a:txBody>
                    <a:bodyPr/>
                    <a:lstStyle/>
                    <a:p>
                      <a:endParaRPr lang="en-US" sz="1800" dirty="0"/>
                    </a:p>
                  </a:txBody>
                  <a:tcPr marL="91421" marR="91421" marT="45691" marB="45691"/>
                </a:tc>
                <a:tc>
                  <a:txBody>
                    <a:bodyPr/>
                    <a:lstStyle/>
                    <a:p>
                      <a:endParaRPr lang="en-US" sz="1800" dirty="0"/>
                    </a:p>
                  </a:txBody>
                  <a:tcPr marL="91421" marR="91421" marT="45691" marB="45691"/>
                </a:tc>
                <a:tc>
                  <a:txBody>
                    <a:bodyPr/>
                    <a:lstStyle/>
                    <a:p>
                      <a:endParaRPr lang="en-US" sz="1800" dirty="0"/>
                    </a:p>
                  </a:txBody>
                  <a:tcPr marL="91421" marR="91421" marT="45691" marB="45691"/>
                </a:tc>
                <a:extLst>
                  <a:ext uri="{0D108BD9-81ED-4DB2-BD59-A6C34878D82A}">
                    <a16:rowId xmlns:a16="http://schemas.microsoft.com/office/drawing/2014/main" val="10001"/>
                  </a:ext>
                </a:extLst>
              </a:tr>
              <a:tr h="527050">
                <a:tc>
                  <a:txBody>
                    <a:bodyPr/>
                    <a:lstStyle/>
                    <a:p>
                      <a:r>
                        <a:rPr lang="ru-RU" sz="1800" dirty="0" smtClean="0"/>
                        <a:t>Ж</a:t>
                      </a:r>
                      <a:endParaRPr lang="en-US" sz="1800" dirty="0"/>
                    </a:p>
                  </a:txBody>
                  <a:tcPr marL="91421" marR="91421" marT="45691" marB="45691"/>
                </a:tc>
                <a:tc>
                  <a:txBody>
                    <a:bodyPr/>
                    <a:lstStyle/>
                    <a:p>
                      <a:endParaRPr lang="en-US" sz="1800" dirty="0"/>
                    </a:p>
                  </a:txBody>
                  <a:tcPr marL="91421" marR="91421" marT="45691" marB="45691"/>
                </a:tc>
                <a:tc>
                  <a:txBody>
                    <a:bodyPr/>
                    <a:lstStyle/>
                    <a:p>
                      <a:endParaRPr lang="en-US" sz="1800" dirty="0"/>
                    </a:p>
                  </a:txBody>
                  <a:tcPr marL="91421" marR="91421" marT="45691" marB="45691"/>
                </a:tc>
                <a:tc>
                  <a:txBody>
                    <a:bodyPr/>
                    <a:lstStyle/>
                    <a:p>
                      <a:endParaRPr lang="en-US" sz="1800" dirty="0"/>
                    </a:p>
                  </a:txBody>
                  <a:tcPr marL="91421" marR="91421" marT="45691" marB="45691"/>
                </a:tc>
                <a:extLst>
                  <a:ext uri="{0D108BD9-81ED-4DB2-BD59-A6C34878D82A}">
                    <a16:rowId xmlns:a16="http://schemas.microsoft.com/office/drawing/2014/main" val="10002"/>
                  </a:ext>
                </a:extLst>
              </a:tr>
              <a:tr h="527050">
                <a:tc>
                  <a:txBody>
                    <a:bodyPr/>
                    <a:lstStyle/>
                    <a:p>
                      <a:r>
                        <a:rPr lang="ru-RU" sz="1800" dirty="0" smtClean="0"/>
                        <a:t>З</a:t>
                      </a:r>
                      <a:endParaRPr lang="en-US" sz="1800" dirty="0"/>
                    </a:p>
                  </a:txBody>
                  <a:tcPr marL="91421" marR="91421" marT="45691" marB="45691"/>
                </a:tc>
                <a:tc>
                  <a:txBody>
                    <a:bodyPr/>
                    <a:lstStyle/>
                    <a:p>
                      <a:endParaRPr lang="en-US" sz="1800" dirty="0"/>
                    </a:p>
                  </a:txBody>
                  <a:tcPr marL="91421" marR="91421" marT="45691" marB="45691"/>
                </a:tc>
                <a:tc>
                  <a:txBody>
                    <a:bodyPr/>
                    <a:lstStyle/>
                    <a:p>
                      <a:endParaRPr lang="en-US" sz="1800" dirty="0"/>
                    </a:p>
                  </a:txBody>
                  <a:tcPr marL="91421" marR="91421" marT="45691" marB="45691"/>
                </a:tc>
                <a:tc>
                  <a:txBody>
                    <a:bodyPr/>
                    <a:lstStyle/>
                    <a:p>
                      <a:endParaRPr lang="en-US" sz="1800" dirty="0"/>
                    </a:p>
                  </a:txBody>
                  <a:tcPr marL="91421" marR="91421" marT="45691" marB="45691"/>
                </a:tc>
                <a:extLst>
                  <a:ext uri="{0D108BD9-81ED-4DB2-BD59-A6C34878D82A}">
                    <a16:rowId xmlns:a16="http://schemas.microsoft.com/office/drawing/2014/main" val="10003"/>
                  </a:ext>
                </a:extLst>
              </a:tr>
            </a:tbl>
          </a:graphicData>
        </a:graphic>
      </p:graphicFrame>
      <p:sp>
        <p:nvSpPr>
          <p:cNvPr id="3" name="TextBox 2"/>
          <p:cNvSpPr txBox="1">
            <a:spLocks noChangeArrowheads="1"/>
          </p:cNvSpPr>
          <p:nvPr/>
        </p:nvSpPr>
        <p:spPr bwMode="auto">
          <a:xfrm>
            <a:off x="7177088" y="3592513"/>
            <a:ext cx="3603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r>
              <a:rPr lang="ru-RU" altLang="en-US" sz="2400">
                <a:solidFill>
                  <a:srgbClr val="002060"/>
                </a:solidFill>
              </a:rPr>
              <a:t>0</a:t>
            </a:r>
            <a:endParaRPr lang="en-US" altLang="en-US" sz="2400">
              <a:solidFill>
                <a:srgbClr val="002060"/>
              </a:solidFill>
            </a:endParaRPr>
          </a:p>
        </p:txBody>
      </p:sp>
      <p:sp>
        <p:nvSpPr>
          <p:cNvPr id="30" name="TextBox 29"/>
          <p:cNvSpPr txBox="1">
            <a:spLocks noChangeArrowheads="1"/>
          </p:cNvSpPr>
          <p:nvPr/>
        </p:nvSpPr>
        <p:spPr bwMode="auto">
          <a:xfrm>
            <a:off x="7180263" y="407828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r>
              <a:rPr lang="ru-RU" altLang="en-US" sz="2400">
                <a:solidFill>
                  <a:srgbClr val="002060"/>
                </a:solidFill>
              </a:rPr>
              <a:t>1</a:t>
            </a:r>
            <a:endParaRPr lang="en-US" altLang="en-US" sz="2400">
              <a:solidFill>
                <a:srgbClr val="002060"/>
              </a:solidFill>
            </a:endParaRPr>
          </a:p>
        </p:txBody>
      </p:sp>
      <p:sp>
        <p:nvSpPr>
          <p:cNvPr id="35" name="TextBox 34"/>
          <p:cNvSpPr txBox="1">
            <a:spLocks noChangeArrowheads="1"/>
          </p:cNvSpPr>
          <p:nvPr/>
        </p:nvSpPr>
        <p:spPr bwMode="auto">
          <a:xfrm>
            <a:off x="7215188" y="4556125"/>
            <a:ext cx="360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r>
              <a:rPr lang="ru-RU" altLang="en-US" sz="2400">
                <a:solidFill>
                  <a:srgbClr val="002060"/>
                </a:solidFill>
              </a:rPr>
              <a:t>0</a:t>
            </a:r>
            <a:endParaRPr lang="en-US" altLang="en-US" sz="2400">
              <a:solidFill>
                <a:srgbClr val="002060"/>
              </a:solidFill>
            </a:endParaRPr>
          </a:p>
        </p:txBody>
      </p:sp>
      <p:sp>
        <p:nvSpPr>
          <p:cNvPr id="43" name="TextBox 42"/>
          <p:cNvSpPr txBox="1">
            <a:spLocks noChangeArrowheads="1"/>
          </p:cNvSpPr>
          <p:nvPr/>
        </p:nvSpPr>
        <p:spPr bwMode="auto">
          <a:xfrm>
            <a:off x="8358188" y="4108450"/>
            <a:ext cx="3603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r>
              <a:rPr lang="ru-RU" altLang="en-US" sz="2400">
                <a:solidFill>
                  <a:srgbClr val="002060"/>
                </a:solidFill>
              </a:rPr>
              <a:t>1</a:t>
            </a:r>
            <a:endParaRPr lang="en-US" altLang="en-US" sz="2400">
              <a:solidFill>
                <a:srgbClr val="002060"/>
              </a:solidFill>
            </a:endParaRPr>
          </a:p>
        </p:txBody>
      </p:sp>
      <p:sp>
        <p:nvSpPr>
          <p:cNvPr id="45" name="TextBox 44"/>
          <p:cNvSpPr txBox="1">
            <a:spLocks noChangeArrowheads="1"/>
          </p:cNvSpPr>
          <p:nvPr/>
        </p:nvSpPr>
        <p:spPr bwMode="auto">
          <a:xfrm>
            <a:off x="8358188" y="4645025"/>
            <a:ext cx="3603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r>
              <a:rPr lang="ru-RU" altLang="en-US" sz="2400">
                <a:solidFill>
                  <a:srgbClr val="002060"/>
                </a:solidFill>
              </a:rPr>
              <a:t>0</a:t>
            </a:r>
            <a:endParaRPr lang="en-US" altLang="en-US" sz="2400">
              <a:solidFill>
                <a:srgbClr val="002060"/>
              </a:solidFill>
            </a:endParaRPr>
          </a:p>
        </p:txBody>
      </p:sp>
      <p:sp>
        <p:nvSpPr>
          <p:cNvPr id="46" name="TextBox 45"/>
          <p:cNvSpPr txBox="1">
            <a:spLocks noChangeArrowheads="1"/>
          </p:cNvSpPr>
          <p:nvPr/>
        </p:nvSpPr>
        <p:spPr bwMode="auto">
          <a:xfrm>
            <a:off x="8347075" y="3535363"/>
            <a:ext cx="360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r>
              <a:rPr lang="ru-RU" altLang="en-US" sz="2400">
                <a:solidFill>
                  <a:srgbClr val="002060"/>
                </a:solidFill>
              </a:rPr>
              <a:t>0</a:t>
            </a:r>
            <a:endParaRPr lang="en-US" altLang="en-US" sz="2400">
              <a:solidFill>
                <a:srgbClr val="002060"/>
              </a:solidFill>
            </a:endParaRPr>
          </a:p>
        </p:txBody>
      </p:sp>
      <p:sp>
        <p:nvSpPr>
          <p:cNvPr id="47" name="TextBox 46"/>
          <p:cNvSpPr txBox="1">
            <a:spLocks noChangeArrowheads="1"/>
          </p:cNvSpPr>
          <p:nvPr/>
        </p:nvSpPr>
        <p:spPr bwMode="auto">
          <a:xfrm>
            <a:off x="7764463" y="4151313"/>
            <a:ext cx="3603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r>
              <a:rPr lang="ru-RU" altLang="en-US" sz="2400">
                <a:solidFill>
                  <a:srgbClr val="002060"/>
                </a:solidFill>
              </a:rPr>
              <a:t>0</a:t>
            </a:r>
            <a:endParaRPr lang="en-US" altLang="en-US" sz="2400">
              <a:solidFill>
                <a:srgbClr val="002060"/>
              </a:solidFill>
            </a:endParaRPr>
          </a:p>
        </p:txBody>
      </p:sp>
      <p:sp>
        <p:nvSpPr>
          <p:cNvPr id="48" name="TextBox 47"/>
          <p:cNvSpPr txBox="1">
            <a:spLocks noChangeArrowheads="1"/>
          </p:cNvSpPr>
          <p:nvPr/>
        </p:nvSpPr>
        <p:spPr bwMode="auto">
          <a:xfrm>
            <a:off x="7731125" y="3609975"/>
            <a:ext cx="3603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r>
              <a:rPr lang="ru-RU" altLang="en-US" sz="2400">
                <a:solidFill>
                  <a:srgbClr val="002060"/>
                </a:solidFill>
              </a:rPr>
              <a:t>0.5</a:t>
            </a:r>
            <a:endParaRPr lang="en-US" altLang="en-US" sz="2400">
              <a:solidFill>
                <a:srgbClr val="002060"/>
              </a:solidFill>
            </a:endParaRPr>
          </a:p>
        </p:txBody>
      </p:sp>
      <p:sp>
        <p:nvSpPr>
          <p:cNvPr id="49" name="TextBox 48"/>
          <p:cNvSpPr txBox="1">
            <a:spLocks noChangeArrowheads="1"/>
          </p:cNvSpPr>
          <p:nvPr/>
        </p:nvSpPr>
        <p:spPr bwMode="auto">
          <a:xfrm>
            <a:off x="7764463" y="4583113"/>
            <a:ext cx="3603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r>
              <a:rPr lang="ru-RU" altLang="en-US" sz="2400">
                <a:solidFill>
                  <a:srgbClr val="002060"/>
                </a:solidFill>
              </a:rPr>
              <a:t>0.5</a:t>
            </a:r>
            <a:endParaRPr lang="en-US" altLang="en-US" sz="240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6" grpId="0"/>
      <p:bldP spid="37" grpId="0"/>
      <p:bldP spid="38" grpId="0"/>
      <p:bldP spid="39" grpId="0"/>
      <p:bldP spid="40" grpId="0"/>
      <p:bldP spid="41" grpId="0"/>
      <p:bldP spid="42" grpId="0"/>
      <p:bldP spid="3" grpId="0"/>
      <p:bldP spid="30" grpId="0"/>
      <p:bldP spid="35" grpId="0"/>
      <p:bldP spid="43" grpId="0"/>
      <p:bldP spid="45" grpId="0"/>
      <p:bldP spid="46" grpId="0"/>
      <p:bldP spid="47" grpId="0"/>
      <p:bldP spid="48" grpId="0"/>
      <p:bldP spid="4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rrowheads="1"/>
          </p:cNvSpPr>
          <p:nvPr>
            <p:ph type="title"/>
          </p:nvPr>
        </p:nvSpPr>
        <p:spPr>
          <a:xfrm>
            <a:off x="468313" y="260350"/>
            <a:ext cx="8675687" cy="1439863"/>
          </a:xfrm>
          <a:noFill/>
          <a:extLst>
            <a:ext uri="{909E8E84-426E-40DD-AFC4-6F175D3DCCD1}">
              <a14:hiddenFill xmlns:a14="http://schemas.microsoft.com/office/drawing/2010/main">
                <a:solidFill>
                  <a:srgbClr val="FFFFFF"/>
                </a:solidFill>
              </a14:hiddenFill>
            </a:ext>
          </a:extLst>
        </p:spPr>
        <p:txBody>
          <a:bodyPr/>
          <a:lstStyle/>
          <a:p>
            <a:r>
              <a:rPr lang="ru-RU" altLang="en-US" sz="3600" smtClean="0">
                <a:solidFill>
                  <a:srgbClr val="B4CAF6"/>
                </a:solidFill>
                <a:effectLst/>
              </a:rPr>
              <a:t>Морфологическая разметка. Технологии</a:t>
            </a:r>
            <a:r>
              <a:rPr lang="ru-RU" altLang="en-US" sz="3600" smtClean="0">
                <a:effectLst/>
              </a:rPr>
              <a:t> </a:t>
            </a:r>
            <a:br>
              <a:rPr lang="ru-RU" altLang="en-US" sz="3600" smtClean="0">
                <a:effectLst/>
              </a:rPr>
            </a:br>
            <a:r>
              <a:rPr lang="ru-RU" altLang="en-US" sz="3600" smtClean="0">
                <a:effectLst/>
              </a:rPr>
              <a:t>Марковская модель</a:t>
            </a:r>
          </a:p>
        </p:txBody>
      </p:sp>
      <p:sp>
        <p:nvSpPr>
          <p:cNvPr id="59395" name="Rectangle 3"/>
          <p:cNvSpPr>
            <a:spLocks noGrp="1" noChangeArrowheads="1"/>
          </p:cNvSpPr>
          <p:nvPr>
            <p:ph type="body" idx="1"/>
          </p:nvPr>
        </p:nvSpPr>
        <p:spPr>
          <a:xfrm>
            <a:off x="457200" y="2060575"/>
            <a:ext cx="8686800" cy="3240088"/>
          </a:xfrm>
          <a:noFill/>
          <a:extLst>
            <a:ext uri="{909E8E84-426E-40DD-AFC4-6F175D3DCCD1}">
              <a14:hiddenFill xmlns:a14="http://schemas.microsoft.com/office/drawing/2010/main">
                <a:solidFill>
                  <a:srgbClr val="FFFFFF"/>
                </a:solidFill>
              </a14:hiddenFill>
            </a:ext>
          </a:extLst>
        </p:spPr>
        <p:txBody>
          <a:bodyPr/>
          <a:lstStyle/>
          <a:p>
            <a:pPr>
              <a:buFont typeface="Wingdings" panose="05000000000000000000" pitchFamily="2" charset="2"/>
              <a:buNone/>
            </a:pPr>
            <a:r>
              <a:rPr lang="ru-RU" altLang="en-US" smtClean="0">
                <a:effectLst/>
              </a:rPr>
              <a:t>Марковская модель включает </a:t>
            </a:r>
          </a:p>
          <a:p>
            <a:pPr lvl="1">
              <a:buFont typeface="Wingdings" panose="05000000000000000000" pitchFamily="2" charset="2"/>
              <a:buChar char="Ø"/>
            </a:pPr>
            <a:r>
              <a:rPr lang="ru-RU" altLang="en-US" smtClean="0">
                <a:effectLst/>
              </a:rPr>
              <a:t>некоторый набор состояний, </a:t>
            </a:r>
          </a:p>
          <a:p>
            <a:pPr lvl="1">
              <a:buFont typeface="Wingdings" panose="05000000000000000000" pitchFamily="2" charset="2"/>
              <a:buChar char="Ø"/>
            </a:pPr>
            <a:r>
              <a:rPr lang="ru-RU" altLang="en-US" smtClean="0">
                <a:effectLst/>
              </a:rPr>
              <a:t>вероятности переходов между этими состояниями</a:t>
            </a:r>
          </a:p>
          <a:p>
            <a:pPr lvl="1">
              <a:buFont typeface="Wingdings" panose="05000000000000000000" pitchFamily="2" charset="2"/>
              <a:buChar char="Ø"/>
            </a:pPr>
            <a:r>
              <a:rPr lang="ru-RU" altLang="en-US" smtClean="0">
                <a:effectLst/>
              </a:rPr>
              <a:t>начальные вероятности для каждого из состояний</a:t>
            </a:r>
          </a:p>
        </p:txBody>
      </p:sp>
      <p:sp>
        <p:nvSpPr>
          <p:cNvPr id="59396" name="Text Box 4"/>
          <p:cNvSpPr txBox="1">
            <a:spLocks noChangeArrowheads="1"/>
          </p:cNvSpPr>
          <p:nvPr/>
        </p:nvSpPr>
        <p:spPr bwMode="auto">
          <a:xfrm>
            <a:off x="179388" y="4581525"/>
            <a:ext cx="8532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50000"/>
              </a:spcBef>
              <a:buClrTx/>
              <a:buSzTx/>
              <a:buFontTx/>
              <a:buNone/>
            </a:pPr>
            <a:endParaRPr lang="en-US" altLang="en-US" sz="2400">
              <a:latin typeface="Times New Roman" panose="02020603050405020304" pitchFamily="18" charset="0"/>
            </a:endParaRPr>
          </a:p>
        </p:txBody>
      </p:sp>
      <p:sp>
        <p:nvSpPr>
          <p:cNvPr id="117765" name="Text Box 5"/>
          <p:cNvSpPr txBox="1">
            <a:spLocks noChangeArrowheads="1"/>
          </p:cNvSpPr>
          <p:nvPr/>
        </p:nvSpPr>
        <p:spPr bwMode="auto">
          <a:xfrm>
            <a:off x="684213" y="4652963"/>
            <a:ext cx="8208962" cy="1373187"/>
          </a:xfrm>
          <a:prstGeom prst="rect">
            <a:avLst/>
          </a:prstGeom>
          <a:noFill/>
          <a:ln w="9525">
            <a:noFill/>
            <a:miter lim="800000"/>
            <a:headEnd/>
            <a:tailEnd/>
          </a:ln>
          <a:effectLst/>
        </p:spPr>
        <p:txBody>
          <a:bodyPr>
            <a:spAutoFit/>
          </a:bodyPr>
          <a:lstStyle/>
          <a:p>
            <a:pPr eaLnBrk="1" hangingPunct="1">
              <a:spcBef>
                <a:spcPct val="50000"/>
              </a:spcBef>
              <a:defRPr/>
            </a:pPr>
            <a:r>
              <a:rPr lang="ru-RU" sz="2800">
                <a:effectLst>
                  <a:outerShdw blurRad="38100" dist="38100" dir="2700000" algn="tl">
                    <a:srgbClr val="000000"/>
                  </a:outerShdw>
                </a:effectLst>
              </a:rPr>
              <a:t>Целью является получение максимально вероятного пути, который, если модель корректна, соответствует правильно приписанным аннотациям.</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defRPr/>
            </a:pPr>
            <a:r>
              <a:rPr lang="ru-RU" dirty="0" smtClean="0"/>
              <a:t>Скрытые </a:t>
            </a:r>
            <a:r>
              <a:rPr lang="ru-RU" dirty="0" err="1" smtClean="0"/>
              <a:t>марковские</a:t>
            </a:r>
            <a:r>
              <a:rPr lang="ru-RU" dirty="0" smtClean="0"/>
              <a:t> модели</a:t>
            </a:r>
            <a:endParaRPr lang="en-US" dirty="0"/>
          </a:p>
        </p:txBody>
      </p:sp>
      <p:sp>
        <p:nvSpPr>
          <p:cNvPr id="3" name="Объект 2"/>
          <p:cNvSpPr>
            <a:spLocks noGrp="1"/>
          </p:cNvSpPr>
          <p:nvPr>
            <p:ph idx="1"/>
          </p:nvPr>
        </p:nvSpPr>
        <p:spPr/>
        <p:txBody>
          <a:bodyPr/>
          <a:lstStyle/>
          <a:p>
            <a:pPr>
              <a:defRPr/>
            </a:pPr>
            <a:r>
              <a:rPr lang="ru-RU" dirty="0" smtClean="0"/>
              <a:t>Нам «не видны» состояния</a:t>
            </a:r>
          </a:p>
          <a:p>
            <a:pPr>
              <a:defRPr/>
            </a:pPr>
            <a:r>
              <a:rPr lang="ru-RU" dirty="0" smtClean="0"/>
              <a:t>Видны </a:t>
            </a:r>
            <a:r>
              <a:rPr lang="ru-RU" smtClean="0"/>
              <a:t>только слова</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900"/>
          </a:xfrm>
        </p:spPr>
        <p:txBody>
          <a:bodyPr/>
          <a:lstStyle/>
          <a:p>
            <a:pPr>
              <a:defRPr/>
            </a:pPr>
            <a:r>
              <a:rPr lang="ru-RU" sz="3600" dirty="0" smtClean="0"/>
              <a:t>Морфологическая аннотация</a:t>
            </a:r>
            <a:br>
              <a:rPr lang="ru-RU" sz="3600" dirty="0" smtClean="0"/>
            </a:br>
            <a:r>
              <a:rPr lang="ru-RU" sz="3600" dirty="0" smtClean="0"/>
              <a:t>(</a:t>
            </a:r>
            <a:r>
              <a:rPr lang="en-US" sz="3600" dirty="0" smtClean="0"/>
              <a:t>POS-tagging</a:t>
            </a:r>
            <a:r>
              <a:rPr lang="ru-RU" sz="3600" dirty="0" smtClean="0"/>
              <a:t>)</a:t>
            </a:r>
            <a:endParaRPr lang="en-US" sz="3600" dirty="0"/>
          </a:p>
        </p:txBody>
      </p:sp>
      <p:graphicFrame>
        <p:nvGraphicFramePr>
          <p:cNvPr id="12" name="Таблица 11"/>
          <p:cNvGraphicFramePr>
            <a:graphicFrameLocks noGrp="1"/>
          </p:cNvGraphicFramePr>
          <p:nvPr/>
        </p:nvGraphicFramePr>
        <p:xfrm>
          <a:off x="323850" y="1484313"/>
          <a:ext cx="8507413" cy="5181600"/>
        </p:xfrm>
        <a:graphic>
          <a:graphicData uri="http://schemas.openxmlformats.org/drawingml/2006/table">
            <a:tbl>
              <a:tblPr firstRow="1" firstCol="1" bandRow="1">
                <a:tableStyleId>{5C22544A-7EE6-4342-B048-85BDC9FD1C3A}</a:tableStyleId>
              </a:tblPr>
              <a:tblGrid>
                <a:gridCol w="1594544">
                  <a:extLst>
                    <a:ext uri="{9D8B030D-6E8A-4147-A177-3AD203B41FA5}">
                      <a16:colId xmlns:a16="http://schemas.microsoft.com/office/drawing/2014/main" val="20000"/>
                    </a:ext>
                  </a:extLst>
                </a:gridCol>
                <a:gridCol w="4680588">
                  <a:extLst>
                    <a:ext uri="{9D8B030D-6E8A-4147-A177-3AD203B41FA5}">
                      <a16:colId xmlns:a16="http://schemas.microsoft.com/office/drawing/2014/main" val="20001"/>
                    </a:ext>
                  </a:extLst>
                </a:gridCol>
                <a:gridCol w="2232281">
                  <a:extLst>
                    <a:ext uri="{9D8B030D-6E8A-4147-A177-3AD203B41FA5}">
                      <a16:colId xmlns:a16="http://schemas.microsoft.com/office/drawing/2014/main" val="20002"/>
                    </a:ext>
                  </a:extLst>
                </a:gridCol>
              </a:tblGrid>
              <a:tr h="304800">
                <a:tc>
                  <a:txBody>
                    <a:bodyPr/>
                    <a:lstStyle/>
                    <a:p>
                      <a:pPr marL="0" marR="0">
                        <a:spcBef>
                          <a:spcPts val="0"/>
                        </a:spcBef>
                        <a:spcAft>
                          <a:spcPts val="0"/>
                        </a:spcAft>
                      </a:pPr>
                      <a:r>
                        <a:rPr lang="ru-RU" sz="2000" dirty="0">
                          <a:effectLst/>
                        </a:rPr>
                        <a:t>словоформа</a:t>
                      </a:r>
                      <a:endParaRPr lang="en-US" sz="20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tc>
                <a:tc>
                  <a:txBody>
                    <a:bodyPr/>
                    <a:lstStyle/>
                    <a:p>
                      <a:pPr marL="0" marR="0">
                        <a:spcBef>
                          <a:spcPts val="0"/>
                        </a:spcBef>
                        <a:spcAft>
                          <a:spcPts val="0"/>
                        </a:spcAft>
                      </a:pPr>
                      <a:r>
                        <a:rPr lang="ru-RU" sz="2000" dirty="0">
                          <a:effectLst/>
                        </a:rPr>
                        <a:t>Морф. Разбор</a:t>
                      </a:r>
                      <a:endParaRPr lang="en-US" sz="20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tc>
                <a:tc>
                  <a:txBody>
                    <a:bodyPr/>
                    <a:lstStyle/>
                    <a:p>
                      <a:pPr marL="0" marR="0">
                        <a:spcBef>
                          <a:spcPts val="0"/>
                        </a:spcBef>
                        <a:spcAft>
                          <a:spcPts val="0"/>
                        </a:spcAft>
                      </a:pPr>
                      <a:r>
                        <a:rPr lang="ru-RU" sz="2000">
                          <a:effectLst/>
                        </a:rPr>
                        <a:t>Лемма</a:t>
                      </a:r>
                      <a:endParaRPr lang="en-US" sz="200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tc>
                <a:extLst>
                  <a:ext uri="{0D108BD9-81ED-4DB2-BD59-A6C34878D82A}">
                    <a16:rowId xmlns:a16="http://schemas.microsoft.com/office/drawing/2014/main" val="10000"/>
                  </a:ext>
                </a:extLst>
              </a:tr>
              <a:tr h="0">
                <a:tc>
                  <a:txBody>
                    <a:bodyPr/>
                    <a:lstStyle/>
                    <a:p>
                      <a:pPr marL="0" marR="0">
                        <a:spcBef>
                          <a:spcPts val="0"/>
                        </a:spcBef>
                        <a:spcAft>
                          <a:spcPts val="0"/>
                        </a:spcAft>
                      </a:pPr>
                      <a:r>
                        <a:rPr lang="ru-RU" sz="2000" dirty="0">
                          <a:effectLst/>
                        </a:rPr>
                        <a:t>вдруг</a:t>
                      </a:r>
                      <a:endParaRPr lang="en-US" sz="20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lnB w="38100" cap="flat" cmpd="sng" algn="ctr">
                      <a:solidFill>
                        <a:srgbClr val="B4CAF6"/>
                      </a:solidFill>
                      <a:prstDash val="solid"/>
                      <a:round/>
                      <a:headEnd type="none" w="med" len="med"/>
                      <a:tailEnd type="none" w="med" len="med"/>
                    </a:lnB>
                  </a:tcPr>
                </a:tc>
                <a:tc>
                  <a:txBody>
                    <a:bodyPr/>
                    <a:lstStyle/>
                    <a:p>
                      <a:pPr marL="0" marR="0">
                        <a:spcBef>
                          <a:spcPts val="0"/>
                        </a:spcBef>
                        <a:spcAft>
                          <a:spcPts val="0"/>
                        </a:spcAft>
                      </a:pPr>
                      <a:r>
                        <a:rPr lang="ru-RU" sz="2000" dirty="0">
                          <a:effectLst/>
                        </a:rPr>
                        <a:t>Н</a:t>
                      </a:r>
                      <a:endParaRPr lang="en-US" sz="20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lnB w="38100" cap="flat" cmpd="sng" algn="ctr">
                      <a:solidFill>
                        <a:srgbClr val="B4CAF6"/>
                      </a:solidFill>
                      <a:prstDash val="solid"/>
                      <a:round/>
                      <a:headEnd type="none" w="med" len="med"/>
                      <a:tailEnd type="none" w="med" len="med"/>
                    </a:lnB>
                  </a:tcPr>
                </a:tc>
                <a:tc>
                  <a:txBody>
                    <a:bodyPr/>
                    <a:lstStyle/>
                    <a:p>
                      <a:pPr marL="0" marR="0">
                        <a:spcBef>
                          <a:spcPts val="0"/>
                        </a:spcBef>
                        <a:spcAft>
                          <a:spcPts val="0"/>
                        </a:spcAft>
                      </a:pPr>
                      <a:r>
                        <a:rPr lang="ru-RU" sz="2000" dirty="0">
                          <a:effectLst/>
                        </a:rPr>
                        <a:t>Вдруг</a:t>
                      </a:r>
                      <a:endParaRPr lang="en-US" sz="20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lnB w="38100" cap="flat" cmpd="sng" algn="ctr">
                      <a:solidFill>
                        <a:srgbClr val="B4CAF6"/>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spcBef>
                          <a:spcPts val="0"/>
                        </a:spcBef>
                        <a:spcAft>
                          <a:spcPts val="0"/>
                        </a:spcAft>
                      </a:pPr>
                      <a:r>
                        <a:rPr lang="ru-RU" sz="2000" dirty="0">
                          <a:effectLst/>
                        </a:rPr>
                        <a:t>строгая</a:t>
                      </a:r>
                      <a:endParaRPr lang="en-US" sz="20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lnL w="12700" cmpd="sng">
                      <a:noFill/>
                    </a:lnL>
                    <a:lnR w="12700" cmpd="sng">
                      <a:noFill/>
                    </a:lnR>
                    <a:lnT w="38100" cap="flat" cmpd="sng" algn="ctr">
                      <a:solidFill>
                        <a:srgbClr val="B4CAF6"/>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spcBef>
                          <a:spcPts val="0"/>
                        </a:spcBef>
                        <a:spcAft>
                          <a:spcPts val="0"/>
                        </a:spcAft>
                      </a:pPr>
                      <a:r>
                        <a:rPr lang="ru-RU" sz="2000" dirty="0" err="1">
                          <a:effectLst/>
                        </a:rPr>
                        <a:t>Глаг,перех,нсв,деепр</a:t>
                      </a:r>
                      <a:r>
                        <a:rPr lang="ru-RU" sz="2000" dirty="0">
                          <a:effectLst/>
                        </a:rPr>
                        <a:t>, действ, наст</a:t>
                      </a:r>
                      <a:endParaRPr lang="en-US" sz="20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lnL w="12700" cmpd="sng">
                      <a:noFill/>
                    </a:lnL>
                    <a:lnR w="12700" cmpd="sng">
                      <a:noFill/>
                    </a:lnR>
                    <a:lnT w="38100" cap="flat" cmpd="sng" algn="ctr">
                      <a:solidFill>
                        <a:srgbClr val="B4CAF6"/>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spcBef>
                          <a:spcPts val="0"/>
                        </a:spcBef>
                        <a:spcAft>
                          <a:spcPts val="0"/>
                        </a:spcAft>
                      </a:pPr>
                      <a:r>
                        <a:rPr lang="ru-RU" sz="2000" dirty="0">
                          <a:effectLst/>
                        </a:rPr>
                        <a:t>Строгать</a:t>
                      </a:r>
                      <a:endParaRPr lang="en-US" sz="20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lnL w="12700" cmpd="sng">
                      <a:noFill/>
                    </a:lnL>
                    <a:lnR w="12700" cmpd="sng">
                      <a:noFill/>
                    </a:lnR>
                    <a:lnT w="38100" cap="flat" cmpd="sng" algn="ctr">
                      <a:solidFill>
                        <a:srgbClr val="B4CAF6"/>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marL="0" marR="0">
                        <a:spcBef>
                          <a:spcPts val="0"/>
                        </a:spcBef>
                        <a:spcAft>
                          <a:spcPts val="0"/>
                        </a:spcAft>
                      </a:pPr>
                      <a:r>
                        <a:rPr lang="ru-RU" sz="2000" dirty="0">
                          <a:effectLst/>
                        </a:rPr>
                        <a:t> </a:t>
                      </a:r>
                      <a:endParaRPr lang="en-US" sz="20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lnL w="12700" cmpd="sng">
                      <a:noFill/>
                    </a:lnL>
                    <a:lnR w="12700" cmpd="sng">
                      <a:noFill/>
                    </a:lnR>
                    <a:lnT w="12700" cmpd="sng">
                      <a:noFill/>
                    </a:lnT>
                    <a:lnB w="38100" cap="flat" cmpd="sng" algn="ctr">
                      <a:solidFill>
                        <a:srgbClr val="B4CAF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ru-RU" sz="2000" dirty="0" err="1">
                          <a:effectLst/>
                        </a:rPr>
                        <a:t>Прил,ж,ед,им,полн</a:t>
                      </a:r>
                      <a:endParaRPr lang="en-US" sz="20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lnL w="12700" cmpd="sng">
                      <a:noFill/>
                    </a:lnL>
                    <a:lnR w="12700" cmpd="sng">
                      <a:noFill/>
                    </a:lnR>
                    <a:lnT w="12700" cmpd="sng">
                      <a:noFill/>
                    </a:lnT>
                    <a:lnB w="38100" cap="flat" cmpd="sng" algn="ctr">
                      <a:solidFill>
                        <a:srgbClr val="B4CAF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ru-RU" sz="2000" dirty="0">
                          <a:effectLst/>
                        </a:rPr>
                        <a:t>Строгий</a:t>
                      </a:r>
                      <a:endParaRPr lang="en-US" sz="20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lnL w="12700" cmpd="sng">
                      <a:noFill/>
                    </a:lnL>
                    <a:lnR w="12700" cmpd="sng">
                      <a:noFill/>
                    </a:lnR>
                    <a:lnT w="12700" cmpd="sng">
                      <a:noFill/>
                    </a:lnT>
                    <a:lnB w="38100" cap="flat" cmpd="sng" algn="ctr">
                      <a:solidFill>
                        <a:srgbClr val="B4CAF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marL="0" marR="0">
                        <a:spcBef>
                          <a:spcPts val="0"/>
                        </a:spcBef>
                        <a:spcAft>
                          <a:spcPts val="0"/>
                        </a:spcAft>
                      </a:pPr>
                      <a:r>
                        <a:rPr lang="ru-RU" sz="2000" dirty="0">
                          <a:effectLst/>
                        </a:rPr>
                        <a:t>девушка</a:t>
                      </a:r>
                      <a:endParaRPr lang="en-US" sz="20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lnT w="38100" cap="flat" cmpd="sng" algn="ctr">
                      <a:solidFill>
                        <a:srgbClr val="B4CAF6"/>
                      </a:solidFill>
                      <a:prstDash val="solid"/>
                      <a:round/>
                      <a:headEnd type="none" w="med" len="med"/>
                      <a:tailEnd type="none" w="med" len="med"/>
                    </a:lnT>
                    <a:lnB w="38100" cap="flat" cmpd="sng" algn="ctr">
                      <a:solidFill>
                        <a:srgbClr val="B4CAF6"/>
                      </a:solidFill>
                      <a:prstDash val="solid"/>
                      <a:round/>
                      <a:headEnd type="none" w="med" len="med"/>
                      <a:tailEnd type="none" w="med" len="med"/>
                    </a:lnB>
                  </a:tcPr>
                </a:tc>
                <a:tc>
                  <a:txBody>
                    <a:bodyPr/>
                    <a:lstStyle/>
                    <a:p>
                      <a:pPr marL="0" marR="0">
                        <a:spcBef>
                          <a:spcPts val="0"/>
                        </a:spcBef>
                        <a:spcAft>
                          <a:spcPts val="0"/>
                        </a:spcAft>
                      </a:pPr>
                      <a:r>
                        <a:rPr lang="ru-RU" sz="2000" dirty="0" err="1">
                          <a:effectLst/>
                        </a:rPr>
                        <a:t>Сущ,одуш</a:t>
                      </a:r>
                      <a:r>
                        <a:rPr lang="ru-RU" sz="2000" dirty="0">
                          <a:effectLst/>
                        </a:rPr>
                        <a:t>, </a:t>
                      </a:r>
                      <a:r>
                        <a:rPr lang="ru-RU" sz="2000" dirty="0" err="1">
                          <a:effectLst/>
                        </a:rPr>
                        <a:t>ж,ед,им</a:t>
                      </a:r>
                      <a:endParaRPr lang="en-US" sz="20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lnT w="38100" cap="flat" cmpd="sng" algn="ctr">
                      <a:solidFill>
                        <a:srgbClr val="B4CAF6"/>
                      </a:solidFill>
                      <a:prstDash val="solid"/>
                      <a:round/>
                      <a:headEnd type="none" w="med" len="med"/>
                      <a:tailEnd type="none" w="med" len="med"/>
                    </a:lnT>
                    <a:lnB w="38100" cap="flat" cmpd="sng" algn="ctr">
                      <a:solidFill>
                        <a:srgbClr val="B4CAF6"/>
                      </a:solidFill>
                      <a:prstDash val="solid"/>
                      <a:round/>
                      <a:headEnd type="none" w="med" len="med"/>
                      <a:tailEnd type="none" w="med" len="med"/>
                    </a:lnB>
                  </a:tcPr>
                </a:tc>
                <a:tc>
                  <a:txBody>
                    <a:bodyPr/>
                    <a:lstStyle/>
                    <a:p>
                      <a:pPr marL="0" marR="0">
                        <a:spcBef>
                          <a:spcPts val="0"/>
                        </a:spcBef>
                        <a:spcAft>
                          <a:spcPts val="0"/>
                        </a:spcAft>
                      </a:pPr>
                      <a:r>
                        <a:rPr lang="ru-RU" sz="2000" dirty="0">
                          <a:effectLst/>
                        </a:rPr>
                        <a:t>Девушка</a:t>
                      </a:r>
                      <a:endParaRPr lang="en-US" sz="20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lnT w="38100" cap="flat" cmpd="sng" algn="ctr">
                      <a:solidFill>
                        <a:srgbClr val="B4CAF6"/>
                      </a:solidFill>
                      <a:prstDash val="solid"/>
                      <a:round/>
                      <a:headEnd type="none" w="med" len="med"/>
                      <a:tailEnd type="none" w="med" len="med"/>
                    </a:lnT>
                    <a:lnB w="38100" cap="flat" cmpd="sng" algn="ctr">
                      <a:solidFill>
                        <a:srgbClr val="B4CAF6"/>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marL="0" marR="0">
                        <a:spcBef>
                          <a:spcPts val="0"/>
                        </a:spcBef>
                        <a:spcAft>
                          <a:spcPts val="0"/>
                        </a:spcAft>
                      </a:pPr>
                      <a:r>
                        <a:rPr lang="ru-RU" sz="2000" dirty="0">
                          <a:effectLst/>
                        </a:rPr>
                        <a:t>одарила</a:t>
                      </a:r>
                      <a:endParaRPr lang="en-US" sz="20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lnT w="38100" cap="flat" cmpd="sng" algn="ctr">
                      <a:solidFill>
                        <a:srgbClr val="B4CAF6"/>
                      </a:solidFill>
                      <a:prstDash val="solid"/>
                      <a:round/>
                      <a:headEnd type="none" w="med" len="med"/>
                      <a:tailEnd type="none" w="med" len="med"/>
                    </a:lnT>
                    <a:lnB w="38100" cap="flat" cmpd="sng" algn="ctr">
                      <a:solidFill>
                        <a:srgbClr val="B4CAF6"/>
                      </a:solidFill>
                      <a:prstDash val="solid"/>
                      <a:round/>
                      <a:headEnd type="none" w="med" len="med"/>
                      <a:tailEnd type="none" w="med" len="med"/>
                    </a:lnB>
                  </a:tcPr>
                </a:tc>
                <a:tc>
                  <a:txBody>
                    <a:bodyPr/>
                    <a:lstStyle/>
                    <a:p>
                      <a:pPr marL="0" marR="0">
                        <a:spcBef>
                          <a:spcPts val="0"/>
                        </a:spcBef>
                        <a:spcAft>
                          <a:spcPts val="0"/>
                        </a:spcAft>
                      </a:pPr>
                      <a:r>
                        <a:rPr lang="ru-RU" sz="2000" dirty="0" err="1">
                          <a:effectLst/>
                        </a:rPr>
                        <a:t>Глаг,перех,св</a:t>
                      </a:r>
                      <a:r>
                        <a:rPr lang="ru-RU" sz="2000" dirty="0">
                          <a:effectLst/>
                        </a:rPr>
                        <a:t>, изъяв, </a:t>
                      </a:r>
                      <a:r>
                        <a:rPr lang="ru-RU" sz="2000" dirty="0" err="1">
                          <a:effectLst/>
                        </a:rPr>
                        <a:t>действ,прош,ж,ед</a:t>
                      </a:r>
                      <a:endParaRPr lang="en-US" sz="20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lnT w="38100" cap="flat" cmpd="sng" algn="ctr">
                      <a:solidFill>
                        <a:srgbClr val="B4CAF6"/>
                      </a:solidFill>
                      <a:prstDash val="solid"/>
                      <a:round/>
                      <a:headEnd type="none" w="med" len="med"/>
                      <a:tailEnd type="none" w="med" len="med"/>
                    </a:lnT>
                    <a:lnB w="38100" cap="flat" cmpd="sng" algn="ctr">
                      <a:solidFill>
                        <a:srgbClr val="B4CAF6"/>
                      </a:solidFill>
                      <a:prstDash val="solid"/>
                      <a:round/>
                      <a:headEnd type="none" w="med" len="med"/>
                      <a:tailEnd type="none" w="med" len="med"/>
                    </a:lnB>
                  </a:tcPr>
                </a:tc>
                <a:tc>
                  <a:txBody>
                    <a:bodyPr/>
                    <a:lstStyle/>
                    <a:p>
                      <a:pPr marL="0" marR="0">
                        <a:spcBef>
                          <a:spcPts val="0"/>
                        </a:spcBef>
                        <a:spcAft>
                          <a:spcPts val="0"/>
                        </a:spcAft>
                      </a:pPr>
                      <a:r>
                        <a:rPr lang="ru-RU" sz="2000" dirty="0">
                          <a:effectLst/>
                        </a:rPr>
                        <a:t>Одарить</a:t>
                      </a:r>
                      <a:endParaRPr lang="en-US" sz="20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lnT w="38100" cap="flat" cmpd="sng" algn="ctr">
                      <a:solidFill>
                        <a:srgbClr val="B4CAF6"/>
                      </a:solidFill>
                      <a:prstDash val="solid"/>
                      <a:round/>
                      <a:headEnd type="none" w="med" len="med"/>
                      <a:tailEnd type="none" w="med" len="med"/>
                    </a:lnT>
                    <a:lnB w="38100" cap="flat" cmpd="sng" algn="ctr">
                      <a:solidFill>
                        <a:srgbClr val="B4CAF6"/>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marL="0" marR="0">
                        <a:spcBef>
                          <a:spcPts val="0"/>
                        </a:spcBef>
                        <a:spcAft>
                          <a:spcPts val="0"/>
                        </a:spcAft>
                      </a:pPr>
                      <a:r>
                        <a:rPr lang="ru-RU" sz="2000">
                          <a:effectLst/>
                        </a:rPr>
                        <a:t>его</a:t>
                      </a:r>
                      <a:endParaRPr lang="en-US" sz="200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lnT w="38100" cap="flat" cmpd="sng" algn="ctr">
                      <a:solidFill>
                        <a:srgbClr val="B4CAF6"/>
                      </a:solidFill>
                      <a:prstDash val="solid"/>
                      <a:round/>
                      <a:headEnd type="none" w="med" len="med"/>
                      <a:tailEnd type="none" w="med" len="med"/>
                    </a:lnT>
                  </a:tcPr>
                </a:tc>
                <a:tc>
                  <a:txBody>
                    <a:bodyPr/>
                    <a:lstStyle/>
                    <a:p>
                      <a:pPr marL="0" marR="0">
                        <a:spcBef>
                          <a:spcPts val="0"/>
                        </a:spcBef>
                        <a:spcAft>
                          <a:spcPts val="0"/>
                        </a:spcAft>
                      </a:pPr>
                      <a:r>
                        <a:rPr lang="ru-RU" sz="2000">
                          <a:effectLst/>
                        </a:rPr>
                        <a:t>Мс-прил</a:t>
                      </a:r>
                      <a:endParaRPr lang="en-US" sz="200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lnT w="38100" cap="flat" cmpd="sng" algn="ctr">
                      <a:solidFill>
                        <a:srgbClr val="B4CAF6"/>
                      </a:solidFill>
                      <a:prstDash val="solid"/>
                      <a:round/>
                      <a:headEnd type="none" w="med" len="med"/>
                      <a:tailEnd type="none" w="med" len="med"/>
                    </a:lnT>
                  </a:tcPr>
                </a:tc>
                <a:tc>
                  <a:txBody>
                    <a:bodyPr/>
                    <a:lstStyle/>
                    <a:p>
                      <a:pPr marL="0" marR="0">
                        <a:spcBef>
                          <a:spcPts val="0"/>
                        </a:spcBef>
                        <a:spcAft>
                          <a:spcPts val="0"/>
                        </a:spcAft>
                      </a:pPr>
                      <a:r>
                        <a:rPr lang="ru-RU" sz="2000" dirty="0">
                          <a:effectLst/>
                        </a:rPr>
                        <a:t>Его</a:t>
                      </a:r>
                      <a:endParaRPr lang="en-US" sz="20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lnT w="38100" cap="flat" cmpd="sng" algn="ctr">
                      <a:solidFill>
                        <a:srgbClr val="B4CAF6"/>
                      </a:solidFill>
                      <a:prstDash val="solid"/>
                      <a:round/>
                      <a:headEnd type="none" w="med" len="med"/>
                      <a:tailEnd type="none" w="med" len="med"/>
                    </a:lnT>
                  </a:tcPr>
                </a:tc>
                <a:extLst>
                  <a:ext uri="{0D108BD9-81ED-4DB2-BD59-A6C34878D82A}">
                    <a16:rowId xmlns:a16="http://schemas.microsoft.com/office/drawing/2014/main" val="10006"/>
                  </a:ext>
                </a:extLst>
              </a:tr>
              <a:tr h="0">
                <a:tc>
                  <a:txBody>
                    <a:bodyPr/>
                    <a:lstStyle/>
                    <a:p>
                      <a:pPr marL="0" marR="0">
                        <a:spcBef>
                          <a:spcPts val="0"/>
                        </a:spcBef>
                        <a:spcAft>
                          <a:spcPts val="0"/>
                        </a:spcAft>
                      </a:pPr>
                      <a:r>
                        <a:rPr lang="ru-RU" sz="2000">
                          <a:effectLst/>
                        </a:rPr>
                        <a:t> </a:t>
                      </a:r>
                      <a:endParaRPr lang="en-US" sz="200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tc>
                <a:tc>
                  <a:txBody>
                    <a:bodyPr/>
                    <a:lstStyle/>
                    <a:p>
                      <a:pPr marL="0" marR="0">
                        <a:spcBef>
                          <a:spcPts val="0"/>
                        </a:spcBef>
                        <a:spcAft>
                          <a:spcPts val="0"/>
                        </a:spcAft>
                      </a:pPr>
                      <a:r>
                        <a:rPr lang="ru-RU" sz="2000">
                          <a:effectLst/>
                        </a:rPr>
                        <a:t>Мс-сущ,3л, м,ед, вин</a:t>
                      </a:r>
                      <a:endParaRPr lang="en-US" sz="200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tc>
                <a:tc>
                  <a:txBody>
                    <a:bodyPr/>
                    <a:lstStyle/>
                    <a:p>
                      <a:pPr marL="0" marR="0">
                        <a:spcBef>
                          <a:spcPts val="0"/>
                        </a:spcBef>
                        <a:spcAft>
                          <a:spcPts val="0"/>
                        </a:spcAft>
                      </a:pPr>
                      <a:r>
                        <a:rPr lang="ru-RU" sz="2000" dirty="0">
                          <a:effectLst/>
                        </a:rPr>
                        <a:t>он</a:t>
                      </a:r>
                      <a:endParaRPr lang="en-US" sz="20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tc>
                <a:extLst>
                  <a:ext uri="{0D108BD9-81ED-4DB2-BD59-A6C34878D82A}">
                    <a16:rowId xmlns:a16="http://schemas.microsoft.com/office/drawing/2014/main" val="10007"/>
                  </a:ext>
                </a:extLst>
              </a:tr>
              <a:tr h="0">
                <a:tc>
                  <a:txBody>
                    <a:bodyPr/>
                    <a:lstStyle/>
                    <a:p>
                      <a:pPr marL="0" marR="0">
                        <a:spcBef>
                          <a:spcPts val="0"/>
                        </a:spcBef>
                        <a:spcAft>
                          <a:spcPts val="0"/>
                        </a:spcAft>
                      </a:pPr>
                      <a:r>
                        <a:rPr lang="ru-RU" sz="2000">
                          <a:effectLst/>
                        </a:rPr>
                        <a:t> </a:t>
                      </a:r>
                      <a:endParaRPr lang="en-US" sz="200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tc>
                <a:tc>
                  <a:txBody>
                    <a:bodyPr/>
                    <a:lstStyle/>
                    <a:p>
                      <a:pPr marL="0" marR="0">
                        <a:spcBef>
                          <a:spcPts val="0"/>
                        </a:spcBef>
                        <a:spcAft>
                          <a:spcPts val="0"/>
                        </a:spcAft>
                      </a:pPr>
                      <a:r>
                        <a:rPr lang="ru-RU" sz="2000">
                          <a:effectLst/>
                        </a:rPr>
                        <a:t>Мс-сущ,3л, м,ед, род</a:t>
                      </a:r>
                      <a:endParaRPr lang="en-US" sz="200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tc>
                <a:tc>
                  <a:txBody>
                    <a:bodyPr/>
                    <a:lstStyle/>
                    <a:p>
                      <a:pPr marL="0" marR="0">
                        <a:spcBef>
                          <a:spcPts val="0"/>
                        </a:spcBef>
                        <a:spcAft>
                          <a:spcPts val="0"/>
                        </a:spcAft>
                      </a:pPr>
                      <a:r>
                        <a:rPr lang="ru-RU" sz="2000" dirty="0">
                          <a:effectLst/>
                        </a:rPr>
                        <a:t>он</a:t>
                      </a:r>
                      <a:endParaRPr lang="en-US" sz="20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tc>
                <a:extLst>
                  <a:ext uri="{0D108BD9-81ED-4DB2-BD59-A6C34878D82A}">
                    <a16:rowId xmlns:a16="http://schemas.microsoft.com/office/drawing/2014/main" val="10008"/>
                  </a:ext>
                </a:extLst>
              </a:tr>
              <a:tr h="0">
                <a:tc>
                  <a:txBody>
                    <a:bodyPr/>
                    <a:lstStyle/>
                    <a:p>
                      <a:pPr marL="0" marR="0">
                        <a:spcBef>
                          <a:spcPts val="0"/>
                        </a:spcBef>
                        <a:spcAft>
                          <a:spcPts val="0"/>
                        </a:spcAft>
                      </a:pPr>
                      <a:r>
                        <a:rPr lang="ru-RU" sz="2000">
                          <a:effectLst/>
                        </a:rPr>
                        <a:t> </a:t>
                      </a:r>
                      <a:endParaRPr lang="en-US" sz="200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tc>
                <a:tc>
                  <a:txBody>
                    <a:bodyPr/>
                    <a:lstStyle/>
                    <a:p>
                      <a:pPr marL="0" marR="0">
                        <a:spcBef>
                          <a:spcPts val="0"/>
                        </a:spcBef>
                        <a:spcAft>
                          <a:spcPts val="0"/>
                        </a:spcAft>
                      </a:pPr>
                      <a:r>
                        <a:rPr lang="ru-RU" sz="2000">
                          <a:effectLst/>
                        </a:rPr>
                        <a:t>Мс-сущ,3л, с,ед, вин</a:t>
                      </a:r>
                      <a:endParaRPr lang="en-US" sz="200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tc>
                <a:tc>
                  <a:txBody>
                    <a:bodyPr/>
                    <a:lstStyle/>
                    <a:p>
                      <a:pPr marL="0" marR="0">
                        <a:spcBef>
                          <a:spcPts val="0"/>
                        </a:spcBef>
                        <a:spcAft>
                          <a:spcPts val="0"/>
                        </a:spcAft>
                      </a:pPr>
                      <a:r>
                        <a:rPr lang="ru-RU" sz="2000" dirty="0">
                          <a:effectLst/>
                        </a:rPr>
                        <a:t>оно</a:t>
                      </a:r>
                      <a:endParaRPr lang="en-US" sz="20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tc>
                <a:extLst>
                  <a:ext uri="{0D108BD9-81ED-4DB2-BD59-A6C34878D82A}">
                    <a16:rowId xmlns:a16="http://schemas.microsoft.com/office/drawing/2014/main" val="10009"/>
                  </a:ext>
                </a:extLst>
              </a:tr>
              <a:tr h="0">
                <a:tc>
                  <a:txBody>
                    <a:bodyPr/>
                    <a:lstStyle/>
                    <a:p>
                      <a:pPr marL="0" marR="0">
                        <a:spcBef>
                          <a:spcPts val="0"/>
                        </a:spcBef>
                        <a:spcAft>
                          <a:spcPts val="0"/>
                        </a:spcAft>
                      </a:pPr>
                      <a:r>
                        <a:rPr lang="ru-RU" sz="2000" dirty="0">
                          <a:effectLst/>
                        </a:rPr>
                        <a:t> </a:t>
                      </a:r>
                      <a:endParaRPr lang="en-US" sz="20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lnB w="38100" cap="flat" cmpd="sng" algn="ctr">
                      <a:solidFill>
                        <a:srgbClr val="B4CAF6"/>
                      </a:solidFill>
                      <a:prstDash val="solid"/>
                      <a:round/>
                      <a:headEnd type="none" w="med" len="med"/>
                      <a:tailEnd type="none" w="med" len="med"/>
                    </a:lnB>
                  </a:tcPr>
                </a:tc>
                <a:tc>
                  <a:txBody>
                    <a:bodyPr/>
                    <a:lstStyle/>
                    <a:p>
                      <a:pPr marL="0" marR="0">
                        <a:spcBef>
                          <a:spcPts val="0"/>
                        </a:spcBef>
                        <a:spcAft>
                          <a:spcPts val="0"/>
                        </a:spcAft>
                      </a:pPr>
                      <a:r>
                        <a:rPr lang="ru-RU" sz="2000" dirty="0">
                          <a:effectLst/>
                        </a:rPr>
                        <a:t>Мс-сущ,3л, </a:t>
                      </a:r>
                      <a:r>
                        <a:rPr lang="ru-RU" sz="2000" dirty="0" err="1">
                          <a:effectLst/>
                        </a:rPr>
                        <a:t>с,ед</a:t>
                      </a:r>
                      <a:r>
                        <a:rPr lang="ru-RU" sz="2000" dirty="0">
                          <a:effectLst/>
                        </a:rPr>
                        <a:t>, род</a:t>
                      </a:r>
                      <a:endParaRPr lang="en-US" sz="20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lnB w="38100" cap="flat" cmpd="sng" algn="ctr">
                      <a:solidFill>
                        <a:srgbClr val="B4CAF6"/>
                      </a:solidFill>
                      <a:prstDash val="solid"/>
                      <a:round/>
                      <a:headEnd type="none" w="med" len="med"/>
                      <a:tailEnd type="none" w="med" len="med"/>
                    </a:lnB>
                  </a:tcPr>
                </a:tc>
                <a:tc>
                  <a:txBody>
                    <a:bodyPr/>
                    <a:lstStyle/>
                    <a:p>
                      <a:pPr marL="0" marR="0">
                        <a:spcBef>
                          <a:spcPts val="0"/>
                        </a:spcBef>
                        <a:spcAft>
                          <a:spcPts val="0"/>
                        </a:spcAft>
                      </a:pPr>
                      <a:r>
                        <a:rPr lang="ru-RU" sz="2000" dirty="0">
                          <a:effectLst/>
                        </a:rPr>
                        <a:t>оно</a:t>
                      </a:r>
                      <a:endParaRPr lang="en-US" sz="20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lnB w="38100" cap="flat" cmpd="sng" algn="ctr">
                      <a:solidFill>
                        <a:srgbClr val="B4CAF6"/>
                      </a:solidFill>
                      <a:prstDash val="solid"/>
                      <a:round/>
                      <a:headEnd type="none" w="med" len="med"/>
                      <a:tailEnd type="none" w="med" len="med"/>
                    </a:lnB>
                  </a:tcPr>
                </a:tc>
                <a:extLst>
                  <a:ext uri="{0D108BD9-81ED-4DB2-BD59-A6C34878D82A}">
                    <a16:rowId xmlns:a16="http://schemas.microsoft.com/office/drawing/2014/main" val="10010"/>
                  </a:ext>
                </a:extLst>
              </a:tr>
              <a:tr h="0">
                <a:tc>
                  <a:txBody>
                    <a:bodyPr/>
                    <a:lstStyle/>
                    <a:p>
                      <a:pPr marL="0" marR="0">
                        <a:spcBef>
                          <a:spcPts val="0"/>
                        </a:spcBef>
                        <a:spcAft>
                          <a:spcPts val="0"/>
                        </a:spcAft>
                      </a:pPr>
                      <a:r>
                        <a:rPr lang="ru-RU" sz="2000">
                          <a:effectLst/>
                        </a:rPr>
                        <a:t>робким</a:t>
                      </a:r>
                      <a:endParaRPr lang="en-US" sz="200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lnT w="38100" cap="flat" cmpd="sng" algn="ctr">
                      <a:solidFill>
                        <a:srgbClr val="B4CAF6"/>
                      </a:solidFill>
                      <a:prstDash val="solid"/>
                      <a:round/>
                      <a:headEnd type="none" w="med" len="med"/>
                      <a:tailEnd type="none" w="med" len="med"/>
                    </a:lnT>
                  </a:tcPr>
                </a:tc>
                <a:tc>
                  <a:txBody>
                    <a:bodyPr/>
                    <a:lstStyle/>
                    <a:p>
                      <a:pPr marL="0" marR="0">
                        <a:spcBef>
                          <a:spcPts val="0"/>
                        </a:spcBef>
                        <a:spcAft>
                          <a:spcPts val="0"/>
                        </a:spcAft>
                      </a:pPr>
                      <a:r>
                        <a:rPr lang="en-US" sz="2000">
                          <a:effectLst/>
                        </a:rPr>
                        <a:t>прил, м, ед, твор, полн</a:t>
                      </a:r>
                      <a:endParaRPr lang="en-US" sz="200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lnT w="38100" cap="flat" cmpd="sng" algn="ctr">
                      <a:solidFill>
                        <a:srgbClr val="B4CAF6"/>
                      </a:solidFill>
                      <a:prstDash val="solid"/>
                      <a:round/>
                      <a:headEnd type="none" w="med" len="med"/>
                      <a:tailEnd type="none" w="med" len="med"/>
                    </a:lnT>
                  </a:tcPr>
                </a:tc>
                <a:tc>
                  <a:txBody>
                    <a:bodyPr/>
                    <a:lstStyle/>
                    <a:p>
                      <a:pPr marL="0" marR="0">
                        <a:spcBef>
                          <a:spcPts val="0"/>
                        </a:spcBef>
                        <a:spcAft>
                          <a:spcPts val="0"/>
                        </a:spcAft>
                      </a:pPr>
                      <a:r>
                        <a:rPr lang="ru-RU" sz="2000" dirty="0">
                          <a:effectLst/>
                        </a:rPr>
                        <a:t>робкий</a:t>
                      </a:r>
                      <a:endParaRPr lang="en-US" sz="20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lnT w="38100" cap="flat" cmpd="sng" algn="ctr">
                      <a:solidFill>
                        <a:srgbClr val="B4CAF6"/>
                      </a:solidFill>
                      <a:prstDash val="solid"/>
                      <a:round/>
                      <a:headEnd type="none" w="med" len="med"/>
                      <a:tailEnd type="none" w="med" len="med"/>
                    </a:lnT>
                  </a:tcPr>
                </a:tc>
                <a:extLst>
                  <a:ext uri="{0D108BD9-81ED-4DB2-BD59-A6C34878D82A}">
                    <a16:rowId xmlns:a16="http://schemas.microsoft.com/office/drawing/2014/main" val="10011"/>
                  </a:ext>
                </a:extLst>
              </a:tr>
              <a:tr h="0">
                <a:tc>
                  <a:txBody>
                    <a:bodyPr/>
                    <a:lstStyle/>
                    <a:p>
                      <a:pPr marL="0" marR="0">
                        <a:spcBef>
                          <a:spcPts val="0"/>
                        </a:spcBef>
                        <a:spcAft>
                          <a:spcPts val="0"/>
                        </a:spcAft>
                      </a:pPr>
                      <a:r>
                        <a:rPr lang="ru-RU" sz="2000">
                          <a:effectLst/>
                        </a:rPr>
                        <a:t> </a:t>
                      </a:r>
                      <a:endParaRPr lang="en-US" sz="200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tc>
                <a:tc>
                  <a:txBody>
                    <a:bodyPr/>
                    <a:lstStyle/>
                    <a:p>
                      <a:pPr marL="0" marR="0">
                        <a:spcBef>
                          <a:spcPts val="0"/>
                        </a:spcBef>
                        <a:spcAft>
                          <a:spcPts val="0"/>
                        </a:spcAft>
                      </a:pPr>
                      <a:r>
                        <a:rPr lang="en-US" sz="2000">
                          <a:effectLst/>
                        </a:rPr>
                        <a:t>прил, с, ед, твор, полн</a:t>
                      </a:r>
                      <a:endParaRPr lang="en-US" sz="200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tc>
                <a:tc>
                  <a:txBody>
                    <a:bodyPr/>
                    <a:lstStyle/>
                    <a:p>
                      <a:pPr marL="0" marR="0">
                        <a:spcBef>
                          <a:spcPts val="0"/>
                        </a:spcBef>
                        <a:spcAft>
                          <a:spcPts val="0"/>
                        </a:spcAft>
                      </a:pPr>
                      <a:r>
                        <a:rPr lang="ru-RU" sz="2000" dirty="0">
                          <a:effectLst/>
                        </a:rPr>
                        <a:t>робкий</a:t>
                      </a:r>
                      <a:endParaRPr lang="en-US" sz="20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tc>
                <a:extLst>
                  <a:ext uri="{0D108BD9-81ED-4DB2-BD59-A6C34878D82A}">
                    <a16:rowId xmlns:a16="http://schemas.microsoft.com/office/drawing/2014/main" val="10012"/>
                  </a:ext>
                </a:extLst>
              </a:tr>
              <a:tr h="0">
                <a:tc>
                  <a:txBody>
                    <a:bodyPr/>
                    <a:lstStyle/>
                    <a:p>
                      <a:pPr marL="0" marR="0">
                        <a:spcBef>
                          <a:spcPts val="0"/>
                        </a:spcBef>
                        <a:spcAft>
                          <a:spcPts val="0"/>
                        </a:spcAft>
                      </a:pPr>
                      <a:r>
                        <a:rPr lang="ru-RU" sz="2000" dirty="0">
                          <a:effectLst/>
                        </a:rPr>
                        <a:t> </a:t>
                      </a:r>
                      <a:endParaRPr lang="en-US" sz="20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lnB w="38100" cap="flat" cmpd="sng" algn="ctr">
                      <a:solidFill>
                        <a:srgbClr val="B4CAF6"/>
                      </a:solidFill>
                      <a:prstDash val="solid"/>
                      <a:round/>
                      <a:headEnd type="none" w="med" len="med"/>
                      <a:tailEnd type="none" w="med" len="med"/>
                    </a:lnB>
                  </a:tcPr>
                </a:tc>
                <a:tc>
                  <a:txBody>
                    <a:bodyPr/>
                    <a:lstStyle/>
                    <a:p>
                      <a:pPr marL="0" marR="0">
                        <a:spcBef>
                          <a:spcPts val="0"/>
                        </a:spcBef>
                        <a:spcAft>
                          <a:spcPts val="0"/>
                        </a:spcAft>
                      </a:pPr>
                      <a:r>
                        <a:rPr lang="en-US" sz="2000" dirty="0" err="1">
                          <a:effectLst/>
                        </a:rPr>
                        <a:t>Прил,мн,дат,полн</a:t>
                      </a:r>
                      <a:endParaRPr lang="en-US" sz="20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lnB w="38100" cap="flat" cmpd="sng" algn="ctr">
                      <a:solidFill>
                        <a:srgbClr val="B4CAF6"/>
                      </a:solidFill>
                      <a:prstDash val="solid"/>
                      <a:round/>
                      <a:headEnd type="none" w="med" len="med"/>
                      <a:tailEnd type="none" w="med" len="med"/>
                    </a:lnB>
                  </a:tcPr>
                </a:tc>
                <a:tc>
                  <a:txBody>
                    <a:bodyPr/>
                    <a:lstStyle/>
                    <a:p>
                      <a:pPr marL="0" marR="0">
                        <a:spcBef>
                          <a:spcPts val="0"/>
                        </a:spcBef>
                        <a:spcAft>
                          <a:spcPts val="0"/>
                        </a:spcAft>
                      </a:pPr>
                      <a:r>
                        <a:rPr lang="ru-RU" sz="2000" dirty="0">
                          <a:effectLst/>
                        </a:rPr>
                        <a:t>Робкий</a:t>
                      </a:r>
                      <a:endParaRPr lang="en-US" sz="20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lnB w="38100" cap="flat" cmpd="sng" algn="ctr">
                      <a:solidFill>
                        <a:srgbClr val="B4CAF6"/>
                      </a:solidFill>
                      <a:prstDash val="solid"/>
                      <a:round/>
                      <a:headEnd type="none" w="med" len="med"/>
                      <a:tailEnd type="none" w="med" len="med"/>
                    </a:lnB>
                  </a:tcPr>
                </a:tc>
                <a:extLst>
                  <a:ext uri="{0D108BD9-81ED-4DB2-BD59-A6C34878D82A}">
                    <a16:rowId xmlns:a16="http://schemas.microsoft.com/office/drawing/2014/main" val="10013"/>
                  </a:ext>
                </a:extLst>
              </a:tr>
              <a:tr h="0">
                <a:tc>
                  <a:txBody>
                    <a:bodyPr/>
                    <a:lstStyle/>
                    <a:p>
                      <a:pPr marL="0" marR="0">
                        <a:spcBef>
                          <a:spcPts val="0"/>
                        </a:spcBef>
                        <a:spcAft>
                          <a:spcPts val="0"/>
                        </a:spcAft>
                      </a:pPr>
                      <a:r>
                        <a:rPr lang="ru-RU" sz="2000">
                          <a:effectLst/>
                        </a:rPr>
                        <a:t>поцелуем</a:t>
                      </a:r>
                      <a:endParaRPr lang="en-US" sz="200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lnT w="38100" cap="flat" cmpd="sng" algn="ctr">
                      <a:solidFill>
                        <a:srgbClr val="B4CAF6"/>
                      </a:solidFill>
                      <a:prstDash val="solid"/>
                      <a:round/>
                      <a:headEnd type="none" w="med" len="med"/>
                      <a:tailEnd type="none" w="med" len="med"/>
                    </a:lnT>
                  </a:tcPr>
                </a:tc>
                <a:tc>
                  <a:txBody>
                    <a:bodyPr/>
                    <a:lstStyle/>
                    <a:p>
                      <a:pPr marL="0" marR="0">
                        <a:spcBef>
                          <a:spcPts val="0"/>
                        </a:spcBef>
                        <a:spcAft>
                          <a:spcPts val="0"/>
                        </a:spcAft>
                      </a:pPr>
                      <a:r>
                        <a:rPr lang="en-US" sz="2000">
                          <a:effectLst/>
                        </a:rPr>
                        <a:t>сущ, неод, м, ед, твор</a:t>
                      </a:r>
                      <a:endParaRPr lang="en-US" sz="200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lnT w="38100" cap="flat" cmpd="sng" algn="ctr">
                      <a:solidFill>
                        <a:srgbClr val="B4CAF6"/>
                      </a:solidFill>
                      <a:prstDash val="solid"/>
                      <a:round/>
                      <a:headEnd type="none" w="med" len="med"/>
                      <a:tailEnd type="none" w="med" len="med"/>
                    </a:lnT>
                  </a:tcPr>
                </a:tc>
                <a:tc>
                  <a:txBody>
                    <a:bodyPr/>
                    <a:lstStyle/>
                    <a:p>
                      <a:pPr marL="0" marR="0">
                        <a:spcBef>
                          <a:spcPts val="0"/>
                        </a:spcBef>
                        <a:spcAft>
                          <a:spcPts val="0"/>
                        </a:spcAft>
                      </a:pPr>
                      <a:r>
                        <a:rPr lang="ru-RU" sz="2000" dirty="0">
                          <a:effectLst/>
                        </a:rPr>
                        <a:t>поцелуй</a:t>
                      </a:r>
                      <a:endParaRPr lang="en-US" sz="20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lnT w="38100" cap="flat" cmpd="sng" algn="ctr">
                      <a:solidFill>
                        <a:srgbClr val="B4CAF6"/>
                      </a:solidFill>
                      <a:prstDash val="solid"/>
                      <a:round/>
                      <a:headEnd type="none" w="med" len="med"/>
                      <a:tailEnd type="none" w="med" len="med"/>
                    </a:lnT>
                  </a:tcPr>
                </a:tc>
                <a:extLst>
                  <a:ext uri="{0D108BD9-81ED-4DB2-BD59-A6C34878D82A}">
                    <a16:rowId xmlns:a16="http://schemas.microsoft.com/office/drawing/2014/main" val="10014"/>
                  </a:ext>
                </a:extLst>
              </a:tr>
              <a:tr h="0">
                <a:tc>
                  <a:txBody>
                    <a:bodyPr/>
                    <a:lstStyle/>
                    <a:p>
                      <a:pPr marL="0" marR="0">
                        <a:spcBef>
                          <a:spcPts val="0"/>
                        </a:spcBef>
                        <a:spcAft>
                          <a:spcPts val="0"/>
                        </a:spcAft>
                      </a:pPr>
                      <a:r>
                        <a:rPr lang="ru-RU" sz="2000">
                          <a:effectLst/>
                        </a:rPr>
                        <a:t> </a:t>
                      </a:r>
                      <a:endParaRPr lang="en-US" sz="200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tc>
                <a:tc>
                  <a:txBody>
                    <a:bodyPr/>
                    <a:lstStyle/>
                    <a:p>
                      <a:pPr marL="0" marR="0">
                        <a:spcBef>
                          <a:spcPts val="0"/>
                        </a:spcBef>
                        <a:spcAft>
                          <a:spcPts val="0"/>
                        </a:spcAft>
                      </a:pPr>
                      <a:r>
                        <a:rPr lang="en-US" sz="2000">
                          <a:effectLst/>
                        </a:rPr>
                        <a:t>глаг, перех, св, повел, действ, 1л, мн</a:t>
                      </a:r>
                      <a:endParaRPr lang="en-US" sz="200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tc>
                <a:tc>
                  <a:txBody>
                    <a:bodyPr/>
                    <a:lstStyle/>
                    <a:p>
                      <a:pPr marL="0" marR="0">
                        <a:spcBef>
                          <a:spcPts val="0"/>
                        </a:spcBef>
                        <a:spcAft>
                          <a:spcPts val="0"/>
                        </a:spcAft>
                      </a:pPr>
                      <a:r>
                        <a:rPr lang="ru-RU" sz="2000" dirty="0">
                          <a:effectLst/>
                        </a:rPr>
                        <a:t>поцеловать</a:t>
                      </a:r>
                      <a:endParaRPr lang="en-US" sz="20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tc>
                <a:extLst>
                  <a:ext uri="{0D108BD9-81ED-4DB2-BD59-A6C34878D82A}">
                    <a16:rowId xmlns:a16="http://schemas.microsoft.com/office/drawing/2014/main" val="10015"/>
                  </a:ext>
                </a:extLst>
              </a:tr>
              <a:tr h="0">
                <a:tc>
                  <a:txBody>
                    <a:bodyPr/>
                    <a:lstStyle/>
                    <a:p>
                      <a:pPr marL="0" marR="0">
                        <a:spcBef>
                          <a:spcPts val="0"/>
                        </a:spcBef>
                        <a:spcAft>
                          <a:spcPts val="0"/>
                        </a:spcAft>
                      </a:pPr>
                      <a:r>
                        <a:rPr lang="ru-RU" sz="2000">
                          <a:effectLst/>
                        </a:rPr>
                        <a:t> </a:t>
                      </a:r>
                      <a:endParaRPr lang="en-US" sz="200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tc>
                <a:tc>
                  <a:txBody>
                    <a:bodyPr/>
                    <a:lstStyle/>
                    <a:p>
                      <a:pPr marL="0" marR="0">
                        <a:spcBef>
                          <a:spcPts val="0"/>
                        </a:spcBef>
                        <a:spcAft>
                          <a:spcPts val="0"/>
                        </a:spcAft>
                      </a:pPr>
                      <a:r>
                        <a:rPr lang="en-US" sz="2000">
                          <a:effectLst/>
                        </a:rPr>
                        <a:t>глаг, перех, св, изъяв, действ, буд, 1л, мн</a:t>
                      </a:r>
                      <a:endParaRPr lang="en-US" sz="200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tc>
                <a:tc>
                  <a:txBody>
                    <a:bodyPr/>
                    <a:lstStyle/>
                    <a:p>
                      <a:pPr marL="0" marR="0">
                        <a:spcBef>
                          <a:spcPts val="0"/>
                        </a:spcBef>
                        <a:spcAft>
                          <a:spcPts val="0"/>
                        </a:spcAft>
                      </a:pPr>
                      <a:r>
                        <a:rPr lang="ru-RU" sz="2000" dirty="0">
                          <a:effectLst/>
                        </a:rPr>
                        <a:t>поцеловать</a:t>
                      </a:r>
                      <a:endParaRPr lang="en-US" sz="20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1" marR="68581" marT="0" marB="0"/>
                </a:tc>
                <a:extLst>
                  <a:ext uri="{0D108BD9-81ED-4DB2-BD59-A6C34878D82A}">
                    <a16:rowId xmlns:a16="http://schemas.microsoft.com/office/drawing/2014/main" val="10016"/>
                  </a:ext>
                </a:extLst>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2" name="Rectangle 42"/>
          <p:cNvSpPr>
            <a:spLocks noGrp="1" noChangeArrowheads="1"/>
          </p:cNvSpPr>
          <p:nvPr>
            <p:ph type="title"/>
          </p:nvPr>
        </p:nvSpPr>
        <p:spPr>
          <a:xfrm>
            <a:off x="609600" y="0"/>
            <a:ext cx="7772400" cy="1143000"/>
          </a:xfrm>
        </p:spPr>
        <p:txBody>
          <a:bodyPr/>
          <a:lstStyle/>
          <a:p>
            <a:r>
              <a:rPr lang="ru-RU" sz="3600" b="1" dirty="0" smtClean="0"/>
              <a:t>Скрытые </a:t>
            </a:r>
            <a:r>
              <a:rPr lang="ru-RU" sz="3600" b="1" dirty="0" err="1" smtClean="0"/>
              <a:t>марковские</a:t>
            </a:r>
            <a:r>
              <a:rPr lang="ru-RU" sz="3600" b="1" dirty="0" smtClean="0"/>
              <a:t> модели</a:t>
            </a:r>
            <a:br>
              <a:rPr lang="ru-RU" sz="3600" b="1" dirty="0" smtClean="0"/>
            </a:br>
            <a:r>
              <a:rPr lang="en-US" sz="3600" b="1" dirty="0" smtClean="0"/>
              <a:t>HMM</a:t>
            </a:r>
            <a:endParaRPr lang="en-US" sz="3600" b="1" dirty="0"/>
          </a:p>
        </p:txBody>
      </p:sp>
      <p:sp>
        <p:nvSpPr>
          <p:cNvPr id="5124" name="Rectangle 4"/>
          <p:cNvSpPr>
            <a:spLocks noGrp="1" noChangeArrowheads="1"/>
          </p:cNvSpPr>
          <p:nvPr>
            <p:ph type="body" sz="half" idx="4294967295"/>
          </p:nvPr>
        </p:nvSpPr>
        <p:spPr>
          <a:xfrm>
            <a:off x="0" y="3657600"/>
            <a:ext cx="7772400" cy="1981200"/>
          </a:xfrm>
        </p:spPr>
        <p:txBody>
          <a:bodyPr/>
          <a:lstStyle/>
          <a:p>
            <a:r>
              <a:rPr lang="ru-RU" sz="2800" dirty="0" smtClean="0"/>
              <a:t>          - состояния</a:t>
            </a:r>
          </a:p>
          <a:p>
            <a:r>
              <a:rPr lang="ru-RU" sz="2800" dirty="0" smtClean="0"/>
              <a:t>          - скрытые состояния</a:t>
            </a:r>
            <a:endParaRPr lang="en-US" sz="2800" dirty="0"/>
          </a:p>
          <a:p>
            <a:r>
              <a:rPr lang="ru-RU" sz="2800" dirty="0" smtClean="0"/>
              <a:t>           переход из состояния в состояние</a:t>
            </a:r>
          </a:p>
          <a:p>
            <a:endParaRPr lang="en-US" sz="2800" dirty="0"/>
          </a:p>
        </p:txBody>
      </p:sp>
      <p:grpSp>
        <p:nvGrpSpPr>
          <p:cNvPr id="5160" name="Group 40"/>
          <p:cNvGrpSpPr>
            <a:grpSpLocks/>
          </p:cNvGrpSpPr>
          <p:nvPr/>
        </p:nvGrpSpPr>
        <p:grpSpPr bwMode="auto">
          <a:xfrm>
            <a:off x="2286000" y="1295400"/>
            <a:ext cx="4683125" cy="1905000"/>
            <a:chOff x="1082" y="480"/>
            <a:chExt cx="3334" cy="1550"/>
          </a:xfrm>
        </p:grpSpPr>
        <p:sp>
          <p:nvSpPr>
            <p:cNvPr id="5127" name="Oval 7"/>
            <p:cNvSpPr>
              <a:spLocks noChangeArrowheads="1"/>
            </p:cNvSpPr>
            <p:nvPr/>
          </p:nvSpPr>
          <p:spPr bwMode="auto">
            <a:xfrm>
              <a:off x="1536" y="480"/>
              <a:ext cx="458" cy="494"/>
            </a:xfrm>
            <a:prstGeom prst="ellipse">
              <a:avLst/>
            </a:prstGeom>
            <a:solidFill>
              <a:srgbClr val="99CC00"/>
            </a:solidFill>
            <a:ln w="9525">
              <a:solidFill>
                <a:schemeClr val="tx1"/>
              </a:solidFill>
              <a:round/>
              <a:headEnd/>
              <a:tailEnd/>
            </a:ln>
            <a:effectLst/>
          </p:spPr>
          <p:txBody>
            <a:bodyPr wrap="none" anchor="ctr"/>
            <a:lstStyle/>
            <a:p>
              <a:endParaRPr lang="ru-RU"/>
            </a:p>
          </p:txBody>
        </p:sp>
        <p:sp>
          <p:nvSpPr>
            <p:cNvPr id="5131" name="Oval 11"/>
            <p:cNvSpPr>
              <a:spLocks noChangeArrowheads="1"/>
            </p:cNvSpPr>
            <p:nvPr/>
          </p:nvSpPr>
          <p:spPr bwMode="auto">
            <a:xfrm>
              <a:off x="1536" y="1536"/>
              <a:ext cx="458" cy="494"/>
            </a:xfrm>
            <a:prstGeom prst="ellipse">
              <a:avLst/>
            </a:prstGeom>
            <a:solidFill>
              <a:srgbClr val="CC99FF"/>
            </a:solidFill>
            <a:ln w="9525">
              <a:solidFill>
                <a:schemeClr val="tx1"/>
              </a:solidFill>
              <a:round/>
              <a:headEnd/>
              <a:tailEnd/>
            </a:ln>
            <a:effectLst/>
          </p:spPr>
          <p:txBody>
            <a:bodyPr wrap="none" anchor="ctr"/>
            <a:lstStyle/>
            <a:p>
              <a:endParaRPr lang="ru-RU"/>
            </a:p>
          </p:txBody>
        </p:sp>
        <p:sp>
          <p:nvSpPr>
            <p:cNvPr id="5139" name="Oval 19"/>
            <p:cNvSpPr>
              <a:spLocks noChangeArrowheads="1"/>
            </p:cNvSpPr>
            <p:nvPr/>
          </p:nvSpPr>
          <p:spPr bwMode="auto">
            <a:xfrm>
              <a:off x="2520" y="480"/>
              <a:ext cx="458" cy="494"/>
            </a:xfrm>
            <a:prstGeom prst="ellipse">
              <a:avLst/>
            </a:prstGeom>
            <a:solidFill>
              <a:srgbClr val="99CC00"/>
            </a:solidFill>
            <a:ln w="9525">
              <a:solidFill>
                <a:schemeClr val="tx1"/>
              </a:solidFill>
              <a:round/>
              <a:headEnd/>
              <a:tailEnd/>
            </a:ln>
            <a:effectLst/>
          </p:spPr>
          <p:txBody>
            <a:bodyPr wrap="none" anchor="ctr"/>
            <a:lstStyle/>
            <a:p>
              <a:endParaRPr lang="ru-RU"/>
            </a:p>
          </p:txBody>
        </p:sp>
        <p:sp>
          <p:nvSpPr>
            <p:cNvPr id="5140" name="Oval 20"/>
            <p:cNvSpPr>
              <a:spLocks noChangeArrowheads="1"/>
            </p:cNvSpPr>
            <p:nvPr/>
          </p:nvSpPr>
          <p:spPr bwMode="auto">
            <a:xfrm>
              <a:off x="2520" y="1536"/>
              <a:ext cx="458" cy="494"/>
            </a:xfrm>
            <a:prstGeom prst="ellipse">
              <a:avLst/>
            </a:prstGeom>
            <a:solidFill>
              <a:srgbClr val="CC99FF"/>
            </a:solidFill>
            <a:ln w="9525">
              <a:solidFill>
                <a:schemeClr val="tx1"/>
              </a:solidFill>
              <a:round/>
              <a:headEnd/>
              <a:tailEnd/>
            </a:ln>
            <a:effectLst/>
          </p:spPr>
          <p:txBody>
            <a:bodyPr wrap="none" anchor="ctr"/>
            <a:lstStyle/>
            <a:p>
              <a:endParaRPr lang="ru-RU"/>
            </a:p>
          </p:txBody>
        </p:sp>
        <p:sp>
          <p:nvSpPr>
            <p:cNvPr id="5143" name="Oval 23"/>
            <p:cNvSpPr>
              <a:spLocks noChangeArrowheads="1"/>
            </p:cNvSpPr>
            <p:nvPr/>
          </p:nvSpPr>
          <p:spPr bwMode="auto">
            <a:xfrm>
              <a:off x="3504" y="480"/>
              <a:ext cx="458" cy="494"/>
            </a:xfrm>
            <a:prstGeom prst="ellipse">
              <a:avLst/>
            </a:prstGeom>
            <a:solidFill>
              <a:srgbClr val="99CC00"/>
            </a:solidFill>
            <a:ln w="9525">
              <a:solidFill>
                <a:schemeClr val="tx1"/>
              </a:solidFill>
              <a:round/>
              <a:headEnd/>
              <a:tailEnd/>
            </a:ln>
            <a:effectLst/>
          </p:spPr>
          <p:txBody>
            <a:bodyPr wrap="none" anchor="ctr"/>
            <a:lstStyle/>
            <a:p>
              <a:endParaRPr lang="ru-RU"/>
            </a:p>
          </p:txBody>
        </p:sp>
        <p:sp>
          <p:nvSpPr>
            <p:cNvPr id="5144" name="Oval 24"/>
            <p:cNvSpPr>
              <a:spLocks noChangeArrowheads="1"/>
            </p:cNvSpPr>
            <p:nvPr/>
          </p:nvSpPr>
          <p:spPr bwMode="auto">
            <a:xfrm>
              <a:off x="3504" y="1536"/>
              <a:ext cx="458" cy="494"/>
            </a:xfrm>
            <a:prstGeom prst="ellipse">
              <a:avLst/>
            </a:prstGeom>
            <a:solidFill>
              <a:srgbClr val="CC99FF"/>
            </a:solidFill>
            <a:ln w="9525">
              <a:solidFill>
                <a:schemeClr val="tx1"/>
              </a:solidFill>
              <a:round/>
              <a:headEnd/>
              <a:tailEnd/>
            </a:ln>
            <a:effectLst/>
          </p:spPr>
          <p:txBody>
            <a:bodyPr wrap="none" anchor="ctr"/>
            <a:lstStyle/>
            <a:p>
              <a:endParaRPr lang="ru-RU"/>
            </a:p>
          </p:txBody>
        </p:sp>
        <p:cxnSp>
          <p:nvCxnSpPr>
            <p:cNvPr id="5149" name="AutoShape 29"/>
            <p:cNvCxnSpPr>
              <a:cxnSpLocks noChangeShapeType="1"/>
              <a:stCxn id="5127" idx="4"/>
              <a:endCxn id="5131" idx="0"/>
            </p:cNvCxnSpPr>
            <p:nvPr/>
          </p:nvCxnSpPr>
          <p:spPr bwMode="auto">
            <a:xfrm>
              <a:off x="1765" y="974"/>
              <a:ext cx="0" cy="562"/>
            </a:xfrm>
            <a:prstGeom prst="straightConnector1">
              <a:avLst/>
            </a:prstGeom>
            <a:noFill/>
            <a:ln w="9525">
              <a:solidFill>
                <a:schemeClr val="tx1"/>
              </a:solidFill>
              <a:round/>
              <a:headEnd/>
              <a:tailEnd type="triangle" w="med" len="med"/>
            </a:ln>
            <a:effectLst/>
          </p:spPr>
        </p:cxnSp>
        <p:cxnSp>
          <p:nvCxnSpPr>
            <p:cNvPr id="5151" name="AutoShape 31"/>
            <p:cNvCxnSpPr>
              <a:cxnSpLocks noChangeShapeType="1"/>
              <a:stCxn id="5139" idx="4"/>
              <a:endCxn id="5140" idx="0"/>
            </p:cNvCxnSpPr>
            <p:nvPr/>
          </p:nvCxnSpPr>
          <p:spPr bwMode="auto">
            <a:xfrm>
              <a:off x="2749" y="974"/>
              <a:ext cx="0" cy="562"/>
            </a:xfrm>
            <a:prstGeom prst="straightConnector1">
              <a:avLst/>
            </a:prstGeom>
            <a:noFill/>
            <a:ln w="9525">
              <a:solidFill>
                <a:schemeClr val="tx1"/>
              </a:solidFill>
              <a:round/>
              <a:headEnd/>
              <a:tailEnd type="triangle" w="med" len="med"/>
            </a:ln>
            <a:effectLst/>
          </p:spPr>
        </p:cxnSp>
        <p:cxnSp>
          <p:nvCxnSpPr>
            <p:cNvPr id="5152" name="AutoShape 32"/>
            <p:cNvCxnSpPr>
              <a:cxnSpLocks noChangeShapeType="1"/>
              <a:stCxn id="5143" idx="4"/>
              <a:endCxn id="5144" idx="0"/>
            </p:cNvCxnSpPr>
            <p:nvPr/>
          </p:nvCxnSpPr>
          <p:spPr bwMode="auto">
            <a:xfrm>
              <a:off x="3733" y="974"/>
              <a:ext cx="0" cy="562"/>
            </a:xfrm>
            <a:prstGeom prst="straightConnector1">
              <a:avLst/>
            </a:prstGeom>
            <a:noFill/>
            <a:ln w="9525">
              <a:solidFill>
                <a:schemeClr val="tx1"/>
              </a:solidFill>
              <a:round/>
              <a:headEnd/>
              <a:tailEnd type="triangle" w="med" len="med"/>
            </a:ln>
            <a:effectLst/>
          </p:spPr>
        </p:cxnSp>
        <p:cxnSp>
          <p:nvCxnSpPr>
            <p:cNvPr id="5153" name="AutoShape 33"/>
            <p:cNvCxnSpPr>
              <a:cxnSpLocks noChangeShapeType="1"/>
              <a:stCxn id="5127" idx="6"/>
              <a:endCxn id="5139" idx="2"/>
            </p:cNvCxnSpPr>
            <p:nvPr/>
          </p:nvCxnSpPr>
          <p:spPr bwMode="auto">
            <a:xfrm>
              <a:off x="1994" y="727"/>
              <a:ext cx="526" cy="0"/>
            </a:xfrm>
            <a:prstGeom prst="straightConnector1">
              <a:avLst/>
            </a:prstGeom>
            <a:noFill/>
            <a:ln w="9525">
              <a:solidFill>
                <a:schemeClr val="tx1"/>
              </a:solidFill>
              <a:round/>
              <a:headEnd/>
              <a:tailEnd type="triangle" w="med" len="med"/>
            </a:ln>
            <a:effectLst/>
          </p:spPr>
        </p:cxnSp>
        <p:cxnSp>
          <p:nvCxnSpPr>
            <p:cNvPr id="5154" name="AutoShape 34"/>
            <p:cNvCxnSpPr>
              <a:cxnSpLocks noChangeShapeType="1"/>
              <a:stCxn id="5139" idx="6"/>
              <a:endCxn id="5143" idx="2"/>
            </p:cNvCxnSpPr>
            <p:nvPr/>
          </p:nvCxnSpPr>
          <p:spPr bwMode="auto">
            <a:xfrm>
              <a:off x="2978" y="727"/>
              <a:ext cx="526" cy="0"/>
            </a:xfrm>
            <a:prstGeom prst="straightConnector1">
              <a:avLst/>
            </a:prstGeom>
            <a:noFill/>
            <a:ln w="9525">
              <a:solidFill>
                <a:schemeClr val="tx1"/>
              </a:solidFill>
              <a:round/>
              <a:headEnd/>
              <a:tailEnd type="triangle" w="med" len="med"/>
            </a:ln>
            <a:effectLst/>
          </p:spPr>
        </p:cxnSp>
        <p:cxnSp>
          <p:nvCxnSpPr>
            <p:cNvPr id="5158" name="AutoShape 38"/>
            <p:cNvCxnSpPr>
              <a:cxnSpLocks noChangeShapeType="1"/>
              <a:endCxn id="5127" idx="2"/>
            </p:cNvCxnSpPr>
            <p:nvPr/>
          </p:nvCxnSpPr>
          <p:spPr bwMode="auto">
            <a:xfrm>
              <a:off x="1082" y="727"/>
              <a:ext cx="454" cy="0"/>
            </a:xfrm>
            <a:prstGeom prst="straightConnector1">
              <a:avLst/>
            </a:prstGeom>
            <a:noFill/>
            <a:ln w="9525">
              <a:solidFill>
                <a:schemeClr val="tx1"/>
              </a:solidFill>
              <a:round/>
              <a:headEnd/>
              <a:tailEnd type="triangle" w="med" len="med"/>
            </a:ln>
            <a:effectLst/>
          </p:spPr>
        </p:cxnSp>
        <p:cxnSp>
          <p:nvCxnSpPr>
            <p:cNvPr id="5159" name="AutoShape 39"/>
            <p:cNvCxnSpPr>
              <a:cxnSpLocks noChangeShapeType="1"/>
              <a:stCxn id="5143" idx="6"/>
            </p:cNvCxnSpPr>
            <p:nvPr/>
          </p:nvCxnSpPr>
          <p:spPr bwMode="auto">
            <a:xfrm>
              <a:off x="3962" y="727"/>
              <a:ext cx="454" cy="0"/>
            </a:xfrm>
            <a:prstGeom prst="straightConnector1">
              <a:avLst/>
            </a:prstGeom>
            <a:noFill/>
            <a:ln w="9525">
              <a:solidFill>
                <a:schemeClr val="tx1"/>
              </a:solidFill>
              <a:round/>
              <a:headEnd/>
              <a:tailEnd type="triangle" w="med" len="med"/>
            </a:ln>
            <a:effectLst/>
          </p:spPr>
        </p:cxnSp>
      </p:grpSp>
      <p:sp>
        <p:nvSpPr>
          <p:cNvPr id="5163" name="Oval 43"/>
          <p:cNvSpPr>
            <a:spLocks noChangeArrowheads="1"/>
          </p:cNvSpPr>
          <p:nvPr/>
        </p:nvSpPr>
        <p:spPr bwMode="auto">
          <a:xfrm>
            <a:off x="762000" y="1295400"/>
            <a:ext cx="642938" cy="606425"/>
          </a:xfrm>
          <a:prstGeom prst="ellipse">
            <a:avLst/>
          </a:prstGeom>
          <a:solidFill>
            <a:srgbClr val="99CC00"/>
          </a:solidFill>
          <a:ln w="9525">
            <a:solidFill>
              <a:schemeClr val="tx1"/>
            </a:solidFill>
            <a:round/>
            <a:headEnd/>
            <a:tailEnd/>
          </a:ln>
          <a:effectLst/>
        </p:spPr>
        <p:txBody>
          <a:bodyPr wrap="none" anchor="ctr"/>
          <a:lstStyle/>
          <a:p>
            <a:endParaRPr lang="ru-RU"/>
          </a:p>
        </p:txBody>
      </p:sp>
      <p:sp>
        <p:nvSpPr>
          <p:cNvPr id="5164" name="Oval 44"/>
          <p:cNvSpPr>
            <a:spLocks noChangeArrowheads="1"/>
          </p:cNvSpPr>
          <p:nvPr/>
        </p:nvSpPr>
        <p:spPr bwMode="auto">
          <a:xfrm>
            <a:off x="762000" y="2593975"/>
            <a:ext cx="642938" cy="606425"/>
          </a:xfrm>
          <a:prstGeom prst="ellipse">
            <a:avLst/>
          </a:prstGeom>
          <a:solidFill>
            <a:srgbClr val="CC99FF"/>
          </a:solidFill>
          <a:ln w="9525">
            <a:solidFill>
              <a:schemeClr val="tx1"/>
            </a:solidFill>
            <a:round/>
            <a:headEnd/>
            <a:tailEnd/>
          </a:ln>
          <a:effectLst/>
        </p:spPr>
        <p:txBody>
          <a:bodyPr wrap="none" anchor="ctr"/>
          <a:lstStyle/>
          <a:p>
            <a:endParaRPr lang="ru-RU"/>
          </a:p>
        </p:txBody>
      </p:sp>
      <p:cxnSp>
        <p:nvCxnSpPr>
          <p:cNvPr id="5165" name="AutoShape 45"/>
          <p:cNvCxnSpPr>
            <a:cxnSpLocks noChangeShapeType="1"/>
            <a:stCxn id="5163" idx="4"/>
            <a:endCxn id="5164" idx="0"/>
          </p:cNvCxnSpPr>
          <p:nvPr/>
        </p:nvCxnSpPr>
        <p:spPr bwMode="auto">
          <a:xfrm>
            <a:off x="1082675" y="1901825"/>
            <a:ext cx="0" cy="692150"/>
          </a:xfrm>
          <a:prstGeom prst="straightConnector1">
            <a:avLst/>
          </a:prstGeom>
          <a:noFill/>
          <a:ln w="9525">
            <a:solidFill>
              <a:schemeClr val="tx1"/>
            </a:solidFill>
            <a:round/>
            <a:headEnd/>
            <a:tailEnd type="triangle" w="med" len="med"/>
          </a:ln>
          <a:effectLst/>
        </p:spPr>
      </p:cxnSp>
      <p:cxnSp>
        <p:nvCxnSpPr>
          <p:cNvPr id="5166" name="AutoShape 46"/>
          <p:cNvCxnSpPr>
            <a:cxnSpLocks noChangeShapeType="1"/>
          </p:cNvCxnSpPr>
          <p:nvPr/>
        </p:nvCxnSpPr>
        <p:spPr bwMode="auto">
          <a:xfrm>
            <a:off x="1447800" y="1600200"/>
            <a:ext cx="381000" cy="0"/>
          </a:xfrm>
          <a:prstGeom prst="straightConnector1">
            <a:avLst/>
          </a:prstGeom>
          <a:noFill/>
          <a:ln w="9525">
            <a:solidFill>
              <a:schemeClr val="tx1"/>
            </a:solidFill>
            <a:round/>
            <a:headEnd/>
            <a:tailEnd type="triangle" w="med" len="med"/>
          </a:ln>
          <a:effectLst/>
        </p:spPr>
      </p:cxnSp>
      <p:sp>
        <p:nvSpPr>
          <p:cNvPr id="5167" name="Oval 47"/>
          <p:cNvSpPr>
            <a:spLocks noChangeArrowheads="1"/>
          </p:cNvSpPr>
          <p:nvPr/>
        </p:nvSpPr>
        <p:spPr bwMode="auto">
          <a:xfrm>
            <a:off x="7696200" y="1295400"/>
            <a:ext cx="642938" cy="606425"/>
          </a:xfrm>
          <a:prstGeom prst="ellipse">
            <a:avLst/>
          </a:prstGeom>
          <a:solidFill>
            <a:srgbClr val="99CC00"/>
          </a:solidFill>
          <a:ln w="9525">
            <a:solidFill>
              <a:schemeClr val="tx1"/>
            </a:solidFill>
            <a:round/>
            <a:headEnd/>
            <a:tailEnd/>
          </a:ln>
          <a:effectLst/>
        </p:spPr>
        <p:txBody>
          <a:bodyPr wrap="none" anchor="ctr"/>
          <a:lstStyle/>
          <a:p>
            <a:endParaRPr lang="ru-RU"/>
          </a:p>
        </p:txBody>
      </p:sp>
      <p:sp>
        <p:nvSpPr>
          <p:cNvPr id="5168" name="Oval 48"/>
          <p:cNvSpPr>
            <a:spLocks noChangeArrowheads="1"/>
          </p:cNvSpPr>
          <p:nvPr/>
        </p:nvSpPr>
        <p:spPr bwMode="auto">
          <a:xfrm>
            <a:off x="7696200" y="2593975"/>
            <a:ext cx="642938" cy="606425"/>
          </a:xfrm>
          <a:prstGeom prst="ellipse">
            <a:avLst/>
          </a:prstGeom>
          <a:solidFill>
            <a:srgbClr val="CC99FF"/>
          </a:solidFill>
          <a:ln w="9525">
            <a:solidFill>
              <a:schemeClr val="tx1"/>
            </a:solidFill>
            <a:round/>
            <a:headEnd/>
            <a:tailEnd/>
          </a:ln>
          <a:effectLst/>
        </p:spPr>
        <p:txBody>
          <a:bodyPr wrap="none" anchor="ctr"/>
          <a:lstStyle/>
          <a:p>
            <a:endParaRPr lang="ru-RU"/>
          </a:p>
        </p:txBody>
      </p:sp>
      <p:cxnSp>
        <p:nvCxnSpPr>
          <p:cNvPr id="5169" name="AutoShape 49"/>
          <p:cNvCxnSpPr>
            <a:cxnSpLocks noChangeShapeType="1"/>
            <a:stCxn id="5167" idx="4"/>
            <a:endCxn id="5168" idx="0"/>
          </p:cNvCxnSpPr>
          <p:nvPr/>
        </p:nvCxnSpPr>
        <p:spPr bwMode="auto">
          <a:xfrm>
            <a:off x="8016875" y="1901825"/>
            <a:ext cx="0" cy="692150"/>
          </a:xfrm>
          <a:prstGeom prst="straightConnector1">
            <a:avLst/>
          </a:prstGeom>
          <a:noFill/>
          <a:ln w="9525">
            <a:solidFill>
              <a:schemeClr val="tx1"/>
            </a:solidFill>
            <a:round/>
            <a:headEnd/>
            <a:tailEnd type="triangle" w="med" len="med"/>
          </a:ln>
          <a:effectLst/>
        </p:spPr>
      </p:cxnSp>
      <p:cxnSp>
        <p:nvCxnSpPr>
          <p:cNvPr id="5170" name="AutoShape 50"/>
          <p:cNvCxnSpPr>
            <a:cxnSpLocks noChangeShapeType="1"/>
            <a:endCxn id="5167" idx="2"/>
          </p:cNvCxnSpPr>
          <p:nvPr/>
        </p:nvCxnSpPr>
        <p:spPr bwMode="auto">
          <a:xfrm flipV="1">
            <a:off x="7391400" y="1598613"/>
            <a:ext cx="304800" cy="1587"/>
          </a:xfrm>
          <a:prstGeom prst="straightConnector1">
            <a:avLst/>
          </a:prstGeom>
          <a:noFill/>
          <a:ln w="9525">
            <a:solidFill>
              <a:schemeClr val="tx1"/>
            </a:solidFill>
            <a:round/>
            <a:headEnd/>
            <a:tailEnd type="triangle" w="med" len="med"/>
          </a:ln>
          <a:effectLst/>
        </p:spPr>
      </p:cxnSp>
      <p:sp>
        <p:nvSpPr>
          <p:cNvPr id="26" name="Oval 44"/>
          <p:cNvSpPr>
            <a:spLocks noChangeArrowheads="1"/>
          </p:cNvSpPr>
          <p:nvPr/>
        </p:nvSpPr>
        <p:spPr bwMode="auto">
          <a:xfrm>
            <a:off x="428652" y="3501008"/>
            <a:ext cx="642938" cy="606425"/>
          </a:xfrm>
          <a:prstGeom prst="ellipse">
            <a:avLst/>
          </a:prstGeom>
          <a:solidFill>
            <a:srgbClr val="CC99FF"/>
          </a:solidFill>
          <a:ln w="9525">
            <a:solidFill>
              <a:schemeClr val="tx1"/>
            </a:solidFill>
            <a:round/>
            <a:headEnd/>
            <a:tailEnd/>
          </a:ln>
          <a:effectLst/>
        </p:spPr>
        <p:txBody>
          <a:bodyPr wrap="none" anchor="ctr"/>
          <a:lstStyle/>
          <a:p>
            <a:endParaRPr lang="ru-RU"/>
          </a:p>
        </p:txBody>
      </p:sp>
      <p:sp>
        <p:nvSpPr>
          <p:cNvPr id="27" name="Oval 43"/>
          <p:cNvSpPr>
            <a:spLocks noChangeArrowheads="1"/>
          </p:cNvSpPr>
          <p:nvPr/>
        </p:nvSpPr>
        <p:spPr bwMode="auto">
          <a:xfrm>
            <a:off x="439226" y="4193158"/>
            <a:ext cx="642938" cy="606425"/>
          </a:xfrm>
          <a:prstGeom prst="ellipse">
            <a:avLst/>
          </a:prstGeom>
          <a:solidFill>
            <a:srgbClr val="99CC00"/>
          </a:solidFill>
          <a:ln w="9525">
            <a:solidFill>
              <a:schemeClr val="tx1"/>
            </a:solidFill>
            <a:round/>
            <a:headEnd/>
            <a:tailEnd/>
          </a:ln>
          <a:effectLst/>
        </p:spPr>
        <p:txBody>
          <a:bodyPr wrap="none" anchor="ctr"/>
          <a:lstStyle/>
          <a:p>
            <a:endParaRPr lang="ru-RU"/>
          </a:p>
        </p:txBody>
      </p:sp>
      <p:cxnSp>
        <p:nvCxnSpPr>
          <p:cNvPr id="28" name="AutoShape 38"/>
          <p:cNvCxnSpPr>
            <a:cxnSpLocks noChangeShapeType="1"/>
          </p:cNvCxnSpPr>
          <p:nvPr/>
        </p:nvCxnSpPr>
        <p:spPr bwMode="auto">
          <a:xfrm>
            <a:off x="609600" y="5013176"/>
            <a:ext cx="637714" cy="0"/>
          </a:xfrm>
          <a:prstGeom prst="straightConnector1">
            <a:avLst/>
          </a:prstGeom>
          <a:noFill/>
          <a:ln w="9525">
            <a:solidFill>
              <a:schemeClr val="tx1"/>
            </a:solidFill>
            <a:round/>
            <a:headEnd/>
            <a:tailEnd type="triangle" w="med" len="med"/>
          </a:ln>
          <a:effectLst/>
        </p:spPr>
      </p:cxnSp>
    </p:spTree>
    <p:extLst>
      <p:ext uri="{BB962C8B-B14F-4D97-AF65-F5344CB8AC3E}">
        <p14:creationId xmlns:p14="http://schemas.microsoft.com/office/powerpoint/2010/main" val="18720953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sz="half" idx="4294967295"/>
          </p:nvPr>
        </p:nvSpPr>
        <p:spPr>
          <a:xfrm>
            <a:off x="539552" y="4149080"/>
            <a:ext cx="7772400" cy="1981200"/>
          </a:xfrm>
        </p:spPr>
        <p:txBody>
          <a:bodyPr/>
          <a:lstStyle/>
          <a:p>
            <a:r>
              <a:rPr lang="en-US" sz="2800" dirty="0"/>
              <a:t>Green circles are </a:t>
            </a:r>
            <a:r>
              <a:rPr lang="en-US" sz="2800" b="1" i="1" dirty="0"/>
              <a:t>hidden states</a:t>
            </a:r>
          </a:p>
          <a:p>
            <a:r>
              <a:rPr lang="en-US" sz="2800" dirty="0"/>
              <a:t>Dependent only on the previous state</a:t>
            </a:r>
          </a:p>
          <a:p>
            <a:r>
              <a:rPr lang="en-US" sz="2800" dirty="0"/>
              <a:t>“The past is independent of the future given the present.”</a:t>
            </a:r>
          </a:p>
          <a:p>
            <a:endParaRPr lang="en-US" sz="2800" dirty="0"/>
          </a:p>
          <a:p>
            <a:endParaRPr lang="en-US" sz="2800" dirty="0"/>
          </a:p>
        </p:txBody>
      </p:sp>
      <p:grpSp>
        <p:nvGrpSpPr>
          <p:cNvPr id="3" name="Группа 2"/>
          <p:cNvGrpSpPr/>
          <p:nvPr/>
        </p:nvGrpSpPr>
        <p:grpSpPr>
          <a:xfrm>
            <a:off x="381000" y="1844824"/>
            <a:ext cx="8229600" cy="2093656"/>
            <a:chOff x="381000" y="1106744"/>
            <a:chExt cx="8229600" cy="2093656"/>
          </a:xfrm>
        </p:grpSpPr>
        <p:sp>
          <p:nvSpPr>
            <p:cNvPr id="14354" name="Rectangle 18"/>
            <p:cNvSpPr>
              <a:spLocks noChangeArrowheads="1"/>
            </p:cNvSpPr>
            <p:nvPr/>
          </p:nvSpPr>
          <p:spPr bwMode="auto">
            <a:xfrm>
              <a:off x="381000" y="1106744"/>
              <a:ext cx="8229600" cy="914400"/>
            </a:xfrm>
            <a:prstGeom prst="rect">
              <a:avLst/>
            </a:prstGeom>
            <a:solidFill>
              <a:srgbClr val="FFCC00"/>
            </a:solidFill>
            <a:ln w="9525">
              <a:solidFill>
                <a:schemeClr val="tx1"/>
              </a:solidFill>
              <a:miter lim="800000"/>
              <a:headEnd/>
              <a:tailEnd/>
            </a:ln>
            <a:effectLst/>
          </p:spPr>
          <p:txBody>
            <a:bodyPr wrap="none" anchor="ctr"/>
            <a:lstStyle/>
            <a:p>
              <a:endParaRPr lang="ru-RU"/>
            </a:p>
          </p:txBody>
        </p:sp>
        <p:grpSp>
          <p:nvGrpSpPr>
            <p:cNvPr id="14340" name="Group 4"/>
            <p:cNvGrpSpPr>
              <a:grpSpLocks/>
            </p:cNvGrpSpPr>
            <p:nvPr/>
          </p:nvGrpSpPr>
          <p:grpSpPr bwMode="auto">
            <a:xfrm>
              <a:off x="2286000" y="1295400"/>
              <a:ext cx="4683125" cy="1905000"/>
              <a:chOff x="1082" y="480"/>
              <a:chExt cx="3334" cy="1550"/>
            </a:xfrm>
          </p:grpSpPr>
          <p:sp>
            <p:nvSpPr>
              <p:cNvPr id="14341" name="Oval 5"/>
              <p:cNvSpPr>
                <a:spLocks noChangeArrowheads="1"/>
              </p:cNvSpPr>
              <p:nvPr/>
            </p:nvSpPr>
            <p:spPr bwMode="auto">
              <a:xfrm>
                <a:off x="1536" y="480"/>
                <a:ext cx="458" cy="494"/>
              </a:xfrm>
              <a:prstGeom prst="ellipse">
                <a:avLst/>
              </a:prstGeom>
              <a:solidFill>
                <a:srgbClr val="99CC00"/>
              </a:solidFill>
              <a:ln w="9525">
                <a:solidFill>
                  <a:schemeClr val="tx1"/>
                </a:solidFill>
                <a:round/>
                <a:headEnd/>
                <a:tailEnd/>
              </a:ln>
              <a:effectLst/>
            </p:spPr>
            <p:txBody>
              <a:bodyPr wrap="none" anchor="ctr"/>
              <a:lstStyle/>
              <a:p>
                <a:endParaRPr lang="ru-RU"/>
              </a:p>
            </p:txBody>
          </p:sp>
          <p:sp>
            <p:nvSpPr>
              <p:cNvPr id="14342" name="Oval 6"/>
              <p:cNvSpPr>
                <a:spLocks noChangeArrowheads="1"/>
              </p:cNvSpPr>
              <p:nvPr/>
            </p:nvSpPr>
            <p:spPr bwMode="auto">
              <a:xfrm>
                <a:off x="1536" y="1536"/>
                <a:ext cx="458" cy="494"/>
              </a:xfrm>
              <a:prstGeom prst="ellipse">
                <a:avLst/>
              </a:prstGeom>
              <a:solidFill>
                <a:srgbClr val="CC99FF"/>
              </a:solidFill>
              <a:ln w="9525">
                <a:solidFill>
                  <a:schemeClr val="tx1"/>
                </a:solidFill>
                <a:round/>
                <a:headEnd/>
                <a:tailEnd/>
              </a:ln>
              <a:effectLst/>
            </p:spPr>
            <p:txBody>
              <a:bodyPr wrap="none" anchor="ctr"/>
              <a:lstStyle/>
              <a:p>
                <a:endParaRPr lang="ru-RU"/>
              </a:p>
            </p:txBody>
          </p:sp>
          <p:sp>
            <p:nvSpPr>
              <p:cNvPr id="14343" name="Oval 7"/>
              <p:cNvSpPr>
                <a:spLocks noChangeArrowheads="1"/>
              </p:cNvSpPr>
              <p:nvPr/>
            </p:nvSpPr>
            <p:spPr bwMode="auto">
              <a:xfrm>
                <a:off x="2520" y="480"/>
                <a:ext cx="458" cy="494"/>
              </a:xfrm>
              <a:prstGeom prst="ellipse">
                <a:avLst/>
              </a:prstGeom>
              <a:solidFill>
                <a:srgbClr val="99CC00"/>
              </a:solidFill>
              <a:ln w="9525">
                <a:solidFill>
                  <a:schemeClr val="tx1"/>
                </a:solidFill>
                <a:round/>
                <a:headEnd/>
                <a:tailEnd/>
              </a:ln>
              <a:effectLst/>
            </p:spPr>
            <p:txBody>
              <a:bodyPr wrap="none" anchor="ctr"/>
              <a:lstStyle/>
              <a:p>
                <a:endParaRPr lang="ru-RU"/>
              </a:p>
            </p:txBody>
          </p:sp>
          <p:sp>
            <p:nvSpPr>
              <p:cNvPr id="14344" name="Oval 8"/>
              <p:cNvSpPr>
                <a:spLocks noChangeArrowheads="1"/>
              </p:cNvSpPr>
              <p:nvPr/>
            </p:nvSpPr>
            <p:spPr bwMode="auto">
              <a:xfrm>
                <a:off x="2520" y="1536"/>
                <a:ext cx="458" cy="494"/>
              </a:xfrm>
              <a:prstGeom prst="ellipse">
                <a:avLst/>
              </a:prstGeom>
              <a:solidFill>
                <a:srgbClr val="CC99FF"/>
              </a:solidFill>
              <a:ln w="9525">
                <a:solidFill>
                  <a:schemeClr val="tx1"/>
                </a:solidFill>
                <a:round/>
                <a:headEnd/>
                <a:tailEnd/>
              </a:ln>
              <a:effectLst/>
            </p:spPr>
            <p:txBody>
              <a:bodyPr wrap="none" anchor="ctr"/>
              <a:lstStyle/>
              <a:p>
                <a:endParaRPr lang="ru-RU"/>
              </a:p>
            </p:txBody>
          </p:sp>
          <p:sp>
            <p:nvSpPr>
              <p:cNvPr id="14345" name="Oval 9"/>
              <p:cNvSpPr>
                <a:spLocks noChangeArrowheads="1"/>
              </p:cNvSpPr>
              <p:nvPr/>
            </p:nvSpPr>
            <p:spPr bwMode="auto">
              <a:xfrm>
                <a:off x="3504" y="480"/>
                <a:ext cx="458" cy="494"/>
              </a:xfrm>
              <a:prstGeom prst="ellipse">
                <a:avLst/>
              </a:prstGeom>
              <a:solidFill>
                <a:srgbClr val="99CC00"/>
              </a:solidFill>
              <a:ln w="9525">
                <a:solidFill>
                  <a:schemeClr val="tx1"/>
                </a:solidFill>
                <a:round/>
                <a:headEnd/>
                <a:tailEnd/>
              </a:ln>
              <a:effectLst/>
            </p:spPr>
            <p:txBody>
              <a:bodyPr wrap="none" anchor="ctr"/>
              <a:lstStyle/>
              <a:p>
                <a:endParaRPr lang="ru-RU"/>
              </a:p>
            </p:txBody>
          </p:sp>
          <p:sp>
            <p:nvSpPr>
              <p:cNvPr id="14346" name="Oval 10"/>
              <p:cNvSpPr>
                <a:spLocks noChangeArrowheads="1"/>
              </p:cNvSpPr>
              <p:nvPr/>
            </p:nvSpPr>
            <p:spPr bwMode="auto">
              <a:xfrm>
                <a:off x="3504" y="1536"/>
                <a:ext cx="458" cy="494"/>
              </a:xfrm>
              <a:prstGeom prst="ellipse">
                <a:avLst/>
              </a:prstGeom>
              <a:solidFill>
                <a:srgbClr val="CC99FF"/>
              </a:solidFill>
              <a:ln w="9525">
                <a:solidFill>
                  <a:schemeClr val="tx1"/>
                </a:solidFill>
                <a:round/>
                <a:headEnd/>
                <a:tailEnd/>
              </a:ln>
              <a:effectLst/>
            </p:spPr>
            <p:txBody>
              <a:bodyPr wrap="none" anchor="ctr"/>
              <a:lstStyle/>
              <a:p>
                <a:endParaRPr lang="ru-RU"/>
              </a:p>
            </p:txBody>
          </p:sp>
          <p:cxnSp>
            <p:nvCxnSpPr>
              <p:cNvPr id="14347" name="AutoShape 11"/>
              <p:cNvCxnSpPr>
                <a:cxnSpLocks noChangeShapeType="1"/>
                <a:stCxn id="14341" idx="4"/>
                <a:endCxn id="14342" idx="0"/>
              </p:cNvCxnSpPr>
              <p:nvPr/>
            </p:nvCxnSpPr>
            <p:spPr bwMode="auto">
              <a:xfrm>
                <a:off x="1765" y="974"/>
                <a:ext cx="0" cy="562"/>
              </a:xfrm>
              <a:prstGeom prst="straightConnector1">
                <a:avLst/>
              </a:prstGeom>
              <a:noFill/>
              <a:ln w="9525">
                <a:solidFill>
                  <a:schemeClr val="tx1"/>
                </a:solidFill>
                <a:round/>
                <a:headEnd/>
                <a:tailEnd type="triangle" w="med" len="med"/>
              </a:ln>
              <a:effectLst/>
            </p:spPr>
          </p:cxnSp>
          <p:cxnSp>
            <p:nvCxnSpPr>
              <p:cNvPr id="14348" name="AutoShape 12"/>
              <p:cNvCxnSpPr>
                <a:cxnSpLocks noChangeShapeType="1"/>
                <a:stCxn id="14343" idx="4"/>
                <a:endCxn id="14344" idx="0"/>
              </p:cNvCxnSpPr>
              <p:nvPr/>
            </p:nvCxnSpPr>
            <p:spPr bwMode="auto">
              <a:xfrm>
                <a:off x="2749" y="974"/>
                <a:ext cx="0" cy="562"/>
              </a:xfrm>
              <a:prstGeom prst="straightConnector1">
                <a:avLst/>
              </a:prstGeom>
              <a:noFill/>
              <a:ln w="9525">
                <a:solidFill>
                  <a:schemeClr val="tx1"/>
                </a:solidFill>
                <a:round/>
                <a:headEnd/>
                <a:tailEnd type="triangle" w="med" len="med"/>
              </a:ln>
              <a:effectLst/>
            </p:spPr>
          </p:cxnSp>
          <p:cxnSp>
            <p:nvCxnSpPr>
              <p:cNvPr id="14349" name="AutoShape 13"/>
              <p:cNvCxnSpPr>
                <a:cxnSpLocks noChangeShapeType="1"/>
                <a:stCxn id="14345" idx="4"/>
                <a:endCxn id="14346" idx="0"/>
              </p:cNvCxnSpPr>
              <p:nvPr/>
            </p:nvCxnSpPr>
            <p:spPr bwMode="auto">
              <a:xfrm>
                <a:off x="3733" y="974"/>
                <a:ext cx="0" cy="562"/>
              </a:xfrm>
              <a:prstGeom prst="straightConnector1">
                <a:avLst/>
              </a:prstGeom>
              <a:noFill/>
              <a:ln w="9525">
                <a:solidFill>
                  <a:schemeClr val="tx1"/>
                </a:solidFill>
                <a:round/>
                <a:headEnd/>
                <a:tailEnd type="triangle" w="med" len="med"/>
              </a:ln>
              <a:effectLst/>
            </p:spPr>
          </p:cxnSp>
          <p:cxnSp>
            <p:nvCxnSpPr>
              <p:cNvPr id="14350" name="AutoShape 14"/>
              <p:cNvCxnSpPr>
                <a:cxnSpLocks noChangeShapeType="1"/>
                <a:stCxn id="14341" idx="6"/>
                <a:endCxn id="14343" idx="2"/>
              </p:cNvCxnSpPr>
              <p:nvPr/>
            </p:nvCxnSpPr>
            <p:spPr bwMode="auto">
              <a:xfrm>
                <a:off x="1994" y="727"/>
                <a:ext cx="526" cy="0"/>
              </a:xfrm>
              <a:prstGeom prst="straightConnector1">
                <a:avLst/>
              </a:prstGeom>
              <a:noFill/>
              <a:ln w="9525">
                <a:solidFill>
                  <a:schemeClr val="tx1"/>
                </a:solidFill>
                <a:round/>
                <a:headEnd/>
                <a:tailEnd type="triangle" w="med" len="med"/>
              </a:ln>
              <a:effectLst/>
            </p:spPr>
          </p:cxnSp>
          <p:cxnSp>
            <p:nvCxnSpPr>
              <p:cNvPr id="14351" name="AutoShape 15"/>
              <p:cNvCxnSpPr>
                <a:cxnSpLocks noChangeShapeType="1"/>
                <a:stCxn id="14343" idx="6"/>
                <a:endCxn id="14345" idx="2"/>
              </p:cNvCxnSpPr>
              <p:nvPr/>
            </p:nvCxnSpPr>
            <p:spPr bwMode="auto">
              <a:xfrm>
                <a:off x="2978" y="727"/>
                <a:ext cx="526" cy="0"/>
              </a:xfrm>
              <a:prstGeom prst="straightConnector1">
                <a:avLst/>
              </a:prstGeom>
              <a:noFill/>
              <a:ln w="9525">
                <a:solidFill>
                  <a:schemeClr val="tx1"/>
                </a:solidFill>
                <a:round/>
                <a:headEnd/>
                <a:tailEnd type="triangle" w="med" len="med"/>
              </a:ln>
              <a:effectLst/>
            </p:spPr>
          </p:cxnSp>
          <p:cxnSp>
            <p:nvCxnSpPr>
              <p:cNvPr id="14352" name="AutoShape 16"/>
              <p:cNvCxnSpPr>
                <a:cxnSpLocks noChangeShapeType="1"/>
                <a:endCxn id="14341" idx="2"/>
              </p:cNvCxnSpPr>
              <p:nvPr/>
            </p:nvCxnSpPr>
            <p:spPr bwMode="auto">
              <a:xfrm>
                <a:off x="1082" y="727"/>
                <a:ext cx="454" cy="0"/>
              </a:xfrm>
              <a:prstGeom prst="straightConnector1">
                <a:avLst/>
              </a:prstGeom>
              <a:noFill/>
              <a:ln w="9525">
                <a:solidFill>
                  <a:schemeClr val="tx1"/>
                </a:solidFill>
                <a:round/>
                <a:headEnd/>
                <a:tailEnd type="triangle" w="med" len="med"/>
              </a:ln>
              <a:effectLst/>
            </p:spPr>
          </p:cxnSp>
          <p:cxnSp>
            <p:nvCxnSpPr>
              <p:cNvPr id="14353" name="AutoShape 17"/>
              <p:cNvCxnSpPr>
                <a:cxnSpLocks noChangeShapeType="1"/>
                <a:stCxn id="14345" idx="6"/>
              </p:cNvCxnSpPr>
              <p:nvPr/>
            </p:nvCxnSpPr>
            <p:spPr bwMode="auto">
              <a:xfrm>
                <a:off x="3962" y="727"/>
                <a:ext cx="454" cy="0"/>
              </a:xfrm>
              <a:prstGeom prst="straightConnector1">
                <a:avLst/>
              </a:prstGeom>
              <a:noFill/>
              <a:ln w="9525">
                <a:solidFill>
                  <a:schemeClr val="tx1"/>
                </a:solidFill>
                <a:round/>
                <a:headEnd/>
                <a:tailEnd type="triangle" w="med" len="med"/>
              </a:ln>
              <a:effectLst/>
            </p:spPr>
          </p:cxnSp>
        </p:grpSp>
        <p:sp>
          <p:nvSpPr>
            <p:cNvPr id="14355" name="Oval 19"/>
            <p:cNvSpPr>
              <a:spLocks noChangeArrowheads="1"/>
            </p:cNvSpPr>
            <p:nvPr/>
          </p:nvSpPr>
          <p:spPr bwMode="auto">
            <a:xfrm>
              <a:off x="762000" y="1295400"/>
              <a:ext cx="642938" cy="606425"/>
            </a:xfrm>
            <a:prstGeom prst="ellipse">
              <a:avLst/>
            </a:prstGeom>
            <a:solidFill>
              <a:srgbClr val="99CC00"/>
            </a:solidFill>
            <a:ln w="9525">
              <a:solidFill>
                <a:schemeClr val="tx1"/>
              </a:solidFill>
              <a:round/>
              <a:headEnd/>
              <a:tailEnd/>
            </a:ln>
            <a:effectLst/>
          </p:spPr>
          <p:txBody>
            <a:bodyPr wrap="none" anchor="ctr"/>
            <a:lstStyle/>
            <a:p>
              <a:endParaRPr lang="ru-RU"/>
            </a:p>
          </p:txBody>
        </p:sp>
        <p:sp>
          <p:nvSpPr>
            <p:cNvPr id="14356" name="Oval 20"/>
            <p:cNvSpPr>
              <a:spLocks noChangeArrowheads="1"/>
            </p:cNvSpPr>
            <p:nvPr/>
          </p:nvSpPr>
          <p:spPr bwMode="auto">
            <a:xfrm>
              <a:off x="762000" y="2593975"/>
              <a:ext cx="642938" cy="606425"/>
            </a:xfrm>
            <a:prstGeom prst="ellipse">
              <a:avLst/>
            </a:prstGeom>
            <a:solidFill>
              <a:srgbClr val="CC99FF"/>
            </a:solidFill>
            <a:ln w="9525">
              <a:solidFill>
                <a:schemeClr val="tx1"/>
              </a:solidFill>
              <a:round/>
              <a:headEnd/>
              <a:tailEnd/>
            </a:ln>
            <a:effectLst/>
          </p:spPr>
          <p:txBody>
            <a:bodyPr wrap="none" anchor="ctr"/>
            <a:lstStyle/>
            <a:p>
              <a:endParaRPr lang="ru-RU"/>
            </a:p>
          </p:txBody>
        </p:sp>
        <p:cxnSp>
          <p:nvCxnSpPr>
            <p:cNvPr id="14357" name="AutoShape 21"/>
            <p:cNvCxnSpPr>
              <a:cxnSpLocks noChangeShapeType="1"/>
              <a:stCxn id="14355" idx="4"/>
              <a:endCxn id="14356" idx="0"/>
            </p:cNvCxnSpPr>
            <p:nvPr/>
          </p:nvCxnSpPr>
          <p:spPr bwMode="auto">
            <a:xfrm>
              <a:off x="1082675" y="1901825"/>
              <a:ext cx="0" cy="692150"/>
            </a:xfrm>
            <a:prstGeom prst="straightConnector1">
              <a:avLst/>
            </a:prstGeom>
            <a:noFill/>
            <a:ln w="9525">
              <a:solidFill>
                <a:schemeClr val="tx1"/>
              </a:solidFill>
              <a:round/>
              <a:headEnd/>
              <a:tailEnd type="triangle" w="med" len="med"/>
            </a:ln>
            <a:effectLst/>
          </p:spPr>
        </p:cxnSp>
        <p:cxnSp>
          <p:nvCxnSpPr>
            <p:cNvPr id="14358" name="AutoShape 22"/>
            <p:cNvCxnSpPr>
              <a:cxnSpLocks noChangeShapeType="1"/>
            </p:cNvCxnSpPr>
            <p:nvPr/>
          </p:nvCxnSpPr>
          <p:spPr bwMode="auto">
            <a:xfrm>
              <a:off x="1447800" y="1600200"/>
              <a:ext cx="381000" cy="0"/>
            </a:xfrm>
            <a:prstGeom prst="straightConnector1">
              <a:avLst/>
            </a:prstGeom>
            <a:noFill/>
            <a:ln w="9525">
              <a:solidFill>
                <a:schemeClr val="tx1"/>
              </a:solidFill>
              <a:round/>
              <a:headEnd/>
              <a:tailEnd type="triangle" w="med" len="med"/>
            </a:ln>
            <a:effectLst/>
          </p:spPr>
        </p:cxnSp>
        <p:sp>
          <p:nvSpPr>
            <p:cNvPr id="14359" name="Oval 23"/>
            <p:cNvSpPr>
              <a:spLocks noChangeArrowheads="1"/>
            </p:cNvSpPr>
            <p:nvPr/>
          </p:nvSpPr>
          <p:spPr bwMode="auto">
            <a:xfrm>
              <a:off x="7696200" y="1295400"/>
              <a:ext cx="642938" cy="606425"/>
            </a:xfrm>
            <a:prstGeom prst="ellipse">
              <a:avLst/>
            </a:prstGeom>
            <a:solidFill>
              <a:srgbClr val="99CC00"/>
            </a:solidFill>
            <a:ln w="9525">
              <a:solidFill>
                <a:schemeClr val="tx1"/>
              </a:solidFill>
              <a:round/>
              <a:headEnd/>
              <a:tailEnd/>
            </a:ln>
            <a:effectLst/>
          </p:spPr>
          <p:txBody>
            <a:bodyPr wrap="none" anchor="ctr"/>
            <a:lstStyle/>
            <a:p>
              <a:endParaRPr lang="ru-RU"/>
            </a:p>
          </p:txBody>
        </p:sp>
        <p:sp>
          <p:nvSpPr>
            <p:cNvPr id="14360" name="Oval 24"/>
            <p:cNvSpPr>
              <a:spLocks noChangeArrowheads="1"/>
            </p:cNvSpPr>
            <p:nvPr/>
          </p:nvSpPr>
          <p:spPr bwMode="auto">
            <a:xfrm>
              <a:off x="7696200" y="2593975"/>
              <a:ext cx="642938" cy="606425"/>
            </a:xfrm>
            <a:prstGeom prst="ellipse">
              <a:avLst/>
            </a:prstGeom>
            <a:solidFill>
              <a:srgbClr val="CC99FF"/>
            </a:solidFill>
            <a:ln w="9525">
              <a:solidFill>
                <a:schemeClr val="tx1"/>
              </a:solidFill>
              <a:round/>
              <a:headEnd/>
              <a:tailEnd/>
            </a:ln>
            <a:effectLst/>
          </p:spPr>
          <p:txBody>
            <a:bodyPr wrap="none" anchor="ctr"/>
            <a:lstStyle/>
            <a:p>
              <a:endParaRPr lang="ru-RU"/>
            </a:p>
          </p:txBody>
        </p:sp>
        <p:cxnSp>
          <p:nvCxnSpPr>
            <p:cNvPr id="14361" name="AutoShape 25"/>
            <p:cNvCxnSpPr>
              <a:cxnSpLocks noChangeShapeType="1"/>
              <a:stCxn id="14359" idx="4"/>
              <a:endCxn id="14360" idx="0"/>
            </p:cNvCxnSpPr>
            <p:nvPr/>
          </p:nvCxnSpPr>
          <p:spPr bwMode="auto">
            <a:xfrm>
              <a:off x="8016875" y="1901825"/>
              <a:ext cx="0" cy="692150"/>
            </a:xfrm>
            <a:prstGeom prst="straightConnector1">
              <a:avLst/>
            </a:prstGeom>
            <a:noFill/>
            <a:ln w="9525">
              <a:solidFill>
                <a:schemeClr val="tx1"/>
              </a:solidFill>
              <a:round/>
              <a:headEnd/>
              <a:tailEnd type="triangle" w="med" len="med"/>
            </a:ln>
            <a:effectLst/>
          </p:spPr>
        </p:cxnSp>
        <p:cxnSp>
          <p:nvCxnSpPr>
            <p:cNvPr id="14362" name="AutoShape 26"/>
            <p:cNvCxnSpPr>
              <a:cxnSpLocks noChangeShapeType="1"/>
              <a:endCxn id="14359" idx="2"/>
            </p:cNvCxnSpPr>
            <p:nvPr/>
          </p:nvCxnSpPr>
          <p:spPr bwMode="auto">
            <a:xfrm flipV="1">
              <a:off x="7391400" y="1598613"/>
              <a:ext cx="304800" cy="1587"/>
            </a:xfrm>
            <a:prstGeom prst="straightConnector1">
              <a:avLst/>
            </a:prstGeom>
            <a:noFill/>
            <a:ln w="9525">
              <a:solidFill>
                <a:schemeClr val="tx1"/>
              </a:solidFill>
              <a:round/>
              <a:headEnd/>
              <a:tailEnd type="triangle" w="med" len="med"/>
            </a:ln>
            <a:effectLst/>
          </p:spPr>
        </p:cxnSp>
      </p:grpSp>
      <p:sp>
        <p:nvSpPr>
          <p:cNvPr id="28" name="Rectangle 42"/>
          <p:cNvSpPr>
            <a:spLocks noGrp="1" noChangeArrowheads="1"/>
          </p:cNvSpPr>
          <p:nvPr>
            <p:ph type="title"/>
          </p:nvPr>
        </p:nvSpPr>
        <p:spPr>
          <a:xfrm>
            <a:off x="609600" y="0"/>
            <a:ext cx="7772400" cy="1143000"/>
          </a:xfrm>
        </p:spPr>
        <p:txBody>
          <a:bodyPr/>
          <a:lstStyle/>
          <a:p>
            <a:r>
              <a:rPr lang="ru-RU" sz="3600" b="1" dirty="0" smtClean="0"/>
              <a:t>Скрытые </a:t>
            </a:r>
            <a:r>
              <a:rPr lang="ru-RU" sz="3600" b="1" dirty="0" err="1" smtClean="0"/>
              <a:t>марковские</a:t>
            </a:r>
            <a:r>
              <a:rPr lang="ru-RU" sz="3600" b="1" dirty="0" smtClean="0"/>
              <a:t> модели</a:t>
            </a:r>
            <a:br>
              <a:rPr lang="ru-RU" sz="3600" b="1" dirty="0" smtClean="0"/>
            </a:br>
            <a:r>
              <a:rPr lang="en-US" sz="3600" b="1" dirty="0" smtClean="0"/>
              <a:t>HMM</a:t>
            </a:r>
            <a:endParaRPr lang="en-US" sz="3600" b="1" dirty="0"/>
          </a:p>
        </p:txBody>
      </p:sp>
    </p:spTree>
    <p:extLst>
      <p:ext uri="{BB962C8B-B14F-4D97-AF65-F5344CB8AC3E}">
        <p14:creationId xmlns:p14="http://schemas.microsoft.com/office/powerpoint/2010/main" val="38933986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533400" y="2438400"/>
            <a:ext cx="8077200" cy="914400"/>
          </a:xfrm>
          <a:prstGeom prst="rect">
            <a:avLst/>
          </a:prstGeom>
          <a:solidFill>
            <a:srgbClr val="FFCC00"/>
          </a:solidFill>
          <a:ln w="9525">
            <a:solidFill>
              <a:schemeClr val="tx1"/>
            </a:solidFill>
            <a:miter lim="800000"/>
            <a:headEnd/>
            <a:tailEnd/>
          </a:ln>
          <a:effectLst/>
        </p:spPr>
        <p:txBody>
          <a:bodyPr wrap="none" anchor="ctr"/>
          <a:lstStyle/>
          <a:p>
            <a:endParaRPr lang="ru-RU"/>
          </a:p>
        </p:txBody>
      </p:sp>
      <p:sp>
        <p:nvSpPr>
          <p:cNvPr id="15364" name="Rectangle 4"/>
          <p:cNvSpPr>
            <a:spLocks noGrp="1" noChangeArrowheads="1"/>
          </p:cNvSpPr>
          <p:nvPr>
            <p:ph type="body" sz="half" idx="4294967295"/>
          </p:nvPr>
        </p:nvSpPr>
        <p:spPr>
          <a:xfrm>
            <a:off x="839376" y="3868462"/>
            <a:ext cx="7772400" cy="1981200"/>
          </a:xfrm>
        </p:spPr>
        <p:txBody>
          <a:bodyPr/>
          <a:lstStyle/>
          <a:p>
            <a:r>
              <a:rPr lang="en-US" sz="2800" dirty="0"/>
              <a:t>Purple nodes are </a:t>
            </a:r>
            <a:r>
              <a:rPr lang="en-US" sz="2800" b="1" i="1" dirty="0"/>
              <a:t>observed states</a:t>
            </a:r>
          </a:p>
          <a:p>
            <a:r>
              <a:rPr lang="en-US" sz="2800" dirty="0"/>
              <a:t>Dependent only on their corresponding hidden state</a:t>
            </a:r>
          </a:p>
          <a:p>
            <a:endParaRPr lang="en-US" sz="2800" dirty="0"/>
          </a:p>
        </p:txBody>
      </p:sp>
      <p:grpSp>
        <p:nvGrpSpPr>
          <p:cNvPr id="15365" name="Group 5"/>
          <p:cNvGrpSpPr>
            <a:grpSpLocks/>
          </p:cNvGrpSpPr>
          <p:nvPr/>
        </p:nvGrpSpPr>
        <p:grpSpPr bwMode="auto">
          <a:xfrm>
            <a:off x="2286000" y="1295400"/>
            <a:ext cx="4683125" cy="1905000"/>
            <a:chOff x="1082" y="480"/>
            <a:chExt cx="3334" cy="1550"/>
          </a:xfrm>
        </p:grpSpPr>
        <p:sp>
          <p:nvSpPr>
            <p:cNvPr id="15366" name="Oval 6"/>
            <p:cNvSpPr>
              <a:spLocks noChangeArrowheads="1"/>
            </p:cNvSpPr>
            <p:nvPr/>
          </p:nvSpPr>
          <p:spPr bwMode="auto">
            <a:xfrm>
              <a:off x="1536" y="480"/>
              <a:ext cx="458" cy="494"/>
            </a:xfrm>
            <a:prstGeom prst="ellipse">
              <a:avLst/>
            </a:prstGeom>
            <a:solidFill>
              <a:srgbClr val="99CC00"/>
            </a:solidFill>
            <a:ln w="9525">
              <a:solidFill>
                <a:schemeClr val="tx1"/>
              </a:solidFill>
              <a:round/>
              <a:headEnd/>
              <a:tailEnd/>
            </a:ln>
            <a:effectLst/>
          </p:spPr>
          <p:txBody>
            <a:bodyPr wrap="none" anchor="ctr"/>
            <a:lstStyle/>
            <a:p>
              <a:endParaRPr lang="ru-RU"/>
            </a:p>
          </p:txBody>
        </p:sp>
        <p:sp>
          <p:nvSpPr>
            <p:cNvPr id="15367" name="Oval 7"/>
            <p:cNvSpPr>
              <a:spLocks noChangeArrowheads="1"/>
            </p:cNvSpPr>
            <p:nvPr/>
          </p:nvSpPr>
          <p:spPr bwMode="auto">
            <a:xfrm>
              <a:off x="1536" y="1536"/>
              <a:ext cx="458" cy="494"/>
            </a:xfrm>
            <a:prstGeom prst="ellipse">
              <a:avLst/>
            </a:prstGeom>
            <a:solidFill>
              <a:srgbClr val="CC99FF"/>
            </a:solidFill>
            <a:ln w="9525">
              <a:solidFill>
                <a:schemeClr val="tx1"/>
              </a:solidFill>
              <a:round/>
              <a:headEnd/>
              <a:tailEnd/>
            </a:ln>
            <a:effectLst/>
          </p:spPr>
          <p:txBody>
            <a:bodyPr wrap="none" anchor="ctr"/>
            <a:lstStyle/>
            <a:p>
              <a:endParaRPr lang="ru-RU"/>
            </a:p>
          </p:txBody>
        </p:sp>
        <p:sp>
          <p:nvSpPr>
            <p:cNvPr id="15368" name="Oval 8"/>
            <p:cNvSpPr>
              <a:spLocks noChangeArrowheads="1"/>
            </p:cNvSpPr>
            <p:nvPr/>
          </p:nvSpPr>
          <p:spPr bwMode="auto">
            <a:xfrm>
              <a:off x="2520" y="480"/>
              <a:ext cx="458" cy="494"/>
            </a:xfrm>
            <a:prstGeom prst="ellipse">
              <a:avLst/>
            </a:prstGeom>
            <a:solidFill>
              <a:srgbClr val="99CC00"/>
            </a:solidFill>
            <a:ln w="9525">
              <a:solidFill>
                <a:schemeClr val="tx1"/>
              </a:solidFill>
              <a:round/>
              <a:headEnd/>
              <a:tailEnd/>
            </a:ln>
            <a:effectLst/>
          </p:spPr>
          <p:txBody>
            <a:bodyPr wrap="none" anchor="ctr"/>
            <a:lstStyle/>
            <a:p>
              <a:endParaRPr lang="ru-RU"/>
            </a:p>
          </p:txBody>
        </p:sp>
        <p:sp>
          <p:nvSpPr>
            <p:cNvPr id="15369" name="Oval 9"/>
            <p:cNvSpPr>
              <a:spLocks noChangeArrowheads="1"/>
            </p:cNvSpPr>
            <p:nvPr/>
          </p:nvSpPr>
          <p:spPr bwMode="auto">
            <a:xfrm>
              <a:off x="2520" y="1536"/>
              <a:ext cx="458" cy="494"/>
            </a:xfrm>
            <a:prstGeom prst="ellipse">
              <a:avLst/>
            </a:prstGeom>
            <a:solidFill>
              <a:srgbClr val="CC99FF"/>
            </a:solidFill>
            <a:ln w="9525">
              <a:solidFill>
                <a:schemeClr val="tx1"/>
              </a:solidFill>
              <a:round/>
              <a:headEnd/>
              <a:tailEnd/>
            </a:ln>
            <a:effectLst/>
          </p:spPr>
          <p:txBody>
            <a:bodyPr wrap="none" anchor="ctr"/>
            <a:lstStyle/>
            <a:p>
              <a:endParaRPr lang="ru-RU"/>
            </a:p>
          </p:txBody>
        </p:sp>
        <p:sp>
          <p:nvSpPr>
            <p:cNvPr id="15370" name="Oval 10"/>
            <p:cNvSpPr>
              <a:spLocks noChangeArrowheads="1"/>
            </p:cNvSpPr>
            <p:nvPr/>
          </p:nvSpPr>
          <p:spPr bwMode="auto">
            <a:xfrm>
              <a:off x="3504" y="480"/>
              <a:ext cx="458" cy="494"/>
            </a:xfrm>
            <a:prstGeom prst="ellipse">
              <a:avLst/>
            </a:prstGeom>
            <a:solidFill>
              <a:srgbClr val="99CC00"/>
            </a:solidFill>
            <a:ln w="9525">
              <a:solidFill>
                <a:schemeClr val="tx1"/>
              </a:solidFill>
              <a:round/>
              <a:headEnd/>
              <a:tailEnd/>
            </a:ln>
            <a:effectLst/>
          </p:spPr>
          <p:txBody>
            <a:bodyPr wrap="none" anchor="ctr"/>
            <a:lstStyle/>
            <a:p>
              <a:endParaRPr lang="ru-RU"/>
            </a:p>
          </p:txBody>
        </p:sp>
        <p:sp>
          <p:nvSpPr>
            <p:cNvPr id="15371" name="Oval 11"/>
            <p:cNvSpPr>
              <a:spLocks noChangeArrowheads="1"/>
            </p:cNvSpPr>
            <p:nvPr/>
          </p:nvSpPr>
          <p:spPr bwMode="auto">
            <a:xfrm>
              <a:off x="3504" y="1536"/>
              <a:ext cx="458" cy="494"/>
            </a:xfrm>
            <a:prstGeom prst="ellipse">
              <a:avLst/>
            </a:prstGeom>
            <a:solidFill>
              <a:srgbClr val="CC99FF"/>
            </a:solidFill>
            <a:ln w="9525">
              <a:solidFill>
                <a:schemeClr val="tx1"/>
              </a:solidFill>
              <a:round/>
              <a:headEnd/>
              <a:tailEnd/>
            </a:ln>
            <a:effectLst/>
          </p:spPr>
          <p:txBody>
            <a:bodyPr wrap="none" anchor="ctr"/>
            <a:lstStyle/>
            <a:p>
              <a:endParaRPr lang="ru-RU"/>
            </a:p>
          </p:txBody>
        </p:sp>
        <p:cxnSp>
          <p:nvCxnSpPr>
            <p:cNvPr id="15372" name="AutoShape 12"/>
            <p:cNvCxnSpPr>
              <a:cxnSpLocks noChangeShapeType="1"/>
              <a:stCxn id="15366" idx="4"/>
              <a:endCxn id="15367" idx="0"/>
            </p:cNvCxnSpPr>
            <p:nvPr/>
          </p:nvCxnSpPr>
          <p:spPr bwMode="auto">
            <a:xfrm>
              <a:off x="1765" y="974"/>
              <a:ext cx="0" cy="562"/>
            </a:xfrm>
            <a:prstGeom prst="straightConnector1">
              <a:avLst/>
            </a:prstGeom>
            <a:noFill/>
            <a:ln w="9525">
              <a:solidFill>
                <a:schemeClr val="tx1"/>
              </a:solidFill>
              <a:round/>
              <a:headEnd/>
              <a:tailEnd type="triangle" w="med" len="med"/>
            </a:ln>
            <a:effectLst/>
          </p:spPr>
        </p:cxnSp>
        <p:cxnSp>
          <p:nvCxnSpPr>
            <p:cNvPr id="15373" name="AutoShape 13"/>
            <p:cNvCxnSpPr>
              <a:cxnSpLocks noChangeShapeType="1"/>
              <a:stCxn id="15368" idx="4"/>
              <a:endCxn id="15369" idx="0"/>
            </p:cNvCxnSpPr>
            <p:nvPr/>
          </p:nvCxnSpPr>
          <p:spPr bwMode="auto">
            <a:xfrm>
              <a:off x="2749" y="974"/>
              <a:ext cx="0" cy="562"/>
            </a:xfrm>
            <a:prstGeom prst="straightConnector1">
              <a:avLst/>
            </a:prstGeom>
            <a:noFill/>
            <a:ln w="9525">
              <a:solidFill>
                <a:schemeClr val="tx1"/>
              </a:solidFill>
              <a:round/>
              <a:headEnd/>
              <a:tailEnd type="triangle" w="med" len="med"/>
            </a:ln>
            <a:effectLst/>
          </p:spPr>
        </p:cxnSp>
        <p:cxnSp>
          <p:nvCxnSpPr>
            <p:cNvPr id="15374" name="AutoShape 14"/>
            <p:cNvCxnSpPr>
              <a:cxnSpLocks noChangeShapeType="1"/>
              <a:stCxn id="15370" idx="4"/>
              <a:endCxn id="15371" idx="0"/>
            </p:cNvCxnSpPr>
            <p:nvPr/>
          </p:nvCxnSpPr>
          <p:spPr bwMode="auto">
            <a:xfrm>
              <a:off x="3733" y="974"/>
              <a:ext cx="0" cy="562"/>
            </a:xfrm>
            <a:prstGeom prst="straightConnector1">
              <a:avLst/>
            </a:prstGeom>
            <a:noFill/>
            <a:ln w="9525">
              <a:solidFill>
                <a:schemeClr val="tx1"/>
              </a:solidFill>
              <a:round/>
              <a:headEnd/>
              <a:tailEnd type="triangle" w="med" len="med"/>
            </a:ln>
            <a:effectLst/>
          </p:spPr>
        </p:cxnSp>
        <p:cxnSp>
          <p:nvCxnSpPr>
            <p:cNvPr id="15375" name="AutoShape 15"/>
            <p:cNvCxnSpPr>
              <a:cxnSpLocks noChangeShapeType="1"/>
              <a:stCxn id="15366" idx="6"/>
              <a:endCxn id="15368" idx="2"/>
            </p:cNvCxnSpPr>
            <p:nvPr/>
          </p:nvCxnSpPr>
          <p:spPr bwMode="auto">
            <a:xfrm>
              <a:off x="1994" y="727"/>
              <a:ext cx="526" cy="0"/>
            </a:xfrm>
            <a:prstGeom prst="straightConnector1">
              <a:avLst/>
            </a:prstGeom>
            <a:noFill/>
            <a:ln w="9525">
              <a:solidFill>
                <a:schemeClr val="tx1"/>
              </a:solidFill>
              <a:round/>
              <a:headEnd/>
              <a:tailEnd type="triangle" w="med" len="med"/>
            </a:ln>
            <a:effectLst/>
          </p:spPr>
        </p:cxnSp>
        <p:cxnSp>
          <p:nvCxnSpPr>
            <p:cNvPr id="15376" name="AutoShape 16"/>
            <p:cNvCxnSpPr>
              <a:cxnSpLocks noChangeShapeType="1"/>
              <a:stCxn id="15368" idx="6"/>
              <a:endCxn id="15370" idx="2"/>
            </p:cNvCxnSpPr>
            <p:nvPr/>
          </p:nvCxnSpPr>
          <p:spPr bwMode="auto">
            <a:xfrm>
              <a:off x="2978" y="727"/>
              <a:ext cx="526" cy="0"/>
            </a:xfrm>
            <a:prstGeom prst="straightConnector1">
              <a:avLst/>
            </a:prstGeom>
            <a:noFill/>
            <a:ln w="9525">
              <a:solidFill>
                <a:schemeClr val="tx1"/>
              </a:solidFill>
              <a:round/>
              <a:headEnd/>
              <a:tailEnd type="triangle" w="med" len="med"/>
            </a:ln>
            <a:effectLst/>
          </p:spPr>
        </p:cxnSp>
        <p:cxnSp>
          <p:nvCxnSpPr>
            <p:cNvPr id="15377" name="AutoShape 17"/>
            <p:cNvCxnSpPr>
              <a:cxnSpLocks noChangeShapeType="1"/>
              <a:endCxn id="15366" idx="2"/>
            </p:cNvCxnSpPr>
            <p:nvPr/>
          </p:nvCxnSpPr>
          <p:spPr bwMode="auto">
            <a:xfrm>
              <a:off x="1082" y="727"/>
              <a:ext cx="454" cy="0"/>
            </a:xfrm>
            <a:prstGeom prst="straightConnector1">
              <a:avLst/>
            </a:prstGeom>
            <a:noFill/>
            <a:ln w="9525">
              <a:solidFill>
                <a:schemeClr val="tx1"/>
              </a:solidFill>
              <a:round/>
              <a:headEnd/>
              <a:tailEnd type="triangle" w="med" len="med"/>
            </a:ln>
            <a:effectLst/>
          </p:spPr>
        </p:cxnSp>
        <p:cxnSp>
          <p:nvCxnSpPr>
            <p:cNvPr id="15378" name="AutoShape 18"/>
            <p:cNvCxnSpPr>
              <a:cxnSpLocks noChangeShapeType="1"/>
              <a:stCxn id="15370" idx="6"/>
            </p:cNvCxnSpPr>
            <p:nvPr/>
          </p:nvCxnSpPr>
          <p:spPr bwMode="auto">
            <a:xfrm>
              <a:off x="3962" y="727"/>
              <a:ext cx="454" cy="0"/>
            </a:xfrm>
            <a:prstGeom prst="straightConnector1">
              <a:avLst/>
            </a:prstGeom>
            <a:noFill/>
            <a:ln w="9525">
              <a:solidFill>
                <a:schemeClr val="tx1"/>
              </a:solidFill>
              <a:round/>
              <a:headEnd/>
              <a:tailEnd type="triangle" w="med" len="med"/>
            </a:ln>
            <a:effectLst/>
          </p:spPr>
        </p:cxnSp>
      </p:grpSp>
      <p:sp>
        <p:nvSpPr>
          <p:cNvPr id="15379" name="Oval 19"/>
          <p:cNvSpPr>
            <a:spLocks noChangeArrowheads="1"/>
          </p:cNvSpPr>
          <p:nvPr/>
        </p:nvSpPr>
        <p:spPr bwMode="auto">
          <a:xfrm>
            <a:off x="762000" y="1295400"/>
            <a:ext cx="642938" cy="606425"/>
          </a:xfrm>
          <a:prstGeom prst="ellipse">
            <a:avLst/>
          </a:prstGeom>
          <a:solidFill>
            <a:srgbClr val="99CC00"/>
          </a:solidFill>
          <a:ln w="9525">
            <a:solidFill>
              <a:schemeClr val="tx1"/>
            </a:solidFill>
            <a:round/>
            <a:headEnd/>
            <a:tailEnd/>
          </a:ln>
          <a:effectLst/>
        </p:spPr>
        <p:txBody>
          <a:bodyPr wrap="none" anchor="ctr"/>
          <a:lstStyle/>
          <a:p>
            <a:endParaRPr lang="ru-RU"/>
          </a:p>
        </p:txBody>
      </p:sp>
      <p:sp>
        <p:nvSpPr>
          <p:cNvPr id="15380" name="Oval 20"/>
          <p:cNvSpPr>
            <a:spLocks noChangeArrowheads="1"/>
          </p:cNvSpPr>
          <p:nvPr/>
        </p:nvSpPr>
        <p:spPr bwMode="auto">
          <a:xfrm>
            <a:off x="762000" y="2593975"/>
            <a:ext cx="642938" cy="606425"/>
          </a:xfrm>
          <a:prstGeom prst="ellipse">
            <a:avLst/>
          </a:prstGeom>
          <a:solidFill>
            <a:srgbClr val="CC99FF"/>
          </a:solidFill>
          <a:ln w="9525">
            <a:solidFill>
              <a:schemeClr val="tx1"/>
            </a:solidFill>
            <a:round/>
            <a:headEnd/>
            <a:tailEnd/>
          </a:ln>
          <a:effectLst/>
        </p:spPr>
        <p:txBody>
          <a:bodyPr wrap="none" anchor="ctr"/>
          <a:lstStyle/>
          <a:p>
            <a:endParaRPr lang="ru-RU"/>
          </a:p>
        </p:txBody>
      </p:sp>
      <p:cxnSp>
        <p:nvCxnSpPr>
          <p:cNvPr id="15381" name="AutoShape 21"/>
          <p:cNvCxnSpPr>
            <a:cxnSpLocks noChangeShapeType="1"/>
            <a:stCxn id="15379" idx="4"/>
            <a:endCxn id="15380" idx="0"/>
          </p:cNvCxnSpPr>
          <p:nvPr/>
        </p:nvCxnSpPr>
        <p:spPr bwMode="auto">
          <a:xfrm>
            <a:off x="1082675" y="1901825"/>
            <a:ext cx="0" cy="692150"/>
          </a:xfrm>
          <a:prstGeom prst="straightConnector1">
            <a:avLst/>
          </a:prstGeom>
          <a:noFill/>
          <a:ln w="9525">
            <a:solidFill>
              <a:schemeClr val="tx1"/>
            </a:solidFill>
            <a:round/>
            <a:headEnd/>
            <a:tailEnd type="triangle" w="med" len="med"/>
          </a:ln>
          <a:effectLst/>
        </p:spPr>
      </p:cxnSp>
      <p:cxnSp>
        <p:nvCxnSpPr>
          <p:cNvPr id="15382" name="AutoShape 22"/>
          <p:cNvCxnSpPr>
            <a:cxnSpLocks noChangeShapeType="1"/>
          </p:cNvCxnSpPr>
          <p:nvPr/>
        </p:nvCxnSpPr>
        <p:spPr bwMode="auto">
          <a:xfrm>
            <a:off x="1447800" y="1600200"/>
            <a:ext cx="381000" cy="0"/>
          </a:xfrm>
          <a:prstGeom prst="straightConnector1">
            <a:avLst/>
          </a:prstGeom>
          <a:noFill/>
          <a:ln w="9525">
            <a:solidFill>
              <a:schemeClr val="tx1"/>
            </a:solidFill>
            <a:round/>
            <a:headEnd/>
            <a:tailEnd type="triangle" w="med" len="med"/>
          </a:ln>
          <a:effectLst/>
        </p:spPr>
      </p:cxnSp>
      <p:sp>
        <p:nvSpPr>
          <p:cNvPr id="15383" name="Oval 23"/>
          <p:cNvSpPr>
            <a:spLocks noChangeArrowheads="1"/>
          </p:cNvSpPr>
          <p:nvPr/>
        </p:nvSpPr>
        <p:spPr bwMode="auto">
          <a:xfrm>
            <a:off x="7696200" y="1295400"/>
            <a:ext cx="642938" cy="606425"/>
          </a:xfrm>
          <a:prstGeom prst="ellipse">
            <a:avLst/>
          </a:prstGeom>
          <a:solidFill>
            <a:srgbClr val="99CC00"/>
          </a:solidFill>
          <a:ln w="9525">
            <a:solidFill>
              <a:schemeClr val="tx1"/>
            </a:solidFill>
            <a:round/>
            <a:headEnd/>
            <a:tailEnd/>
          </a:ln>
          <a:effectLst/>
        </p:spPr>
        <p:txBody>
          <a:bodyPr wrap="none" anchor="ctr"/>
          <a:lstStyle/>
          <a:p>
            <a:endParaRPr lang="ru-RU"/>
          </a:p>
        </p:txBody>
      </p:sp>
      <p:sp>
        <p:nvSpPr>
          <p:cNvPr id="15384" name="Oval 24"/>
          <p:cNvSpPr>
            <a:spLocks noChangeArrowheads="1"/>
          </p:cNvSpPr>
          <p:nvPr/>
        </p:nvSpPr>
        <p:spPr bwMode="auto">
          <a:xfrm>
            <a:off x="7696200" y="2593975"/>
            <a:ext cx="642938" cy="606425"/>
          </a:xfrm>
          <a:prstGeom prst="ellipse">
            <a:avLst/>
          </a:prstGeom>
          <a:solidFill>
            <a:srgbClr val="CC99FF"/>
          </a:solidFill>
          <a:ln w="9525">
            <a:solidFill>
              <a:schemeClr val="tx1"/>
            </a:solidFill>
            <a:round/>
            <a:headEnd/>
            <a:tailEnd/>
          </a:ln>
          <a:effectLst/>
        </p:spPr>
        <p:txBody>
          <a:bodyPr wrap="none" anchor="ctr"/>
          <a:lstStyle/>
          <a:p>
            <a:endParaRPr lang="ru-RU"/>
          </a:p>
        </p:txBody>
      </p:sp>
      <p:cxnSp>
        <p:nvCxnSpPr>
          <p:cNvPr id="15385" name="AutoShape 25"/>
          <p:cNvCxnSpPr>
            <a:cxnSpLocks noChangeShapeType="1"/>
            <a:stCxn id="15383" idx="4"/>
            <a:endCxn id="15384" idx="0"/>
          </p:cNvCxnSpPr>
          <p:nvPr/>
        </p:nvCxnSpPr>
        <p:spPr bwMode="auto">
          <a:xfrm>
            <a:off x="8016875" y="1901825"/>
            <a:ext cx="0" cy="692150"/>
          </a:xfrm>
          <a:prstGeom prst="straightConnector1">
            <a:avLst/>
          </a:prstGeom>
          <a:noFill/>
          <a:ln w="9525">
            <a:solidFill>
              <a:schemeClr val="tx1"/>
            </a:solidFill>
            <a:round/>
            <a:headEnd/>
            <a:tailEnd type="triangle" w="med" len="med"/>
          </a:ln>
          <a:effectLst/>
        </p:spPr>
      </p:cxnSp>
      <p:cxnSp>
        <p:nvCxnSpPr>
          <p:cNvPr id="15386" name="AutoShape 26"/>
          <p:cNvCxnSpPr>
            <a:cxnSpLocks noChangeShapeType="1"/>
            <a:endCxn id="15383" idx="2"/>
          </p:cNvCxnSpPr>
          <p:nvPr/>
        </p:nvCxnSpPr>
        <p:spPr bwMode="auto">
          <a:xfrm flipV="1">
            <a:off x="7391400" y="1598613"/>
            <a:ext cx="304800" cy="1587"/>
          </a:xfrm>
          <a:prstGeom prst="straightConnector1">
            <a:avLst/>
          </a:prstGeom>
          <a:noFill/>
          <a:ln w="9525">
            <a:solidFill>
              <a:schemeClr val="tx1"/>
            </a:solidFill>
            <a:round/>
            <a:headEnd/>
            <a:tailEnd type="triangle" w="med" len="med"/>
          </a:ln>
          <a:effectLst/>
        </p:spPr>
      </p:cxnSp>
      <p:sp>
        <p:nvSpPr>
          <p:cNvPr id="28" name="Rectangle 42"/>
          <p:cNvSpPr>
            <a:spLocks noGrp="1" noChangeArrowheads="1"/>
          </p:cNvSpPr>
          <p:nvPr>
            <p:ph type="title"/>
          </p:nvPr>
        </p:nvSpPr>
        <p:spPr>
          <a:xfrm>
            <a:off x="609600" y="0"/>
            <a:ext cx="7772400" cy="1143000"/>
          </a:xfrm>
        </p:spPr>
        <p:txBody>
          <a:bodyPr/>
          <a:lstStyle/>
          <a:p>
            <a:r>
              <a:rPr lang="ru-RU" sz="3600" b="1" dirty="0" smtClean="0"/>
              <a:t>Скрытые </a:t>
            </a:r>
            <a:r>
              <a:rPr lang="ru-RU" sz="3600" b="1" dirty="0" err="1" smtClean="0"/>
              <a:t>марковские</a:t>
            </a:r>
            <a:r>
              <a:rPr lang="ru-RU" sz="3600" b="1" dirty="0" smtClean="0"/>
              <a:t> модели</a:t>
            </a:r>
            <a:br>
              <a:rPr lang="ru-RU" sz="3600" b="1" dirty="0" smtClean="0"/>
            </a:br>
            <a:r>
              <a:rPr lang="en-US" sz="3600" b="1" dirty="0" smtClean="0"/>
              <a:t>HMM</a:t>
            </a:r>
            <a:endParaRPr lang="en-US" sz="3600" b="1" dirty="0"/>
          </a:p>
        </p:txBody>
      </p:sp>
    </p:spTree>
    <p:extLst>
      <p:ext uri="{BB962C8B-B14F-4D97-AF65-F5344CB8AC3E}">
        <p14:creationId xmlns:p14="http://schemas.microsoft.com/office/powerpoint/2010/main" val="32755893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Grp="1" noChangeArrowheads="1"/>
          </p:cNvSpPr>
          <p:nvPr>
            <p:ph type="body" sz="half" idx="4294967295"/>
          </p:nvPr>
        </p:nvSpPr>
        <p:spPr>
          <a:xfrm>
            <a:off x="0" y="3657600"/>
            <a:ext cx="9144000" cy="3200400"/>
          </a:xfrm>
        </p:spPr>
        <p:txBody>
          <a:bodyPr/>
          <a:lstStyle/>
          <a:p>
            <a:r>
              <a:rPr lang="en-US" sz="2800"/>
              <a:t>{</a:t>
            </a:r>
            <a:r>
              <a:rPr lang="en-US" sz="2800" i="1"/>
              <a:t>S, K</a:t>
            </a:r>
            <a:r>
              <a:rPr lang="en-US" sz="2800"/>
              <a:t>, </a:t>
            </a:r>
            <a:r>
              <a:rPr lang="en-US" sz="2800">
                <a:latin typeface="Symbol" pitchFamily="18" charset="2"/>
              </a:rPr>
              <a:t>P, </a:t>
            </a:r>
            <a:r>
              <a:rPr lang="en-US" sz="2800" i="1">
                <a:latin typeface="Symbol" pitchFamily="18" charset="2"/>
              </a:rPr>
              <a:t>A, B</a:t>
            </a:r>
            <a:r>
              <a:rPr lang="en-US" sz="2800">
                <a:latin typeface="Symbol" pitchFamily="18" charset="2"/>
              </a:rPr>
              <a:t>} </a:t>
            </a:r>
            <a:endParaRPr lang="en-US" sz="2800" b="1" i="1"/>
          </a:p>
          <a:p>
            <a:r>
              <a:rPr lang="en-US" sz="2800" i="1"/>
              <a:t>S</a:t>
            </a:r>
            <a:r>
              <a:rPr lang="en-US" sz="2800"/>
              <a:t> : {s</a:t>
            </a:r>
            <a:r>
              <a:rPr lang="en-US" sz="2800" baseline="-25000"/>
              <a:t>1</a:t>
            </a:r>
            <a:r>
              <a:rPr lang="en-US" sz="2800"/>
              <a:t>…s</a:t>
            </a:r>
            <a:r>
              <a:rPr lang="en-US" sz="2800" baseline="-25000"/>
              <a:t>N </a:t>
            </a:r>
            <a:r>
              <a:rPr lang="en-US" sz="2800"/>
              <a:t>} are the values for the hidden states</a:t>
            </a:r>
          </a:p>
          <a:p>
            <a:r>
              <a:rPr lang="en-US" sz="2800" i="1"/>
              <a:t>K</a:t>
            </a:r>
            <a:r>
              <a:rPr lang="en-US" sz="2800"/>
              <a:t> : {k</a:t>
            </a:r>
            <a:r>
              <a:rPr lang="en-US" sz="2800" baseline="-25000"/>
              <a:t>1</a:t>
            </a:r>
            <a:r>
              <a:rPr lang="en-US" sz="2800"/>
              <a:t>…k</a:t>
            </a:r>
            <a:r>
              <a:rPr lang="en-US" sz="2800" baseline="-25000"/>
              <a:t>M </a:t>
            </a:r>
            <a:r>
              <a:rPr lang="en-US" sz="2800"/>
              <a:t>} are the values for the observations</a:t>
            </a:r>
          </a:p>
        </p:txBody>
      </p:sp>
      <p:sp>
        <p:nvSpPr>
          <p:cNvPr id="17414" name="Oval 6"/>
          <p:cNvSpPr>
            <a:spLocks noChangeArrowheads="1"/>
          </p:cNvSpPr>
          <p:nvPr/>
        </p:nvSpPr>
        <p:spPr bwMode="auto">
          <a:xfrm>
            <a:off x="2924175" y="1295400"/>
            <a:ext cx="642938" cy="606425"/>
          </a:xfrm>
          <a:prstGeom prst="ellipse">
            <a:avLst/>
          </a:prstGeom>
          <a:solidFill>
            <a:srgbClr val="99CC00"/>
          </a:solidFill>
          <a:ln w="9525">
            <a:solidFill>
              <a:schemeClr val="tx1"/>
            </a:solidFill>
            <a:round/>
            <a:headEnd/>
            <a:tailEnd/>
          </a:ln>
          <a:effectLst/>
        </p:spPr>
        <p:txBody>
          <a:bodyPr wrap="none" anchor="ctr"/>
          <a:lstStyle/>
          <a:p>
            <a:endParaRPr lang="ru-RU"/>
          </a:p>
        </p:txBody>
      </p:sp>
      <p:sp>
        <p:nvSpPr>
          <p:cNvPr id="17415" name="Oval 7"/>
          <p:cNvSpPr>
            <a:spLocks noChangeArrowheads="1"/>
          </p:cNvSpPr>
          <p:nvPr/>
        </p:nvSpPr>
        <p:spPr bwMode="auto">
          <a:xfrm>
            <a:off x="2924175" y="2593975"/>
            <a:ext cx="642938" cy="606425"/>
          </a:xfrm>
          <a:prstGeom prst="ellipse">
            <a:avLst/>
          </a:prstGeom>
          <a:solidFill>
            <a:srgbClr val="CC99FF"/>
          </a:solidFill>
          <a:ln w="9525">
            <a:solidFill>
              <a:schemeClr val="tx1"/>
            </a:solidFill>
            <a:round/>
            <a:headEnd/>
            <a:tailEnd/>
          </a:ln>
          <a:effectLst/>
        </p:spPr>
        <p:txBody>
          <a:bodyPr wrap="none" anchor="ctr"/>
          <a:lstStyle/>
          <a:p>
            <a:endParaRPr lang="ru-RU"/>
          </a:p>
        </p:txBody>
      </p:sp>
      <p:sp>
        <p:nvSpPr>
          <p:cNvPr id="17416" name="Oval 8"/>
          <p:cNvSpPr>
            <a:spLocks noChangeArrowheads="1"/>
          </p:cNvSpPr>
          <p:nvPr/>
        </p:nvSpPr>
        <p:spPr bwMode="auto">
          <a:xfrm>
            <a:off x="4305300" y="1295400"/>
            <a:ext cx="644525" cy="606425"/>
          </a:xfrm>
          <a:prstGeom prst="ellipse">
            <a:avLst/>
          </a:prstGeom>
          <a:solidFill>
            <a:srgbClr val="99CC00"/>
          </a:solidFill>
          <a:ln w="9525">
            <a:solidFill>
              <a:schemeClr val="tx1"/>
            </a:solidFill>
            <a:round/>
            <a:headEnd/>
            <a:tailEnd/>
          </a:ln>
          <a:effectLst/>
        </p:spPr>
        <p:txBody>
          <a:bodyPr wrap="none" anchor="ctr"/>
          <a:lstStyle/>
          <a:p>
            <a:endParaRPr lang="ru-RU"/>
          </a:p>
        </p:txBody>
      </p:sp>
      <p:sp>
        <p:nvSpPr>
          <p:cNvPr id="17417" name="Oval 9"/>
          <p:cNvSpPr>
            <a:spLocks noChangeArrowheads="1"/>
          </p:cNvSpPr>
          <p:nvPr/>
        </p:nvSpPr>
        <p:spPr bwMode="auto">
          <a:xfrm>
            <a:off x="4305300" y="2593975"/>
            <a:ext cx="644525" cy="606425"/>
          </a:xfrm>
          <a:prstGeom prst="ellipse">
            <a:avLst/>
          </a:prstGeom>
          <a:solidFill>
            <a:srgbClr val="CC99FF"/>
          </a:solidFill>
          <a:ln w="9525">
            <a:solidFill>
              <a:schemeClr val="tx1"/>
            </a:solidFill>
            <a:round/>
            <a:headEnd/>
            <a:tailEnd/>
          </a:ln>
          <a:effectLst/>
        </p:spPr>
        <p:txBody>
          <a:bodyPr wrap="none" anchor="ctr"/>
          <a:lstStyle/>
          <a:p>
            <a:endParaRPr lang="ru-RU"/>
          </a:p>
        </p:txBody>
      </p:sp>
      <p:sp>
        <p:nvSpPr>
          <p:cNvPr id="17418" name="Oval 10"/>
          <p:cNvSpPr>
            <a:spLocks noChangeArrowheads="1"/>
          </p:cNvSpPr>
          <p:nvPr/>
        </p:nvSpPr>
        <p:spPr bwMode="auto">
          <a:xfrm>
            <a:off x="5688013" y="1295400"/>
            <a:ext cx="642937" cy="606425"/>
          </a:xfrm>
          <a:prstGeom prst="ellipse">
            <a:avLst/>
          </a:prstGeom>
          <a:solidFill>
            <a:srgbClr val="99CC00"/>
          </a:solidFill>
          <a:ln w="9525">
            <a:solidFill>
              <a:schemeClr val="tx1"/>
            </a:solidFill>
            <a:round/>
            <a:headEnd/>
            <a:tailEnd/>
          </a:ln>
          <a:effectLst/>
        </p:spPr>
        <p:txBody>
          <a:bodyPr wrap="none" anchor="ctr"/>
          <a:lstStyle/>
          <a:p>
            <a:endParaRPr lang="ru-RU"/>
          </a:p>
        </p:txBody>
      </p:sp>
      <p:sp>
        <p:nvSpPr>
          <p:cNvPr id="17419" name="Oval 11"/>
          <p:cNvSpPr>
            <a:spLocks noChangeArrowheads="1"/>
          </p:cNvSpPr>
          <p:nvPr/>
        </p:nvSpPr>
        <p:spPr bwMode="auto">
          <a:xfrm>
            <a:off x="5688013" y="2593975"/>
            <a:ext cx="642937" cy="606425"/>
          </a:xfrm>
          <a:prstGeom prst="ellipse">
            <a:avLst/>
          </a:prstGeom>
          <a:solidFill>
            <a:srgbClr val="CC99FF"/>
          </a:solidFill>
          <a:ln w="9525">
            <a:solidFill>
              <a:schemeClr val="tx1"/>
            </a:solidFill>
            <a:round/>
            <a:headEnd/>
            <a:tailEnd/>
          </a:ln>
          <a:effectLst/>
        </p:spPr>
        <p:txBody>
          <a:bodyPr wrap="none" anchor="ctr"/>
          <a:lstStyle/>
          <a:p>
            <a:endParaRPr lang="ru-RU"/>
          </a:p>
        </p:txBody>
      </p:sp>
      <p:cxnSp>
        <p:nvCxnSpPr>
          <p:cNvPr id="17420" name="AutoShape 12"/>
          <p:cNvCxnSpPr>
            <a:cxnSpLocks noChangeShapeType="1"/>
            <a:stCxn id="17414" idx="4"/>
            <a:endCxn id="17415" idx="0"/>
          </p:cNvCxnSpPr>
          <p:nvPr/>
        </p:nvCxnSpPr>
        <p:spPr bwMode="auto">
          <a:xfrm>
            <a:off x="3244850" y="1901825"/>
            <a:ext cx="0" cy="692150"/>
          </a:xfrm>
          <a:prstGeom prst="straightConnector1">
            <a:avLst/>
          </a:prstGeom>
          <a:noFill/>
          <a:ln w="9525">
            <a:solidFill>
              <a:schemeClr val="tx1"/>
            </a:solidFill>
            <a:round/>
            <a:headEnd/>
            <a:tailEnd type="triangle" w="med" len="med"/>
          </a:ln>
          <a:effectLst/>
        </p:spPr>
      </p:cxnSp>
      <p:cxnSp>
        <p:nvCxnSpPr>
          <p:cNvPr id="17421" name="AutoShape 13"/>
          <p:cNvCxnSpPr>
            <a:cxnSpLocks noChangeShapeType="1"/>
            <a:stCxn id="17416" idx="4"/>
            <a:endCxn id="17417" idx="0"/>
          </p:cNvCxnSpPr>
          <p:nvPr/>
        </p:nvCxnSpPr>
        <p:spPr bwMode="auto">
          <a:xfrm>
            <a:off x="4627563" y="1901825"/>
            <a:ext cx="0" cy="692150"/>
          </a:xfrm>
          <a:prstGeom prst="straightConnector1">
            <a:avLst/>
          </a:prstGeom>
          <a:noFill/>
          <a:ln w="9525">
            <a:solidFill>
              <a:schemeClr val="tx1"/>
            </a:solidFill>
            <a:round/>
            <a:headEnd/>
            <a:tailEnd type="triangle" w="med" len="med"/>
          </a:ln>
          <a:effectLst/>
        </p:spPr>
      </p:cxnSp>
      <p:cxnSp>
        <p:nvCxnSpPr>
          <p:cNvPr id="17422" name="AutoShape 14"/>
          <p:cNvCxnSpPr>
            <a:cxnSpLocks noChangeShapeType="1"/>
            <a:stCxn id="17418" idx="4"/>
            <a:endCxn id="17419" idx="0"/>
          </p:cNvCxnSpPr>
          <p:nvPr/>
        </p:nvCxnSpPr>
        <p:spPr bwMode="auto">
          <a:xfrm>
            <a:off x="6010275" y="1901825"/>
            <a:ext cx="0" cy="692150"/>
          </a:xfrm>
          <a:prstGeom prst="straightConnector1">
            <a:avLst/>
          </a:prstGeom>
          <a:noFill/>
          <a:ln w="9525">
            <a:solidFill>
              <a:schemeClr val="tx1"/>
            </a:solidFill>
            <a:round/>
            <a:headEnd/>
            <a:tailEnd type="triangle" w="med" len="med"/>
          </a:ln>
          <a:effectLst/>
        </p:spPr>
      </p:cxnSp>
      <p:cxnSp>
        <p:nvCxnSpPr>
          <p:cNvPr id="17423" name="AutoShape 15"/>
          <p:cNvCxnSpPr>
            <a:cxnSpLocks noChangeShapeType="1"/>
            <a:stCxn id="17414" idx="6"/>
            <a:endCxn id="17416" idx="2"/>
          </p:cNvCxnSpPr>
          <p:nvPr/>
        </p:nvCxnSpPr>
        <p:spPr bwMode="auto">
          <a:xfrm>
            <a:off x="3567113" y="1598613"/>
            <a:ext cx="738187" cy="0"/>
          </a:xfrm>
          <a:prstGeom prst="straightConnector1">
            <a:avLst/>
          </a:prstGeom>
          <a:noFill/>
          <a:ln w="9525">
            <a:solidFill>
              <a:schemeClr val="tx1"/>
            </a:solidFill>
            <a:round/>
            <a:headEnd/>
            <a:tailEnd type="triangle" w="med" len="med"/>
          </a:ln>
          <a:effectLst/>
        </p:spPr>
      </p:cxnSp>
      <p:cxnSp>
        <p:nvCxnSpPr>
          <p:cNvPr id="17424" name="AutoShape 16"/>
          <p:cNvCxnSpPr>
            <a:cxnSpLocks noChangeShapeType="1"/>
            <a:stCxn id="17416" idx="6"/>
            <a:endCxn id="17418" idx="2"/>
          </p:cNvCxnSpPr>
          <p:nvPr/>
        </p:nvCxnSpPr>
        <p:spPr bwMode="auto">
          <a:xfrm>
            <a:off x="4949825" y="1598613"/>
            <a:ext cx="738188" cy="0"/>
          </a:xfrm>
          <a:prstGeom prst="straightConnector1">
            <a:avLst/>
          </a:prstGeom>
          <a:noFill/>
          <a:ln w="9525">
            <a:solidFill>
              <a:schemeClr val="tx1"/>
            </a:solidFill>
            <a:round/>
            <a:headEnd/>
            <a:tailEnd type="triangle" w="med" len="med"/>
          </a:ln>
          <a:effectLst/>
        </p:spPr>
      </p:cxnSp>
      <p:cxnSp>
        <p:nvCxnSpPr>
          <p:cNvPr id="17425" name="AutoShape 17"/>
          <p:cNvCxnSpPr>
            <a:cxnSpLocks noChangeShapeType="1"/>
            <a:endCxn id="17414" idx="2"/>
          </p:cNvCxnSpPr>
          <p:nvPr/>
        </p:nvCxnSpPr>
        <p:spPr bwMode="auto">
          <a:xfrm>
            <a:off x="2286000" y="1598613"/>
            <a:ext cx="638175" cy="0"/>
          </a:xfrm>
          <a:prstGeom prst="straightConnector1">
            <a:avLst/>
          </a:prstGeom>
          <a:noFill/>
          <a:ln w="9525">
            <a:solidFill>
              <a:schemeClr val="tx1"/>
            </a:solidFill>
            <a:round/>
            <a:headEnd/>
            <a:tailEnd type="triangle" w="med" len="med"/>
          </a:ln>
          <a:effectLst/>
        </p:spPr>
      </p:cxnSp>
      <p:cxnSp>
        <p:nvCxnSpPr>
          <p:cNvPr id="17426" name="AutoShape 18"/>
          <p:cNvCxnSpPr>
            <a:cxnSpLocks noChangeShapeType="1"/>
            <a:stCxn id="17418" idx="6"/>
          </p:cNvCxnSpPr>
          <p:nvPr/>
        </p:nvCxnSpPr>
        <p:spPr bwMode="auto">
          <a:xfrm>
            <a:off x="6330950" y="1598613"/>
            <a:ext cx="638175" cy="0"/>
          </a:xfrm>
          <a:prstGeom prst="straightConnector1">
            <a:avLst/>
          </a:prstGeom>
          <a:noFill/>
          <a:ln w="9525">
            <a:solidFill>
              <a:schemeClr val="tx1"/>
            </a:solidFill>
            <a:round/>
            <a:headEnd/>
            <a:tailEnd type="triangle" w="med" len="med"/>
          </a:ln>
          <a:effectLst/>
        </p:spPr>
      </p:cxnSp>
      <p:sp>
        <p:nvSpPr>
          <p:cNvPr id="17427" name="Text Box 19"/>
          <p:cNvSpPr txBox="1">
            <a:spLocks noChangeArrowheads="1"/>
          </p:cNvSpPr>
          <p:nvPr/>
        </p:nvSpPr>
        <p:spPr bwMode="auto">
          <a:xfrm>
            <a:off x="5791200" y="1371600"/>
            <a:ext cx="336550" cy="457200"/>
          </a:xfrm>
          <a:prstGeom prst="rect">
            <a:avLst/>
          </a:prstGeom>
          <a:noFill/>
          <a:ln w="9525">
            <a:noFill/>
            <a:miter lim="800000"/>
            <a:headEnd/>
            <a:tailEnd/>
          </a:ln>
          <a:effectLst/>
        </p:spPr>
        <p:txBody>
          <a:bodyPr wrap="none">
            <a:spAutoFit/>
          </a:bodyPr>
          <a:lstStyle/>
          <a:p>
            <a:r>
              <a:rPr lang="en-US" i="1"/>
              <a:t>S</a:t>
            </a:r>
          </a:p>
        </p:txBody>
      </p:sp>
      <p:sp>
        <p:nvSpPr>
          <p:cNvPr id="17428" name="Text Box 20"/>
          <p:cNvSpPr txBox="1">
            <a:spLocks noChangeArrowheads="1"/>
          </p:cNvSpPr>
          <p:nvPr/>
        </p:nvSpPr>
        <p:spPr bwMode="auto">
          <a:xfrm>
            <a:off x="4419600" y="1371600"/>
            <a:ext cx="336550" cy="457200"/>
          </a:xfrm>
          <a:prstGeom prst="rect">
            <a:avLst/>
          </a:prstGeom>
          <a:noFill/>
          <a:ln w="9525">
            <a:noFill/>
            <a:miter lim="800000"/>
            <a:headEnd/>
            <a:tailEnd/>
          </a:ln>
          <a:effectLst/>
        </p:spPr>
        <p:txBody>
          <a:bodyPr wrap="none">
            <a:spAutoFit/>
          </a:bodyPr>
          <a:lstStyle/>
          <a:p>
            <a:r>
              <a:rPr lang="en-US" i="1"/>
              <a:t>S</a:t>
            </a:r>
          </a:p>
        </p:txBody>
      </p:sp>
      <p:sp>
        <p:nvSpPr>
          <p:cNvPr id="17429" name="Text Box 21"/>
          <p:cNvSpPr txBox="1">
            <a:spLocks noChangeArrowheads="1"/>
          </p:cNvSpPr>
          <p:nvPr/>
        </p:nvSpPr>
        <p:spPr bwMode="auto">
          <a:xfrm>
            <a:off x="3048000" y="1371600"/>
            <a:ext cx="336550" cy="457200"/>
          </a:xfrm>
          <a:prstGeom prst="rect">
            <a:avLst/>
          </a:prstGeom>
          <a:noFill/>
          <a:ln w="9525">
            <a:noFill/>
            <a:miter lim="800000"/>
            <a:headEnd/>
            <a:tailEnd/>
          </a:ln>
          <a:effectLst/>
        </p:spPr>
        <p:txBody>
          <a:bodyPr wrap="none">
            <a:spAutoFit/>
          </a:bodyPr>
          <a:lstStyle/>
          <a:p>
            <a:r>
              <a:rPr lang="en-US" i="1"/>
              <a:t>S</a:t>
            </a:r>
          </a:p>
        </p:txBody>
      </p:sp>
      <p:sp>
        <p:nvSpPr>
          <p:cNvPr id="17430" name="Text Box 22"/>
          <p:cNvSpPr txBox="1">
            <a:spLocks noChangeArrowheads="1"/>
          </p:cNvSpPr>
          <p:nvPr/>
        </p:nvSpPr>
        <p:spPr bwMode="auto">
          <a:xfrm>
            <a:off x="5791200" y="2667000"/>
            <a:ext cx="387350" cy="457200"/>
          </a:xfrm>
          <a:prstGeom prst="rect">
            <a:avLst/>
          </a:prstGeom>
          <a:noFill/>
          <a:ln w="9525">
            <a:noFill/>
            <a:miter lim="800000"/>
            <a:headEnd/>
            <a:tailEnd/>
          </a:ln>
          <a:effectLst/>
        </p:spPr>
        <p:txBody>
          <a:bodyPr wrap="none">
            <a:spAutoFit/>
          </a:bodyPr>
          <a:lstStyle/>
          <a:p>
            <a:r>
              <a:rPr lang="en-US" i="1"/>
              <a:t>K</a:t>
            </a:r>
          </a:p>
        </p:txBody>
      </p:sp>
      <p:sp>
        <p:nvSpPr>
          <p:cNvPr id="17431" name="Text Box 23"/>
          <p:cNvSpPr txBox="1">
            <a:spLocks noChangeArrowheads="1"/>
          </p:cNvSpPr>
          <p:nvPr/>
        </p:nvSpPr>
        <p:spPr bwMode="auto">
          <a:xfrm>
            <a:off x="4419600" y="2667000"/>
            <a:ext cx="387350" cy="457200"/>
          </a:xfrm>
          <a:prstGeom prst="rect">
            <a:avLst/>
          </a:prstGeom>
          <a:noFill/>
          <a:ln w="9525">
            <a:noFill/>
            <a:miter lim="800000"/>
            <a:headEnd/>
            <a:tailEnd/>
          </a:ln>
          <a:effectLst/>
        </p:spPr>
        <p:txBody>
          <a:bodyPr wrap="none">
            <a:spAutoFit/>
          </a:bodyPr>
          <a:lstStyle/>
          <a:p>
            <a:r>
              <a:rPr lang="en-US" i="1"/>
              <a:t>K</a:t>
            </a:r>
          </a:p>
        </p:txBody>
      </p:sp>
      <p:sp>
        <p:nvSpPr>
          <p:cNvPr id="17432" name="Text Box 24"/>
          <p:cNvSpPr txBox="1">
            <a:spLocks noChangeArrowheads="1"/>
          </p:cNvSpPr>
          <p:nvPr/>
        </p:nvSpPr>
        <p:spPr bwMode="auto">
          <a:xfrm>
            <a:off x="3048000" y="2667000"/>
            <a:ext cx="387350" cy="457200"/>
          </a:xfrm>
          <a:prstGeom prst="rect">
            <a:avLst/>
          </a:prstGeom>
          <a:noFill/>
          <a:ln w="9525">
            <a:noFill/>
            <a:miter lim="800000"/>
            <a:headEnd/>
            <a:tailEnd/>
          </a:ln>
          <a:effectLst/>
        </p:spPr>
        <p:txBody>
          <a:bodyPr wrap="none">
            <a:spAutoFit/>
          </a:bodyPr>
          <a:lstStyle/>
          <a:p>
            <a:r>
              <a:rPr lang="en-US" i="1"/>
              <a:t>K</a:t>
            </a:r>
          </a:p>
        </p:txBody>
      </p:sp>
      <p:sp>
        <p:nvSpPr>
          <p:cNvPr id="17433" name="Oval 25"/>
          <p:cNvSpPr>
            <a:spLocks noChangeArrowheads="1"/>
          </p:cNvSpPr>
          <p:nvPr/>
        </p:nvSpPr>
        <p:spPr bwMode="auto">
          <a:xfrm>
            <a:off x="762000" y="1295400"/>
            <a:ext cx="642938" cy="606425"/>
          </a:xfrm>
          <a:prstGeom prst="ellipse">
            <a:avLst/>
          </a:prstGeom>
          <a:solidFill>
            <a:srgbClr val="99CC00"/>
          </a:solidFill>
          <a:ln w="9525">
            <a:solidFill>
              <a:schemeClr val="tx1"/>
            </a:solidFill>
            <a:round/>
            <a:headEnd/>
            <a:tailEnd/>
          </a:ln>
          <a:effectLst/>
        </p:spPr>
        <p:txBody>
          <a:bodyPr wrap="none" anchor="ctr"/>
          <a:lstStyle/>
          <a:p>
            <a:endParaRPr lang="ru-RU"/>
          </a:p>
        </p:txBody>
      </p:sp>
      <p:sp>
        <p:nvSpPr>
          <p:cNvPr id="17434" name="Oval 26"/>
          <p:cNvSpPr>
            <a:spLocks noChangeArrowheads="1"/>
          </p:cNvSpPr>
          <p:nvPr/>
        </p:nvSpPr>
        <p:spPr bwMode="auto">
          <a:xfrm>
            <a:off x="762000" y="2593975"/>
            <a:ext cx="642938" cy="606425"/>
          </a:xfrm>
          <a:prstGeom prst="ellipse">
            <a:avLst/>
          </a:prstGeom>
          <a:solidFill>
            <a:srgbClr val="CC99FF"/>
          </a:solidFill>
          <a:ln w="9525">
            <a:solidFill>
              <a:schemeClr val="tx1"/>
            </a:solidFill>
            <a:round/>
            <a:headEnd/>
            <a:tailEnd/>
          </a:ln>
          <a:effectLst/>
        </p:spPr>
        <p:txBody>
          <a:bodyPr wrap="none" anchor="ctr"/>
          <a:lstStyle/>
          <a:p>
            <a:endParaRPr lang="ru-RU"/>
          </a:p>
        </p:txBody>
      </p:sp>
      <p:cxnSp>
        <p:nvCxnSpPr>
          <p:cNvPr id="17435" name="AutoShape 27"/>
          <p:cNvCxnSpPr>
            <a:cxnSpLocks noChangeShapeType="1"/>
            <a:stCxn id="17433" idx="4"/>
            <a:endCxn id="17434" idx="0"/>
          </p:cNvCxnSpPr>
          <p:nvPr/>
        </p:nvCxnSpPr>
        <p:spPr bwMode="auto">
          <a:xfrm>
            <a:off x="1082675" y="1901825"/>
            <a:ext cx="0" cy="692150"/>
          </a:xfrm>
          <a:prstGeom prst="straightConnector1">
            <a:avLst/>
          </a:prstGeom>
          <a:noFill/>
          <a:ln w="9525">
            <a:solidFill>
              <a:schemeClr val="tx1"/>
            </a:solidFill>
            <a:round/>
            <a:headEnd/>
            <a:tailEnd type="triangle" w="med" len="med"/>
          </a:ln>
          <a:effectLst/>
        </p:spPr>
      </p:cxnSp>
      <p:cxnSp>
        <p:nvCxnSpPr>
          <p:cNvPr id="17436" name="AutoShape 28"/>
          <p:cNvCxnSpPr>
            <a:cxnSpLocks noChangeShapeType="1"/>
          </p:cNvCxnSpPr>
          <p:nvPr/>
        </p:nvCxnSpPr>
        <p:spPr bwMode="auto">
          <a:xfrm>
            <a:off x="1447800" y="1600200"/>
            <a:ext cx="381000" cy="0"/>
          </a:xfrm>
          <a:prstGeom prst="straightConnector1">
            <a:avLst/>
          </a:prstGeom>
          <a:noFill/>
          <a:ln w="9525">
            <a:solidFill>
              <a:schemeClr val="tx1"/>
            </a:solidFill>
            <a:round/>
            <a:headEnd/>
            <a:tailEnd type="triangle" w="med" len="med"/>
          </a:ln>
          <a:effectLst/>
        </p:spPr>
      </p:cxnSp>
      <p:sp>
        <p:nvSpPr>
          <p:cNvPr id="17437" name="Oval 29"/>
          <p:cNvSpPr>
            <a:spLocks noChangeArrowheads="1"/>
          </p:cNvSpPr>
          <p:nvPr/>
        </p:nvSpPr>
        <p:spPr bwMode="auto">
          <a:xfrm>
            <a:off x="7696200" y="1295400"/>
            <a:ext cx="642938" cy="606425"/>
          </a:xfrm>
          <a:prstGeom prst="ellipse">
            <a:avLst/>
          </a:prstGeom>
          <a:solidFill>
            <a:srgbClr val="99CC00"/>
          </a:solidFill>
          <a:ln w="9525">
            <a:solidFill>
              <a:schemeClr val="tx1"/>
            </a:solidFill>
            <a:round/>
            <a:headEnd/>
            <a:tailEnd/>
          </a:ln>
          <a:effectLst/>
        </p:spPr>
        <p:txBody>
          <a:bodyPr wrap="none" anchor="ctr"/>
          <a:lstStyle/>
          <a:p>
            <a:endParaRPr lang="ru-RU"/>
          </a:p>
        </p:txBody>
      </p:sp>
      <p:sp>
        <p:nvSpPr>
          <p:cNvPr id="17438" name="Oval 30"/>
          <p:cNvSpPr>
            <a:spLocks noChangeArrowheads="1"/>
          </p:cNvSpPr>
          <p:nvPr/>
        </p:nvSpPr>
        <p:spPr bwMode="auto">
          <a:xfrm>
            <a:off x="7696200" y="2593975"/>
            <a:ext cx="642938" cy="606425"/>
          </a:xfrm>
          <a:prstGeom prst="ellipse">
            <a:avLst/>
          </a:prstGeom>
          <a:solidFill>
            <a:srgbClr val="CC99FF"/>
          </a:solidFill>
          <a:ln w="9525">
            <a:solidFill>
              <a:schemeClr val="tx1"/>
            </a:solidFill>
            <a:round/>
            <a:headEnd/>
            <a:tailEnd/>
          </a:ln>
          <a:effectLst/>
        </p:spPr>
        <p:txBody>
          <a:bodyPr wrap="none" anchor="ctr"/>
          <a:lstStyle/>
          <a:p>
            <a:endParaRPr lang="ru-RU"/>
          </a:p>
        </p:txBody>
      </p:sp>
      <p:cxnSp>
        <p:nvCxnSpPr>
          <p:cNvPr id="17439" name="AutoShape 31"/>
          <p:cNvCxnSpPr>
            <a:cxnSpLocks noChangeShapeType="1"/>
            <a:stCxn id="17437" idx="4"/>
            <a:endCxn id="17438" idx="0"/>
          </p:cNvCxnSpPr>
          <p:nvPr/>
        </p:nvCxnSpPr>
        <p:spPr bwMode="auto">
          <a:xfrm>
            <a:off x="8016875" y="1901825"/>
            <a:ext cx="0" cy="692150"/>
          </a:xfrm>
          <a:prstGeom prst="straightConnector1">
            <a:avLst/>
          </a:prstGeom>
          <a:noFill/>
          <a:ln w="9525">
            <a:solidFill>
              <a:schemeClr val="tx1"/>
            </a:solidFill>
            <a:round/>
            <a:headEnd/>
            <a:tailEnd type="triangle" w="med" len="med"/>
          </a:ln>
          <a:effectLst/>
        </p:spPr>
      </p:cxnSp>
      <p:cxnSp>
        <p:nvCxnSpPr>
          <p:cNvPr id="17440" name="AutoShape 32"/>
          <p:cNvCxnSpPr>
            <a:cxnSpLocks noChangeShapeType="1"/>
            <a:endCxn id="17437" idx="2"/>
          </p:cNvCxnSpPr>
          <p:nvPr/>
        </p:nvCxnSpPr>
        <p:spPr bwMode="auto">
          <a:xfrm flipV="1">
            <a:off x="7391400" y="1598613"/>
            <a:ext cx="304800" cy="1587"/>
          </a:xfrm>
          <a:prstGeom prst="straightConnector1">
            <a:avLst/>
          </a:prstGeom>
          <a:noFill/>
          <a:ln w="9525">
            <a:solidFill>
              <a:schemeClr val="tx1"/>
            </a:solidFill>
            <a:round/>
            <a:headEnd/>
            <a:tailEnd type="triangle" w="med" len="med"/>
          </a:ln>
          <a:effectLst/>
        </p:spPr>
      </p:cxnSp>
      <p:sp>
        <p:nvSpPr>
          <p:cNvPr id="17441" name="Text Box 33"/>
          <p:cNvSpPr txBox="1">
            <a:spLocks noChangeArrowheads="1"/>
          </p:cNvSpPr>
          <p:nvPr/>
        </p:nvSpPr>
        <p:spPr bwMode="auto">
          <a:xfrm>
            <a:off x="838200" y="1371600"/>
            <a:ext cx="336550" cy="457200"/>
          </a:xfrm>
          <a:prstGeom prst="rect">
            <a:avLst/>
          </a:prstGeom>
          <a:noFill/>
          <a:ln w="9525">
            <a:noFill/>
            <a:miter lim="800000"/>
            <a:headEnd/>
            <a:tailEnd/>
          </a:ln>
          <a:effectLst/>
        </p:spPr>
        <p:txBody>
          <a:bodyPr wrap="none">
            <a:spAutoFit/>
          </a:bodyPr>
          <a:lstStyle/>
          <a:p>
            <a:r>
              <a:rPr lang="en-US" i="1"/>
              <a:t>S</a:t>
            </a:r>
          </a:p>
        </p:txBody>
      </p:sp>
      <p:sp>
        <p:nvSpPr>
          <p:cNvPr id="17442" name="Text Box 34"/>
          <p:cNvSpPr txBox="1">
            <a:spLocks noChangeArrowheads="1"/>
          </p:cNvSpPr>
          <p:nvPr/>
        </p:nvSpPr>
        <p:spPr bwMode="auto">
          <a:xfrm>
            <a:off x="838200" y="2667000"/>
            <a:ext cx="387350" cy="457200"/>
          </a:xfrm>
          <a:prstGeom prst="rect">
            <a:avLst/>
          </a:prstGeom>
          <a:noFill/>
          <a:ln w="9525">
            <a:noFill/>
            <a:miter lim="800000"/>
            <a:headEnd/>
            <a:tailEnd/>
          </a:ln>
          <a:effectLst/>
        </p:spPr>
        <p:txBody>
          <a:bodyPr wrap="none">
            <a:spAutoFit/>
          </a:bodyPr>
          <a:lstStyle/>
          <a:p>
            <a:r>
              <a:rPr lang="en-US" i="1"/>
              <a:t>K</a:t>
            </a:r>
          </a:p>
        </p:txBody>
      </p:sp>
      <p:sp>
        <p:nvSpPr>
          <p:cNvPr id="17443" name="Text Box 35"/>
          <p:cNvSpPr txBox="1">
            <a:spLocks noChangeArrowheads="1"/>
          </p:cNvSpPr>
          <p:nvPr/>
        </p:nvSpPr>
        <p:spPr bwMode="auto">
          <a:xfrm>
            <a:off x="7848600" y="1371600"/>
            <a:ext cx="336550" cy="457200"/>
          </a:xfrm>
          <a:prstGeom prst="rect">
            <a:avLst/>
          </a:prstGeom>
          <a:noFill/>
          <a:ln w="9525">
            <a:noFill/>
            <a:miter lim="800000"/>
            <a:headEnd/>
            <a:tailEnd/>
          </a:ln>
          <a:effectLst/>
        </p:spPr>
        <p:txBody>
          <a:bodyPr wrap="none">
            <a:spAutoFit/>
          </a:bodyPr>
          <a:lstStyle/>
          <a:p>
            <a:r>
              <a:rPr lang="en-US" i="1"/>
              <a:t>S</a:t>
            </a:r>
          </a:p>
        </p:txBody>
      </p:sp>
      <p:sp>
        <p:nvSpPr>
          <p:cNvPr id="17444" name="Text Box 36"/>
          <p:cNvSpPr txBox="1">
            <a:spLocks noChangeArrowheads="1"/>
          </p:cNvSpPr>
          <p:nvPr/>
        </p:nvSpPr>
        <p:spPr bwMode="auto">
          <a:xfrm>
            <a:off x="7848600" y="2667000"/>
            <a:ext cx="387350" cy="457200"/>
          </a:xfrm>
          <a:prstGeom prst="rect">
            <a:avLst/>
          </a:prstGeom>
          <a:noFill/>
          <a:ln w="9525">
            <a:noFill/>
            <a:miter lim="800000"/>
            <a:headEnd/>
            <a:tailEnd/>
          </a:ln>
          <a:effectLst/>
        </p:spPr>
        <p:txBody>
          <a:bodyPr wrap="none">
            <a:spAutoFit/>
          </a:bodyPr>
          <a:lstStyle/>
          <a:p>
            <a:r>
              <a:rPr lang="en-US" i="1"/>
              <a:t>K</a:t>
            </a:r>
          </a:p>
        </p:txBody>
      </p:sp>
      <p:sp>
        <p:nvSpPr>
          <p:cNvPr id="36" name="Rectangle 42"/>
          <p:cNvSpPr>
            <a:spLocks noGrp="1" noChangeArrowheads="1"/>
          </p:cNvSpPr>
          <p:nvPr>
            <p:ph type="title"/>
          </p:nvPr>
        </p:nvSpPr>
        <p:spPr>
          <a:xfrm>
            <a:off x="609600" y="0"/>
            <a:ext cx="7772400" cy="1143000"/>
          </a:xfrm>
        </p:spPr>
        <p:txBody>
          <a:bodyPr/>
          <a:lstStyle/>
          <a:p>
            <a:r>
              <a:rPr lang="ru-RU" sz="3600" b="1" dirty="0" smtClean="0"/>
              <a:t>Скрытые </a:t>
            </a:r>
            <a:r>
              <a:rPr lang="ru-RU" sz="3600" b="1" dirty="0" err="1" smtClean="0"/>
              <a:t>марковские</a:t>
            </a:r>
            <a:r>
              <a:rPr lang="ru-RU" sz="3600" b="1" dirty="0" smtClean="0"/>
              <a:t> модели</a:t>
            </a:r>
            <a:br>
              <a:rPr lang="ru-RU" sz="3600" b="1" dirty="0" smtClean="0"/>
            </a:br>
            <a:r>
              <a:rPr lang="en-US" sz="3600" b="1" dirty="0" smtClean="0"/>
              <a:t>HMM</a:t>
            </a:r>
            <a:endParaRPr lang="en-US" sz="3600" b="1" dirty="0"/>
          </a:p>
        </p:txBody>
      </p:sp>
    </p:spTree>
    <p:extLst>
      <p:ext uri="{BB962C8B-B14F-4D97-AF65-F5344CB8AC3E}">
        <p14:creationId xmlns:p14="http://schemas.microsoft.com/office/powerpoint/2010/main" val="41404295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title"/>
          </p:nvPr>
        </p:nvSpPr>
        <p:spPr>
          <a:xfrm>
            <a:off x="609600" y="0"/>
            <a:ext cx="7772400" cy="1143000"/>
          </a:xfrm>
        </p:spPr>
        <p:txBody>
          <a:bodyPr/>
          <a:lstStyle/>
          <a:p>
            <a:r>
              <a:rPr lang="en-US" b="1"/>
              <a:t>HMM Formalism</a:t>
            </a:r>
          </a:p>
        </p:txBody>
      </p:sp>
      <p:sp>
        <p:nvSpPr>
          <p:cNvPr id="20484" name="Rectangle 4"/>
          <p:cNvSpPr>
            <a:spLocks noGrp="1" noChangeArrowheads="1"/>
          </p:cNvSpPr>
          <p:nvPr>
            <p:ph type="body" sz="half" idx="4294967295"/>
          </p:nvPr>
        </p:nvSpPr>
        <p:spPr>
          <a:xfrm>
            <a:off x="0" y="3657600"/>
            <a:ext cx="9144000" cy="3200400"/>
          </a:xfrm>
        </p:spPr>
        <p:txBody>
          <a:bodyPr/>
          <a:lstStyle/>
          <a:p>
            <a:r>
              <a:rPr lang="en-US" sz="2800"/>
              <a:t>{</a:t>
            </a:r>
            <a:r>
              <a:rPr lang="en-US" sz="2800" i="1"/>
              <a:t>S, K</a:t>
            </a:r>
            <a:r>
              <a:rPr lang="en-US" sz="2800"/>
              <a:t>, </a:t>
            </a:r>
            <a:r>
              <a:rPr lang="en-US" sz="2800">
                <a:latin typeface="Symbol" pitchFamily="18" charset="2"/>
              </a:rPr>
              <a:t>P, </a:t>
            </a:r>
            <a:r>
              <a:rPr lang="en-US" sz="2800" i="1">
                <a:latin typeface="Symbol" pitchFamily="18" charset="2"/>
              </a:rPr>
              <a:t>A, B</a:t>
            </a:r>
            <a:r>
              <a:rPr lang="en-US" sz="2800">
                <a:latin typeface="Symbol" pitchFamily="18" charset="2"/>
              </a:rPr>
              <a:t>} </a:t>
            </a:r>
            <a:endParaRPr lang="en-US" sz="2800" b="1" i="1"/>
          </a:p>
          <a:p>
            <a:r>
              <a:rPr lang="en-US" sz="2800"/>
              <a:t> </a:t>
            </a:r>
            <a:r>
              <a:rPr lang="en-US" sz="2800">
                <a:latin typeface="Symbol" pitchFamily="18" charset="2"/>
              </a:rPr>
              <a:t>P = {p</a:t>
            </a:r>
            <a:r>
              <a:rPr lang="en-US" sz="2800" baseline="-25000">
                <a:latin typeface="Symbol" pitchFamily="18" charset="2"/>
              </a:rPr>
              <a:t>i</a:t>
            </a:r>
            <a:r>
              <a:rPr lang="en-US" sz="2800">
                <a:latin typeface="Symbol" pitchFamily="18" charset="2"/>
              </a:rPr>
              <a:t>} </a:t>
            </a:r>
            <a:r>
              <a:rPr lang="en-US" sz="2800"/>
              <a:t>are the initial state probabilities</a:t>
            </a:r>
          </a:p>
          <a:p>
            <a:r>
              <a:rPr lang="en-US" sz="2800" i="1"/>
              <a:t>A </a:t>
            </a:r>
            <a:r>
              <a:rPr lang="en-US" sz="2800"/>
              <a:t>= {a</a:t>
            </a:r>
            <a:r>
              <a:rPr lang="en-US" sz="2800" i="1" baseline="-25000"/>
              <a:t>ij</a:t>
            </a:r>
            <a:r>
              <a:rPr lang="en-US" sz="2800"/>
              <a:t>} are the state transition probabilities</a:t>
            </a:r>
          </a:p>
          <a:p>
            <a:r>
              <a:rPr lang="en-US" sz="2800" i="1"/>
              <a:t>B</a:t>
            </a:r>
            <a:r>
              <a:rPr lang="en-US" sz="2800"/>
              <a:t> = {b</a:t>
            </a:r>
            <a:r>
              <a:rPr lang="en-US" sz="2800" i="1" baseline="-25000"/>
              <a:t>ik</a:t>
            </a:r>
            <a:r>
              <a:rPr lang="en-US" sz="2800"/>
              <a:t>} are the observation state probabilities</a:t>
            </a:r>
            <a:endParaRPr lang="en-US" sz="2800" i="1"/>
          </a:p>
        </p:txBody>
      </p:sp>
      <p:grpSp>
        <p:nvGrpSpPr>
          <p:cNvPr id="20485" name="Group 5"/>
          <p:cNvGrpSpPr>
            <a:grpSpLocks/>
          </p:cNvGrpSpPr>
          <p:nvPr/>
        </p:nvGrpSpPr>
        <p:grpSpPr bwMode="auto">
          <a:xfrm>
            <a:off x="2286000" y="1295400"/>
            <a:ext cx="4683125" cy="1905000"/>
            <a:chOff x="1082" y="480"/>
            <a:chExt cx="3334" cy="1550"/>
          </a:xfrm>
        </p:grpSpPr>
        <p:sp>
          <p:nvSpPr>
            <p:cNvPr id="20486" name="Oval 6"/>
            <p:cNvSpPr>
              <a:spLocks noChangeArrowheads="1"/>
            </p:cNvSpPr>
            <p:nvPr/>
          </p:nvSpPr>
          <p:spPr bwMode="auto">
            <a:xfrm>
              <a:off x="1536" y="480"/>
              <a:ext cx="458" cy="494"/>
            </a:xfrm>
            <a:prstGeom prst="ellipse">
              <a:avLst/>
            </a:prstGeom>
            <a:solidFill>
              <a:srgbClr val="99CC00"/>
            </a:solidFill>
            <a:ln w="9525">
              <a:solidFill>
                <a:schemeClr val="tx1"/>
              </a:solidFill>
              <a:round/>
              <a:headEnd/>
              <a:tailEnd/>
            </a:ln>
            <a:effectLst/>
          </p:spPr>
          <p:txBody>
            <a:bodyPr wrap="none" anchor="ctr"/>
            <a:lstStyle/>
            <a:p>
              <a:endParaRPr lang="ru-RU"/>
            </a:p>
          </p:txBody>
        </p:sp>
        <p:sp>
          <p:nvSpPr>
            <p:cNvPr id="20487" name="Oval 7"/>
            <p:cNvSpPr>
              <a:spLocks noChangeArrowheads="1"/>
            </p:cNvSpPr>
            <p:nvPr/>
          </p:nvSpPr>
          <p:spPr bwMode="auto">
            <a:xfrm>
              <a:off x="1536" y="1536"/>
              <a:ext cx="458" cy="494"/>
            </a:xfrm>
            <a:prstGeom prst="ellipse">
              <a:avLst/>
            </a:prstGeom>
            <a:solidFill>
              <a:srgbClr val="CC99FF"/>
            </a:solidFill>
            <a:ln w="9525">
              <a:solidFill>
                <a:schemeClr val="tx1"/>
              </a:solidFill>
              <a:round/>
              <a:headEnd/>
              <a:tailEnd/>
            </a:ln>
            <a:effectLst/>
          </p:spPr>
          <p:txBody>
            <a:bodyPr wrap="none" anchor="ctr"/>
            <a:lstStyle/>
            <a:p>
              <a:endParaRPr lang="ru-RU"/>
            </a:p>
          </p:txBody>
        </p:sp>
        <p:sp>
          <p:nvSpPr>
            <p:cNvPr id="20488" name="Oval 8"/>
            <p:cNvSpPr>
              <a:spLocks noChangeArrowheads="1"/>
            </p:cNvSpPr>
            <p:nvPr/>
          </p:nvSpPr>
          <p:spPr bwMode="auto">
            <a:xfrm>
              <a:off x="2520" y="480"/>
              <a:ext cx="458" cy="494"/>
            </a:xfrm>
            <a:prstGeom prst="ellipse">
              <a:avLst/>
            </a:prstGeom>
            <a:solidFill>
              <a:srgbClr val="99CC00"/>
            </a:solidFill>
            <a:ln w="9525">
              <a:solidFill>
                <a:schemeClr val="tx1"/>
              </a:solidFill>
              <a:round/>
              <a:headEnd/>
              <a:tailEnd/>
            </a:ln>
            <a:effectLst/>
          </p:spPr>
          <p:txBody>
            <a:bodyPr wrap="none" anchor="ctr"/>
            <a:lstStyle/>
            <a:p>
              <a:endParaRPr lang="ru-RU"/>
            </a:p>
          </p:txBody>
        </p:sp>
        <p:sp>
          <p:nvSpPr>
            <p:cNvPr id="20489" name="Oval 9"/>
            <p:cNvSpPr>
              <a:spLocks noChangeArrowheads="1"/>
            </p:cNvSpPr>
            <p:nvPr/>
          </p:nvSpPr>
          <p:spPr bwMode="auto">
            <a:xfrm>
              <a:off x="2520" y="1536"/>
              <a:ext cx="458" cy="494"/>
            </a:xfrm>
            <a:prstGeom prst="ellipse">
              <a:avLst/>
            </a:prstGeom>
            <a:solidFill>
              <a:srgbClr val="CC99FF"/>
            </a:solidFill>
            <a:ln w="9525">
              <a:solidFill>
                <a:schemeClr val="tx1"/>
              </a:solidFill>
              <a:round/>
              <a:headEnd/>
              <a:tailEnd/>
            </a:ln>
            <a:effectLst/>
          </p:spPr>
          <p:txBody>
            <a:bodyPr wrap="none" anchor="ctr"/>
            <a:lstStyle/>
            <a:p>
              <a:endParaRPr lang="ru-RU"/>
            </a:p>
          </p:txBody>
        </p:sp>
        <p:sp>
          <p:nvSpPr>
            <p:cNvPr id="20490" name="Oval 10"/>
            <p:cNvSpPr>
              <a:spLocks noChangeArrowheads="1"/>
            </p:cNvSpPr>
            <p:nvPr/>
          </p:nvSpPr>
          <p:spPr bwMode="auto">
            <a:xfrm>
              <a:off x="3504" y="480"/>
              <a:ext cx="458" cy="494"/>
            </a:xfrm>
            <a:prstGeom prst="ellipse">
              <a:avLst/>
            </a:prstGeom>
            <a:solidFill>
              <a:srgbClr val="99CC00"/>
            </a:solidFill>
            <a:ln w="9525">
              <a:solidFill>
                <a:schemeClr val="tx1"/>
              </a:solidFill>
              <a:round/>
              <a:headEnd/>
              <a:tailEnd/>
            </a:ln>
            <a:effectLst/>
          </p:spPr>
          <p:txBody>
            <a:bodyPr wrap="none" anchor="ctr"/>
            <a:lstStyle/>
            <a:p>
              <a:endParaRPr lang="ru-RU"/>
            </a:p>
          </p:txBody>
        </p:sp>
        <p:sp>
          <p:nvSpPr>
            <p:cNvPr id="20491" name="Oval 11"/>
            <p:cNvSpPr>
              <a:spLocks noChangeArrowheads="1"/>
            </p:cNvSpPr>
            <p:nvPr/>
          </p:nvSpPr>
          <p:spPr bwMode="auto">
            <a:xfrm>
              <a:off x="3504" y="1536"/>
              <a:ext cx="458" cy="494"/>
            </a:xfrm>
            <a:prstGeom prst="ellipse">
              <a:avLst/>
            </a:prstGeom>
            <a:solidFill>
              <a:srgbClr val="CC99FF"/>
            </a:solidFill>
            <a:ln w="9525">
              <a:solidFill>
                <a:schemeClr val="tx1"/>
              </a:solidFill>
              <a:round/>
              <a:headEnd/>
              <a:tailEnd/>
            </a:ln>
            <a:effectLst/>
          </p:spPr>
          <p:txBody>
            <a:bodyPr wrap="none" anchor="ctr"/>
            <a:lstStyle/>
            <a:p>
              <a:endParaRPr lang="ru-RU"/>
            </a:p>
          </p:txBody>
        </p:sp>
        <p:cxnSp>
          <p:nvCxnSpPr>
            <p:cNvPr id="20492" name="AutoShape 12"/>
            <p:cNvCxnSpPr>
              <a:cxnSpLocks noChangeShapeType="1"/>
              <a:stCxn id="20486" idx="4"/>
              <a:endCxn id="20487" idx="0"/>
            </p:cNvCxnSpPr>
            <p:nvPr/>
          </p:nvCxnSpPr>
          <p:spPr bwMode="auto">
            <a:xfrm>
              <a:off x="1765" y="974"/>
              <a:ext cx="0" cy="562"/>
            </a:xfrm>
            <a:prstGeom prst="straightConnector1">
              <a:avLst/>
            </a:prstGeom>
            <a:noFill/>
            <a:ln w="9525">
              <a:solidFill>
                <a:schemeClr val="tx1"/>
              </a:solidFill>
              <a:round/>
              <a:headEnd/>
              <a:tailEnd type="triangle" w="med" len="med"/>
            </a:ln>
            <a:effectLst/>
          </p:spPr>
        </p:cxnSp>
        <p:cxnSp>
          <p:nvCxnSpPr>
            <p:cNvPr id="20493" name="AutoShape 13"/>
            <p:cNvCxnSpPr>
              <a:cxnSpLocks noChangeShapeType="1"/>
              <a:stCxn id="20488" idx="4"/>
              <a:endCxn id="20489" idx="0"/>
            </p:cNvCxnSpPr>
            <p:nvPr/>
          </p:nvCxnSpPr>
          <p:spPr bwMode="auto">
            <a:xfrm>
              <a:off x="2749" y="974"/>
              <a:ext cx="0" cy="562"/>
            </a:xfrm>
            <a:prstGeom prst="straightConnector1">
              <a:avLst/>
            </a:prstGeom>
            <a:noFill/>
            <a:ln w="9525">
              <a:solidFill>
                <a:schemeClr val="tx1"/>
              </a:solidFill>
              <a:round/>
              <a:headEnd/>
              <a:tailEnd type="triangle" w="med" len="med"/>
            </a:ln>
            <a:effectLst/>
          </p:spPr>
        </p:cxnSp>
        <p:cxnSp>
          <p:nvCxnSpPr>
            <p:cNvPr id="20494" name="AutoShape 14"/>
            <p:cNvCxnSpPr>
              <a:cxnSpLocks noChangeShapeType="1"/>
              <a:stCxn id="20490" idx="4"/>
              <a:endCxn id="20491" idx="0"/>
            </p:cNvCxnSpPr>
            <p:nvPr/>
          </p:nvCxnSpPr>
          <p:spPr bwMode="auto">
            <a:xfrm>
              <a:off x="3733" y="974"/>
              <a:ext cx="0" cy="562"/>
            </a:xfrm>
            <a:prstGeom prst="straightConnector1">
              <a:avLst/>
            </a:prstGeom>
            <a:noFill/>
            <a:ln w="9525">
              <a:solidFill>
                <a:schemeClr val="tx1"/>
              </a:solidFill>
              <a:round/>
              <a:headEnd/>
              <a:tailEnd type="triangle" w="med" len="med"/>
            </a:ln>
            <a:effectLst/>
          </p:spPr>
        </p:cxnSp>
        <p:cxnSp>
          <p:nvCxnSpPr>
            <p:cNvPr id="20495" name="AutoShape 15"/>
            <p:cNvCxnSpPr>
              <a:cxnSpLocks noChangeShapeType="1"/>
              <a:stCxn id="20486" idx="6"/>
              <a:endCxn id="20488" idx="2"/>
            </p:cNvCxnSpPr>
            <p:nvPr/>
          </p:nvCxnSpPr>
          <p:spPr bwMode="auto">
            <a:xfrm>
              <a:off x="1994" y="727"/>
              <a:ext cx="526" cy="0"/>
            </a:xfrm>
            <a:prstGeom prst="straightConnector1">
              <a:avLst/>
            </a:prstGeom>
            <a:noFill/>
            <a:ln w="9525">
              <a:solidFill>
                <a:schemeClr val="tx1"/>
              </a:solidFill>
              <a:round/>
              <a:headEnd/>
              <a:tailEnd type="triangle" w="med" len="med"/>
            </a:ln>
            <a:effectLst/>
          </p:spPr>
        </p:cxnSp>
        <p:cxnSp>
          <p:nvCxnSpPr>
            <p:cNvPr id="20496" name="AutoShape 16"/>
            <p:cNvCxnSpPr>
              <a:cxnSpLocks noChangeShapeType="1"/>
              <a:stCxn id="20488" idx="6"/>
              <a:endCxn id="20490" idx="2"/>
            </p:cNvCxnSpPr>
            <p:nvPr/>
          </p:nvCxnSpPr>
          <p:spPr bwMode="auto">
            <a:xfrm>
              <a:off x="2978" y="727"/>
              <a:ext cx="526" cy="0"/>
            </a:xfrm>
            <a:prstGeom prst="straightConnector1">
              <a:avLst/>
            </a:prstGeom>
            <a:noFill/>
            <a:ln w="9525">
              <a:solidFill>
                <a:schemeClr val="tx1"/>
              </a:solidFill>
              <a:round/>
              <a:headEnd/>
              <a:tailEnd type="triangle" w="med" len="med"/>
            </a:ln>
            <a:effectLst/>
          </p:spPr>
        </p:cxnSp>
        <p:cxnSp>
          <p:nvCxnSpPr>
            <p:cNvPr id="20497" name="AutoShape 17"/>
            <p:cNvCxnSpPr>
              <a:cxnSpLocks noChangeShapeType="1"/>
              <a:endCxn id="20486" idx="2"/>
            </p:cNvCxnSpPr>
            <p:nvPr/>
          </p:nvCxnSpPr>
          <p:spPr bwMode="auto">
            <a:xfrm>
              <a:off x="1082" y="727"/>
              <a:ext cx="454" cy="0"/>
            </a:xfrm>
            <a:prstGeom prst="straightConnector1">
              <a:avLst/>
            </a:prstGeom>
            <a:noFill/>
            <a:ln w="9525">
              <a:solidFill>
                <a:schemeClr val="tx1"/>
              </a:solidFill>
              <a:round/>
              <a:headEnd/>
              <a:tailEnd type="triangle" w="med" len="med"/>
            </a:ln>
            <a:effectLst/>
          </p:spPr>
        </p:cxnSp>
        <p:cxnSp>
          <p:nvCxnSpPr>
            <p:cNvPr id="20498" name="AutoShape 18"/>
            <p:cNvCxnSpPr>
              <a:cxnSpLocks noChangeShapeType="1"/>
              <a:stCxn id="20490" idx="6"/>
            </p:cNvCxnSpPr>
            <p:nvPr/>
          </p:nvCxnSpPr>
          <p:spPr bwMode="auto">
            <a:xfrm>
              <a:off x="3962" y="727"/>
              <a:ext cx="454" cy="0"/>
            </a:xfrm>
            <a:prstGeom prst="straightConnector1">
              <a:avLst/>
            </a:prstGeom>
            <a:noFill/>
            <a:ln w="9525">
              <a:solidFill>
                <a:schemeClr val="tx1"/>
              </a:solidFill>
              <a:round/>
              <a:headEnd/>
              <a:tailEnd type="triangle" w="med" len="med"/>
            </a:ln>
            <a:effectLst/>
          </p:spPr>
        </p:cxnSp>
      </p:grpSp>
      <p:sp>
        <p:nvSpPr>
          <p:cNvPr id="20500" name="Text Box 20"/>
          <p:cNvSpPr txBox="1">
            <a:spLocks noChangeArrowheads="1"/>
          </p:cNvSpPr>
          <p:nvPr/>
        </p:nvSpPr>
        <p:spPr bwMode="auto">
          <a:xfrm>
            <a:off x="6400800" y="1219200"/>
            <a:ext cx="369888" cy="457200"/>
          </a:xfrm>
          <a:prstGeom prst="rect">
            <a:avLst/>
          </a:prstGeom>
          <a:noFill/>
          <a:ln w="9525">
            <a:noFill/>
            <a:miter lim="800000"/>
            <a:headEnd/>
            <a:tailEnd/>
          </a:ln>
          <a:effectLst/>
        </p:spPr>
        <p:txBody>
          <a:bodyPr wrap="none">
            <a:spAutoFit/>
          </a:bodyPr>
          <a:lstStyle/>
          <a:p>
            <a:r>
              <a:rPr lang="en-US" i="1"/>
              <a:t>A</a:t>
            </a:r>
          </a:p>
        </p:txBody>
      </p:sp>
      <p:sp>
        <p:nvSpPr>
          <p:cNvPr id="20501" name="Text Box 21"/>
          <p:cNvSpPr txBox="1">
            <a:spLocks noChangeArrowheads="1"/>
          </p:cNvSpPr>
          <p:nvPr/>
        </p:nvSpPr>
        <p:spPr bwMode="auto">
          <a:xfrm>
            <a:off x="5638800" y="2057400"/>
            <a:ext cx="369888" cy="457200"/>
          </a:xfrm>
          <a:prstGeom prst="rect">
            <a:avLst/>
          </a:prstGeom>
          <a:noFill/>
          <a:ln w="9525">
            <a:noFill/>
            <a:miter lim="800000"/>
            <a:headEnd/>
            <a:tailEnd/>
          </a:ln>
          <a:effectLst/>
        </p:spPr>
        <p:txBody>
          <a:bodyPr wrap="none">
            <a:spAutoFit/>
          </a:bodyPr>
          <a:lstStyle/>
          <a:p>
            <a:r>
              <a:rPr lang="en-US" i="1"/>
              <a:t>B</a:t>
            </a:r>
          </a:p>
        </p:txBody>
      </p:sp>
      <p:sp>
        <p:nvSpPr>
          <p:cNvPr id="20502" name="Text Box 22"/>
          <p:cNvSpPr txBox="1">
            <a:spLocks noChangeArrowheads="1"/>
          </p:cNvSpPr>
          <p:nvPr/>
        </p:nvSpPr>
        <p:spPr bwMode="auto">
          <a:xfrm>
            <a:off x="5105400" y="1219200"/>
            <a:ext cx="369888" cy="457200"/>
          </a:xfrm>
          <a:prstGeom prst="rect">
            <a:avLst/>
          </a:prstGeom>
          <a:noFill/>
          <a:ln w="9525">
            <a:noFill/>
            <a:miter lim="800000"/>
            <a:headEnd/>
            <a:tailEnd/>
          </a:ln>
          <a:effectLst/>
        </p:spPr>
        <p:txBody>
          <a:bodyPr wrap="none">
            <a:spAutoFit/>
          </a:bodyPr>
          <a:lstStyle/>
          <a:p>
            <a:r>
              <a:rPr lang="en-US" i="1"/>
              <a:t>A</a:t>
            </a:r>
          </a:p>
        </p:txBody>
      </p:sp>
      <p:sp>
        <p:nvSpPr>
          <p:cNvPr id="20503" name="Text Box 23"/>
          <p:cNvSpPr txBox="1">
            <a:spLocks noChangeArrowheads="1"/>
          </p:cNvSpPr>
          <p:nvPr/>
        </p:nvSpPr>
        <p:spPr bwMode="auto">
          <a:xfrm>
            <a:off x="3733800" y="1219200"/>
            <a:ext cx="369888" cy="457200"/>
          </a:xfrm>
          <a:prstGeom prst="rect">
            <a:avLst/>
          </a:prstGeom>
          <a:noFill/>
          <a:ln w="9525">
            <a:noFill/>
            <a:miter lim="800000"/>
            <a:headEnd/>
            <a:tailEnd/>
          </a:ln>
          <a:effectLst/>
        </p:spPr>
        <p:txBody>
          <a:bodyPr wrap="none">
            <a:spAutoFit/>
          </a:bodyPr>
          <a:lstStyle/>
          <a:p>
            <a:r>
              <a:rPr lang="en-US" i="1"/>
              <a:t>A</a:t>
            </a:r>
          </a:p>
        </p:txBody>
      </p:sp>
      <p:sp>
        <p:nvSpPr>
          <p:cNvPr id="20504" name="Text Box 24"/>
          <p:cNvSpPr txBox="1">
            <a:spLocks noChangeArrowheads="1"/>
          </p:cNvSpPr>
          <p:nvPr/>
        </p:nvSpPr>
        <p:spPr bwMode="auto">
          <a:xfrm>
            <a:off x="2362200" y="1219200"/>
            <a:ext cx="369888" cy="457200"/>
          </a:xfrm>
          <a:prstGeom prst="rect">
            <a:avLst/>
          </a:prstGeom>
          <a:noFill/>
          <a:ln w="9525">
            <a:noFill/>
            <a:miter lim="800000"/>
            <a:headEnd/>
            <a:tailEnd/>
          </a:ln>
          <a:effectLst/>
        </p:spPr>
        <p:txBody>
          <a:bodyPr wrap="none">
            <a:spAutoFit/>
          </a:bodyPr>
          <a:lstStyle/>
          <a:p>
            <a:r>
              <a:rPr lang="en-US" i="1"/>
              <a:t>A</a:t>
            </a:r>
          </a:p>
        </p:txBody>
      </p:sp>
      <p:sp>
        <p:nvSpPr>
          <p:cNvPr id="20505" name="Text Box 25"/>
          <p:cNvSpPr txBox="1">
            <a:spLocks noChangeArrowheads="1"/>
          </p:cNvSpPr>
          <p:nvPr/>
        </p:nvSpPr>
        <p:spPr bwMode="auto">
          <a:xfrm>
            <a:off x="4267200" y="2057400"/>
            <a:ext cx="369888" cy="457200"/>
          </a:xfrm>
          <a:prstGeom prst="rect">
            <a:avLst/>
          </a:prstGeom>
          <a:noFill/>
          <a:ln w="9525">
            <a:noFill/>
            <a:miter lim="800000"/>
            <a:headEnd/>
            <a:tailEnd/>
          </a:ln>
          <a:effectLst/>
        </p:spPr>
        <p:txBody>
          <a:bodyPr wrap="none">
            <a:spAutoFit/>
          </a:bodyPr>
          <a:lstStyle/>
          <a:p>
            <a:r>
              <a:rPr lang="en-US" i="1"/>
              <a:t>B</a:t>
            </a:r>
          </a:p>
        </p:txBody>
      </p:sp>
      <p:sp>
        <p:nvSpPr>
          <p:cNvPr id="20506" name="Text Box 26"/>
          <p:cNvSpPr txBox="1">
            <a:spLocks noChangeArrowheads="1"/>
          </p:cNvSpPr>
          <p:nvPr/>
        </p:nvSpPr>
        <p:spPr bwMode="auto">
          <a:xfrm>
            <a:off x="2895600" y="2057400"/>
            <a:ext cx="369888" cy="457200"/>
          </a:xfrm>
          <a:prstGeom prst="rect">
            <a:avLst/>
          </a:prstGeom>
          <a:noFill/>
          <a:ln w="9525">
            <a:noFill/>
            <a:miter lim="800000"/>
            <a:headEnd/>
            <a:tailEnd/>
          </a:ln>
          <a:effectLst/>
        </p:spPr>
        <p:txBody>
          <a:bodyPr wrap="none">
            <a:spAutoFit/>
          </a:bodyPr>
          <a:lstStyle/>
          <a:p>
            <a:r>
              <a:rPr lang="en-US" i="1"/>
              <a:t>B</a:t>
            </a:r>
          </a:p>
        </p:txBody>
      </p:sp>
      <p:sp>
        <p:nvSpPr>
          <p:cNvPr id="20507" name="Text Box 27"/>
          <p:cNvSpPr txBox="1">
            <a:spLocks noChangeArrowheads="1"/>
          </p:cNvSpPr>
          <p:nvPr/>
        </p:nvSpPr>
        <p:spPr bwMode="auto">
          <a:xfrm>
            <a:off x="5791200" y="1371600"/>
            <a:ext cx="336550" cy="457200"/>
          </a:xfrm>
          <a:prstGeom prst="rect">
            <a:avLst/>
          </a:prstGeom>
          <a:noFill/>
          <a:ln w="9525">
            <a:noFill/>
            <a:miter lim="800000"/>
            <a:headEnd/>
            <a:tailEnd/>
          </a:ln>
          <a:effectLst/>
        </p:spPr>
        <p:txBody>
          <a:bodyPr wrap="none">
            <a:spAutoFit/>
          </a:bodyPr>
          <a:lstStyle/>
          <a:p>
            <a:r>
              <a:rPr lang="en-US" i="1"/>
              <a:t>S</a:t>
            </a:r>
          </a:p>
        </p:txBody>
      </p:sp>
      <p:sp>
        <p:nvSpPr>
          <p:cNvPr id="20508" name="Text Box 28"/>
          <p:cNvSpPr txBox="1">
            <a:spLocks noChangeArrowheads="1"/>
          </p:cNvSpPr>
          <p:nvPr/>
        </p:nvSpPr>
        <p:spPr bwMode="auto">
          <a:xfrm>
            <a:off x="4419600" y="1371600"/>
            <a:ext cx="336550" cy="457200"/>
          </a:xfrm>
          <a:prstGeom prst="rect">
            <a:avLst/>
          </a:prstGeom>
          <a:noFill/>
          <a:ln w="9525">
            <a:noFill/>
            <a:miter lim="800000"/>
            <a:headEnd/>
            <a:tailEnd/>
          </a:ln>
          <a:effectLst/>
        </p:spPr>
        <p:txBody>
          <a:bodyPr wrap="none">
            <a:spAutoFit/>
          </a:bodyPr>
          <a:lstStyle/>
          <a:p>
            <a:r>
              <a:rPr lang="en-US" i="1"/>
              <a:t>S</a:t>
            </a:r>
          </a:p>
        </p:txBody>
      </p:sp>
      <p:sp>
        <p:nvSpPr>
          <p:cNvPr id="20509" name="Text Box 29"/>
          <p:cNvSpPr txBox="1">
            <a:spLocks noChangeArrowheads="1"/>
          </p:cNvSpPr>
          <p:nvPr/>
        </p:nvSpPr>
        <p:spPr bwMode="auto">
          <a:xfrm>
            <a:off x="3048000" y="1371600"/>
            <a:ext cx="336550" cy="457200"/>
          </a:xfrm>
          <a:prstGeom prst="rect">
            <a:avLst/>
          </a:prstGeom>
          <a:noFill/>
          <a:ln w="9525">
            <a:noFill/>
            <a:miter lim="800000"/>
            <a:headEnd/>
            <a:tailEnd/>
          </a:ln>
          <a:effectLst/>
        </p:spPr>
        <p:txBody>
          <a:bodyPr wrap="none">
            <a:spAutoFit/>
          </a:bodyPr>
          <a:lstStyle/>
          <a:p>
            <a:r>
              <a:rPr lang="en-US" i="1"/>
              <a:t>S</a:t>
            </a:r>
          </a:p>
        </p:txBody>
      </p:sp>
      <p:sp>
        <p:nvSpPr>
          <p:cNvPr id="20510" name="Text Box 30"/>
          <p:cNvSpPr txBox="1">
            <a:spLocks noChangeArrowheads="1"/>
          </p:cNvSpPr>
          <p:nvPr/>
        </p:nvSpPr>
        <p:spPr bwMode="auto">
          <a:xfrm>
            <a:off x="5791200" y="2667000"/>
            <a:ext cx="387350" cy="457200"/>
          </a:xfrm>
          <a:prstGeom prst="rect">
            <a:avLst/>
          </a:prstGeom>
          <a:noFill/>
          <a:ln w="9525">
            <a:noFill/>
            <a:miter lim="800000"/>
            <a:headEnd/>
            <a:tailEnd/>
          </a:ln>
          <a:effectLst/>
        </p:spPr>
        <p:txBody>
          <a:bodyPr wrap="none">
            <a:spAutoFit/>
          </a:bodyPr>
          <a:lstStyle/>
          <a:p>
            <a:r>
              <a:rPr lang="en-US" i="1"/>
              <a:t>K</a:t>
            </a:r>
          </a:p>
        </p:txBody>
      </p:sp>
      <p:sp>
        <p:nvSpPr>
          <p:cNvPr id="20511" name="Text Box 31"/>
          <p:cNvSpPr txBox="1">
            <a:spLocks noChangeArrowheads="1"/>
          </p:cNvSpPr>
          <p:nvPr/>
        </p:nvSpPr>
        <p:spPr bwMode="auto">
          <a:xfrm>
            <a:off x="4419600" y="2667000"/>
            <a:ext cx="387350" cy="457200"/>
          </a:xfrm>
          <a:prstGeom prst="rect">
            <a:avLst/>
          </a:prstGeom>
          <a:noFill/>
          <a:ln w="9525">
            <a:noFill/>
            <a:miter lim="800000"/>
            <a:headEnd/>
            <a:tailEnd/>
          </a:ln>
          <a:effectLst/>
        </p:spPr>
        <p:txBody>
          <a:bodyPr wrap="none">
            <a:spAutoFit/>
          </a:bodyPr>
          <a:lstStyle/>
          <a:p>
            <a:r>
              <a:rPr lang="en-US" i="1"/>
              <a:t>K</a:t>
            </a:r>
          </a:p>
        </p:txBody>
      </p:sp>
      <p:sp>
        <p:nvSpPr>
          <p:cNvPr id="20512" name="Text Box 32"/>
          <p:cNvSpPr txBox="1">
            <a:spLocks noChangeArrowheads="1"/>
          </p:cNvSpPr>
          <p:nvPr/>
        </p:nvSpPr>
        <p:spPr bwMode="auto">
          <a:xfrm>
            <a:off x="3048000" y="2667000"/>
            <a:ext cx="387350" cy="457200"/>
          </a:xfrm>
          <a:prstGeom prst="rect">
            <a:avLst/>
          </a:prstGeom>
          <a:noFill/>
          <a:ln w="9525">
            <a:noFill/>
            <a:miter lim="800000"/>
            <a:headEnd/>
            <a:tailEnd/>
          </a:ln>
          <a:effectLst/>
        </p:spPr>
        <p:txBody>
          <a:bodyPr wrap="none">
            <a:spAutoFit/>
          </a:bodyPr>
          <a:lstStyle/>
          <a:p>
            <a:r>
              <a:rPr lang="en-US" i="1"/>
              <a:t>K</a:t>
            </a:r>
          </a:p>
        </p:txBody>
      </p:sp>
      <p:sp>
        <p:nvSpPr>
          <p:cNvPr id="20513" name="Oval 33"/>
          <p:cNvSpPr>
            <a:spLocks noChangeArrowheads="1"/>
          </p:cNvSpPr>
          <p:nvPr/>
        </p:nvSpPr>
        <p:spPr bwMode="auto">
          <a:xfrm>
            <a:off x="762000" y="1295400"/>
            <a:ext cx="642938" cy="606425"/>
          </a:xfrm>
          <a:prstGeom prst="ellipse">
            <a:avLst/>
          </a:prstGeom>
          <a:solidFill>
            <a:srgbClr val="99CC00"/>
          </a:solidFill>
          <a:ln w="9525">
            <a:solidFill>
              <a:schemeClr val="tx1"/>
            </a:solidFill>
            <a:round/>
            <a:headEnd/>
            <a:tailEnd/>
          </a:ln>
          <a:effectLst/>
        </p:spPr>
        <p:txBody>
          <a:bodyPr wrap="none" anchor="ctr"/>
          <a:lstStyle/>
          <a:p>
            <a:endParaRPr lang="ru-RU"/>
          </a:p>
        </p:txBody>
      </p:sp>
      <p:sp>
        <p:nvSpPr>
          <p:cNvPr id="20514" name="Oval 34"/>
          <p:cNvSpPr>
            <a:spLocks noChangeArrowheads="1"/>
          </p:cNvSpPr>
          <p:nvPr/>
        </p:nvSpPr>
        <p:spPr bwMode="auto">
          <a:xfrm>
            <a:off x="762000" y="2593975"/>
            <a:ext cx="642938" cy="606425"/>
          </a:xfrm>
          <a:prstGeom prst="ellipse">
            <a:avLst/>
          </a:prstGeom>
          <a:solidFill>
            <a:srgbClr val="CC99FF"/>
          </a:solidFill>
          <a:ln w="9525">
            <a:solidFill>
              <a:schemeClr val="tx1"/>
            </a:solidFill>
            <a:round/>
            <a:headEnd/>
            <a:tailEnd/>
          </a:ln>
          <a:effectLst/>
        </p:spPr>
        <p:txBody>
          <a:bodyPr wrap="none" anchor="ctr"/>
          <a:lstStyle/>
          <a:p>
            <a:endParaRPr lang="ru-RU"/>
          </a:p>
        </p:txBody>
      </p:sp>
      <p:cxnSp>
        <p:nvCxnSpPr>
          <p:cNvPr id="20515" name="AutoShape 35"/>
          <p:cNvCxnSpPr>
            <a:cxnSpLocks noChangeShapeType="1"/>
            <a:stCxn id="20513" idx="4"/>
            <a:endCxn id="20514" idx="0"/>
          </p:cNvCxnSpPr>
          <p:nvPr/>
        </p:nvCxnSpPr>
        <p:spPr bwMode="auto">
          <a:xfrm>
            <a:off x="1082675" y="1901825"/>
            <a:ext cx="0" cy="692150"/>
          </a:xfrm>
          <a:prstGeom prst="straightConnector1">
            <a:avLst/>
          </a:prstGeom>
          <a:noFill/>
          <a:ln w="9525">
            <a:solidFill>
              <a:schemeClr val="tx1"/>
            </a:solidFill>
            <a:round/>
            <a:headEnd/>
            <a:tailEnd type="triangle" w="med" len="med"/>
          </a:ln>
          <a:effectLst/>
        </p:spPr>
      </p:cxnSp>
      <p:cxnSp>
        <p:nvCxnSpPr>
          <p:cNvPr id="20516" name="AutoShape 36"/>
          <p:cNvCxnSpPr>
            <a:cxnSpLocks noChangeShapeType="1"/>
          </p:cNvCxnSpPr>
          <p:nvPr/>
        </p:nvCxnSpPr>
        <p:spPr bwMode="auto">
          <a:xfrm>
            <a:off x="1447800" y="1600200"/>
            <a:ext cx="381000" cy="0"/>
          </a:xfrm>
          <a:prstGeom prst="straightConnector1">
            <a:avLst/>
          </a:prstGeom>
          <a:noFill/>
          <a:ln w="9525">
            <a:solidFill>
              <a:schemeClr val="tx1"/>
            </a:solidFill>
            <a:round/>
            <a:headEnd/>
            <a:tailEnd type="triangle" w="med" len="med"/>
          </a:ln>
          <a:effectLst/>
        </p:spPr>
      </p:cxnSp>
      <p:sp>
        <p:nvSpPr>
          <p:cNvPr id="20517" name="Oval 37"/>
          <p:cNvSpPr>
            <a:spLocks noChangeArrowheads="1"/>
          </p:cNvSpPr>
          <p:nvPr/>
        </p:nvSpPr>
        <p:spPr bwMode="auto">
          <a:xfrm>
            <a:off x="7696200" y="1295400"/>
            <a:ext cx="642938" cy="606425"/>
          </a:xfrm>
          <a:prstGeom prst="ellipse">
            <a:avLst/>
          </a:prstGeom>
          <a:solidFill>
            <a:srgbClr val="99CC00"/>
          </a:solidFill>
          <a:ln w="9525">
            <a:solidFill>
              <a:schemeClr val="tx1"/>
            </a:solidFill>
            <a:round/>
            <a:headEnd/>
            <a:tailEnd/>
          </a:ln>
          <a:effectLst/>
        </p:spPr>
        <p:txBody>
          <a:bodyPr wrap="none" anchor="ctr"/>
          <a:lstStyle/>
          <a:p>
            <a:endParaRPr lang="ru-RU"/>
          </a:p>
        </p:txBody>
      </p:sp>
      <p:sp>
        <p:nvSpPr>
          <p:cNvPr id="20518" name="Oval 38"/>
          <p:cNvSpPr>
            <a:spLocks noChangeArrowheads="1"/>
          </p:cNvSpPr>
          <p:nvPr/>
        </p:nvSpPr>
        <p:spPr bwMode="auto">
          <a:xfrm>
            <a:off x="7696200" y="2593975"/>
            <a:ext cx="642938" cy="606425"/>
          </a:xfrm>
          <a:prstGeom prst="ellipse">
            <a:avLst/>
          </a:prstGeom>
          <a:solidFill>
            <a:srgbClr val="CC99FF"/>
          </a:solidFill>
          <a:ln w="9525">
            <a:solidFill>
              <a:schemeClr val="tx1"/>
            </a:solidFill>
            <a:round/>
            <a:headEnd/>
            <a:tailEnd/>
          </a:ln>
          <a:effectLst/>
        </p:spPr>
        <p:txBody>
          <a:bodyPr wrap="none" anchor="ctr"/>
          <a:lstStyle/>
          <a:p>
            <a:endParaRPr lang="ru-RU"/>
          </a:p>
        </p:txBody>
      </p:sp>
      <p:cxnSp>
        <p:nvCxnSpPr>
          <p:cNvPr id="20519" name="AutoShape 39"/>
          <p:cNvCxnSpPr>
            <a:cxnSpLocks noChangeShapeType="1"/>
            <a:stCxn id="20517" idx="4"/>
            <a:endCxn id="20518" idx="0"/>
          </p:cNvCxnSpPr>
          <p:nvPr/>
        </p:nvCxnSpPr>
        <p:spPr bwMode="auto">
          <a:xfrm>
            <a:off x="8016875" y="1901825"/>
            <a:ext cx="0" cy="692150"/>
          </a:xfrm>
          <a:prstGeom prst="straightConnector1">
            <a:avLst/>
          </a:prstGeom>
          <a:noFill/>
          <a:ln w="9525">
            <a:solidFill>
              <a:schemeClr val="tx1"/>
            </a:solidFill>
            <a:round/>
            <a:headEnd/>
            <a:tailEnd type="triangle" w="med" len="med"/>
          </a:ln>
          <a:effectLst/>
        </p:spPr>
      </p:cxnSp>
      <p:cxnSp>
        <p:nvCxnSpPr>
          <p:cNvPr id="20520" name="AutoShape 40"/>
          <p:cNvCxnSpPr>
            <a:cxnSpLocks noChangeShapeType="1"/>
            <a:endCxn id="20517" idx="2"/>
          </p:cNvCxnSpPr>
          <p:nvPr/>
        </p:nvCxnSpPr>
        <p:spPr bwMode="auto">
          <a:xfrm flipV="1">
            <a:off x="7391400" y="1598613"/>
            <a:ext cx="304800" cy="1587"/>
          </a:xfrm>
          <a:prstGeom prst="straightConnector1">
            <a:avLst/>
          </a:prstGeom>
          <a:noFill/>
          <a:ln w="9525">
            <a:solidFill>
              <a:schemeClr val="tx1"/>
            </a:solidFill>
            <a:round/>
            <a:headEnd/>
            <a:tailEnd type="triangle" w="med" len="med"/>
          </a:ln>
          <a:effectLst/>
        </p:spPr>
      </p:cxnSp>
      <p:sp>
        <p:nvSpPr>
          <p:cNvPr id="20521" name="Text Box 41"/>
          <p:cNvSpPr txBox="1">
            <a:spLocks noChangeArrowheads="1"/>
          </p:cNvSpPr>
          <p:nvPr/>
        </p:nvSpPr>
        <p:spPr bwMode="auto">
          <a:xfrm>
            <a:off x="838200" y="1371600"/>
            <a:ext cx="336550" cy="457200"/>
          </a:xfrm>
          <a:prstGeom prst="rect">
            <a:avLst/>
          </a:prstGeom>
          <a:noFill/>
          <a:ln w="9525">
            <a:noFill/>
            <a:miter lim="800000"/>
            <a:headEnd/>
            <a:tailEnd/>
          </a:ln>
          <a:effectLst/>
        </p:spPr>
        <p:txBody>
          <a:bodyPr wrap="none">
            <a:spAutoFit/>
          </a:bodyPr>
          <a:lstStyle/>
          <a:p>
            <a:r>
              <a:rPr lang="en-US" i="1"/>
              <a:t>S</a:t>
            </a:r>
          </a:p>
        </p:txBody>
      </p:sp>
      <p:sp>
        <p:nvSpPr>
          <p:cNvPr id="20522" name="Text Box 42"/>
          <p:cNvSpPr txBox="1">
            <a:spLocks noChangeArrowheads="1"/>
          </p:cNvSpPr>
          <p:nvPr/>
        </p:nvSpPr>
        <p:spPr bwMode="auto">
          <a:xfrm>
            <a:off x="838200" y="2667000"/>
            <a:ext cx="387350" cy="457200"/>
          </a:xfrm>
          <a:prstGeom prst="rect">
            <a:avLst/>
          </a:prstGeom>
          <a:noFill/>
          <a:ln w="9525">
            <a:noFill/>
            <a:miter lim="800000"/>
            <a:headEnd/>
            <a:tailEnd/>
          </a:ln>
          <a:effectLst/>
        </p:spPr>
        <p:txBody>
          <a:bodyPr wrap="none">
            <a:spAutoFit/>
          </a:bodyPr>
          <a:lstStyle/>
          <a:p>
            <a:r>
              <a:rPr lang="en-US" i="1"/>
              <a:t>K</a:t>
            </a:r>
          </a:p>
        </p:txBody>
      </p:sp>
      <p:sp>
        <p:nvSpPr>
          <p:cNvPr id="20523" name="Text Box 43"/>
          <p:cNvSpPr txBox="1">
            <a:spLocks noChangeArrowheads="1"/>
          </p:cNvSpPr>
          <p:nvPr/>
        </p:nvSpPr>
        <p:spPr bwMode="auto">
          <a:xfrm>
            <a:off x="7848600" y="1371600"/>
            <a:ext cx="336550" cy="457200"/>
          </a:xfrm>
          <a:prstGeom prst="rect">
            <a:avLst/>
          </a:prstGeom>
          <a:noFill/>
          <a:ln w="9525">
            <a:noFill/>
            <a:miter lim="800000"/>
            <a:headEnd/>
            <a:tailEnd/>
          </a:ln>
          <a:effectLst/>
        </p:spPr>
        <p:txBody>
          <a:bodyPr wrap="none">
            <a:spAutoFit/>
          </a:bodyPr>
          <a:lstStyle/>
          <a:p>
            <a:r>
              <a:rPr lang="en-US" i="1"/>
              <a:t>S</a:t>
            </a:r>
          </a:p>
        </p:txBody>
      </p:sp>
      <p:sp>
        <p:nvSpPr>
          <p:cNvPr id="20524" name="Text Box 44"/>
          <p:cNvSpPr txBox="1">
            <a:spLocks noChangeArrowheads="1"/>
          </p:cNvSpPr>
          <p:nvPr/>
        </p:nvSpPr>
        <p:spPr bwMode="auto">
          <a:xfrm>
            <a:off x="7848600" y="2667000"/>
            <a:ext cx="387350" cy="457200"/>
          </a:xfrm>
          <a:prstGeom prst="rect">
            <a:avLst/>
          </a:prstGeom>
          <a:noFill/>
          <a:ln w="9525">
            <a:noFill/>
            <a:miter lim="800000"/>
            <a:headEnd/>
            <a:tailEnd/>
          </a:ln>
          <a:effectLst/>
        </p:spPr>
        <p:txBody>
          <a:bodyPr wrap="none">
            <a:spAutoFit/>
          </a:bodyPr>
          <a:lstStyle/>
          <a:p>
            <a:r>
              <a:rPr lang="en-US" i="1"/>
              <a:t>K</a:t>
            </a:r>
          </a:p>
        </p:txBody>
      </p:sp>
    </p:spTree>
    <p:extLst>
      <p:ext uri="{BB962C8B-B14F-4D97-AF65-F5344CB8AC3E}">
        <p14:creationId xmlns:p14="http://schemas.microsoft.com/office/powerpoint/2010/main" val="19819732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a:xfrm>
            <a:off x="609600" y="0"/>
            <a:ext cx="7772400" cy="1143000"/>
          </a:xfrm>
        </p:spPr>
        <p:txBody>
          <a:bodyPr/>
          <a:lstStyle/>
          <a:p>
            <a:r>
              <a:rPr lang="en-US" b="1"/>
              <a:t>Inference in an HMM</a:t>
            </a:r>
          </a:p>
        </p:txBody>
      </p:sp>
      <p:sp>
        <p:nvSpPr>
          <p:cNvPr id="21508" name="Rectangle 4"/>
          <p:cNvSpPr>
            <a:spLocks noGrp="1" noChangeArrowheads="1"/>
          </p:cNvSpPr>
          <p:nvPr>
            <p:ph type="body" sz="half" idx="4294967295"/>
          </p:nvPr>
        </p:nvSpPr>
        <p:spPr>
          <a:xfrm>
            <a:off x="0" y="3657600"/>
            <a:ext cx="7772400" cy="3200400"/>
          </a:xfrm>
        </p:spPr>
        <p:txBody>
          <a:bodyPr/>
          <a:lstStyle/>
          <a:p>
            <a:r>
              <a:rPr lang="en-US" sz="2800"/>
              <a:t>Compute the probability of a given observation sequence</a:t>
            </a:r>
            <a:endParaRPr lang="en-US" sz="2800" b="1" i="1"/>
          </a:p>
          <a:p>
            <a:r>
              <a:rPr lang="en-US" sz="2800"/>
              <a:t>Given an observation sequence, compute the most likely hidden state sequence</a:t>
            </a:r>
          </a:p>
          <a:p>
            <a:r>
              <a:rPr lang="en-US" sz="2800"/>
              <a:t>Given an observation sequence and set of possible models, which model most closely fits the data?</a:t>
            </a:r>
            <a:endParaRPr lang="en-US" sz="2800" b="1" i="1"/>
          </a:p>
        </p:txBody>
      </p:sp>
      <p:grpSp>
        <p:nvGrpSpPr>
          <p:cNvPr id="21509" name="Group 5"/>
          <p:cNvGrpSpPr>
            <a:grpSpLocks/>
          </p:cNvGrpSpPr>
          <p:nvPr/>
        </p:nvGrpSpPr>
        <p:grpSpPr bwMode="auto">
          <a:xfrm>
            <a:off x="2286000" y="1295400"/>
            <a:ext cx="4683125" cy="1905000"/>
            <a:chOff x="1082" y="480"/>
            <a:chExt cx="3334" cy="1550"/>
          </a:xfrm>
        </p:grpSpPr>
        <p:sp>
          <p:nvSpPr>
            <p:cNvPr id="21510" name="Oval 6"/>
            <p:cNvSpPr>
              <a:spLocks noChangeArrowheads="1"/>
            </p:cNvSpPr>
            <p:nvPr/>
          </p:nvSpPr>
          <p:spPr bwMode="auto">
            <a:xfrm>
              <a:off x="1536" y="480"/>
              <a:ext cx="458" cy="494"/>
            </a:xfrm>
            <a:prstGeom prst="ellipse">
              <a:avLst/>
            </a:prstGeom>
            <a:solidFill>
              <a:srgbClr val="99CC00"/>
            </a:solidFill>
            <a:ln w="9525">
              <a:solidFill>
                <a:schemeClr val="tx1"/>
              </a:solidFill>
              <a:round/>
              <a:headEnd/>
              <a:tailEnd/>
            </a:ln>
            <a:effectLst/>
          </p:spPr>
          <p:txBody>
            <a:bodyPr wrap="none" anchor="ctr"/>
            <a:lstStyle/>
            <a:p>
              <a:endParaRPr lang="ru-RU"/>
            </a:p>
          </p:txBody>
        </p:sp>
        <p:sp>
          <p:nvSpPr>
            <p:cNvPr id="21511" name="Oval 7"/>
            <p:cNvSpPr>
              <a:spLocks noChangeArrowheads="1"/>
            </p:cNvSpPr>
            <p:nvPr/>
          </p:nvSpPr>
          <p:spPr bwMode="auto">
            <a:xfrm>
              <a:off x="1536" y="1536"/>
              <a:ext cx="458" cy="494"/>
            </a:xfrm>
            <a:prstGeom prst="ellipse">
              <a:avLst/>
            </a:prstGeom>
            <a:solidFill>
              <a:srgbClr val="CC99FF"/>
            </a:solidFill>
            <a:ln w="9525">
              <a:solidFill>
                <a:schemeClr val="tx1"/>
              </a:solidFill>
              <a:round/>
              <a:headEnd/>
              <a:tailEnd/>
            </a:ln>
            <a:effectLst/>
          </p:spPr>
          <p:txBody>
            <a:bodyPr wrap="none" anchor="ctr"/>
            <a:lstStyle/>
            <a:p>
              <a:endParaRPr lang="ru-RU"/>
            </a:p>
          </p:txBody>
        </p:sp>
        <p:sp>
          <p:nvSpPr>
            <p:cNvPr id="21512" name="Oval 8"/>
            <p:cNvSpPr>
              <a:spLocks noChangeArrowheads="1"/>
            </p:cNvSpPr>
            <p:nvPr/>
          </p:nvSpPr>
          <p:spPr bwMode="auto">
            <a:xfrm>
              <a:off x="2520" y="480"/>
              <a:ext cx="458" cy="494"/>
            </a:xfrm>
            <a:prstGeom prst="ellipse">
              <a:avLst/>
            </a:prstGeom>
            <a:solidFill>
              <a:srgbClr val="99CC00"/>
            </a:solidFill>
            <a:ln w="9525">
              <a:solidFill>
                <a:schemeClr val="tx1"/>
              </a:solidFill>
              <a:round/>
              <a:headEnd/>
              <a:tailEnd/>
            </a:ln>
            <a:effectLst/>
          </p:spPr>
          <p:txBody>
            <a:bodyPr wrap="none" anchor="ctr"/>
            <a:lstStyle/>
            <a:p>
              <a:endParaRPr lang="ru-RU"/>
            </a:p>
          </p:txBody>
        </p:sp>
        <p:sp>
          <p:nvSpPr>
            <p:cNvPr id="21513" name="Oval 9"/>
            <p:cNvSpPr>
              <a:spLocks noChangeArrowheads="1"/>
            </p:cNvSpPr>
            <p:nvPr/>
          </p:nvSpPr>
          <p:spPr bwMode="auto">
            <a:xfrm>
              <a:off x="2520" y="1536"/>
              <a:ext cx="458" cy="494"/>
            </a:xfrm>
            <a:prstGeom prst="ellipse">
              <a:avLst/>
            </a:prstGeom>
            <a:solidFill>
              <a:srgbClr val="CC99FF"/>
            </a:solidFill>
            <a:ln w="9525">
              <a:solidFill>
                <a:schemeClr val="tx1"/>
              </a:solidFill>
              <a:round/>
              <a:headEnd/>
              <a:tailEnd/>
            </a:ln>
            <a:effectLst/>
          </p:spPr>
          <p:txBody>
            <a:bodyPr wrap="none" anchor="ctr"/>
            <a:lstStyle/>
            <a:p>
              <a:endParaRPr lang="ru-RU"/>
            </a:p>
          </p:txBody>
        </p:sp>
        <p:sp>
          <p:nvSpPr>
            <p:cNvPr id="21514" name="Oval 10"/>
            <p:cNvSpPr>
              <a:spLocks noChangeArrowheads="1"/>
            </p:cNvSpPr>
            <p:nvPr/>
          </p:nvSpPr>
          <p:spPr bwMode="auto">
            <a:xfrm>
              <a:off x="3504" y="480"/>
              <a:ext cx="458" cy="494"/>
            </a:xfrm>
            <a:prstGeom prst="ellipse">
              <a:avLst/>
            </a:prstGeom>
            <a:solidFill>
              <a:srgbClr val="99CC00"/>
            </a:solidFill>
            <a:ln w="9525">
              <a:solidFill>
                <a:schemeClr val="tx1"/>
              </a:solidFill>
              <a:round/>
              <a:headEnd/>
              <a:tailEnd/>
            </a:ln>
            <a:effectLst/>
          </p:spPr>
          <p:txBody>
            <a:bodyPr wrap="none" anchor="ctr"/>
            <a:lstStyle/>
            <a:p>
              <a:endParaRPr lang="ru-RU"/>
            </a:p>
          </p:txBody>
        </p:sp>
        <p:sp>
          <p:nvSpPr>
            <p:cNvPr id="21515" name="Oval 11"/>
            <p:cNvSpPr>
              <a:spLocks noChangeArrowheads="1"/>
            </p:cNvSpPr>
            <p:nvPr/>
          </p:nvSpPr>
          <p:spPr bwMode="auto">
            <a:xfrm>
              <a:off x="3504" y="1536"/>
              <a:ext cx="458" cy="494"/>
            </a:xfrm>
            <a:prstGeom prst="ellipse">
              <a:avLst/>
            </a:prstGeom>
            <a:solidFill>
              <a:srgbClr val="CC99FF"/>
            </a:solidFill>
            <a:ln w="9525">
              <a:solidFill>
                <a:schemeClr val="tx1"/>
              </a:solidFill>
              <a:round/>
              <a:headEnd/>
              <a:tailEnd/>
            </a:ln>
            <a:effectLst/>
          </p:spPr>
          <p:txBody>
            <a:bodyPr wrap="none" anchor="ctr"/>
            <a:lstStyle/>
            <a:p>
              <a:endParaRPr lang="ru-RU"/>
            </a:p>
          </p:txBody>
        </p:sp>
        <p:cxnSp>
          <p:nvCxnSpPr>
            <p:cNvPr id="21516" name="AutoShape 12"/>
            <p:cNvCxnSpPr>
              <a:cxnSpLocks noChangeShapeType="1"/>
              <a:stCxn id="21510" idx="4"/>
              <a:endCxn id="21511" idx="0"/>
            </p:cNvCxnSpPr>
            <p:nvPr/>
          </p:nvCxnSpPr>
          <p:spPr bwMode="auto">
            <a:xfrm>
              <a:off x="1765" y="974"/>
              <a:ext cx="0" cy="562"/>
            </a:xfrm>
            <a:prstGeom prst="straightConnector1">
              <a:avLst/>
            </a:prstGeom>
            <a:noFill/>
            <a:ln w="9525">
              <a:solidFill>
                <a:schemeClr val="tx1"/>
              </a:solidFill>
              <a:round/>
              <a:headEnd/>
              <a:tailEnd type="triangle" w="med" len="med"/>
            </a:ln>
            <a:effectLst/>
          </p:spPr>
        </p:cxnSp>
        <p:cxnSp>
          <p:nvCxnSpPr>
            <p:cNvPr id="21517" name="AutoShape 13"/>
            <p:cNvCxnSpPr>
              <a:cxnSpLocks noChangeShapeType="1"/>
              <a:stCxn id="21512" idx="4"/>
              <a:endCxn id="21513" idx="0"/>
            </p:cNvCxnSpPr>
            <p:nvPr/>
          </p:nvCxnSpPr>
          <p:spPr bwMode="auto">
            <a:xfrm>
              <a:off x="2749" y="974"/>
              <a:ext cx="0" cy="562"/>
            </a:xfrm>
            <a:prstGeom prst="straightConnector1">
              <a:avLst/>
            </a:prstGeom>
            <a:noFill/>
            <a:ln w="9525">
              <a:solidFill>
                <a:schemeClr val="tx1"/>
              </a:solidFill>
              <a:round/>
              <a:headEnd/>
              <a:tailEnd type="triangle" w="med" len="med"/>
            </a:ln>
            <a:effectLst/>
          </p:spPr>
        </p:cxnSp>
        <p:cxnSp>
          <p:nvCxnSpPr>
            <p:cNvPr id="21518" name="AutoShape 14"/>
            <p:cNvCxnSpPr>
              <a:cxnSpLocks noChangeShapeType="1"/>
              <a:stCxn id="21514" idx="4"/>
              <a:endCxn id="21515" idx="0"/>
            </p:cNvCxnSpPr>
            <p:nvPr/>
          </p:nvCxnSpPr>
          <p:spPr bwMode="auto">
            <a:xfrm>
              <a:off x="3733" y="974"/>
              <a:ext cx="0" cy="562"/>
            </a:xfrm>
            <a:prstGeom prst="straightConnector1">
              <a:avLst/>
            </a:prstGeom>
            <a:noFill/>
            <a:ln w="9525">
              <a:solidFill>
                <a:schemeClr val="tx1"/>
              </a:solidFill>
              <a:round/>
              <a:headEnd/>
              <a:tailEnd type="triangle" w="med" len="med"/>
            </a:ln>
            <a:effectLst/>
          </p:spPr>
        </p:cxnSp>
        <p:cxnSp>
          <p:nvCxnSpPr>
            <p:cNvPr id="21519" name="AutoShape 15"/>
            <p:cNvCxnSpPr>
              <a:cxnSpLocks noChangeShapeType="1"/>
              <a:stCxn id="21510" idx="6"/>
              <a:endCxn id="21512" idx="2"/>
            </p:cNvCxnSpPr>
            <p:nvPr/>
          </p:nvCxnSpPr>
          <p:spPr bwMode="auto">
            <a:xfrm>
              <a:off x="1994" y="727"/>
              <a:ext cx="526" cy="0"/>
            </a:xfrm>
            <a:prstGeom prst="straightConnector1">
              <a:avLst/>
            </a:prstGeom>
            <a:noFill/>
            <a:ln w="9525">
              <a:solidFill>
                <a:schemeClr val="tx1"/>
              </a:solidFill>
              <a:round/>
              <a:headEnd/>
              <a:tailEnd type="triangle" w="med" len="med"/>
            </a:ln>
            <a:effectLst/>
          </p:spPr>
        </p:cxnSp>
        <p:cxnSp>
          <p:nvCxnSpPr>
            <p:cNvPr id="21520" name="AutoShape 16"/>
            <p:cNvCxnSpPr>
              <a:cxnSpLocks noChangeShapeType="1"/>
              <a:stCxn id="21512" idx="6"/>
              <a:endCxn id="21514" idx="2"/>
            </p:cNvCxnSpPr>
            <p:nvPr/>
          </p:nvCxnSpPr>
          <p:spPr bwMode="auto">
            <a:xfrm>
              <a:off x="2978" y="727"/>
              <a:ext cx="526" cy="0"/>
            </a:xfrm>
            <a:prstGeom prst="straightConnector1">
              <a:avLst/>
            </a:prstGeom>
            <a:noFill/>
            <a:ln w="9525">
              <a:solidFill>
                <a:schemeClr val="tx1"/>
              </a:solidFill>
              <a:round/>
              <a:headEnd/>
              <a:tailEnd type="triangle" w="med" len="med"/>
            </a:ln>
            <a:effectLst/>
          </p:spPr>
        </p:cxnSp>
        <p:cxnSp>
          <p:nvCxnSpPr>
            <p:cNvPr id="21521" name="AutoShape 17"/>
            <p:cNvCxnSpPr>
              <a:cxnSpLocks noChangeShapeType="1"/>
              <a:endCxn id="21510" idx="2"/>
            </p:cNvCxnSpPr>
            <p:nvPr/>
          </p:nvCxnSpPr>
          <p:spPr bwMode="auto">
            <a:xfrm>
              <a:off x="1082" y="727"/>
              <a:ext cx="454" cy="0"/>
            </a:xfrm>
            <a:prstGeom prst="straightConnector1">
              <a:avLst/>
            </a:prstGeom>
            <a:noFill/>
            <a:ln w="9525">
              <a:solidFill>
                <a:schemeClr val="tx1"/>
              </a:solidFill>
              <a:round/>
              <a:headEnd/>
              <a:tailEnd type="triangle" w="med" len="med"/>
            </a:ln>
            <a:effectLst/>
          </p:spPr>
        </p:cxnSp>
        <p:cxnSp>
          <p:nvCxnSpPr>
            <p:cNvPr id="21522" name="AutoShape 18"/>
            <p:cNvCxnSpPr>
              <a:cxnSpLocks noChangeShapeType="1"/>
              <a:stCxn id="21514" idx="6"/>
            </p:cNvCxnSpPr>
            <p:nvPr/>
          </p:nvCxnSpPr>
          <p:spPr bwMode="auto">
            <a:xfrm>
              <a:off x="3962" y="727"/>
              <a:ext cx="454" cy="0"/>
            </a:xfrm>
            <a:prstGeom prst="straightConnector1">
              <a:avLst/>
            </a:prstGeom>
            <a:noFill/>
            <a:ln w="9525">
              <a:solidFill>
                <a:schemeClr val="tx1"/>
              </a:solidFill>
              <a:round/>
              <a:headEnd/>
              <a:tailEnd type="triangle" w="med" len="med"/>
            </a:ln>
            <a:effectLst/>
          </p:spPr>
        </p:cxnSp>
      </p:grpSp>
      <p:sp>
        <p:nvSpPr>
          <p:cNvPr id="21523" name="Oval 19"/>
          <p:cNvSpPr>
            <a:spLocks noChangeArrowheads="1"/>
          </p:cNvSpPr>
          <p:nvPr/>
        </p:nvSpPr>
        <p:spPr bwMode="auto">
          <a:xfrm>
            <a:off x="762000" y="1295400"/>
            <a:ext cx="642938" cy="606425"/>
          </a:xfrm>
          <a:prstGeom prst="ellipse">
            <a:avLst/>
          </a:prstGeom>
          <a:solidFill>
            <a:srgbClr val="99CC00"/>
          </a:solidFill>
          <a:ln w="9525">
            <a:solidFill>
              <a:schemeClr val="tx1"/>
            </a:solidFill>
            <a:round/>
            <a:headEnd/>
            <a:tailEnd/>
          </a:ln>
          <a:effectLst/>
        </p:spPr>
        <p:txBody>
          <a:bodyPr wrap="none" anchor="ctr"/>
          <a:lstStyle/>
          <a:p>
            <a:endParaRPr lang="ru-RU"/>
          </a:p>
        </p:txBody>
      </p:sp>
      <p:sp>
        <p:nvSpPr>
          <p:cNvPr id="21524" name="Oval 20"/>
          <p:cNvSpPr>
            <a:spLocks noChangeArrowheads="1"/>
          </p:cNvSpPr>
          <p:nvPr/>
        </p:nvSpPr>
        <p:spPr bwMode="auto">
          <a:xfrm>
            <a:off x="762000" y="2593975"/>
            <a:ext cx="642938" cy="606425"/>
          </a:xfrm>
          <a:prstGeom prst="ellipse">
            <a:avLst/>
          </a:prstGeom>
          <a:solidFill>
            <a:srgbClr val="CC99FF"/>
          </a:solidFill>
          <a:ln w="9525">
            <a:solidFill>
              <a:schemeClr val="tx1"/>
            </a:solidFill>
            <a:round/>
            <a:headEnd/>
            <a:tailEnd/>
          </a:ln>
          <a:effectLst/>
        </p:spPr>
        <p:txBody>
          <a:bodyPr wrap="none" anchor="ctr"/>
          <a:lstStyle/>
          <a:p>
            <a:endParaRPr lang="ru-RU"/>
          </a:p>
        </p:txBody>
      </p:sp>
      <p:cxnSp>
        <p:nvCxnSpPr>
          <p:cNvPr id="21525" name="AutoShape 21"/>
          <p:cNvCxnSpPr>
            <a:cxnSpLocks noChangeShapeType="1"/>
            <a:stCxn id="21523" idx="4"/>
            <a:endCxn id="21524" idx="0"/>
          </p:cNvCxnSpPr>
          <p:nvPr/>
        </p:nvCxnSpPr>
        <p:spPr bwMode="auto">
          <a:xfrm>
            <a:off x="1082675" y="1901825"/>
            <a:ext cx="0" cy="692150"/>
          </a:xfrm>
          <a:prstGeom prst="straightConnector1">
            <a:avLst/>
          </a:prstGeom>
          <a:noFill/>
          <a:ln w="9525">
            <a:solidFill>
              <a:schemeClr val="tx1"/>
            </a:solidFill>
            <a:round/>
            <a:headEnd/>
            <a:tailEnd type="triangle" w="med" len="med"/>
          </a:ln>
          <a:effectLst/>
        </p:spPr>
      </p:cxnSp>
      <p:cxnSp>
        <p:nvCxnSpPr>
          <p:cNvPr id="21526" name="AutoShape 22"/>
          <p:cNvCxnSpPr>
            <a:cxnSpLocks noChangeShapeType="1"/>
          </p:cNvCxnSpPr>
          <p:nvPr/>
        </p:nvCxnSpPr>
        <p:spPr bwMode="auto">
          <a:xfrm>
            <a:off x="1447800" y="1600200"/>
            <a:ext cx="381000" cy="0"/>
          </a:xfrm>
          <a:prstGeom prst="straightConnector1">
            <a:avLst/>
          </a:prstGeom>
          <a:noFill/>
          <a:ln w="9525">
            <a:solidFill>
              <a:schemeClr val="tx1"/>
            </a:solidFill>
            <a:round/>
            <a:headEnd/>
            <a:tailEnd type="triangle" w="med" len="med"/>
          </a:ln>
          <a:effectLst/>
        </p:spPr>
      </p:cxnSp>
      <p:sp>
        <p:nvSpPr>
          <p:cNvPr id="21528" name="Oval 24"/>
          <p:cNvSpPr>
            <a:spLocks noChangeArrowheads="1"/>
          </p:cNvSpPr>
          <p:nvPr/>
        </p:nvSpPr>
        <p:spPr bwMode="auto">
          <a:xfrm>
            <a:off x="7696200" y="1295400"/>
            <a:ext cx="642938" cy="606425"/>
          </a:xfrm>
          <a:prstGeom prst="ellipse">
            <a:avLst/>
          </a:prstGeom>
          <a:solidFill>
            <a:srgbClr val="99CC00"/>
          </a:solidFill>
          <a:ln w="9525">
            <a:solidFill>
              <a:schemeClr val="tx1"/>
            </a:solidFill>
            <a:round/>
            <a:headEnd/>
            <a:tailEnd/>
          </a:ln>
          <a:effectLst/>
        </p:spPr>
        <p:txBody>
          <a:bodyPr wrap="none" anchor="ctr"/>
          <a:lstStyle/>
          <a:p>
            <a:endParaRPr lang="ru-RU"/>
          </a:p>
        </p:txBody>
      </p:sp>
      <p:sp>
        <p:nvSpPr>
          <p:cNvPr id="21529" name="Oval 25"/>
          <p:cNvSpPr>
            <a:spLocks noChangeArrowheads="1"/>
          </p:cNvSpPr>
          <p:nvPr/>
        </p:nvSpPr>
        <p:spPr bwMode="auto">
          <a:xfrm>
            <a:off x="7696200" y="2593975"/>
            <a:ext cx="642938" cy="606425"/>
          </a:xfrm>
          <a:prstGeom prst="ellipse">
            <a:avLst/>
          </a:prstGeom>
          <a:solidFill>
            <a:srgbClr val="CC99FF"/>
          </a:solidFill>
          <a:ln w="9525">
            <a:solidFill>
              <a:schemeClr val="tx1"/>
            </a:solidFill>
            <a:round/>
            <a:headEnd/>
            <a:tailEnd/>
          </a:ln>
          <a:effectLst/>
        </p:spPr>
        <p:txBody>
          <a:bodyPr wrap="none" anchor="ctr"/>
          <a:lstStyle/>
          <a:p>
            <a:endParaRPr lang="ru-RU"/>
          </a:p>
        </p:txBody>
      </p:sp>
      <p:cxnSp>
        <p:nvCxnSpPr>
          <p:cNvPr id="21530" name="AutoShape 26"/>
          <p:cNvCxnSpPr>
            <a:cxnSpLocks noChangeShapeType="1"/>
            <a:stCxn id="21528" idx="4"/>
            <a:endCxn id="21529" idx="0"/>
          </p:cNvCxnSpPr>
          <p:nvPr/>
        </p:nvCxnSpPr>
        <p:spPr bwMode="auto">
          <a:xfrm>
            <a:off x="8016875" y="1901825"/>
            <a:ext cx="0" cy="692150"/>
          </a:xfrm>
          <a:prstGeom prst="straightConnector1">
            <a:avLst/>
          </a:prstGeom>
          <a:noFill/>
          <a:ln w="9525">
            <a:solidFill>
              <a:schemeClr val="tx1"/>
            </a:solidFill>
            <a:round/>
            <a:headEnd/>
            <a:tailEnd type="triangle" w="med" len="med"/>
          </a:ln>
          <a:effectLst/>
        </p:spPr>
      </p:cxnSp>
      <p:cxnSp>
        <p:nvCxnSpPr>
          <p:cNvPr id="21531" name="AutoShape 27"/>
          <p:cNvCxnSpPr>
            <a:cxnSpLocks noChangeShapeType="1"/>
            <a:endCxn id="21528" idx="2"/>
          </p:cNvCxnSpPr>
          <p:nvPr/>
        </p:nvCxnSpPr>
        <p:spPr bwMode="auto">
          <a:xfrm flipV="1">
            <a:off x="7391400" y="1598613"/>
            <a:ext cx="304800" cy="1587"/>
          </a:xfrm>
          <a:prstGeom prst="straightConnector1">
            <a:avLst/>
          </a:prstGeom>
          <a:noFill/>
          <a:ln w="9525">
            <a:solidFill>
              <a:schemeClr val="tx1"/>
            </a:solidFill>
            <a:round/>
            <a:headEnd/>
            <a:tailEnd type="triangle" w="med" len="med"/>
          </a:ln>
          <a:effectLst/>
        </p:spPr>
      </p:cxnSp>
    </p:spTree>
    <p:extLst>
      <p:ext uri="{BB962C8B-B14F-4D97-AF65-F5344CB8AC3E}">
        <p14:creationId xmlns:p14="http://schemas.microsoft.com/office/powerpoint/2010/main" val="7039531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1" name="Object 3"/>
          <p:cNvGraphicFramePr>
            <a:graphicFrameLocks noGrp="1" noChangeAspect="1"/>
          </p:cNvGraphicFramePr>
          <p:nvPr>
            <p:ph idx="1"/>
            <p:extLst/>
          </p:nvPr>
        </p:nvGraphicFramePr>
        <p:xfrm>
          <a:off x="2514600" y="5334000"/>
          <a:ext cx="3886200" cy="1023938"/>
        </p:xfrm>
        <a:graphic>
          <a:graphicData uri="http://schemas.openxmlformats.org/presentationml/2006/ole">
            <mc:AlternateContent xmlns:mc="http://schemas.openxmlformats.org/markup-compatibility/2006">
              <mc:Choice xmlns:v="urn:schemas-microsoft-com:vml" Requires="v">
                <p:oleObj spid="_x0000_s78851" name="Equation" r:id="rId3" imgW="1638000" imgH="431640" progId="Equation.3">
                  <p:embed/>
                </p:oleObj>
              </mc:Choice>
              <mc:Fallback>
                <p:oleObj name="Equation" r:id="rId3" imgW="1638000" imgH="431640" progId="Equation.3">
                  <p:embed/>
                  <p:pic>
                    <p:nvPicPr>
                      <p:cNvPr id="2253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5334000"/>
                        <a:ext cx="3886200" cy="1023938"/>
                      </a:xfrm>
                      <a:prstGeom prst="rect">
                        <a:avLst/>
                      </a:prstGeom>
                      <a:solidFill>
                        <a:schemeClr val="accent1"/>
                      </a:solidFill>
                      <a:extLst/>
                    </p:spPr>
                  </p:pic>
                </p:oleObj>
              </mc:Fallback>
            </mc:AlternateContent>
          </a:graphicData>
        </a:graphic>
      </p:graphicFrame>
      <p:sp>
        <p:nvSpPr>
          <p:cNvPr id="22534" name="Oval 6"/>
          <p:cNvSpPr>
            <a:spLocks noChangeArrowheads="1"/>
          </p:cNvSpPr>
          <p:nvPr/>
        </p:nvSpPr>
        <p:spPr bwMode="auto">
          <a:xfrm>
            <a:off x="2924175" y="1295400"/>
            <a:ext cx="642938" cy="606425"/>
          </a:xfrm>
          <a:prstGeom prst="ellipse">
            <a:avLst/>
          </a:prstGeom>
          <a:solidFill>
            <a:srgbClr val="99CC00"/>
          </a:solidFill>
          <a:ln w="9525">
            <a:solidFill>
              <a:schemeClr val="tx1"/>
            </a:solidFill>
            <a:round/>
            <a:headEnd/>
            <a:tailEnd/>
          </a:ln>
          <a:effectLst/>
        </p:spPr>
        <p:txBody>
          <a:bodyPr wrap="none" anchor="ctr"/>
          <a:lstStyle/>
          <a:p>
            <a:endParaRPr lang="ru-RU"/>
          </a:p>
        </p:txBody>
      </p:sp>
      <p:sp>
        <p:nvSpPr>
          <p:cNvPr id="22535" name="Oval 7"/>
          <p:cNvSpPr>
            <a:spLocks noChangeArrowheads="1"/>
          </p:cNvSpPr>
          <p:nvPr/>
        </p:nvSpPr>
        <p:spPr bwMode="auto">
          <a:xfrm>
            <a:off x="2924175" y="2593975"/>
            <a:ext cx="642938" cy="606425"/>
          </a:xfrm>
          <a:prstGeom prst="ellipse">
            <a:avLst/>
          </a:prstGeom>
          <a:solidFill>
            <a:srgbClr val="CC99FF"/>
          </a:solidFill>
          <a:ln w="9525">
            <a:solidFill>
              <a:schemeClr val="tx1"/>
            </a:solidFill>
            <a:round/>
            <a:headEnd/>
            <a:tailEnd/>
          </a:ln>
          <a:effectLst/>
        </p:spPr>
        <p:txBody>
          <a:bodyPr wrap="none" anchor="ctr"/>
          <a:lstStyle/>
          <a:p>
            <a:endParaRPr lang="ru-RU"/>
          </a:p>
        </p:txBody>
      </p:sp>
      <p:sp>
        <p:nvSpPr>
          <p:cNvPr id="22536" name="Oval 8"/>
          <p:cNvSpPr>
            <a:spLocks noChangeArrowheads="1"/>
          </p:cNvSpPr>
          <p:nvPr/>
        </p:nvSpPr>
        <p:spPr bwMode="auto">
          <a:xfrm>
            <a:off x="4305300" y="1295400"/>
            <a:ext cx="644525" cy="606425"/>
          </a:xfrm>
          <a:prstGeom prst="ellipse">
            <a:avLst/>
          </a:prstGeom>
          <a:solidFill>
            <a:srgbClr val="99CC00"/>
          </a:solidFill>
          <a:ln w="9525">
            <a:solidFill>
              <a:schemeClr val="tx1"/>
            </a:solidFill>
            <a:round/>
            <a:headEnd/>
            <a:tailEnd/>
          </a:ln>
          <a:effectLst/>
        </p:spPr>
        <p:txBody>
          <a:bodyPr wrap="none" anchor="ctr"/>
          <a:lstStyle/>
          <a:p>
            <a:endParaRPr lang="ru-RU"/>
          </a:p>
        </p:txBody>
      </p:sp>
      <p:sp>
        <p:nvSpPr>
          <p:cNvPr id="22537" name="Oval 9"/>
          <p:cNvSpPr>
            <a:spLocks noChangeArrowheads="1"/>
          </p:cNvSpPr>
          <p:nvPr/>
        </p:nvSpPr>
        <p:spPr bwMode="auto">
          <a:xfrm>
            <a:off x="4305300" y="2593975"/>
            <a:ext cx="644525" cy="606425"/>
          </a:xfrm>
          <a:prstGeom prst="ellipse">
            <a:avLst/>
          </a:prstGeom>
          <a:solidFill>
            <a:srgbClr val="CC99FF"/>
          </a:solidFill>
          <a:ln w="9525">
            <a:solidFill>
              <a:schemeClr val="tx1"/>
            </a:solidFill>
            <a:round/>
            <a:headEnd/>
            <a:tailEnd/>
          </a:ln>
          <a:effectLst/>
        </p:spPr>
        <p:txBody>
          <a:bodyPr wrap="none" anchor="ctr"/>
          <a:lstStyle/>
          <a:p>
            <a:endParaRPr lang="ru-RU"/>
          </a:p>
        </p:txBody>
      </p:sp>
      <p:sp>
        <p:nvSpPr>
          <p:cNvPr id="22538" name="Oval 10"/>
          <p:cNvSpPr>
            <a:spLocks noChangeArrowheads="1"/>
          </p:cNvSpPr>
          <p:nvPr/>
        </p:nvSpPr>
        <p:spPr bwMode="auto">
          <a:xfrm>
            <a:off x="5688013" y="1295400"/>
            <a:ext cx="642937" cy="606425"/>
          </a:xfrm>
          <a:prstGeom prst="ellipse">
            <a:avLst/>
          </a:prstGeom>
          <a:solidFill>
            <a:srgbClr val="99CC00"/>
          </a:solidFill>
          <a:ln w="9525">
            <a:solidFill>
              <a:schemeClr val="tx1"/>
            </a:solidFill>
            <a:round/>
            <a:headEnd/>
            <a:tailEnd/>
          </a:ln>
          <a:effectLst/>
        </p:spPr>
        <p:txBody>
          <a:bodyPr wrap="none" anchor="ctr"/>
          <a:lstStyle/>
          <a:p>
            <a:endParaRPr lang="ru-RU"/>
          </a:p>
        </p:txBody>
      </p:sp>
      <p:sp>
        <p:nvSpPr>
          <p:cNvPr id="22539" name="Oval 11"/>
          <p:cNvSpPr>
            <a:spLocks noChangeArrowheads="1"/>
          </p:cNvSpPr>
          <p:nvPr/>
        </p:nvSpPr>
        <p:spPr bwMode="auto">
          <a:xfrm>
            <a:off x="5688013" y="2593975"/>
            <a:ext cx="642937" cy="606425"/>
          </a:xfrm>
          <a:prstGeom prst="ellipse">
            <a:avLst/>
          </a:prstGeom>
          <a:solidFill>
            <a:srgbClr val="CC99FF"/>
          </a:solidFill>
          <a:ln w="9525">
            <a:solidFill>
              <a:schemeClr val="tx1"/>
            </a:solidFill>
            <a:round/>
            <a:headEnd/>
            <a:tailEnd/>
          </a:ln>
          <a:effectLst/>
        </p:spPr>
        <p:txBody>
          <a:bodyPr wrap="none" anchor="ctr"/>
          <a:lstStyle/>
          <a:p>
            <a:endParaRPr lang="ru-RU"/>
          </a:p>
        </p:txBody>
      </p:sp>
      <p:cxnSp>
        <p:nvCxnSpPr>
          <p:cNvPr id="22540" name="AutoShape 12"/>
          <p:cNvCxnSpPr>
            <a:cxnSpLocks noChangeShapeType="1"/>
            <a:stCxn id="22534" idx="4"/>
            <a:endCxn id="22535" idx="0"/>
          </p:cNvCxnSpPr>
          <p:nvPr/>
        </p:nvCxnSpPr>
        <p:spPr bwMode="auto">
          <a:xfrm>
            <a:off x="3244850" y="1901825"/>
            <a:ext cx="0" cy="692150"/>
          </a:xfrm>
          <a:prstGeom prst="straightConnector1">
            <a:avLst/>
          </a:prstGeom>
          <a:noFill/>
          <a:ln w="9525">
            <a:solidFill>
              <a:schemeClr val="tx1"/>
            </a:solidFill>
            <a:round/>
            <a:headEnd/>
            <a:tailEnd type="triangle" w="med" len="med"/>
          </a:ln>
          <a:effectLst/>
        </p:spPr>
      </p:cxnSp>
      <p:cxnSp>
        <p:nvCxnSpPr>
          <p:cNvPr id="22541" name="AutoShape 13"/>
          <p:cNvCxnSpPr>
            <a:cxnSpLocks noChangeShapeType="1"/>
            <a:stCxn id="22536" idx="4"/>
            <a:endCxn id="22537" idx="0"/>
          </p:cNvCxnSpPr>
          <p:nvPr/>
        </p:nvCxnSpPr>
        <p:spPr bwMode="auto">
          <a:xfrm>
            <a:off x="4627563" y="1901825"/>
            <a:ext cx="0" cy="692150"/>
          </a:xfrm>
          <a:prstGeom prst="straightConnector1">
            <a:avLst/>
          </a:prstGeom>
          <a:noFill/>
          <a:ln w="9525">
            <a:solidFill>
              <a:schemeClr val="tx1"/>
            </a:solidFill>
            <a:round/>
            <a:headEnd/>
            <a:tailEnd type="triangle" w="med" len="med"/>
          </a:ln>
          <a:effectLst/>
        </p:spPr>
      </p:cxnSp>
      <p:cxnSp>
        <p:nvCxnSpPr>
          <p:cNvPr id="22542" name="AutoShape 14"/>
          <p:cNvCxnSpPr>
            <a:cxnSpLocks noChangeShapeType="1"/>
            <a:stCxn id="22538" idx="4"/>
            <a:endCxn id="22539" idx="0"/>
          </p:cNvCxnSpPr>
          <p:nvPr/>
        </p:nvCxnSpPr>
        <p:spPr bwMode="auto">
          <a:xfrm>
            <a:off x="6010275" y="1901825"/>
            <a:ext cx="0" cy="692150"/>
          </a:xfrm>
          <a:prstGeom prst="straightConnector1">
            <a:avLst/>
          </a:prstGeom>
          <a:noFill/>
          <a:ln w="9525">
            <a:solidFill>
              <a:schemeClr val="tx1"/>
            </a:solidFill>
            <a:round/>
            <a:headEnd/>
            <a:tailEnd type="triangle" w="med" len="med"/>
          </a:ln>
          <a:effectLst/>
        </p:spPr>
      </p:cxnSp>
      <p:cxnSp>
        <p:nvCxnSpPr>
          <p:cNvPr id="22543" name="AutoShape 15"/>
          <p:cNvCxnSpPr>
            <a:cxnSpLocks noChangeShapeType="1"/>
            <a:stCxn id="22534" idx="6"/>
            <a:endCxn id="22536" idx="2"/>
          </p:cNvCxnSpPr>
          <p:nvPr/>
        </p:nvCxnSpPr>
        <p:spPr bwMode="auto">
          <a:xfrm>
            <a:off x="3567113" y="1598613"/>
            <a:ext cx="738187" cy="0"/>
          </a:xfrm>
          <a:prstGeom prst="straightConnector1">
            <a:avLst/>
          </a:prstGeom>
          <a:noFill/>
          <a:ln w="9525">
            <a:solidFill>
              <a:schemeClr val="tx1"/>
            </a:solidFill>
            <a:round/>
            <a:headEnd/>
            <a:tailEnd type="triangle" w="med" len="med"/>
          </a:ln>
          <a:effectLst/>
        </p:spPr>
      </p:cxnSp>
      <p:cxnSp>
        <p:nvCxnSpPr>
          <p:cNvPr id="22544" name="AutoShape 16"/>
          <p:cNvCxnSpPr>
            <a:cxnSpLocks noChangeShapeType="1"/>
            <a:stCxn id="22536" idx="6"/>
            <a:endCxn id="22538" idx="2"/>
          </p:cNvCxnSpPr>
          <p:nvPr/>
        </p:nvCxnSpPr>
        <p:spPr bwMode="auto">
          <a:xfrm>
            <a:off x="4949825" y="1598613"/>
            <a:ext cx="738188" cy="0"/>
          </a:xfrm>
          <a:prstGeom prst="straightConnector1">
            <a:avLst/>
          </a:prstGeom>
          <a:noFill/>
          <a:ln w="9525">
            <a:solidFill>
              <a:schemeClr val="tx1"/>
            </a:solidFill>
            <a:round/>
            <a:headEnd/>
            <a:tailEnd type="triangle" w="med" len="med"/>
          </a:ln>
          <a:effectLst/>
        </p:spPr>
      </p:cxnSp>
      <p:cxnSp>
        <p:nvCxnSpPr>
          <p:cNvPr id="22545" name="AutoShape 17"/>
          <p:cNvCxnSpPr>
            <a:cxnSpLocks noChangeShapeType="1"/>
            <a:endCxn id="22534" idx="2"/>
          </p:cNvCxnSpPr>
          <p:nvPr/>
        </p:nvCxnSpPr>
        <p:spPr bwMode="auto">
          <a:xfrm>
            <a:off x="2286000" y="1598613"/>
            <a:ext cx="638175" cy="0"/>
          </a:xfrm>
          <a:prstGeom prst="straightConnector1">
            <a:avLst/>
          </a:prstGeom>
          <a:noFill/>
          <a:ln w="9525">
            <a:solidFill>
              <a:schemeClr val="tx1"/>
            </a:solidFill>
            <a:round/>
            <a:headEnd/>
            <a:tailEnd type="triangle" w="med" len="med"/>
          </a:ln>
          <a:effectLst/>
        </p:spPr>
      </p:cxnSp>
      <p:cxnSp>
        <p:nvCxnSpPr>
          <p:cNvPr id="22546" name="AutoShape 18"/>
          <p:cNvCxnSpPr>
            <a:cxnSpLocks noChangeShapeType="1"/>
            <a:stCxn id="22538" idx="6"/>
          </p:cNvCxnSpPr>
          <p:nvPr/>
        </p:nvCxnSpPr>
        <p:spPr bwMode="auto">
          <a:xfrm>
            <a:off x="6330950" y="1598613"/>
            <a:ext cx="638175" cy="0"/>
          </a:xfrm>
          <a:prstGeom prst="straightConnector1">
            <a:avLst/>
          </a:prstGeom>
          <a:noFill/>
          <a:ln w="9525">
            <a:solidFill>
              <a:schemeClr val="tx1"/>
            </a:solidFill>
            <a:round/>
            <a:headEnd/>
            <a:tailEnd type="triangle" w="med" len="med"/>
          </a:ln>
          <a:effectLst/>
        </p:spPr>
      </p:cxnSp>
      <p:sp>
        <p:nvSpPr>
          <p:cNvPr id="22547" name="Oval 19"/>
          <p:cNvSpPr>
            <a:spLocks noChangeArrowheads="1"/>
          </p:cNvSpPr>
          <p:nvPr/>
        </p:nvSpPr>
        <p:spPr bwMode="auto">
          <a:xfrm>
            <a:off x="762000" y="1295400"/>
            <a:ext cx="642938" cy="606425"/>
          </a:xfrm>
          <a:prstGeom prst="ellipse">
            <a:avLst/>
          </a:prstGeom>
          <a:solidFill>
            <a:srgbClr val="99CC00"/>
          </a:solidFill>
          <a:ln w="9525">
            <a:solidFill>
              <a:schemeClr val="tx1"/>
            </a:solidFill>
            <a:round/>
            <a:headEnd/>
            <a:tailEnd/>
          </a:ln>
          <a:effectLst/>
        </p:spPr>
        <p:txBody>
          <a:bodyPr wrap="none" anchor="ctr"/>
          <a:lstStyle/>
          <a:p>
            <a:endParaRPr lang="ru-RU"/>
          </a:p>
        </p:txBody>
      </p:sp>
      <p:sp>
        <p:nvSpPr>
          <p:cNvPr id="22548" name="Oval 20"/>
          <p:cNvSpPr>
            <a:spLocks noChangeArrowheads="1"/>
          </p:cNvSpPr>
          <p:nvPr/>
        </p:nvSpPr>
        <p:spPr bwMode="auto">
          <a:xfrm>
            <a:off x="762000" y="2593975"/>
            <a:ext cx="642938" cy="606425"/>
          </a:xfrm>
          <a:prstGeom prst="ellipse">
            <a:avLst/>
          </a:prstGeom>
          <a:solidFill>
            <a:srgbClr val="CC99FF"/>
          </a:solidFill>
          <a:ln w="9525">
            <a:solidFill>
              <a:schemeClr val="tx1"/>
            </a:solidFill>
            <a:round/>
            <a:headEnd/>
            <a:tailEnd/>
          </a:ln>
          <a:effectLst/>
        </p:spPr>
        <p:txBody>
          <a:bodyPr wrap="none" anchor="ctr"/>
          <a:lstStyle/>
          <a:p>
            <a:endParaRPr lang="ru-RU"/>
          </a:p>
        </p:txBody>
      </p:sp>
      <p:cxnSp>
        <p:nvCxnSpPr>
          <p:cNvPr id="22549" name="AutoShape 21"/>
          <p:cNvCxnSpPr>
            <a:cxnSpLocks noChangeShapeType="1"/>
            <a:stCxn id="22547" idx="4"/>
            <a:endCxn id="22548" idx="0"/>
          </p:cNvCxnSpPr>
          <p:nvPr/>
        </p:nvCxnSpPr>
        <p:spPr bwMode="auto">
          <a:xfrm>
            <a:off x="1082675" y="1901825"/>
            <a:ext cx="0" cy="692150"/>
          </a:xfrm>
          <a:prstGeom prst="straightConnector1">
            <a:avLst/>
          </a:prstGeom>
          <a:noFill/>
          <a:ln w="9525">
            <a:solidFill>
              <a:schemeClr val="tx1"/>
            </a:solidFill>
            <a:round/>
            <a:headEnd/>
            <a:tailEnd type="triangle" w="med" len="med"/>
          </a:ln>
          <a:effectLst/>
        </p:spPr>
      </p:cxnSp>
      <p:cxnSp>
        <p:nvCxnSpPr>
          <p:cNvPr id="22555" name="AutoShape 27"/>
          <p:cNvCxnSpPr>
            <a:cxnSpLocks noChangeShapeType="1"/>
          </p:cNvCxnSpPr>
          <p:nvPr/>
        </p:nvCxnSpPr>
        <p:spPr bwMode="auto">
          <a:xfrm>
            <a:off x="1447800" y="1600200"/>
            <a:ext cx="381000" cy="0"/>
          </a:xfrm>
          <a:prstGeom prst="straightConnector1">
            <a:avLst/>
          </a:prstGeom>
          <a:noFill/>
          <a:ln w="9525">
            <a:solidFill>
              <a:schemeClr val="tx1"/>
            </a:solidFill>
            <a:round/>
            <a:headEnd/>
            <a:tailEnd type="triangle" w="med" len="med"/>
          </a:ln>
          <a:effectLst/>
        </p:spPr>
      </p:cxnSp>
      <p:grpSp>
        <p:nvGrpSpPr>
          <p:cNvPr id="22578" name="Group 50"/>
          <p:cNvGrpSpPr>
            <a:grpSpLocks/>
          </p:cNvGrpSpPr>
          <p:nvPr/>
        </p:nvGrpSpPr>
        <p:grpSpPr bwMode="auto">
          <a:xfrm>
            <a:off x="7391400" y="1295400"/>
            <a:ext cx="947738" cy="1905000"/>
            <a:chOff x="4656" y="816"/>
            <a:chExt cx="597" cy="1200"/>
          </a:xfrm>
        </p:grpSpPr>
        <p:sp>
          <p:nvSpPr>
            <p:cNvPr id="22551" name="Oval 23"/>
            <p:cNvSpPr>
              <a:spLocks noChangeArrowheads="1"/>
            </p:cNvSpPr>
            <p:nvPr/>
          </p:nvSpPr>
          <p:spPr bwMode="auto">
            <a:xfrm>
              <a:off x="4848" y="816"/>
              <a:ext cx="405" cy="382"/>
            </a:xfrm>
            <a:prstGeom prst="ellipse">
              <a:avLst/>
            </a:prstGeom>
            <a:solidFill>
              <a:srgbClr val="99CC00"/>
            </a:solidFill>
            <a:ln w="9525">
              <a:solidFill>
                <a:schemeClr val="tx1"/>
              </a:solidFill>
              <a:round/>
              <a:headEnd/>
              <a:tailEnd/>
            </a:ln>
            <a:effectLst/>
          </p:spPr>
          <p:txBody>
            <a:bodyPr wrap="none" anchor="ctr"/>
            <a:lstStyle/>
            <a:p>
              <a:endParaRPr lang="ru-RU"/>
            </a:p>
          </p:txBody>
        </p:sp>
        <p:sp>
          <p:nvSpPr>
            <p:cNvPr id="22552" name="Oval 24"/>
            <p:cNvSpPr>
              <a:spLocks noChangeArrowheads="1"/>
            </p:cNvSpPr>
            <p:nvPr/>
          </p:nvSpPr>
          <p:spPr bwMode="auto">
            <a:xfrm>
              <a:off x="4848" y="1634"/>
              <a:ext cx="405" cy="382"/>
            </a:xfrm>
            <a:prstGeom prst="ellipse">
              <a:avLst/>
            </a:prstGeom>
            <a:solidFill>
              <a:srgbClr val="CC99FF"/>
            </a:solidFill>
            <a:ln w="9525">
              <a:solidFill>
                <a:schemeClr val="tx1"/>
              </a:solidFill>
              <a:round/>
              <a:headEnd/>
              <a:tailEnd/>
            </a:ln>
            <a:effectLst/>
          </p:spPr>
          <p:txBody>
            <a:bodyPr wrap="none" anchor="ctr"/>
            <a:lstStyle/>
            <a:p>
              <a:endParaRPr lang="ru-RU"/>
            </a:p>
          </p:txBody>
        </p:sp>
        <p:cxnSp>
          <p:nvCxnSpPr>
            <p:cNvPr id="22553" name="AutoShape 25"/>
            <p:cNvCxnSpPr>
              <a:cxnSpLocks noChangeShapeType="1"/>
              <a:stCxn id="22551" idx="4"/>
              <a:endCxn id="22552" idx="0"/>
            </p:cNvCxnSpPr>
            <p:nvPr/>
          </p:nvCxnSpPr>
          <p:spPr bwMode="auto">
            <a:xfrm>
              <a:off x="5050" y="1198"/>
              <a:ext cx="0" cy="436"/>
            </a:xfrm>
            <a:prstGeom prst="straightConnector1">
              <a:avLst/>
            </a:prstGeom>
            <a:noFill/>
            <a:ln w="9525">
              <a:solidFill>
                <a:schemeClr val="tx1"/>
              </a:solidFill>
              <a:round/>
              <a:headEnd/>
              <a:tailEnd type="triangle" w="med" len="med"/>
            </a:ln>
            <a:effectLst/>
          </p:spPr>
        </p:cxnSp>
        <p:cxnSp>
          <p:nvCxnSpPr>
            <p:cNvPr id="22554" name="AutoShape 26"/>
            <p:cNvCxnSpPr>
              <a:cxnSpLocks noChangeShapeType="1"/>
              <a:endCxn id="22551" idx="2"/>
            </p:cNvCxnSpPr>
            <p:nvPr/>
          </p:nvCxnSpPr>
          <p:spPr bwMode="auto">
            <a:xfrm flipV="1">
              <a:off x="4656" y="1007"/>
              <a:ext cx="192" cy="1"/>
            </a:xfrm>
            <a:prstGeom prst="straightConnector1">
              <a:avLst/>
            </a:prstGeom>
            <a:noFill/>
            <a:ln w="9525">
              <a:solidFill>
                <a:schemeClr val="tx1"/>
              </a:solidFill>
              <a:round/>
              <a:headEnd/>
              <a:tailEnd type="triangle" w="med" len="med"/>
            </a:ln>
            <a:effectLst/>
          </p:spPr>
        </p:cxnSp>
        <p:sp>
          <p:nvSpPr>
            <p:cNvPr id="22556" name="Text Box 28"/>
            <p:cNvSpPr txBox="1">
              <a:spLocks noChangeArrowheads="1"/>
            </p:cNvSpPr>
            <p:nvPr/>
          </p:nvSpPr>
          <p:spPr bwMode="auto">
            <a:xfrm>
              <a:off x="4896" y="1634"/>
              <a:ext cx="283" cy="288"/>
            </a:xfrm>
            <a:prstGeom prst="rect">
              <a:avLst/>
            </a:prstGeom>
            <a:noFill/>
            <a:ln w="9525">
              <a:noFill/>
              <a:miter lim="800000"/>
              <a:headEnd/>
              <a:tailEnd/>
            </a:ln>
            <a:effectLst/>
          </p:spPr>
          <p:txBody>
            <a:bodyPr wrap="none">
              <a:spAutoFit/>
            </a:bodyPr>
            <a:lstStyle/>
            <a:p>
              <a:r>
                <a:rPr lang="en-US" i="1"/>
                <a:t>o</a:t>
              </a:r>
              <a:r>
                <a:rPr lang="en-US" i="1" baseline="-25000"/>
                <a:t>T</a:t>
              </a:r>
              <a:endParaRPr lang="en-US" i="1"/>
            </a:p>
          </p:txBody>
        </p:sp>
      </p:grpSp>
      <p:sp>
        <p:nvSpPr>
          <p:cNvPr id="22557" name="Text Box 29"/>
          <p:cNvSpPr txBox="1">
            <a:spLocks noChangeArrowheads="1"/>
          </p:cNvSpPr>
          <p:nvPr/>
        </p:nvSpPr>
        <p:spPr bwMode="auto">
          <a:xfrm>
            <a:off x="838200" y="2593975"/>
            <a:ext cx="438150" cy="457200"/>
          </a:xfrm>
          <a:prstGeom prst="rect">
            <a:avLst/>
          </a:prstGeom>
          <a:noFill/>
          <a:ln w="9525">
            <a:noFill/>
            <a:miter lim="800000"/>
            <a:headEnd/>
            <a:tailEnd/>
          </a:ln>
          <a:effectLst/>
        </p:spPr>
        <p:txBody>
          <a:bodyPr wrap="none">
            <a:spAutoFit/>
          </a:bodyPr>
          <a:lstStyle/>
          <a:p>
            <a:r>
              <a:rPr lang="en-US" i="1"/>
              <a:t>o</a:t>
            </a:r>
            <a:r>
              <a:rPr lang="en-US" i="1" baseline="-25000"/>
              <a:t>1</a:t>
            </a:r>
            <a:endParaRPr lang="en-US" i="1"/>
          </a:p>
        </p:txBody>
      </p:sp>
      <p:sp>
        <p:nvSpPr>
          <p:cNvPr id="22558" name="Text Box 30"/>
          <p:cNvSpPr txBox="1">
            <a:spLocks noChangeArrowheads="1"/>
          </p:cNvSpPr>
          <p:nvPr/>
        </p:nvSpPr>
        <p:spPr bwMode="auto">
          <a:xfrm>
            <a:off x="4419600" y="2593975"/>
            <a:ext cx="393700" cy="457200"/>
          </a:xfrm>
          <a:prstGeom prst="rect">
            <a:avLst/>
          </a:prstGeom>
          <a:noFill/>
          <a:ln w="9525">
            <a:noFill/>
            <a:miter lim="800000"/>
            <a:headEnd/>
            <a:tailEnd/>
          </a:ln>
          <a:effectLst/>
        </p:spPr>
        <p:txBody>
          <a:bodyPr wrap="none">
            <a:spAutoFit/>
          </a:bodyPr>
          <a:lstStyle/>
          <a:p>
            <a:r>
              <a:rPr lang="en-US" i="1"/>
              <a:t>o</a:t>
            </a:r>
            <a:r>
              <a:rPr lang="en-US" i="1" baseline="-25000"/>
              <a:t>t</a:t>
            </a:r>
            <a:endParaRPr lang="en-US" i="1"/>
          </a:p>
        </p:txBody>
      </p:sp>
      <p:sp>
        <p:nvSpPr>
          <p:cNvPr id="22559" name="Text Box 31"/>
          <p:cNvSpPr txBox="1">
            <a:spLocks noChangeArrowheads="1"/>
          </p:cNvSpPr>
          <p:nvPr/>
        </p:nvSpPr>
        <p:spPr bwMode="auto">
          <a:xfrm>
            <a:off x="2971800" y="2593975"/>
            <a:ext cx="563563" cy="457200"/>
          </a:xfrm>
          <a:prstGeom prst="rect">
            <a:avLst/>
          </a:prstGeom>
          <a:noFill/>
          <a:ln w="9525">
            <a:noFill/>
            <a:miter lim="800000"/>
            <a:headEnd/>
            <a:tailEnd/>
          </a:ln>
          <a:effectLst/>
        </p:spPr>
        <p:txBody>
          <a:bodyPr wrap="none">
            <a:spAutoFit/>
          </a:bodyPr>
          <a:lstStyle/>
          <a:p>
            <a:r>
              <a:rPr lang="en-US" i="1"/>
              <a:t>o</a:t>
            </a:r>
            <a:r>
              <a:rPr lang="en-US" i="1" baseline="-25000"/>
              <a:t>t-1</a:t>
            </a:r>
            <a:endParaRPr lang="en-US" i="1"/>
          </a:p>
        </p:txBody>
      </p:sp>
      <p:sp>
        <p:nvSpPr>
          <p:cNvPr id="22560" name="Text Box 32"/>
          <p:cNvSpPr txBox="1">
            <a:spLocks noChangeArrowheads="1"/>
          </p:cNvSpPr>
          <p:nvPr/>
        </p:nvSpPr>
        <p:spPr bwMode="auto">
          <a:xfrm>
            <a:off x="5715000" y="2593975"/>
            <a:ext cx="631825" cy="457200"/>
          </a:xfrm>
          <a:prstGeom prst="rect">
            <a:avLst/>
          </a:prstGeom>
          <a:noFill/>
          <a:ln w="9525">
            <a:noFill/>
            <a:miter lim="800000"/>
            <a:headEnd/>
            <a:tailEnd/>
          </a:ln>
          <a:effectLst/>
        </p:spPr>
        <p:txBody>
          <a:bodyPr wrap="none">
            <a:spAutoFit/>
          </a:bodyPr>
          <a:lstStyle/>
          <a:p>
            <a:r>
              <a:rPr lang="en-US" i="1"/>
              <a:t>o</a:t>
            </a:r>
            <a:r>
              <a:rPr lang="en-US" i="1" baseline="-25000"/>
              <a:t>t+1</a:t>
            </a:r>
            <a:endParaRPr lang="en-US" i="1"/>
          </a:p>
        </p:txBody>
      </p:sp>
      <p:sp>
        <p:nvSpPr>
          <p:cNvPr id="22561" name="Text Box 33"/>
          <p:cNvSpPr txBox="1">
            <a:spLocks noChangeArrowheads="1"/>
          </p:cNvSpPr>
          <p:nvPr/>
        </p:nvSpPr>
        <p:spPr bwMode="auto">
          <a:xfrm>
            <a:off x="762000" y="3810000"/>
            <a:ext cx="7635875" cy="946150"/>
          </a:xfrm>
          <a:prstGeom prst="rect">
            <a:avLst/>
          </a:prstGeom>
          <a:noFill/>
          <a:ln w="9525">
            <a:noFill/>
            <a:miter lim="800000"/>
            <a:headEnd/>
            <a:tailEnd/>
          </a:ln>
          <a:effectLst/>
        </p:spPr>
        <p:txBody>
          <a:bodyPr>
            <a:spAutoFit/>
          </a:bodyPr>
          <a:lstStyle/>
          <a:p>
            <a:r>
              <a:rPr lang="en-US" sz="2800"/>
              <a:t>Given an observation sequence and a model, compute the probability of the observation sequence</a:t>
            </a:r>
          </a:p>
        </p:txBody>
      </p:sp>
      <p:sp>
        <p:nvSpPr>
          <p:cNvPr id="22562" name="Rectangle 34"/>
          <p:cNvSpPr>
            <a:spLocks noGrp="1" noChangeArrowheads="1"/>
          </p:cNvSpPr>
          <p:nvPr>
            <p:ph type="title"/>
          </p:nvPr>
        </p:nvSpPr>
        <p:spPr>
          <a:xfrm>
            <a:off x="609600" y="0"/>
            <a:ext cx="7772400" cy="1143000"/>
          </a:xfrm>
          <a:noFill/>
          <a:ln/>
        </p:spPr>
        <p:txBody>
          <a:bodyPr/>
          <a:lstStyle/>
          <a:p>
            <a:r>
              <a:rPr lang="en-US" b="1"/>
              <a:t>Decoding</a:t>
            </a:r>
          </a:p>
        </p:txBody>
      </p:sp>
    </p:spTree>
    <p:extLst>
      <p:ext uri="{BB962C8B-B14F-4D97-AF65-F5344CB8AC3E}">
        <p14:creationId xmlns:p14="http://schemas.microsoft.com/office/powerpoint/2010/main" val="10744159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274638"/>
            <a:ext cx="8640960" cy="1138138"/>
          </a:xfrm>
        </p:spPr>
        <p:txBody>
          <a:bodyPr/>
          <a:lstStyle/>
          <a:p>
            <a:r>
              <a:rPr lang="ru-RU" sz="3200" dirty="0" smtClean="0"/>
              <a:t>Как найти </a:t>
            </a:r>
            <a:r>
              <a:rPr lang="en-US" sz="3200" dirty="0" smtClean="0"/>
              <a:t>“</a:t>
            </a:r>
            <a:r>
              <a:rPr lang="ru-RU" sz="3200" dirty="0" smtClean="0"/>
              <a:t>максимально вероятную</a:t>
            </a:r>
            <a:r>
              <a:rPr lang="en-US" sz="3200" dirty="0" smtClean="0"/>
              <a:t>”</a:t>
            </a:r>
            <a:r>
              <a:rPr lang="ru-RU" sz="3200" dirty="0" smtClean="0"/>
              <a:t> цепочку тегов с максимальной вероятностью</a:t>
            </a:r>
            <a:r>
              <a:rPr lang="en-US" sz="3200" dirty="0" smtClean="0"/>
              <a:t>?</a:t>
            </a:r>
            <a:endParaRPr lang="en-US" sz="3200" dirty="0"/>
          </a:p>
        </p:txBody>
      </p:sp>
      <p:sp>
        <p:nvSpPr>
          <p:cNvPr id="3" name="Объект 2"/>
          <p:cNvSpPr>
            <a:spLocks noGrp="1"/>
          </p:cNvSpPr>
          <p:nvPr>
            <p:ph idx="1"/>
          </p:nvPr>
        </p:nvSpPr>
        <p:spPr>
          <a:xfrm>
            <a:off x="210344" y="1700808"/>
            <a:ext cx="8579296" cy="4525963"/>
          </a:xfrm>
        </p:spPr>
        <p:txBody>
          <a:bodyPr/>
          <a:lstStyle/>
          <a:p>
            <a:r>
              <a:rPr lang="ru-RU" dirty="0" smtClean="0"/>
              <a:t>Алгоритм </a:t>
            </a:r>
            <a:r>
              <a:rPr lang="ru-RU" dirty="0" err="1" smtClean="0"/>
              <a:t>Витерби</a:t>
            </a:r>
            <a:endParaRPr lang="ru-RU" dirty="0" smtClean="0"/>
          </a:p>
          <a:p>
            <a:pPr marL="0" indent="0">
              <a:buNone/>
            </a:pPr>
            <a:r>
              <a:rPr lang="en-US" dirty="0">
                <a:hlinkClick r:id="rId2"/>
              </a:rPr>
              <a:t>http://</a:t>
            </a:r>
            <a:r>
              <a:rPr lang="en-US" dirty="0" smtClean="0">
                <a:hlinkClick r:id="rId2"/>
              </a:rPr>
              <a:t>www.comp.leeds.ac.uk/roger/HiddenMarkovModels/html_dev/viterbi_algorithm/s1_pg1.html</a:t>
            </a:r>
            <a:r>
              <a:rPr lang="ru-RU" dirty="0" smtClean="0"/>
              <a:t> </a:t>
            </a:r>
            <a:endParaRPr lang="en-US" dirty="0"/>
          </a:p>
        </p:txBody>
      </p:sp>
    </p:spTree>
    <p:extLst>
      <p:ext uri="{BB962C8B-B14F-4D97-AF65-F5344CB8AC3E}">
        <p14:creationId xmlns:p14="http://schemas.microsoft.com/office/powerpoint/2010/main" val="38933965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274638"/>
            <a:ext cx="8640960" cy="1138138"/>
          </a:xfrm>
        </p:spPr>
        <p:txBody>
          <a:bodyPr/>
          <a:lstStyle/>
          <a:p>
            <a:r>
              <a:rPr lang="ru-RU" sz="3200" dirty="0" smtClean="0"/>
              <a:t>Скрытая </a:t>
            </a:r>
            <a:r>
              <a:rPr lang="ru-RU" sz="3200" dirty="0" err="1" smtClean="0"/>
              <a:t>марковская</a:t>
            </a:r>
            <a:r>
              <a:rPr lang="ru-RU" sz="3200" dirty="0" smtClean="0"/>
              <a:t> модель</a:t>
            </a:r>
            <a:endParaRPr lang="en-US" sz="3200" dirty="0"/>
          </a:p>
        </p:txBody>
      </p:sp>
      <p:pic>
        <p:nvPicPr>
          <p:cNvPr id="4" name="Объект 3"/>
          <p:cNvPicPr>
            <a:picLocks noGrp="1" noChangeAspect="1"/>
          </p:cNvPicPr>
          <p:nvPr>
            <p:ph idx="1"/>
          </p:nvPr>
        </p:nvPicPr>
        <p:blipFill>
          <a:blip r:embed="rId2"/>
          <a:stretch>
            <a:fillRect/>
          </a:stretch>
        </p:blipFill>
        <p:spPr>
          <a:xfrm>
            <a:off x="1546960" y="1700213"/>
            <a:ext cx="5907205" cy="4525962"/>
          </a:xfrm>
          <a:prstGeom prst="rect">
            <a:avLst/>
          </a:prstGeom>
        </p:spPr>
      </p:pic>
    </p:spTree>
    <p:extLst>
      <p:ext uri="{BB962C8B-B14F-4D97-AF65-F5344CB8AC3E}">
        <p14:creationId xmlns:p14="http://schemas.microsoft.com/office/powerpoint/2010/main" val="2711368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defRPr/>
            </a:pPr>
            <a:r>
              <a:rPr lang="ru-RU" dirty="0" smtClean="0"/>
              <a:t>Скрытые </a:t>
            </a:r>
            <a:r>
              <a:rPr lang="ru-RU" dirty="0" err="1" smtClean="0"/>
              <a:t>марковские</a:t>
            </a:r>
            <a:r>
              <a:rPr lang="ru-RU" dirty="0" smtClean="0"/>
              <a:t> модели</a:t>
            </a:r>
            <a:endParaRPr lang="en-US" dirty="0"/>
          </a:p>
        </p:txBody>
      </p:sp>
      <p:sp>
        <p:nvSpPr>
          <p:cNvPr id="3" name="Объект 2"/>
          <p:cNvSpPr>
            <a:spLocks noGrp="1" noRot="1" noChangeAspect="1" noMove="1" noResize="1" noEditPoints="1" noAdjustHandles="1" noChangeArrowheads="1" noChangeShapeType="1" noTextEdit="1"/>
          </p:cNvSpPr>
          <p:nvPr>
            <p:ph idx="1"/>
          </p:nvPr>
        </p:nvSpPr>
        <p:spPr>
          <a:xfrm>
            <a:off x="323528" y="1417638"/>
            <a:ext cx="8568952" cy="5323730"/>
          </a:xfrm>
          <a:blipFill rotWithShape="0">
            <a:blip r:embed="rId2"/>
            <a:stretch>
              <a:fillRect l="-498" t="-1031" r="-213" b="-802"/>
            </a:stretch>
          </a:blipFill>
        </p:spPr>
        <p:txBody>
          <a:bodyPr/>
          <a:lstStyle/>
          <a:p>
            <a:r>
              <a:rPr lang="en-US">
                <a:noFill/>
              </a:rPr>
              <a:t> </a:t>
            </a:r>
          </a:p>
        </p:txBody>
      </p:sp>
      <p:sp>
        <p:nvSpPr>
          <p:cNvPr id="4" name="Стрелка вправо 3"/>
          <p:cNvSpPr/>
          <p:nvPr/>
        </p:nvSpPr>
        <p:spPr>
          <a:xfrm rot="5400000">
            <a:off x="3101975" y="3819526"/>
            <a:ext cx="396875" cy="336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en-US"/>
          </a:p>
        </p:txBody>
      </p:sp>
    </p:spTree>
    <p:extLst>
      <p:ext uri="{BB962C8B-B14F-4D97-AF65-F5344CB8AC3E}">
        <p14:creationId xmlns:p14="http://schemas.microsoft.com/office/powerpoint/2010/main" val="1917742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defRPr/>
            </a:pPr>
            <a:r>
              <a:rPr lang="ru-RU" dirty="0" smtClean="0"/>
              <a:t>Морфологическая аннотация</a:t>
            </a:r>
            <a:br>
              <a:rPr lang="ru-RU" dirty="0" smtClean="0"/>
            </a:br>
            <a:r>
              <a:rPr lang="ru-RU" dirty="0" smtClean="0"/>
              <a:t>(</a:t>
            </a:r>
            <a:r>
              <a:rPr lang="en-US" dirty="0" smtClean="0"/>
              <a:t>POS-tagging</a:t>
            </a:r>
            <a:r>
              <a:rPr lang="ru-RU" dirty="0" smtClean="0"/>
              <a:t>)</a:t>
            </a:r>
            <a:endParaRPr lang="en-US" dirty="0"/>
          </a:p>
        </p:txBody>
      </p:sp>
      <p:sp>
        <p:nvSpPr>
          <p:cNvPr id="3" name="Объект 2"/>
          <p:cNvSpPr>
            <a:spLocks noGrp="1"/>
          </p:cNvSpPr>
          <p:nvPr>
            <p:ph idx="1"/>
          </p:nvPr>
        </p:nvSpPr>
        <p:spPr>
          <a:xfrm>
            <a:off x="457200" y="1773238"/>
            <a:ext cx="8229600" cy="4525962"/>
          </a:xfrm>
        </p:spPr>
        <p:txBody>
          <a:bodyPr/>
          <a:lstStyle/>
          <a:p>
            <a:pPr>
              <a:defRPr/>
            </a:pPr>
            <a:endParaRPr lang="ru-RU" dirty="0" smtClean="0"/>
          </a:p>
          <a:p>
            <a:pPr>
              <a:defRPr/>
            </a:pPr>
            <a:endParaRPr lang="ru-RU" dirty="0"/>
          </a:p>
          <a:p>
            <a:pPr>
              <a:buClr>
                <a:schemeClr val="bg1">
                  <a:lumMod val="20000"/>
                  <a:lumOff val="80000"/>
                </a:schemeClr>
              </a:buClr>
              <a:defRPr/>
            </a:pPr>
            <a:r>
              <a:rPr lang="ru-RU" dirty="0" smtClean="0"/>
              <a:t>выбрать из числа возможных тегов правильный</a:t>
            </a:r>
          </a:p>
          <a:p>
            <a:pPr>
              <a:defRPr/>
            </a:pPr>
            <a:endParaRPr lang="ru-RU" dirty="0"/>
          </a:p>
          <a:p>
            <a:pPr>
              <a:defRPr/>
            </a:pPr>
            <a:endParaRPr lang="ru-RU" dirty="0" smtClean="0"/>
          </a:p>
          <a:p>
            <a:pPr>
              <a:buClr>
                <a:schemeClr val="bg1">
                  <a:lumMod val="20000"/>
                  <a:lumOff val="80000"/>
                </a:schemeClr>
              </a:buClr>
              <a:defRPr/>
            </a:pPr>
            <a:r>
              <a:rPr lang="ru-RU" dirty="0"/>
              <a:t>р</a:t>
            </a:r>
            <a:r>
              <a:rPr lang="ru-RU" dirty="0" smtClean="0"/>
              <a:t>азрешить морфологическую неоднозначность</a:t>
            </a:r>
          </a:p>
          <a:p>
            <a:pPr>
              <a:defRPr/>
            </a:pPr>
            <a:endParaRPr lang="ru-RU" dirty="0"/>
          </a:p>
          <a:p>
            <a:pPr>
              <a:defRPr/>
            </a:pPr>
            <a:endParaRPr lang="ru-RU" dirty="0" smtClean="0"/>
          </a:p>
          <a:p>
            <a:pPr>
              <a:defRPr/>
            </a:pPr>
            <a:endParaRPr lang="ru-RU" dirty="0"/>
          </a:p>
          <a:p>
            <a:pPr marL="0" indent="0">
              <a:buFont typeface="Wingdings" panose="05000000000000000000" pitchFamily="2" charset="2"/>
              <a:buNone/>
              <a:defRPr/>
            </a:pPr>
            <a:endParaRPr lang="en-US" dirty="0"/>
          </a:p>
        </p:txBody>
      </p:sp>
      <p:sp>
        <p:nvSpPr>
          <p:cNvPr id="4" name="Стрелка вниз 3"/>
          <p:cNvSpPr/>
          <p:nvPr/>
        </p:nvSpPr>
        <p:spPr>
          <a:xfrm>
            <a:off x="4140200" y="2060575"/>
            <a:ext cx="576263" cy="647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Стрелка вниз 5"/>
          <p:cNvSpPr/>
          <p:nvPr/>
        </p:nvSpPr>
        <p:spPr>
          <a:xfrm>
            <a:off x="4148138" y="4162425"/>
            <a:ext cx="576262" cy="647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333375"/>
            <a:ext cx="8893175" cy="1143000"/>
          </a:xfrm>
        </p:spPr>
        <p:txBody>
          <a:bodyPr/>
          <a:lstStyle/>
          <a:p>
            <a:pPr>
              <a:defRPr/>
            </a:pPr>
            <a:r>
              <a:rPr lang="ru-RU" sz="4000" dirty="0" smtClean="0"/>
              <a:t>Скрытые </a:t>
            </a:r>
            <a:r>
              <a:rPr lang="ru-RU" sz="4000" dirty="0" err="1" smtClean="0"/>
              <a:t>марковские</a:t>
            </a:r>
            <a:r>
              <a:rPr lang="ru-RU" sz="4000" dirty="0" smtClean="0"/>
              <a:t> модели</a:t>
            </a:r>
            <a:br>
              <a:rPr lang="ru-RU" sz="4000" dirty="0" smtClean="0"/>
            </a:br>
            <a:r>
              <a:rPr lang="ru-RU" sz="4000" dirty="0" smtClean="0"/>
              <a:t>Формула условной вероятности Байеса</a:t>
            </a:r>
            <a:endParaRPr lang="en-US" sz="4000" dirty="0"/>
          </a:p>
        </p:txBody>
      </p:sp>
      <p:grpSp>
        <p:nvGrpSpPr>
          <p:cNvPr id="52227" name="Группа 3"/>
          <p:cNvGrpSpPr>
            <a:grpSpLocks/>
          </p:cNvGrpSpPr>
          <p:nvPr/>
        </p:nvGrpSpPr>
        <p:grpSpPr bwMode="auto">
          <a:xfrm>
            <a:off x="323528" y="1628800"/>
            <a:ext cx="8496944" cy="5049837"/>
            <a:chOff x="492659" y="1791949"/>
            <a:chExt cx="9001000" cy="5050742"/>
          </a:xfrm>
        </p:grpSpPr>
        <p:sp>
          <p:nvSpPr>
            <p:cNvPr id="6" name="Прямоугольник 5"/>
            <p:cNvSpPr>
              <a:spLocks noRot="1" noChangeAspect="1" noMove="1" noResize="1" noEditPoints="1" noAdjustHandles="1" noChangeArrowheads="1" noChangeShapeType="1" noTextEdit="1"/>
            </p:cNvSpPr>
            <p:nvPr/>
          </p:nvSpPr>
          <p:spPr>
            <a:xfrm>
              <a:off x="492659" y="1791949"/>
              <a:ext cx="9001000" cy="5050742"/>
            </a:xfrm>
            <a:prstGeom prst="rect">
              <a:avLst/>
            </a:prstGeom>
            <a:blipFill rotWithShape="0">
              <a:blip r:embed="rId2"/>
              <a:stretch>
                <a:fillRect l="-1084"/>
              </a:stretch>
            </a:blipFill>
          </p:spPr>
          <p:txBody>
            <a:bodyPr/>
            <a:lstStyle/>
            <a:p>
              <a:r>
                <a:rPr lang="en-US">
                  <a:noFill/>
                </a:rPr>
                <a:t> </a:t>
              </a:r>
            </a:p>
          </p:txBody>
        </p:sp>
        <p:pic>
          <p:nvPicPr>
            <p:cNvPr id="52229" name="Picture 2" descr="http://itteach.ru/cache/imageproccessing/images/tv/uslov_vero_nezavis_sob/image042_500x26x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6381328"/>
              <a:ext cx="6923846"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27704805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defRPr/>
            </a:pPr>
            <a:r>
              <a:rPr lang="ru-RU" dirty="0" smtClean="0"/>
              <a:t>Скрытые </a:t>
            </a:r>
            <a:r>
              <a:rPr lang="ru-RU" dirty="0" err="1" smtClean="0"/>
              <a:t>марковские</a:t>
            </a:r>
            <a:r>
              <a:rPr lang="ru-RU" dirty="0" smtClean="0"/>
              <a:t> модели</a:t>
            </a:r>
            <a:endParaRPr lang="en-US" dirty="0"/>
          </a:p>
        </p:txBody>
      </p:sp>
      <p:sp>
        <p:nvSpPr>
          <p:cNvPr id="3" name="Объект 2"/>
          <p:cNvSpPr>
            <a:spLocks noGrp="1"/>
          </p:cNvSpPr>
          <p:nvPr>
            <p:ph idx="1"/>
          </p:nvPr>
        </p:nvSpPr>
        <p:spPr/>
        <p:txBody>
          <a:bodyPr/>
          <a:lstStyle/>
          <a:p>
            <a:pPr>
              <a:defRPr/>
            </a:pPr>
            <a:r>
              <a:rPr lang="ru-RU" dirty="0" smtClean="0"/>
              <a:t>Допущение 1:</a:t>
            </a:r>
          </a:p>
          <a:p>
            <a:pPr lvl="1">
              <a:defRPr/>
            </a:pPr>
            <a:r>
              <a:rPr lang="ru-RU" dirty="0" smtClean="0"/>
              <a:t>Вероятность увидеть некоторое слово в тексте зависит только от его собственного грамматического тега (от его собственной грамматической характеристики) </a:t>
            </a:r>
          </a:p>
          <a:p>
            <a:pPr lvl="1">
              <a:defRPr/>
            </a:pPr>
            <a:r>
              <a:rPr lang="ru-RU" dirty="0" smtClean="0"/>
              <a:t>Не зависит от слов контекста</a:t>
            </a:r>
            <a:endParaRPr lang="en-US" dirty="0" smtClean="0"/>
          </a:p>
          <a:p>
            <a:pPr lvl="1">
              <a:defRPr/>
            </a:pPr>
            <a:r>
              <a:rPr lang="ru-RU" dirty="0" smtClean="0"/>
              <a:t>Не зависит от </a:t>
            </a:r>
            <a:r>
              <a:rPr lang="ru-RU" dirty="0" err="1" smtClean="0"/>
              <a:t>частеречных</a:t>
            </a:r>
            <a:r>
              <a:rPr lang="ru-RU" dirty="0" smtClean="0"/>
              <a:t> признаков контекста (от грамматических характеристик окружающих его слов)</a:t>
            </a:r>
          </a:p>
          <a:p>
            <a:pPr lvl="1">
              <a:defRPr/>
            </a:pPr>
            <a:endParaRPr lang="ru-RU" dirty="0"/>
          </a:p>
          <a:p>
            <a:pPr lvl="1">
              <a:defRPr/>
            </a:pPr>
            <a:endParaRPr lang="en-US" dirty="0"/>
          </a:p>
        </p:txBody>
      </p:sp>
      <p:pic>
        <p:nvPicPr>
          <p:cNvPr id="53252" name="Рисунок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48038" y="5516563"/>
            <a:ext cx="3160712"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705542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404813"/>
            <a:ext cx="7886700" cy="993775"/>
          </a:xfrm>
        </p:spPr>
        <p:txBody>
          <a:bodyPr/>
          <a:lstStyle/>
          <a:p>
            <a:pPr>
              <a:defRPr/>
            </a:pPr>
            <a:r>
              <a:rPr lang="ru-RU" dirty="0" smtClean="0"/>
              <a:t>Скрытые </a:t>
            </a:r>
            <a:r>
              <a:rPr lang="ru-RU" dirty="0" err="1" smtClean="0"/>
              <a:t>марковские</a:t>
            </a:r>
            <a:r>
              <a:rPr lang="ru-RU" dirty="0" smtClean="0"/>
              <a:t> модели</a:t>
            </a:r>
            <a:endParaRPr lang="en-US" dirty="0"/>
          </a:p>
        </p:txBody>
      </p:sp>
      <p:sp>
        <p:nvSpPr>
          <p:cNvPr id="54275" name="TextBox 5"/>
          <p:cNvSpPr txBox="1">
            <a:spLocks noChangeArrowheads="1"/>
          </p:cNvSpPr>
          <p:nvPr/>
        </p:nvSpPr>
        <p:spPr bwMode="auto">
          <a:xfrm>
            <a:off x="641350" y="1989138"/>
            <a:ext cx="8107363"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ru-RU" altLang="en-US" sz="2800"/>
              <a:t>Зависит ли вероятность того, что после артикля мы увидим существительное от того, что перед артиклем идет глагол </a:t>
            </a:r>
            <a:r>
              <a:rPr lang="en-US" altLang="en-US" sz="2800"/>
              <a:t>/</a:t>
            </a:r>
            <a:r>
              <a:rPr lang="ru-RU" altLang="en-US" sz="2800"/>
              <a:t> предложение начинается с артикля</a:t>
            </a:r>
            <a:r>
              <a:rPr lang="en-US" altLang="en-US" sz="2800"/>
              <a:t>?</a:t>
            </a:r>
            <a:endParaRPr lang="ru-RU" altLang="en-US" sz="2800"/>
          </a:p>
          <a:p>
            <a:pPr algn="ctr"/>
            <a:r>
              <a:rPr lang="en-US" altLang="en-US" sz="2800" i="1"/>
              <a:t>The cat is on the mat</a:t>
            </a:r>
          </a:p>
        </p:txBody>
      </p:sp>
    </p:spTree>
    <p:extLst>
      <p:ext uri="{BB962C8B-B14F-4D97-AF65-F5344CB8AC3E}">
        <p14:creationId xmlns:p14="http://schemas.microsoft.com/office/powerpoint/2010/main" val="28967679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750" y="415925"/>
            <a:ext cx="7886700" cy="993775"/>
          </a:xfrm>
        </p:spPr>
        <p:txBody>
          <a:bodyPr/>
          <a:lstStyle/>
          <a:p>
            <a:pPr>
              <a:defRPr/>
            </a:pPr>
            <a:r>
              <a:rPr lang="ru-RU" dirty="0" smtClean="0"/>
              <a:t>Скрытые </a:t>
            </a:r>
            <a:r>
              <a:rPr lang="ru-RU" dirty="0" err="1" smtClean="0"/>
              <a:t>марковские</a:t>
            </a:r>
            <a:r>
              <a:rPr lang="ru-RU" dirty="0" smtClean="0"/>
              <a:t> модели</a:t>
            </a:r>
            <a:endParaRPr lang="en-US" dirty="0"/>
          </a:p>
        </p:txBody>
      </p:sp>
      <p:sp>
        <p:nvSpPr>
          <p:cNvPr id="3" name="Объект 2"/>
          <p:cNvSpPr>
            <a:spLocks noGrp="1"/>
          </p:cNvSpPr>
          <p:nvPr>
            <p:ph idx="1"/>
          </p:nvPr>
        </p:nvSpPr>
        <p:spPr>
          <a:xfrm>
            <a:off x="323850" y="1409700"/>
            <a:ext cx="8539163" cy="3263900"/>
          </a:xfrm>
        </p:spPr>
        <p:txBody>
          <a:bodyPr/>
          <a:lstStyle/>
          <a:p>
            <a:pPr>
              <a:defRPr/>
            </a:pPr>
            <a:r>
              <a:rPr lang="ru-RU" dirty="0" smtClean="0"/>
              <a:t>Допущение 2:</a:t>
            </a:r>
          </a:p>
          <a:p>
            <a:pPr lvl="1">
              <a:defRPr/>
            </a:pPr>
            <a:r>
              <a:rPr lang="ru-RU" dirty="0" smtClean="0"/>
              <a:t>Вероятность увидеть некоторый грамматический тег зависит только от предыдущего тега (не зависит непосредственно от других тегов в предложении)</a:t>
            </a:r>
            <a:endParaRPr lang="ru-RU" dirty="0"/>
          </a:p>
          <a:p>
            <a:pPr lvl="1">
              <a:defRPr/>
            </a:pPr>
            <a:endParaRPr lang="en-US" dirty="0"/>
          </a:p>
        </p:txBody>
      </p:sp>
      <p:pic>
        <p:nvPicPr>
          <p:cNvPr id="55300" name="Рисунок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3644900"/>
            <a:ext cx="29210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Прямоугольник 3"/>
          <p:cNvSpPr>
            <a:spLocks noChangeArrowheads="1"/>
          </p:cNvSpPr>
          <p:nvPr/>
        </p:nvSpPr>
        <p:spPr bwMode="auto">
          <a:xfrm>
            <a:off x="1241425" y="5229225"/>
            <a:ext cx="635476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ru-RU" altLang="en-US" sz="2800"/>
              <a:t>Но:</a:t>
            </a:r>
          </a:p>
          <a:p>
            <a:pPr algn="ctr"/>
            <a:r>
              <a:rPr lang="ru-RU" altLang="en-US" sz="2800" i="1"/>
              <a:t>Вася</a:t>
            </a:r>
            <a:r>
              <a:rPr lang="en-US" altLang="en-US" sz="2800" i="1" baseline="-25000"/>
              <a:t>[m,sg]</a:t>
            </a:r>
            <a:r>
              <a:rPr lang="ru-RU" altLang="en-US" sz="2800" i="1"/>
              <a:t> пришел первым</a:t>
            </a:r>
            <a:r>
              <a:rPr lang="en-US" altLang="en-US" sz="2800" i="1" baseline="-25000"/>
              <a:t> [m,sg]</a:t>
            </a:r>
            <a:r>
              <a:rPr lang="ru-RU" altLang="en-US" sz="2800" i="1"/>
              <a:t> </a:t>
            </a:r>
            <a:endParaRPr lang="en-US" altLang="en-US" sz="2800" i="1"/>
          </a:p>
        </p:txBody>
      </p:sp>
    </p:spTree>
    <p:extLst>
      <p:ext uri="{BB962C8B-B14F-4D97-AF65-F5344CB8AC3E}">
        <p14:creationId xmlns:p14="http://schemas.microsoft.com/office/powerpoint/2010/main" val="2850370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ru-RU" altLang="en-US" sz="2800" dirty="0" smtClean="0">
                <a:effectLst/>
              </a:rPr>
              <a:t>СКРЫТЫЕ МАРКОВСКИЕ МОДЕЛИ</a:t>
            </a:r>
            <a:br>
              <a:rPr lang="ru-RU" altLang="en-US" sz="2800" dirty="0" smtClean="0">
                <a:effectLst/>
              </a:rPr>
            </a:br>
            <a:r>
              <a:rPr lang="ru-RU" altLang="en-US" sz="2800" dirty="0" smtClean="0">
                <a:effectLst/>
              </a:rPr>
              <a:t>Как оценить вероятности цепочки тегов</a:t>
            </a:r>
            <a:r>
              <a:rPr lang="en-US" altLang="en-US" sz="2800" dirty="0" smtClean="0">
                <a:effectLst/>
              </a:rPr>
              <a:t>?</a:t>
            </a:r>
            <a:endParaRPr lang="ru-RU" altLang="en-US" sz="2800" dirty="0" smtClean="0">
              <a:effectLst/>
            </a:endParaRPr>
          </a:p>
        </p:txBody>
      </p:sp>
      <p:pic>
        <p:nvPicPr>
          <p:cNvPr id="624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2205038"/>
            <a:ext cx="5834063" cy="274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rrowheads="1"/>
          </p:cNvSpPr>
          <p:nvPr>
            <p:ph type="title"/>
          </p:nvPr>
        </p:nvSpPr>
        <p:spPr>
          <a:xfrm>
            <a:off x="468313" y="260350"/>
            <a:ext cx="8675687" cy="1439863"/>
          </a:xfrm>
          <a:noFill/>
          <a:extLst>
            <a:ext uri="{909E8E84-426E-40DD-AFC4-6F175D3DCCD1}">
              <a14:hiddenFill xmlns:a14="http://schemas.microsoft.com/office/drawing/2010/main">
                <a:solidFill>
                  <a:srgbClr val="FFFFFF"/>
                </a:solidFill>
              </a14:hiddenFill>
            </a:ext>
          </a:extLst>
        </p:spPr>
        <p:txBody>
          <a:bodyPr/>
          <a:lstStyle/>
          <a:p>
            <a:r>
              <a:rPr lang="ru-RU" altLang="en-US" sz="3600" smtClean="0">
                <a:effectLst/>
              </a:rPr>
              <a:t>Скрытые марковские модели</a:t>
            </a:r>
            <a:br>
              <a:rPr lang="ru-RU" altLang="en-US" sz="3600" smtClean="0">
                <a:effectLst/>
              </a:rPr>
            </a:br>
            <a:r>
              <a:rPr lang="ru-RU" altLang="en-US" sz="3600" smtClean="0">
                <a:effectLst/>
              </a:rPr>
              <a:t>Условная вероятность</a:t>
            </a:r>
          </a:p>
        </p:txBody>
      </p:sp>
      <p:sp>
        <p:nvSpPr>
          <p:cNvPr id="24579" name="Rectangle 3"/>
          <p:cNvSpPr>
            <a:spLocks noChangeArrowheads="1"/>
          </p:cNvSpPr>
          <p:nvPr/>
        </p:nvSpPr>
        <p:spPr bwMode="auto">
          <a:xfrm>
            <a:off x="488950" y="1628775"/>
            <a:ext cx="8229600" cy="190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spcBef>
                <a:spcPct val="20000"/>
              </a:spcBef>
              <a:buClr>
                <a:schemeClr val="bg1">
                  <a:lumMod val="20000"/>
                  <a:lumOff val="80000"/>
                </a:schemeClr>
              </a:buClr>
              <a:buSzPct val="70000"/>
              <a:buFont typeface="Wingdings" panose="05000000000000000000" pitchFamily="2" charset="2"/>
              <a:buChar char="n"/>
              <a:defRPr/>
            </a:pPr>
            <a:r>
              <a:rPr lang="ru-RU" sz="2800" dirty="0" smtClean="0"/>
              <a:t>Условная вероятность:</a:t>
            </a:r>
            <a:endParaRPr lang="en-US" sz="2800" dirty="0" smtClean="0"/>
          </a:p>
          <a:p>
            <a:pPr>
              <a:spcBef>
                <a:spcPct val="20000"/>
              </a:spcBef>
              <a:buClr>
                <a:schemeClr val="bg1">
                  <a:lumMod val="20000"/>
                  <a:lumOff val="80000"/>
                </a:schemeClr>
              </a:buClr>
              <a:buSzPct val="70000"/>
              <a:buFont typeface="Wingdings" panose="05000000000000000000" pitchFamily="2" charset="2"/>
              <a:buChar char="n"/>
              <a:defRPr/>
            </a:pPr>
            <a:r>
              <a:rPr lang="en-US" sz="2800" dirty="0" smtClean="0"/>
              <a:t>P(A | B) = P(B &amp; A) / P(B) </a:t>
            </a:r>
          </a:p>
          <a:p>
            <a:pPr>
              <a:spcBef>
                <a:spcPct val="20000"/>
              </a:spcBef>
              <a:buClr>
                <a:schemeClr val="bg1">
                  <a:lumMod val="20000"/>
                  <a:lumOff val="80000"/>
                </a:schemeClr>
              </a:buClr>
              <a:buSzPct val="70000"/>
              <a:buFont typeface="Wingdings" panose="05000000000000000000" pitchFamily="2" charset="2"/>
              <a:buChar char="n"/>
              <a:defRPr/>
            </a:pPr>
            <a:r>
              <a:rPr lang="ru-RU" sz="2800" dirty="0" smtClean="0"/>
              <a:t>Например,</a:t>
            </a:r>
          </a:p>
          <a:p>
            <a:pPr>
              <a:spcBef>
                <a:spcPct val="20000"/>
              </a:spcBef>
              <a:buClr>
                <a:schemeClr val="bg1">
                  <a:lumMod val="20000"/>
                  <a:lumOff val="80000"/>
                </a:schemeClr>
              </a:buClr>
              <a:buSzPct val="70000"/>
              <a:buFont typeface="Wingdings" panose="05000000000000000000" pitchFamily="2" charset="2"/>
              <a:buChar char="n"/>
              <a:defRPr/>
            </a:pPr>
            <a:r>
              <a:rPr lang="ru-RU" sz="2800" dirty="0" smtClean="0"/>
              <a:t>А – событие: встретить в тексте сущ., В - встретить в тексте прилагательное</a:t>
            </a:r>
          </a:p>
          <a:p>
            <a:pPr>
              <a:spcBef>
                <a:spcPct val="20000"/>
              </a:spcBef>
              <a:buClr>
                <a:schemeClr val="bg1">
                  <a:lumMod val="20000"/>
                  <a:lumOff val="80000"/>
                </a:schemeClr>
              </a:buClr>
              <a:buSzPct val="70000"/>
              <a:buFont typeface="Wingdings" panose="05000000000000000000" pitchFamily="2" charset="2"/>
              <a:buChar char="n"/>
              <a:defRPr/>
            </a:pPr>
            <a:r>
              <a:rPr lang="ru-RU" sz="2800" dirty="0" smtClean="0"/>
              <a:t>А</a:t>
            </a:r>
            <a:r>
              <a:rPr lang="en-US" sz="2800" dirty="0" smtClean="0"/>
              <a:t>|B</a:t>
            </a:r>
            <a:r>
              <a:rPr lang="ru-RU" sz="2800" dirty="0" smtClean="0"/>
              <a:t> – событие: встретить в тексте существительное при условии, что перед этим встретилось прилагательное</a:t>
            </a:r>
          </a:p>
          <a:p>
            <a:pPr>
              <a:spcBef>
                <a:spcPct val="20000"/>
              </a:spcBef>
              <a:buClr>
                <a:schemeClr val="bg1">
                  <a:lumMod val="20000"/>
                  <a:lumOff val="80000"/>
                </a:schemeClr>
              </a:buClr>
              <a:buSzPct val="70000"/>
              <a:buFont typeface="Wingdings" panose="05000000000000000000" pitchFamily="2" charset="2"/>
              <a:buChar char="n"/>
              <a:defRPr/>
            </a:pPr>
            <a:r>
              <a:rPr lang="ru-RU" sz="2800" dirty="0" smtClean="0"/>
              <a:t>В</a:t>
            </a:r>
            <a:r>
              <a:rPr lang="en-US" sz="2800" dirty="0" smtClean="0"/>
              <a:t>&amp;A – </a:t>
            </a:r>
            <a:r>
              <a:rPr lang="ru-RU" sz="2800" dirty="0" smtClean="0"/>
              <a:t>событие: встретить в тексте цепочку прилагательное + существительное</a:t>
            </a:r>
            <a:endParaRPr lang="en-US" sz="2800" dirty="0" smtClean="0"/>
          </a:p>
          <a:p>
            <a:pPr marL="0" indent="0">
              <a:spcBef>
                <a:spcPct val="20000"/>
              </a:spcBef>
              <a:buClr>
                <a:schemeClr val="bg1">
                  <a:lumMod val="20000"/>
                  <a:lumOff val="80000"/>
                </a:schemeClr>
              </a:buClr>
              <a:buSzPct val="70000"/>
              <a:defRPr/>
            </a:pPr>
            <a:endParaRPr lang="en-US" sz="2800"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p:txBody>
          <a:bodyPr/>
          <a:lstStyle/>
          <a:p>
            <a:pPr eaLnBrk="1" hangingPunct="1">
              <a:defRPr/>
            </a:pPr>
            <a:r>
              <a:rPr lang="ru-RU" sz="2800" dirty="0" smtClean="0"/>
              <a:t>Где брать вероятности</a:t>
            </a:r>
            <a:r>
              <a:rPr lang="en-US" sz="2800" dirty="0" smtClean="0"/>
              <a:t>?</a:t>
            </a:r>
            <a:endParaRPr lang="ru-RU" sz="2800" dirty="0" smtClean="0"/>
          </a:p>
          <a:p>
            <a:pPr lvl="1" eaLnBrk="1" hangingPunct="1">
              <a:buFont typeface="Wingdings" panose="05000000000000000000" pitchFamily="2" charset="2"/>
              <a:buChar char="Ø"/>
              <a:defRPr/>
            </a:pPr>
            <a:r>
              <a:rPr lang="ru-RU" sz="3200" dirty="0" smtClean="0"/>
              <a:t>оценить по обучающему корпусу</a:t>
            </a:r>
          </a:p>
          <a:p>
            <a:pPr lvl="1" eaLnBrk="1" hangingPunct="1">
              <a:buFont typeface="Wingdings" panose="05000000000000000000" pitchFamily="2" charset="2"/>
              <a:buChar char="Ø"/>
              <a:defRPr/>
            </a:pPr>
            <a:r>
              <a:rPr lang="ru-RU" sz="3200" dirty="0" smtClean="0"/>
              <a:t>формула условной вероятности </a:t>
            </a:r>
          </a:p>
          <a:p>
            <a:pPr lvl="2" eaLnBrk="1" hangingPunct="1">
              <a:buFont typeface="Symbol" panose="05050102010706020507" pitchFamily="18" charset="2"/>
              <a:buChar char="Þ"/>
              <a:defRPr/>
            </a:pPr>
            <a:r>
              <a:rPr lang="ru-RU" dirty="0" smtClean="0"/>
              <a:t> вероятности каждого тега отдельно</a:t>
            </a:r>
          </a:p>
          <a:p>
            <a:pPr lvl="2" eaLnBrk="1" hangingPunct="1">
              <a:buFont typeface="Symbol" panose="05050102010706020507" pitchFamily="18" charset="2"/>
              <a:buChar char="Þ"/>
              <a:defRPr/>
            </a:pPr>
            <a:r>
              <a:rPr lang="ru-RU" dirty="0" smtClean="0"/>
              <a:t> вероятности </a:t>
            </a:r>
            <a:r>
              <a:rPr lang="ru-RU" dirty="0" err="1" smtClean="0"/>
              <a:t>биграм</a:t>
            </a:r>
            <a:endParaRPr lang="ru-RU" dirty="0" smtClean="0"/>
          </a:p>
          <a:p>
            <a:pPr lvl="2" eaLnBrk="1" hangingPunct="1">
              <a:buFont typeface="Symbol" panose="05050102010706020507" pitchFamily="18" charset="2"/>
              <a:buChar char="Þ"/>
              <a:defRPr/>
            </a:pPr>
            <a:r>
              <a:rPr lang="ru-RU" dirty="0"/>
              <a:t> </a:t>
            </a:r>
            <a:r>
              <a:rPr lang="ru-RU" dirty="0" smtClean="0"/>
              <a:t>если учитывать вероятности при условии цепочки из двух тегов, то вероятность </a:t>
            </a:r>
            <a:r>
              <a:rPr lang="ru-RU" dirty="0" err="1" smtClean="0"/>
              <a:t>триграм</a:t>
            </a:r>
            <a:endParaRPr lang="ru-RU" dirty="0" smtClean="0"/>
          </a:p>
        </p:txBody>
      </p:sp>
      <p:sp>
        <p:nvSpPr>
          <p:cNvPr id="66563" name="Rectangle 5"/>
          <p:cNvSpPr>
            <a:spLocks noRot="1" noChangeArrowheads="1"/>
          </p:cNvSpPr>
          <p:nvPr/>
        </p:nvSpPr>
        <p:spPr bwMode="auto">
          <a:xfrm>
            <a:off x="468313" y="260350"/>
            <a:ext cx="8229600"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ru-RU" altLang="en-US" sz="3600" b="1">
                <a:solidFill>
                  <a:srgbClr val="B4CAF6"/>
                </a:solidFill>
              </a:rPr>
              <a:t>Морфологическая разметка. </a:t>
            </a:r>
            <a:br>
              <a:rPr lang="ru-RU" altLang="en-US" sz="3600" b="1">
                <a:solidFill>
                  <a:srgbClr val="B4CAF6"/>
                </a:solidFill>
              </a:rPr>
            </a:br>
            <a:r>
              <a:rPr lang="ru-RU" altLang="en-US" sz="3600" b="1">
                <a:solidFill>
                  <a:srgbClr val="B4CAF6"/>
                </a:solidFill>
              </a:rPr>
              <a:t>Марковская модель</a:t>
            </a:r>
            <a:endParaRPr lang="ru-RU" altLang="en-US" sz="3600" b="1">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8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8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81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8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rrowheads="1"/>
          </p:cNvSpPr>
          <p:nvPr>
            <p:ph type="title"/>
          </p:nvPr>
        </p:nvSpPr>
        <p:spPr>
          <a:xfrm>
            <a:off x="468313" y="260350"/>
            <a:ext cx="8675687" cy="1439863"/>
          </a:xfrm>
          <a:noFill/>
          <a:extLst>
            <a:ext uri="{909E8E84-426E-40DD-AFC4-6F175D3DCCD1}">
              <a14:hiddenFill xmlns:a14="http://schemas.microsoft.com/office/drawing/2010/main">
                <a:solidFill>
                  <a:srgbClr val="FFFFFF"/>
                </a:solidFill>
              </a14:hiddenFill>
            </a:ext>
          </a:extLst>
        </p:spPr>
        <p:txBody>
          <a:bodyPr/>
          <a:lstStyle/>
          <a:p>
            <a:r>
              <a:rPr lang="ru-RU" altLang="en-US" sz="3600" smtClean="0">
                <a:effectLst/>
              </a:rPr>
              <a:t>Скрытые марковские модели</a:t>
            </a:r>
            <a:br>
              <a:rPr lang="ru-RU" altLang="en-US" sz="3600" smtClean="0">
                <a:effectLst/>
              </a:rPr>
            </a:br>
            <a:r>
              <a:rPr lang="ru-RU" altLang="en-US" sz="3600" smtClean="0">
                <a:effectLst/>
              </a:rPr>
              <a:t>Условная вероятность</a:t>
            </a:r>
          </a:p>
        </p:txBody>
      </p:sp>
      <p:sp>
        <p:nvSpPr>
          <p:cNvPr id="24579" name="Rectangle 3"/>
          <p:cNvSpPr>
            <a:spLocks noChangeArrowheads="1"/>
          </p:cNvSpPr>
          <p:nvPr/>
        </p:nvSpPr>
        <p:spPr bwMode="auto">
          <a:xfrm>
            <a:off x="488950" y="1628775"/>
            <a:ext cx="8229600" cy="190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spcBef>
                <a:spcPct val="20000"/>
              </a:spcBef>
              <a:buClr>
                <a:schemeClr val="bg1">
                  <a:lumMod val="20000"/>
                  <a:lumOff val="80000"/>
                </a:schemeClr>
              </a:buClr>
              <a:buSzPct val="70000"/>
              <a:buFont typeface="Wingdings" panose="05000000000000000000" pitchFamily="2" charset="2"/>
              <a:buChar char="n"/>
              <a:defRPr/>
            </a:pPr>
            <a:r>
              <a:rPr lang="ru-RU" sz="2400" dirty="0" smtClean="0"/>
              <a:t>Что вероятней</a:t>
            </a:r>
            <a:r>
              <a:rPr lang="en-US" sz="2400" dirty="0" smtClean="0"/>
              <a:t>?</a:t>
            </a:r>
          </a:p>
          <a:p>
            <a:pPr marL="914400" lvl="1" indent="-457200">
              <a:spcBef>
                <a:spcPct val="20000"/>
              </a:spcBef>
              <a:buClr>
                <a:schemeClr val="bg1">
                  <a:lumMod val="20000"/>
                  <a:lumOff val="80000"/>
                </a:schemeClr>
              </a:buClr>
              <a:buSzPct val="70000"/>
              <a:buFont typeface="Wingdings" panose="05000000000000000000" pitchFamily="2" charset="2"/>
              <a:buChar char="Ø"/>
              <a:defRPr/>
            </a:pPr>
            <a:r>
              <a:rPr lang="ru-RU" sz="2400" dirty="0" smtClean="0"/>
              <a:t>Встретить в тексте существительное при условии, что перед этим мы встретили прилагательное</a:t>
            </a:r>
            <a:r>
              <a:rPr lang="en-US" sz="2400" dirty="0" smtClean="0"/>
              <a:t>?</a:t>
            </a:r>
          </a:p>
          <a:p>
            <a:pPr marL="914400" lvl="1" indent="-457200">
              <a:spcBef>
                <a:spcPct val="20000"/>
              </a:spcBef>
              <a:buClr>
                <a:schemeClr val="bg1">
                  <a:lumMod val="20000"/>
                  <a:lumOff val="80000"/>
                </a:schemeClr>
              </a:buClr>
              <a:buSzPct val="70000"/>
              <a:buFont typeface="Wingdings" panose="05000000000000000000" pitchFamily="2" charset="2"/>
              <a:buChar char="Ø"/>
              <a:defRPr/>
            </a:pPr>
            <a:r>
              <a:rPr lang="ru-RU" sz="2400" dirty="0" smtClean="0"/>
              <a:t>Или встретить существительное, если перед этим встретили наречие</a:t>
            </a:r>
            <a:r>
              <a:rPr lang="en-US" sz="2400" dirty="0" smtClean="0"/>
              <a:t>?</a:t>
            </a:r>
            <a:endParaRPr lang="ru-RU" sz="2400" dirty="0" smtClean="0"/>
          </a:p>
          <a:p>
            <a:pPr>
              <a:spcBef>
                <a:spcPct val="20000"/>
              </a:spcBef>
              <a:buClr>
                <a:schemeClr val="bg1">
                  <a:lumMod val="20000"/>
                  <a:lumOff val="80000"/>
                </a:schemeClr>
              </a:buClr>
              <a:buSzPct val="70000"/>
              <a:buFont typeface="Wingdings" panose="05000000000000000000" pitchFamily="2" charset="2"/>
              <a:buChar char="n"/>
              <a:defRPr/>
            </a:pPr>
            <a:r>
              <a:rPr lang="en-US" sz="2800" dirty="0" smtClean="0"/>
              <a:t>P(</a:t>
            </a:r>
            <a:r>
              <a:rPr lang="ru-RU" sz="2800" dirty="0" err="1"/>
              <a:t>сущ</a:t>
            </a:r>
            <a:r>
              <a:rPr lang="en-US" sz="2800" dirty="0"/>
              <a:t> | </a:t>
            </a:r>
            <a:r>
              <a:rPr lang="ru-RU" sz="2800" dirty="0" err="1"/>
              <a:t>прил</a:t>
            </a:r>
            <a:r>
              <a:rPr lang="en-US" sz="2800" dirty="0"/>
              <a:t>) = </a:t>
            </a:r>
            <a:r>
              <a:rPr lang="en-US" sz="2800" dirty="0" smtClean="0"/>
              <a:t>P(</a:t>
            </a:r>
            <a:r>
              <a:rPr lang="ru-RU" sz="2800" dirty="0" err="1" smtClean="0"/>
              <a:t>прил</a:t>
            </a:r>
            <a:r>
              <a:rPr lang="ru-RU" sz="2800" dirty="0" smtClean="0"/>
              <a:t> </a:t>
            </a:r>
            <a:r>
              <a:rPr lang="en-US" sz="2800" dirty="0" smtClean="0"/>
              <a:t>&amp; </a:t>
            </a:r>
            <a:r>
              <a:rPr lang="ru-RU" sz="2800" dirty="0" err="1" smtClean="0"/>
              <a:t>сущ</a:t>
            </a:r>
            <a:r>
              <a:rPr lang="en-US" sz="2800" dirty="0" smtClean="0"/>
              <a:t>) </a:t>
            </a:r>
            <a:r>
              <a:rPr lang="en-US" sz="2800" dirty="0"/>
              <a:t>/ P(</a:t>
            </a:r>
            <a:r>
              <a:rPr lang="ru-RU" sz="2800" dirty="0" err="1"/>
              <a:t>прил</a:t>
            </a:r>
            <a:r>
              <a:rPr lang="en-US" sz="2800" dirty="0"/>
              <a:t>) </a:t>
            </a:r>
            <a:endParaRPr lang="ru-RU" sz="2800" dirty="0"/>
          </a:p>
          <a:p>
            <a:pPr marL="0" indent="0">
              <a:spcBef>
                <a:spcPct val="20000"/>
              </a:spcBef>
              <a:buClr>
                <a:schemeClr val="hlink"/>
              </a:buClr>
              <a:buSzPct val="70000"/>
              <a:defRPr/>
            </a:pPr>
            <a:r>
              <a:rPr lang="ru-RU" sz="2800" dirty="0"/>
              <a:t>= </a:t>
            </a:r>
            <a:r>
              <a:rPr lang="en-US" sz="2800" dirty="0"/>
              <a:t> 341 041</a:t>
            </a:r>
            <a:r>
              <a:rPr lang="ru-RU" sz="2800" dirty="0"/>
              <a:t> </a:t>
            </a:r>
            <a:r>
              <a:rPr lang="en-US" sz="2800" dirty="0"/>
              <a:t>/</a:t>
            </a:r>
            <a:r>
              <a:rPr lang="ru-RU" sz="2800" dirty="0"/>
              <a:t> </a:t>
            </a:r>
            <a:r>
              <a:rPr lang="en-US" sz="2800" dirty="0"/>
              <a:t>506 691</a:t>
            </a:r>
            <a:r>
              <a:rPr lang="ru-RU" sz="2800" dirty="0"/>
              <a:t> = </a:t>
            </a:r>
            <a:r>
              <a:rPr lang="en-US" sz="2800" dirty="0"/>
              <a:t>0.67 </a:t>
            </a:r>
          </a:p>
          <a:p>
            <a:pPr>
              <a:spcBef>
                <a:spcPct val="20000"/>
              </a:spcBef>
              <a:buClr>
                <a:schemeClr val="bg1">
                  <a:lumMod val="20000"/>
                  <a:lumOff val="80000"/>
                </a:schemeClr>
              </a:buClr>
              <a:buSzPct val="70000"/>
              <a:buFont typeface="Wingdings" panose="05000000000000000000" pitchFamily="2" charset="2"/>
              <a:buChar char="n"/>
              <a:defRPr/>
            </a:pPr>
            <a:r>
              <a:rPr lang="en-US" sz="2800" dirty="0"/>
              <a:t>P(</a:t>
            </a:r>
            <a:r>
              <a:rPr lang="ru-RU" sz="2800" dirty="0" err="1"/>
              <a:t>сущ</a:t>
            </a:r>
            <a:r>
              <a:rPr lang="en-US" sz="2800" dirty="0"/>
              <a:t> | </a:t>
            </a:r>
            <a:r>
              <a:rPr lang="ru-RU" sz="2800" dirty="0"/>
              <a:t>наречие</a:t>
            </a:r>
            <a:r>
              <a:rPr lang="en-US" sz="2800" dirty="0"/>
              <a:t>) = P(</a:t>
            </a:r>
            <a:r>
              <a:rPr lang="ru-RU" sz="2800" dirty="0"/>
              <a:t>наречие </a:t>
            </a:r>
            <a:r>
              <a:rPr lang="en-US" sz="2800" dirty="0"/>
              <a:t>&amp; </a:t>
            </a:r>
            <a:r>
              <a:rPr lang="ru-RU" sz="2800" dirty="0" err="1"/>
              <a:t>сущ</a:t>
            </a:r>
            <a:r>
              <a:rPr lang="en-US" sz="2800" dirty="0"/>
              <a:t>) / P(</a:t>
            </a:r>
            <a:r>
              <a:rPr lang="ru-RU" sz="2800" dirty="0"/>
              <a:t>наречие</a:t>
            </a:r>
            <a:r>
              <a:rPr lang="en-US" sz="2800" dirty="0"/>
              <a:t>)</a:t>
            </a:r>
            <a:r>
              <a:rPr lang="ru-RU" sz="2800" dirty="0"/>
              <a:t> = </a:t>
            </a:r>
            <a:r>
              <a:rPr lang="en-US" sz="2800" dirty="0"/>
              <a:t>14 854/246 367 = 0.06 </a:t>
            </a:r>
            <a:endParaRPr lang="ru-RU" sz="2800" dirty="0"/>
          </a:p>
          <a:p>
            <a:pPr marL="0" indent="0">
              <a:spcBef>
                <a:spcPct val="20000"/>
              </a:spcBef>
              <a:buClr>
                <a:schemeClr val="hlink"/>
              </a:buClr>
              <a:buSzPct val="70000"/>
              <a:defRPr/>
            </a:pPr>
            <a:endParaRPr 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Text Box 3"/>
          <p:cNvSpPr txBox="1">
            <a:spLocks noChangeArrowheads="1"/>
          </p:cNvSpPr>
          <p:nvPr/>
        </p:nvSpPr>
        <p:spPr bwMode="auto">
          <a:xfrm>
            <a:off x="468313" y="1412875"/>
            <a:ext cx="8351837" cy="3822585"/>
          </a:xfrm>
          <a:prstGeom prst="rect">
            <a:avLst/>
          </a:prstGeom>
          <a:noFill/>
          <a:ln w="9525">
            <a:noFill/>
            <a:miter lim="800000"/>
            <a:headEnd/>
            <a:tailEnd/>
          </a:ln>
          <a:effectLst/>
        </p:spPr>
        <p:txBody>
          <a:bodyPr>
            <a:spAutoFit/>
          </a:bodyPr>
          <a:lstStyle/>
          <a:p>
            <a:pPr eaLnBrk="1" hangingPunct="1">
              <a:lnSpc>
                <a:spcPct val="90000"/>
              </a:lnSpc>
              <a:spcBef>
                <a:spcPct val="40000"/>
              </a:spcBef>
              <a:buClr>
                <a:schemeClr val="hlink"/>
              </a:buClr>
              <a:buSzPct val="70000"/>
              <a:buFont typeface="Wingdings" pitchFamily="2" charset="2"/>
              <a:buChar char="n"/>
              <a:defRPr/>
            </a:pPr>
            <a:r>
              <a:rPr lang="ru-RU" sz="2400" dirty="0">
                <a:effectLst>
                  <a:outerShdw blurRad="38100" dist="38100" dir="2700000" algn="tl">
                    <a:srgbClr val="000000"/>
                  </a:outerShdw>
                </a:effectLst>
                <a:latin typeface="Times New Roman" pitchFamily="18" charset="0"/>
              </a:rPr>
              <a:t> Информация о встречаемости всех возможных последовательностей лексико-грамматических классов (например, информацию о частоте </a:t>
            </a:r>
            <a:r>
              <a:rPr lang="ru-RU" sz="2400" dirty="0" err="1">
                <a:effectLst>
                  <a:outerShdw blurRad="38100" dist="38100" dir="2700000" algn="tl">
                    <a:srgbClr val="000000"/>
                  </a:outerShdw>
                </a:effectLst>
                <a:latin typeface="Times New Roman" pitchFamily="18" charset="0"/>
              </a:rPr>
              <a:t>биграм</a:t>
            </a:r>
            <a:r>
              <a:rPr lang="ru-RU" sz="2400" dirty="0">
                <a:effectLst>
                  <a:outerShdw blurRad="38100" dist="38100" dir="2700000" algn="tl">
                    <a:srgbClr val="000000"/>
                  </a:outerShdw>
                </a:effectLst>
                <a:latin typeface="Times New Roman" pitchFamily="18" charset="0"/>
              </a:rPr>
              <a:t> - всех возможных последовательностях из трех грамматических тэгов)</a:t>
            </a:r>
          </a:p>
          <a:p>
            <a:pPr lvl="1" eaLnBrk="1" hangingPunct="1">
              <a:lnSpc>
                <a:spcPct val="90000"/>
              </a:lnSpc>
              <a:spcBef>
                <a:spcPct val="40000"/>
              </a:spcBef>
              <a:buClr>
                <a:srgbClr val="FF66FF"/>
              </a:buClr>
              <a:buSzPct val="70000"/>
              <a:buFont typeface="Wingdings" pitchFamily="2" charset="2"/>
              <a:buChar char="ü"/>
              <a:defRPr/>
            </a:pPr>
            <a:r>
              <a:rPr lang="ru-RU" sz="2400" dirty="0">
                <a:latin typeface="Times New Roman" pitchFamily="18" charset="0"/>
              </a:rPr>
              <a:t> </a:t>
            </a:r>
            <a:r>
              <a:rPr lang="ru-RU" sz="2400" dirty="0" err="1">
                <a:latin typeface="Times New Roman" pitchFamily="18" charset="0"/>
              </a:rPr>
              <a:t>неопр</a:t>
            </a:r>
            <a:r>
              <a:rPr lang="en-US" sz="2400" dirty="0" smtClean="0">
                <a:latin typeface="Times New Roman" pitchFamily="18" charset="0"/>
              </a:rPr>
              <a:t>.</a:t>
            </a:r>
            <a:r>
              <a:rPr lang="ru-RU" sz="2400" dirty="0" smtClean="0">
                <a:latin typeface="Times New Roman" pitchFamily="18" charset="0"/>
              </a:rPr>
              <a:t> артикль</a:t>
            </a:r>
            <a:r>
              <a:rPr lang="en-US" sz="2400" dirty="0" smtClean="0">
                <a:latin typeface="Times New Roman" pitchFamily="18" charset="0"/>
              </a:rPr>
              <a:t> </a:t>
            </a:r>
            <a:r>
              <a:rPr lang="en-US" sz="2400" dirty="0">
                <a:latin typeface="Times New Roman" pitchFamily="18" charset="0"/>
              </a:rPr>
              <a:t>+ </a:t>
            </a:r>
            <a:r>
              <a:rPr lang="ru-RU" sz="2400" dirty="0" err="1">
                <a:latin typeface="Times New Roman" pitchFamily="18" charset="0"/>
              </a:rPr>
              <a:t>сущ</a:t>
            </a:r>
            <a:r>
              <a:rPr lang="en-US" sz="2400" dirty="0">
                <a:latin typeface="Times New Roman" pitchFamily="18" charset="0"/>
              </a:rPr>
              <a:t>.</a:t>
            </a:r>
            <a:r>
              <a:rPr lang="ru-RU" sz="2400" dirty="0" err="1">
                <a:latin typeface="Times New Roman" pitchFamily="18" charset="0"/>
              </a:rPr>
              <a:t>ед</a:t>
            </a:r>
            <a:r>
              <a:rPr lang="en-US" sz="2400" dirty="0">
                <a:latin typeface="Times New Roman" pitchFamily="18" charset="0"/>
              </a:rPr>
              <a:t>.</a:t>
            </a:r>
            <a:r>
              <a:rPr lang="ru-RU" sz="2400" dirty="0">
                <a:latin typeface="Times New Roman" pitchFamily="18" charset="0"/>
              </a:rPr>
              <a:t>ч</a:t>
            </a:r>
            <a:r>
              <a:rPr lang="en-US" sz="2400" dirty="0">
                <a:latin typeface="Times New Roman" pitchFamily="18" charset="0"/>
              </a:rPr>
              <a:t> 35983 </a:t>
            </a:r>
            <a:r>
              <a:rPr lang="ru-RU" sz="2400" dirty="0" smtClean="0">
                <a:latin typeface="Times New Roman" pitchFamily="18" charset="0"/>
              </a:rPr>
              <a:t>примера в корпусе</a:t>
            </a:r>
            <a:endParaRPr lang="en-US" sz="2400" dirty="0" smtClean="0">
              <a:latin typeface="Times New Roman" pitchFamily="18" charset="0"/>
            </a:endParaRPr>
          </a:p>
          <a:p>
            <a:pPr lvl="1" eaLnBrk="1" hangingPunct="1">
              <a:lnSpc>
                <a:spcPct val="90000"/>
              </a:lnSpc>
              <a:spcBef>
                <a:spcPct val="40000"/>
              </a:spcBef>
              <a:buClr>
                <a:srgbClr val="FF66FF"/>
              </a:buClr>
              <a:buSzPct val="70000"/>
              <a:buFont typeface="Wingdings" pitchFamily="2" charset="2"/>
              <a:buChar char="ü"/>
              <a:defRPr/>
            </a:pPr>
            <a:r>
              <a:rPr lang="en-US" sz="2400" dirty="0">
                <a:latin typeface="Times New Roman" pitchFamily="18" charset="0"/>
              </a:rPr>
              <a:t> </a:t>
            </a:r>
            <a:r>
              <a:rPr lang="ru-RU" sz="2400" dirty="0" err="1" smtClean="0">
                <a:latin typeface="Times New Roman" pitchFamily="18" charset="0"/>
              </a:rPr>
              <a:t>неопр</a:t>
            </a:r>
            <a:r>
              <a:rPr lang="en-US" sz="2400" dirty="0" smtClean="0">
                <a:latin typeface="Times New Roman" pitchFamily="18" charset="0"/>
              </a:rPr>
              <a:t>.</a:t>
            </a:r>
            <a:r>
              <a:rPr lang="ru-RU" sz="2400" dirty="0" smtClean="0">
                <a:latin typeface="Times New Roman" pitchFamily="18" charset="0"/>
              </a:rPr>
              <a:t> артикль</a:t>
            </a:r>
            <a:r>
              <a:rPr lang="en-US" sz="2400" dirty="0" smtClean="0">
                <a:latin typeface="Times New Roman" pitchFamily="18" charset="0"/>
              </a:rPr>
              <a:t> </a:t>
            </a:r>
            <a:r>
              <a:rPr lang="en-US" sz="2400" dirty="0">
                <a:latin typeface="Times New Roman" pitchFamily="18" charset="0"/>
              </a:rPr>
              <a:t>+ </a:t>
            </a:r>
            <a:r>
              <a:rPr lang="ru-RU" sz="2400" dirty="0" err="1">
                <a:latin typeface="Times New Roman" pitchFamily="18" charset="0"/>
              </a:rPr>
              <a:t>сущ</a:t>
            </a:r>
            <a:r>
              <a:rPr lang="en-US" sz="2400" dirty="0">
                <a:latin typeface="Times New Roman" pitchFamily="18" charset="0"/>
              </a:rPr>
              <a:t>.</a:t>
            </a:r>
            <a:r>
              <a:rPr lang="ru-RU" sz="2400" dirty="0" err="1">
                <a:latin typeface="Times New Roman" pitchFamily="18" charset="0"/>
              </a:rPr>
              <a:t>мн</a:t>
            </a:r>
            <a:r>
              <a:rPr lang="en-US" sz="2400" dirty="0">
                <a:latin typeface="Times New Roman" pitchFamily="18" charset="0"/>
              </a:rPr>
              <a:t>.</a:t>
            </a:r>
            <a:r>
              <a:rPr lang="ru-RU" sz="2400" dirty="0">
                <a:latin typeface="Times New Roman" pitchFamily="18" charset="0"/>
              </a:rPr>
              <a:t>ч</a:t>
            </a:r>
            <a:r>
              <a:rPr lang="en-US" sz="2400" dirty="0">
                <a:latin typeface="Times New Roman" pitchFamily="18" charset="0"/>
              </a:rPr>
              <a:t> 7494 </a:t>
            </a:r>
            <a:r>
              <a:rPr lang="ru-RU" sz="2400" dirty="0" smtClean="0">
                <a:latin typeface="Times New Roman" pitchFamily="18" charset="0"/>
              </a:rPr>
              <a:t>примера в корпусе</a:t>
            </a:r>
          </a:p>
          <a:p>
            <a:pPr lvl="1" eaLnBrk="1" hangingPunct="1">
              <a:lnSpc>
                <a:spcPct val="90000"/>
              </a:lnSpc>
              <a:spcBef>
                <a:spcPct val="40000"/>
              </a:spcBef>
              <a:buClr>
                <a:srgbClr val="FF66FF"/>
              </a:buClr>
              <a:buSzPct val="70000"/>
              <a:buFont typeface="Wingdings" pitchFamily="2" charset="2"/>
              <a:buChar char="ü"/>
              <a:defRPr/>
            </a:pPr>
            <a:r>
              <a:rPr lang="ru-RU" sz="2400" dirty="0" err="1" smtClean="0">
                <a:latin typeface="Times New Roman" pitchFamily="18" charset="0"/>
              </a:rPr>
              <a:t>опр</a:t>
            </a:r>
            <a:r>
              <a:rPr lang="en-US" sz="2400" dirty="0" smtClean="0">
                <a:latin typeface="Times New Roman" pitchFamily="18" charset="0"/>
              </a:rPr>
              <a:t>.</a:t>
            </a:r>
            <a:r>
              <a:rPr lang="ru-RU" sz="2400" dirty="0" smtClean="0">
                <a:latin typeface="Times New Roman" pitchFamily="18" charset="0"/>
              </a:rPr>
              <a:t> </a:t>
            </a:r>
            <a:r>
              <a:rPr lang="ru-RU" sz="2400" dirty="0">
                <a:latin typeface="Times New Roman" pitchFamily="18" charset="0"/>
              </a:rPr>
              <a:t>артикль</a:t>
            </a:r>
            <a:r>
              <a:rPr lang="en-US" sz="2400" dirty="0">
                <a:latin typeface="Times New Roman" pitchFamily="18" charset="0"/>
              </a:rPr>
              <a:t> + </a:t>
            </a:r>
            <a:r>
              <a:rPr lang="ru-RU" sz="2400" dirty="0" err="1">
                <a:latin typeface="Times New Roman" pitchFamily="18" charset="0"/>
              </a:rPr>
              <a:t>сущ</a:t>
            </a:r>
            <a:r>
              <a:rPr lang="en-US" sz="2400" dirty="0">
                <a:latin typeface="Times New Roman" pitchFamily="18" charset="0"/>
              </a:rPr>
              <a:t>.</a:t>
            </a:r>
            <a:r>
              <a:rPr lang="ru-RU" sz="2400" dirty="0" err="1">
                <a:latin typeface="Times New Roman" pitchFamily="18" charset="0"/>
              </a:rPr>
              <a:t>ед</a:t>
            </a:r>
            <a:r>
              <a:rPr lang="en-US" sz="2400" dirty="0">
                <a:latin typeface="Times New Roman" pitchFamily="18" charset="0"/>
              </a:rPr>
              <a:t>.</a:t>
            </a:r>
            <a:r>
              <a:rPr lang="ru-RU" sz="2400" dirty="0">
                <a:latin typeface="Times New Roman" pitchFamily="18" charset="0"/>
              </a:rPr>
              <a:t>ч</a:t>
            </a:r>
            <a:r>
              <a:rPr lang="en-US" sz="2400" dirty="0">
                <a:latin typeface="Times New Roman" pitchFamily="18" charset="0"/>
              </a:rPr>
              <a:t> 13838 </a:t>
            </a:r>
            <a:r>
              <a:rPr lang="ru-RU" sz="2400" dirty="0" smtClean="0">
                <a:latin typeface="Times New Roman" pitchFamily="18" charset="0"/>
              </a:rPr>
              <a:t>примера в корпусе</a:t>
            </a:r>
            <a:endParaRPr lang="ru-RU" sz="2400" dirty="0">
              <a:latin typeface="Times New Roman" pitchFamily="18" charset="0"/>
            </a:endParaRPr>
          </a:p>
          <a:p>
            <a:pPr lvl="1" eaLnBrk="1" hangingPunct="1">
              <a:lnSpc>
                <a:spcPct val="90000"/>
              </a:lnSpc>
              <a:spcBef>
                <a:spcPct val="40000"/>
              </a:spcBef>
              <a:buClr>
                <a:srgbClr val="FF66FF"/>
              </a:buClr>
              <a:buSzPct val="70000"/>
              <a:buFont typeface="Wingdings" pitchFamily="2" charset="2"/>
              <a:buChar char="ü"/>
              <a:defRPr/>
            </a:pPr>
            <a:r>
              <a:rPr lang="ru-RU" sz="2400" dirty="0">
                <a:latin typeface="Times New Roman" pitchFamily="18" charset="0"/>
              </a:rPr>
              <a:t> </a:t>
            </a:r>
            <a:r>
              <a:rPr lang="ru-RU" sz="2400" dirty="0" err="1">
                <a:latin typeface="Times New Roman" pitchFamily="18" charset="0"/>
              </a:rPr>
              <a:t>неопр</a:t>
            </a:r>
            <a:r>
              <a:rPr lang="en-US" sz="2400" dirty="0">
                <a:latin typeface="Times New Roman" pitchFamily="18" charset="0"/>
              </a:rPr>
              <a:t>.</a:t>
            </a:r>
            <a:r>
              <a:rPr lang="ru-RU" sz="2400" dirty="0">
                <a:latin typeface="Times New Roman" pitchFamily="18" charset="0"/>
              </a:rPr>
              <a:t>артикль</a:t>
            </a:r>
            <a:r>
              <a:rPr lang="en-US" sz="2400" dirty="0">
                <a:latin typeface="Times New Roman" pitchFamily="18" charset="0"/>
              </a:rPr>
              <a:t> + </a:t>
            </a:r>
            <a:r>
              <a:rPr lang="ru-RU" sz="2400" dirty="0" err="1">
                <a:latin typeface="Times New Roman" pitchFamily="18" charset="0"/>
              </a:rPr>
              <a:t>сущ</a:t>
            </a:r>
            <a:r>
              <a:rPr lang="en-US" sz="2400" dirty="0">
                <a:latin typeface="Times New Roman" pitchFamily="18" charset="0"/>
              </a:rPr>
              <a:t>.</a:t>
            </a:r>
            <a:r>
              <a:rPr lang="ru-RU" sz="2400" dirty="0" err="1">
                <a:latin typeface="Times New Roman" pitchFamily="18" charset="0"/>
              </a:rPr>
              <a:t>мн</a:t>
            </a:r>
            <a:r>
              <a:rPr lang="en-US" sz="2400" dirty="0">
                <a:latin typeface="Times New Roman" pitchFamily="18" charset="0"/>
              </a:rPr>
              <a:t>.</a:t>
            </a:r>
            <a:r>
              <a:rPr lang="ru-RU" sz="2400" dirty="0">
                <a:latin typeface="Times New Roman" pitchFamily="18" charset="0"/>
              </a:rPr>
              <a:t>ч</a:t>
            </a:r>
            <a:r>
              <a:rPr lang="en-US" sz="2400" dirty="0">
                <a:latin typeface="Times New Roman" pitchFamily="18" charset="0"/>
              </a:rPr>
              <a:t> 47 </a:t>
            </a:r>
            <a:r>
              <a:rPr lang="ru-RU" sz="2400" dirty="0" smtClean="0">
                <a:latin typeface="Times New Roman" pitchFamily="18" charset="0"/>
              </a:rPr>
              <a:t>примера в корпусе</a:t>
            </a:r>
            <a:endParaRPr lang="ru-RU" sz="2400" dirty="0">
              <a:latin typeface="Times New Roman" pitchFamily="18" charset="0"/>
            </a:endParaRPr>
          </a:p>
          <a:p>
            <a:pPr lvl="1" eaLnBrk="1" hangingPunct="1">
              <a:lnSpc>
                <a:spcPct val="90000"/>
              </a:lnSpc>
              <a:spcBef>
                <a:spcPct val="40000"/>
              </a:spcBef>
              <a:buClr>
                <a:srgbClr val="FF66FF"/>
              </a:buClr>
              <a:buSzPct val="70000"/>
              <a:buFont typeface="Wingdings" pitchFamily="2" charset="2"/>
              <a:buChar char="ü"/>
              <a:defRPr/>
            </a:pPr>
            <a:r>
              <a:rPr lang="ru-RU" sz="2400" dirty="0">
                <a:latin typeface="Times New Roman" pitchFamily="18" charset="0"/>
              </a:rPr>
              <a:t> </a:t>
            </a:r>
            <a:r>
              <a:rPr lang="ru-RU" sz="2400" dirty="0" err="1">
                <a:latin typeface="Times New Roman" pitchFamily="18" charset="0"/>
              </a:rPr>
              <a:t>неопр</a:t>
            </a:r>
            <a:r>
              <a:rPr lang="en-US" sz="2400" dirty="0">
                <a:latin typeface="Times New Roman" pitchFamily="18" charset="0"/>
              </a:rPr>
              <a:t>.</a:t>
            </a:r>
            <a:r>
              <a:rPr lang="ru-RU" sz="2400" dirty="0">
                <a:latin typeface="Times New Roman" pitchFamily="18" charset="0"/>
              </a:rPr>
              <a:t>артикль</a:t>
            </a:r>
            <a:r>
              <a:rPr lang="en-US" sz="2400" dirty="0">
                <a:latin typeface="Times New Roman" pitchFamily="18" charset="0"/>
              </a:rPr>
              <a:t> + </a:t>
            </a:r>
            <a:r>
              <a:rPr lang="ru-RU" sz="2400" dirty="0">
                <a:latin typeface="Times New Roman" pitchFamily="18" charset="0"/>
              </a:rPr>
              <a:t>глагол</a:t>
            </a:r>
            <a:r>
              <a:rPr lang="en-US" sz="2400" dirty="0">
                <a:latin typeface="Times New Roman" pitchFamily="18" charset="0"/>
              </a:rPr>
              <a:t> 3 </a:t>
            </a:r>
            <a:r>
              <a:rPr lang="ru-RU" sz="2400" dirty="0">
                <a:latin typeface="Times New Roman" pitchFamily="18" charset="0"/>
              </a:rPr>
              <a:t>л</a:t>
            </a:r>
            <a:r>
              <a:rPr lang="en-US" sz="2400" dirty="0">
                <a:latin typeface="Times New Roman" pitchFamily="18" charset="0"/>
              </a:rPr>
              <a:t>., </a:t>
            </a:r>
            <a:r>
              <a:rPr lang="ru-RU" sz="2400" dirty="0" err="1">
                <a:latin typeface="Times New Roman" pitchFamily="18" charset="0"/>
              </a:rPr>
              <a:t>ед</a:t>
            </a:r>
            <a:r>
              <a:rPr lang="en-US" sz="2400" dirty="0">
                <a:latin typeface="Times New Roman" pitchFamily="18" charset="0"/>
              </a:rPr>
              <a:t>.</a:t>
            </a:r>
            <a:r>
              <a:rPr lang="ru-RU" sz="2400" dirty="0">
                <a:latin typeface="Times New Roman" pitchFamily="18" charset="0"/>
              </a:rPr>
              <a:t>ч</a:t>
            </a:r>
            <a:r>
              <a:rPr lang="en-US" sz="2400" dirty="0">
                <a:latin typeface="Times New Roman" pitchFamily="18" charset="0"/>
              </a:rPr>
              <a:t> 0 </a:t>
            </a:r>
            <a:r>
              <a:rPr lang="ru-RU" sz="2400" dirty="0" smtClean="0">
                <a:latin typeface="Times New Roman" pitchFamily="18" charset="0"/>
              </a:rPr>
              <a:t> примера в корпусе</a:t>
            </a:r>
            <a:endParaRPr lang="ru-RU" sz="2400" dirty="0">
              <a:latin typeface="Times New Roman" pitchFamily="18" charset="0"/>
            </a:endParaRPr>
          </a:p>
        </p:txBody>
      </p:sp>
      <p:sp>
        <p:nvSpPr>
          <p:cNvPr id="67587" name="Rectangle 2"/>
          <p:cNvSpPr>
            <a:spLocks noGrp="1" noRot="1" noChangeArrowheads="1"/>
          </p:cNvSpPr>
          <p:nvPr>
            <p:ph type="title"/>
          </p:nvPr>
        </p:nvSpPr>
        <p:spPr>
          <a:xfrm>
            <a:off x="468313" y="260350"/>
            <a:ext cx="8675687" cy="1008063"/>
          </a:xfrm>
          <a:noFill/>
          <a:extLst>
            <a:ext uri="{909E8E84-426E-40DD-AFC4-6F175D3DCCD1}">
              <a14:hiddenFill xmlns:a14="http://schemas.microsoft.com/office/drawing/2010/main">
                <a:solidFill>
                  <a:srgbClr val="FFFFFF"/>
                </a:solidFill>
              </a14:hiddenFill>
            </a:ext>
          </a:extLst>
        </p:spPr>
        <p:txBody>
          <a:bodyPr/>
          <a:lstStyle/>
          <a:p>
            <a:r>
              <a:rPr lang="ru-RU" altLang="en-US" sz="3600" dirty="0" smtClean="0">
                <a:effectLst/>
              </a:rPr>
              <a:t>Скрытые </a:t>
            </a:r>
            <a:r>
              <a:rPr lang="ru-RU" altLang="en-US" sz="3600" dirty="0" err="1" smtClean="0">
                <a:effectLst/>
              </a:rPr>
              <a:t>марковские</a:t>
            </a:r>
            <a:r>
              <a:rPr lang="ru-RU" altLang="en-US" sz="3600" dirty="0" smtClean="0">
                <a:effectLst/>
              </a:rPr>
              <a:t> модели</a:t>
            </a:r>
            <a:br>
              <a:rPr lang="ru-RU" altLang="en-US" sz="3600" dirty="0" smtClean="0">
                <a:effectLst/>
              </a:rPr>
            </a:br>
            <a:endParaRPr lang="ru-RU" altLang="en-US" sz="3600" dirty="0" smtClean="0">
              <a:effectLst/>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p:txBody>
          <a:bodyPr/>
          <a:lstStyle/>
          <a:p>
            <a:pPr>
              <a:defRPr/>
            </a:pPr>
            <a:r>
              <a:rPr lang="ru-RU" sz="2400" dirty="0" smtClean="0"/>
              <a:t>чаще всего учитываются 2 предыдущих тега</a:t>
            </a:r>
          </a:p>
          <a:p>
            <a:pPr>
              <a:defRPr/>
            </a:pPr>
            <a:r>
              <a:rPr lang="ru-RU" sz="2400" dirty="0" smtClean="0"/>
              <a:t>(один тег – менее надежен, 3 тега – слишком много комбинаций нужно учитывать – слишком большой обучающий корпус </a:t>
            </a:r>
            <a:r>
              <a:rPr lang="en-US" sz="2400" dirty="0" smtClean="0"/>
              <a:t>/</a:t>
            </a:r>
            <a:r>
              <a:rPr lang="ru-RU" sz="2400" dirty="0" smtClean="0"/>
              <a:t> либо много пробелов при обучении)</a:t>
            </a:r>
          </a:p>
          <a:p>
            <a:pPr>
              <a:defRPr/>
            </a:pPr>
            <a:r>
              <a:rPr lang="ru-RU" sz="2400" dirty="0" smtClean="0"/>
              <a:t>чем больше множество тегов, тем меньше вероятность встретить точную комбинацию из трех тегов; тем больше случаев, когда последовательность двух (трех) тегов не встретилась в обучающем корпусе</a:t>
            </a:r>
          </a:p>
          <a:p>
            <a:pPr>
              <a:defRPr/>
            </a:pPr>
            <a:r>
              <a:rPr lang="ru-RU" sz="2800" dirty="0" smtClean="0"/>
              <a:t>!!!! </a:t>
            </a:r>
            <a:r>
              <a:rPr lang="ru-RU" dirty="0" smtClean="0"/>
              <a:t>Проблема разреженности данных</a:t>
            </a:r>
            <a:endParaRPr lang="en-US" dirty="0"/>
          </a:p>
        </p:txBody>
      </p:sp>
      <p:sp>
        <p:nvSpPr>
          <p:cNvPr id="68611" name="Rectangle 5"/>
          <p:cNvSpPr>
            <a:spLocks noRot="1" noChangeArrowheads="1"/>
          </p:cNvSpPr>
          <p:nvPr/>
        </p:nvSpPr>
        <p:spPr bwMode="auto">
          <a:xfrm>
            <a:off x="468313" y="260350"/>
            <a:ext cx="8229600"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ru-RU" altLang="en-US" sz="3600" b="1" dirty="0" smtClean="0">
                <a:solidFill>
                  <a:schemeClr val="tx2"/>
                </a:solidFill>
              </a:rPr>
              <a:t>Скрытые </a:t>
            </a:r>
            <a:r>
              <a:rPr lang="ru-RU" altLang="en-US" sz="3600" b="1" dirty="0" err="1" smtClean="0">
                <a:solidFill>
                  <a:schemeClr val="tx2"/>
                </a:solidFill>
              </a:rPr>
              <a:t>марковские</a:t>
            </a:r>
            <a:r>
              <a:rPr lang="ru-RU" altLang="en-US" sz="3600" b="1" dirty="0" smtClean="0">
                <a:solidFill>
                  <a:schemeClr val="tx2"/>
                </a:solidFill>
              </a:rPr>
              <a:t> модели</a:t>
            </a:r>
          </a:p>
          <a:p>
            <a:pPr algn="ctr">
              <a:spcBef>
                <a:spcPct val="0"/>
              </a:spcBef>
              <a:buClrTx/>
              <a:buSzTx/>
              <a:buFontTx/>
              <a:buNone/>
            </a:pPr>
            <a:r>
              <a:rPr lang="ru-RU" altLang="en-US" sz="3600" b="1" dirty="0" smtClean="0">
                <a:solidFill>
                  <a:schemeClr val="tx2"/>
                </a:solidFill>
              </a:rPr>
              <a:t>Проблема разреженности данных</a:t>
            </a:r>
            <a:endParaRPr lang="ru-RU" altLang="en-US" sz="3600" b="1"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defRPr/>
            </a:pPr>
            <a:r>
              <a:rPr lang="ru-RU" dirty="0" smtClean="0"/>
              <a:t>Методы автоматической </a:t>
            </a:r>
            <a:r>
              <a:rPr lang="ru-RU" dirty="0" err="1" smtClean="0"/>
              <a:t>дизамбигуации</a:t>
            </a:r>
            <a:endParaRPr lang="en-US" dirty="0"/>
          </a:p>
        </p:txBody>
      </p:sp>
      <p:sp>
        <p:nvSpPr>
          <p:cNvPr id="3" name="Объект 2"/>
          <p:cNvSpPr>
            <a:spLocks noGrp="1"/>
          </p:cNvSpPr>
          <p:nvPr>
            <p:ph idx="1"/>
          </p:nvPr>
        </p:nvSpPr>
        <p:spPr/>
        <p:txBody>
          <a:bodyPr/>
          <a:lstStyle/>
          <a:p>
            <a:pPr>
              <a:buClr>
                <a:schemeClr val="tx2">
                  <a:lumMod val="50000"/>
                </a:schemeClr>
              </a:buClr>
              <a:defRPr/>
            </a:pPr>
            <a:r>
              <a:rPr lang="ru-RU" dirty="0" smtClean="0">
                <a:solidFill>
                  <a:schemeClr val="bg2">
                    <a:lumMod val="50000"/>
                    <a:lumOff val="50000"/>
                  </a:schemeClr>
                </a:solidFill>
              </a:rPr>
              <a:t>Морфологическая аннотация</a:t>
            </a:r>
          </a:p>
          <a:p>
            <a:pPr>
              <a:buClr>
                <a:schemeClr val="bg1">
                  <a:lumMod val="20000"/>
                  <a:lumOff val="80000"/>
                </a:schemeClr>
              </a:buClr>
              <a:defRPr/>
            </a:pPr>
            <a:r>
              <a:rPr lang="ru-RU" dirty="0" smtClean="0"/>
              <a:t>Омонимия в словаре и в тексте</a:t>
            </a:r>
          </a:p>
          <a:p>
            <a:pPr>
              <a:buClr>
                <a:schemeClr val="tx2">
                  <a:lumMod val="50000"/>
                </a:schemeClr>
              </a:buClr>
              <a:defRPr/>
            </a:pPr>
            <a:r>
              <a:rPr lang="ru-RU" dirty="0">
                <a:solidFill>
                  <a:schemeClr val="bg2">
                    <a:lumMod val="50000"/>
                    <a:lumOff val="50000"/>
                  </a:schemeClr>
                </a:solidFill>
              </a:rPr>
              <a:t>Методы</a:t>
            </a:r>
          </a:p>
          <a:p>
            <a:pPr marL="742950" lvl="2" indent="-342900">
              <a:buClr>
                <a:schemeClr val="tx2">
                  <a:lumMod val="50000"/>
                </a:schemeClr>
              </a:buClr>
              <a:defRPr/>
            </a:pPr>
            <a:r>
              <a:rPr lang="ru-RU" dirty="0">
                <a:solidFill>
                  <a:schemeClr val="bg2">
                    <a:lumMod val="50000"/>
                    <a:lumOff val="50000"/>
                  </a:schemeClr>
                </a:solidFill>
                <a:ea typeface="+mn-ea"/>
                <a:cs typeface="+mn-cs"/>
              </a:rPr>
              <a:t>классификация методов</a:t>
            </a:r>
          </a:p>
          <a:p>
            <a:pPr marL="742950" lvl="2" indent="-342900">
              <a:buClr>
                <a:schemeClr val="tx2">
                  <a:lumMod val="50000"/>
                </a:schemeClr>
              </a:buClr>
              <a:defRPr/>
            </a:pPr>
            <a:r>
              <a:rPr lang="ru-RU" dirty="0">
                <a:solidFill>
                  <a:schemeClr val="bg2">
                    <a:lumMod val="50000"/>
                    <a:lumOff val="50000"/>
                  </a:schemeClr>
                </a:solidFill>
                <a:ea typeface="+mn-ea"/>
                <a:cs typeface="+mn-cs"/>
              </a:rPr>
              <a:t>методы, основанные на правилах</a:t>
            </a:r>
          </a:p>
          <a:p>
            <a:pPr marL="742950" lvl="2" indent="-342900">
              <a:buClr>
                <a:schemeClr val="tx2">
                  <a:lumMod val="50000"/>
                </a:schemeClr>
              </a:buClr>
              <a:defRPr/>
            </a:pPr>
            <a:r>
              <a:rPr lang="ru-RU" dirty="0">
                <a:solidFill>
                  <a:schemeClr val="bg2">
                    <a:lumMod val="50000"/>
                    <a:lumOff val="50000"/>
                  </a:schemeClr>
                </a:solidFill>
                <a:ea typeface="+mn-ea"/>
                <a:cs typeface="+mn-cs"/>
              </a:rPr>
              <a:t>трансформационный метод </a:t>
            </a:r>
            <a:r>
              <a:rPr lang="ru-RU" dirty="0" err="1">
                <a:solidFill>
                  <a:schemeClr val="bg2">
                    <a:lumMod val="50000"/>
                    <a:lumOff val="50000"/>
                  </a:schemeClr>
                </a:solidFill>
                <a:ea typeface="+mn-ea"/>
                <a:cs typeface="+mn-cs"/>
              </a:rPr>
              <a:t>Э.Брилла</a:t>
            </a:r>
            <a:r>
              <a:rPr lang="ru-RU" dirty="0">
                <a:solidFill>
                  <a:schemeClr val="bg2">
                    <a:lumMod val="50000"/>
                    <a:lumOff val="50000"/>
                  </a:schemeClr>
                </a:solidFill>
                <a:ea typeface="+mn-ea"/>
                <a:cs typeface="+mn-cs"/>
              </a:rPr>
              <a:t> (извлечение правил)</a:t>
            </a:r>
          </a:p>
          <a:p>
            <a:pPr marL="742950" lvl="2" indent="-342900">
              <a:buClr>
                <a:schemeClr val="tx2">
                  <a:lumMod val="50000"/>
                </a:schemeClr>
              </a:buClr>
              <a:defRPr/>
            </a:pPr>
            <a:r>
              <a:rPr lang="ru-RU" dirty="0">
                <a:solidFill>
                  <a:schemeClr val="bg2">
                    <a:lumMod val="50000"/>
                    <a:lumOff val="50000"/>
                  </a:schemeClr>
                </a:solidFill>
                <a:ea typeface="+mn-ea"/>
                <a:cs typeface="+mn-cs"/>
              </a:rPr>
              <a:t>скрытые </a:t>
            </a:r>
            <a:r>
              <a:rPr lang="ru-RU" dirty="0" err="1">
                <a:solidFill>
                  <a:schemeClr val="bg2">
                    <a:lumMod val="50000"/>
                    <a:lumOff val="50000"/>
                  </a:schemeClr>
                </a:solidFill>
                <a:ea typeface="+mn-ea"/>
                <a:cs typeface="+mn-cs"/>
              </a:rPr>
              <a:t>марковские</a:t>
            </a:r>
            <a:r>
              <a:rPr lang="ru-RU" dirty="0">
                <a:solidFill>
                  <a:schemeClr val="bg2">
                    <a:lumMod val="50000"/>
                    <a:lumOff val="50000"/>
                  </a:schemeClr>
                </a:solidFill>
                <a:ea typeface="+mn-ea"/>
                <a:cs typeface="+mn-cs"/>
              </a:rPr>
              <a:t> модели</a:t>
            </a:r>
          </a:p>
          <a:p>
            <a:pPr lvl="1">
              <a:defRPr/>
            </a:pP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a:defRPr/>
            </a:pPr>
            <a:r>
              <a:rPr lang="ru-RU" sz="2400" dirty="0" smtClean="0"/>
              <a:t>Если последовательность двух (трех) тегов не встретилась в обучающем корпусе, ее вероятность оценивается как равная нулю</a:t>
            </a:r>
          </a:p>
          <a:p>
            <a:pPr>
              <a:defRPr/>
            </a:pPr>
            <a:r>
              <a:rPr lang="ru-RU" sz="2400" dirty="0" smtClean="0"/>
              <a:t>тогда все произведение вероятностей должно быть равно нулю</a:t>
            </a:r>
          </a:p>
          <a:p>
            <a:pPr>
              <a:defRPr/>
            </a:pPr>
            <a:r>
              <a:rPr lang="ru-RU" dirty="0" smtClean="0"/>
              <a:t>!!!! Методы сглаживания</a:t>
            </a:r>
          </a:p>
          <a:p>
            <a:pPr marL="0" indent="0">
              <a:buFont typeface="Wingdings" panose="05000000000000000000" pitchFamily="2" charset="2"/>
              <a:buNone/>
              <a:defRPr/>
            </a:pPr>
            <a:r>
              <a:rPr lang="ru-RU" sz="2800" dirty="0" smtClean="0"/>
              <a:t>(можно приписать событиям с нулевой вероятностью ненулевые значения, близкие к нулю)</a:t>
            </a:r>
          </a:p>
          <a:p>
            <a:pPr marL="0" indent="0">
              <a:buFont typeface="Wingdings" panose="05000000000000000000" pitchFamily="2" charset="2"/>
              <a:buNone/>
              <a:defRPr/>
            </a:pPr>
            <a:r>
              <a:rPr lang="ru-RU" sz="2800" dirty="0" smtClean="0">
                <a:effectLst/>
              </a:rPr>
              <a:t>P(T) = </a:t>
            </a:r>
            <a:r>
              <a:rPr lang="ru-RU" sz="2800" dirty="0" err="1" smtClean="0">
                <a:effectLst/>
              </a:rPr>
              <a:t>П</a:t>
            </a:r>
            <a:r>
              <a:rPr lang="ru-RU" sz="2800" baseline="-25000" dirty="0" err="1" smtClean="0">
                <a:effectLst/>
              </a:rPr>
              <a:t>i</a:t>
            </a:r>
            <a:r>
              <a:rPr lang="ru-RU" sz="2800" baseline="-25000" dirty="0" smtClean="0">
                <a:effectLst/>
              </a:rPr>
              <a:t>=3..n</a:t>
            </a:r>
            <a:r>
              <a:rPr lang="ru-RU" sz="2800" dirty="0" smtClean="0">
                <a:effectLst/>
              </a:rPr>
              <a:t> </a:t>
            </a:r>
            <a:r>
              <a:rPr lang="ru-RU" sz="2800" dirty="0" err="1" smtClean="0">
                <a:effectLst/>
              </a:rPr>
              <a:t>p</a:t>
            </a:r>
            <a:r>
              <a:rPr lang="ru-RU" sz="2800" baseline="-25000" dirty="0" err="1" smtClean="0">
                <a:effectLst/>
              </a:rPr>
              <a:t>smooth</a:t>
            </a:r>
            <a:r>
              <a:rPr lang="ru-RU" sz="2800" dirty="0" smtClean="0">
                <a:effectLst/>
              </a:rPr>
              <a:t> (</a:t>
            </a:r>
            <a:r>
              <a:rPr lang="ru-RU" sz="2800" dirty="0" err="1" smtClean="0">
                <a:effectLst/>
              </a:rPr>
              <a:t>t</a:t>
            </a:r>
            <a:r>
              <a:rPr lang="ru-RU" sz="2800" baseline="-25000" dirty="0" err="1" smtClean="0">
                <a:effectLst/>
              </a:rPr>
              <a:t>i</a:t>
            </a:r>
            <a:r>
              <a:rPr lang="ru-RU" sz="2800" dirty="0" smtClean="0">
                <a:effectLst/>
              </a:rPr>
              <a:t> | t</a:t>
            </a:r>
            <a:r>
              <a:rPr lang="ru-RU" sz="2800" baseline="-25000" dirty="0" smtClean="0">
                <a:effectLst/>
              </a:rPr>
              <a:t>i-2</a:t>
            </a:r>
            <a:r>
              <a:rPr lang="ru-RU" sz="2800" dirty="0" smtClean="0">
                <a:effectLst/>
              </a:rPr>
              <a:t>, t</a:t>
            </a:r>
            <a:r>
              <a:rPr lang="ru-RU" sz="2800" baseline="-25000" dirty="0" smtClean="0">
                <a:effectLst/>
              </a:rPr>
              <a:t>i-1</a:t>
            </a:r>
            <a:r>
              <a:rPr lang="ru-RU" sz="2800" dirty="0" smtClean="0">
                <a:effectLst/>
              </a:rPr>
              <a:t>) </a:t>
            </a:r>
          </a:p>
          <a:p>
            <a:pPr marL="0" indent="0">
              <a:buFont typeface="Wingdings" panose="05000000000000000000" pitchFamily="2" charset="2"/>
              <a:buNone/>
              <a:defRPr/>
            </a:pPr>
            <a:endParaRPr lang="en-US" sz="2800" dirty="0"/>
          </a:p>
        </p:txBody>
      </p:sp>
      <p:sp>
        <p:nvSpPr>
          <p:cNvPr id="69635" name="Rectangle 5"/>
          <p:cNvSpPr>
            <a:spLocks noRot="1" noChangeArrowheads="1"/>
          </p:cNvSpPr>
          <p:nvPr/>
        </p:nvSpPr>
        <p:spPr bwMode="auto">
          <a:xfrm>
            <a:off x="468313" y="260350"/>
            <a:ext cx="8229600"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ru-RU" altLang="en-US" sz="3600" b="1" dirty="0" smtClean="0">
                <a:solidFill>
                  <a:schemeClr val="tx2"/>
                </a:solidFill>
              </a:rPr>
              <a:t>Скрытые </a:t>
            </a:r>
            <a:r>
              <a:rPr lang="ru-RU" altLang="en-US" sz="3600" b="1" dirty="0" err="1" smtClean="0">
                <a:solidFill>
                  <a:schemeClr val="tx2"/>
                </a:solidFill>
              </a:rPr>
              <a:t>марковские</a:t>
            </a:r>
            <a:r>
              <a:rPr lang="ru-RU" altLang="en-US" sz="3600" b="1" dirty="0" smtClean="0">
                <a:solidFill>
                  <a:schemeClr val="tx2"/>
                </a:solidFill>
              </a:rPr>
              <a:t> модели</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a:xfrm>
            <a:off x="457200" y="274638"/>
            <a:ext cx="8229600" cy="777875"/>
          </a:xfrm>
        </p:spPr>
        <p:txBody>
          <a:bodyPr/>
          <a:lstStyle/>
          <a:p>
            <a:pPr eaLnBrk="1" hangingPunct="1">
              <a:defRPr/>
            </a:pPr>
            <a:r>
              <a:rPr lang="ru-RU" sz="3600" dirty="0" smtClean="0"/>
              <a:t>Скрытые </a:t>
            </a:r>
            <a:r>
              <a:rPr lang="ru-RU" sz="3600" dirty="0" err="1" smtClean="0"/>
              <a:t>марковские</a:t>
            </a:r>
            <a:r>
              <a:rPr lang="ru-RU" sz="3600" dirty="0" smtClean="0"/>
              <a:t> модели</a:t>
            </a:r>
            <a:br>
              <a:rPr lang="ru-RU" sz="3600" dirty="0" smtClean="0"/>
            </a:br>
            <a:r>
              <a:rPr lang="ru-RU" sz="3600" dirty="0" smtClean="0"/>
              <a:t>Лексическая вероятность</a:t>
            </a:r>
          </a:p>
        </p:txBody>
      </p:sp>
      <p:sp>
        <p:nvSpPr>
          <p:cNvPr id="32771" name="Rectangle 3"/>
          <p:cNvSpPr>
            <a:spLocks noGrp="1" noChangeArrowheads="1"/>
          </p:cNvSpPr>
          <p:nvPr>
            <p:ph type="body" idx="1"/>
          </p:nvPr>
        </p:nvSpPr>
        <p:spPr>
          <a:xfrm>
            <a:off x="457200" y="1600200"/>
            <a:ext cx="8229600" cy="4852988"/>
          </a:xfrm>
        </p:spPr>
        <p:txBody>
          <a:bodyPr/>
          <a:lstStyle/>
          <a:p>
            <a:pPr eaLnBrk="1" hangingPunct="1">
              <a:lnSpc>
                <a:spcPct val="80000"/>
              </a:lnSpc>
              <a:defRPr/>
            </a:pPr>
            <a:r>
              <a:rPr lang="ru-RU" sz="2800" smtClean="0"/>
              <a:t>Детерминистические парсеры не учитывают лексических особенностей, например, частота </a:t>
            </a:r>
            <a:r>
              <a:rPr lang="en-US" sz="2800" i="1" smtClean="0"/>
              <a:t>saw</a:t>
            </a:r>
            <a:r>
              <a:rPr lang="ru-RU" sz="2800" smtClean="0"/>
              <a:t> как существительного 4 раза на весь Брауновский корпус, а как глагола – 337 раз (в 100 раз)</a:t>
            </a:r>
            <a:endParaRPr lang="en-US" sz="2800" i="1" smtClean="0"/>
          </a:p>
          <a:p>
            <a:pPr eaLnBrk="1" hangingPunct="1">
              <a:lnSpc>
                <a:spcPct val="80000"/>
              </a:lnSpc>
              <a:defRPr/>
            </a:pPr>
            <a:r>
              <a:rPr lang="en-US" sz="2800" i="1" smtClean="0"/>
              <a:t>I see a bird</a:t>
            </a:r>
          </a:p>
          <a:p>
            <a:pPr eaLnBrk="1" hangingPunct="1">
              <a:lnSpc>
                <a:spcPct val="80000"/>
              </a:lnSpc>
              <a:buFont typeface="Wingdings" panose="05000000000000000000" pitchFamily="2" charset="2"/>
              <a:buNone/>
              <a:defRPr/>
            </a:pPr>
            <a:r>
              <a:rPr lang="en-US" sz="2800" smtClean="0"/>
              <a:t>	</a:t>
            </a:r>
            <a:r>
              <a:rPr lang="en-US" sz="2800" i="1" smtClean="0"/>
              <a:t>I</a:t>
            </a:r>
            <a:r>
              <a:rPr lang="en-US" sz="2800" smtClean="0"/>
              <a:t> pronoun/noun</a:t>
            </a:r>
          </a:p>
          <a:p>
            <a:pPr eaLnBrk="1" hangingPunct="1">
              <a:lnSpc>
                <a:spcPct val="80000"/>
              </a:lnSpc>
              <a:buFont typeface="Wingdings" panose="05000000000000000000" pitchFamily="2" charset="2"/>
              <a:buNone/>
              <a:defRPr/>
            </a:pPr>
            <a:r>
              <a:rPr lang="en-US" sz="2800" smtClean="0"/>
              <a:t>	</a:t>
            </a:r>
            <a:r>
              <a:rPr lang="en-US" sz="2800" i="1" smtClean="0"/>
              <a:t>see	</a:t>
            </a:r>
            <a:r>
              <a:rPr lang="en-US" sz="2800" smtClean="0"/>
              <a:t>verb/noun (The Holy See)</a:t>
            </a:r>
          </a:p>
          <a:p>
            <a:pPr eaLnBrk="1" hangingPunct="1">
              <a:lnSpc>
                <a:spcPct val="80000"/>
              </a:lnSpc>
              <a:buFont typeface="Wingdings" panose="05000000000000000000" pitchFamily="2" charset="2"/>
              <a:buNone/>
              <a:defRPr/>
            </a:pPr>
            <a:r>
              <a:rPr lang="en-US" sz="2800" smtClean="0"/>
              <a:t>	</a:t>
            </a:r>
            <a:r>
              <a:rPr lang="en-US" sz="2800" i="1" smtClean="0"/>
              <a:t>a	</a:t>
            </a:r>
            <a:r>
              <a:rPr lang="en-US" sz="2800" smtClean="0"/>
              <a:t>article/noun</a:t>
            </a:r>
          </a:p>
          <a:p>
            <a:pPr eaLnBrk="1" hangingPunct="1">
              <a:lnSpc>
                <a:spcPct val="80000"/>
              </a:lnSpc>
              <a:buFont typeface="Wingdings" panose="05000000000000000000" pitchFamily="2" charset="2"/>
              <a:buNone/>
              <a:defRPr/>
            </a:pPr>
            <a:r>
              <a:rPr lang="en-US" sz="2800" smtClean="0"/>
              <a:t>	</a:t>
            </a:r>
            <a:r>
              <a:rPr lang="en-US" sz="2800" i="1" smtClean="0"/>
              <a:t>bird	</a:t>
            </a:r>
            <a:r>
              <a:rPr lang="en-US" sz="2800" smtClean="0"/>
              <a:t>noun/verb</a:t>
            </a:r>
          </a:p>
          <a:p>
            <a:pPr eaLnBrk="1" hangingPunct="1">
              <a:lnSpc>
                <a:spcPct val="80000"/>
              </a:lnSpc>
              <a:buFont typeface="Wingdings" panose="05000000000000000000" pitchFamily="2" charset="2"/>
              <a:buNone/>
              <a:defRPr/>
            </a:pPr>
            <a:r>
              <a:rPr lang="en-US" sz="2800" i="1" smtClean="0"/>
              <a:t>I</a:t>
            </a:r>
            <a:r>
              <a:rPr lang="en-US" sz="2800" smtClean="0"/>
              <a:t>/noun</a:t>
            </a:r>
            <a:r>
              <a:rPr lang="en-US" sz="2800" i="1" smtClean="0"/>
              <a:t> see</a:t>
            </a:r>
            <a:r>
              <a:rPr lang="en-US" sz="2800" smtClean="0"/>
              <a:t>/noun</a:t>
            </a:r>
            <a:r>
              <a:rPr lang="en-US" sz="2800" i="1" smtClean="0"/>
              <a:t> a</a:t>
            </a:r>
            <a:r>
              <a:rPr lang="en-US" sz="2800" smtClean="0"/>
              <a:t>/noun</a:t>
            </a:r>
            <a:r>
              <a:rPr lang="en-US" sz="2800" i="1" smtClean="0"/>
              <a:t> bird</a:t>
            </a:r>
            <a:r>
              <a:rPr lang="en-US" sz="2800" smtClean="0"/>
              <a:t>/V</a:t>
            </a:r>
          </a:p>
          <a:p>
            <a:pPr eaLnBrk="1" hangingPunct="1">
              <a:lnSpc>
                <a:spcPct val="80000"/>
              </a:lnSpc>
              <a:buFont typeface="Wingdings" panose="05000000000000000000" pitchFamily="2" charset="2"/>
              <a:buNone/>
              <a:defRPr/>
            </a:pPr>
            <a:r>
              <a:rPr lang="en-US" sz="2800" smtClean="0"/>
              <a:t>			</a:t>
            </a:r>
            <a:r>
              <a:rPr lang="ru-RU" sz="2800" smtClean="0"/>
              <a:t>ср</a:t>
            </a:r>
            <a:r>
              <a:rPr lang="en-US" sz="2800" smtClean="0"/>
              <a:t>. </a:t>
            </a:r>
            <a:r>
              <a:rPr lang="en-US" sz="2800" i="1" smtClean="0"/>
              <a:t>sity school committee meeting</a:t>
            </a:r>
            <a:endParaRPr lang="ru-RU" sz="2800" i="1"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rrowheads="1"/>
          </p:cNvSpPr>
          <p:nvPr>
            <p:ph type="title"/>
          </p:nvPr>
        </p:nvSpPr>
        <p:spPr>
          <a:xfrm>
            <a:off x="468313" y="260350"/>
            <a:ext cx="8675687" cy="1008063"/>
          </a:xfrm>
          <a:noFill/>
          <a:extLst>
            <a:ext uri="{909E8E84-426E-40DD-AFC4-6F175D3DCCD1}">
              <a14:hiddenFill xmlns:a14="http://schemas.microsoft.com/office/drawing/2010/main">
                <a:solidFill>
                  <a:srgbClr val="FFFFFF"/>
                </a:solidFill>
              </a14:hiddenFill>
            </a:ext>
          </a:extLst>
        </p:spPr>
        <p:txBody>
          <a:bodyPr/>
          <a:lstStyle/>
          <a:p>
            <a:r>
              <a:rPr lang="ru-RU" altLang="en-US" sz="3600" dirty="0" smtClean="0">
                <a:effectLst/>
              </a:rPr>
              <a:t>Скрытые </a:t>
            </a:r>
            <a:r>
              <a:rPr lang="ru-RU" altLang="en-US" sz="3600" dirty="0" err="1" smtClean="0">
                <a:effectLst/>
              </a:rPr>
              <a:t>марковские</a:t>
            </a:r>
            <a:r>
              <a:rPr lang="ru-RU" altLang="en-US" sz="3600" dirty="0" smtClean="0">
                <a:effectLst/>
              </a:rPr>
              <a:t> модели</a:t>
            </a:r>
            <a:br>
              <a:rPr lang="ru-RU" altLang="en-US" sz="3600" dirty="0" smtClean="0">
                <a:effectLst/>
              </a:rPr>
            </a:br>
            <a:r>
              <a:rPr lang="ru-RU" altLang="en-US" sz="3600" dirty="0" smtClean="0">
                <a:effectLst/>
              </a:rPr>
              <a:t>Лексическая вероятность</a:t>
            </a:r>
          </a:p>
        </p:txBody>
      </p:sp>
      <p:sp>
        <p:nvSpPr>
          <p:cNvPr id="71683" name="Rectangle 3"/>
          <p:cNvSpPr>
            <a:spLocks noGrp="1" noChangeArrowheads="1"/>
          </p:cNvSpPr>
          <p:nvPr>
            <p:ph type="body" idx="1"/>
          </p:nvPr>
        </p:nvSpPr>
        <p:spPr>
          <a:xfrm>
            <a:off x="457200" y="1628775"/>
            <a:ext cx="8686800" cy="4679950"/>
          </a:xfrm>
          <a:noFill/>
          <a:extLst>
            <a:ext uri="{909E8E84-426E-40DD-AFC4-6F175D3DCCD1}">
              <a14:hiddenFill xmlns:a14="http://schemas.microsoft.com/office/drawing/2010/main">
                <a:solidFill>
                  <a:srgbClr val="FFFFFF"/>
                </a:solidFill>
              </a14:hiddenFill>
            </a:ext>
          </a:extLst>
        </p:spPr>
        <p:txBody>
          <a:bodyPr/>
          <a:lstStyle/>
          <a:p>
            <a:pPr>
              <a:lnSpc>
                <a:spcPct val="90000"/>
              </a:lnSpc>
              <a:spcBef>
                <a:spcPct val="40000"/>
              </a:spcBef>
            </a:pPr>
            <a:r>
              <a:rPr lang="ru-RU" altLang="en-US" sz="2200" smtClean="0">
                <a:effectLst/>
              </a:rPr>
              <a:t>Словарь словоформ языка, в котором каждой словоформе соответствует множество лексико-грамматических классов, которые могут иметься у данной словоформы:</a:t>
            </a:r>
          </a:p>
          <a:p>
            <a:pPr>
              <a:lnSpc>
                <a:spcPct val="90000"/>
              </a:lnSpc>
              <a:spcBef>
                <a:spcPct val="40000"/>
              </a:spcBef>
            </a:pPr>
            <a:r>
              <a:rPr lang="ru-RU" altLang="en-US" sz="2400" smtClean="0">
                <a:effectLst/>
              </a:rPr>
              <a:t>Например, для словоформы </a:t>
            </a:r>
            <a:r>
              <a:rPr lang="ru-RU" altLang="en-US" sz="2400" i="1" smtClean="0">
                <a:effectLst/>
              </a:rPr>
              <a:t>кругом</a:t>
            </a:r>
            <a:r>
              <a:rPr lang="ru-RU" altLang="en-US" sz="2400" smtClean="0">
                <a:effectLst/>
              </a:rPr>
              <a:t> в словаре указано, что она может быть наречием, существительным и предлогом</a:t>
            </a:r>
          </a:p>
          <a:p>
            <a:pPr lvl="1">
              <a:lnSpc>
                <a:spcPct val="90000"/>
              </a:lnSpc>
              <a:spcBef>
                <a:spcPct val="40000"/>
              </a:spcBef>
              <a:buFont typeface="Wingdings" panose="05000000000000000000" pitchFamily="2" charset="2"/>
              <a:buChar char="ü"/>
            </a:pPr>
            <a:r>
              <a:rPr lang="ru-RU" altLang="en-US" smtClean="0">
                <a:effectLst/>
              </a:rPr>
              <a:t> Кругом - </a:t>
            </a:r>
            <a:r>
              <a:rPr lang="ru-RU" altLang="en-US" smtClean="0">
                <a:effectLst/>
                <a:latin typeface="Times New Roman" panose="02020603050405020304" pitchFamily="18" charset="0"/>
              </a:rPr>
              <a:t>Н</a:t>
            </a:r>
            <a:r>
              <a:rPr lang="ru-RU" altLang="en-US" smtClean="0">
                <a:effectLst/>
              </a:rPr>
              <a:t> -</a:t>
            </a:r>
            <a:r>
              <a:rPr lang="ru-RU" altLang="en-US" smtClean="0">
                <a:effectLst/>
                <a:latin typeface="Times New Roman" panose="02020603050405020304" pitchFamily="18" charset="0"/>
              </a:rPr>
              <a:t>	20 - раз в корпусе </a:t>
            </a:r>
          </a:p>
          <a:p>
            <a:pPr lvl="1">
              <a:lnSpc>
                <a:spcPct val="90000"/>
              </a:lnSpc>
              <a:spcBef>
                <a:spcPct val="40000"/>
              </a:spcBef>
              <a:buFont typeface="Wingdings" panose="05000000000000000000" pitchFamily="2" charset="2"/>
              <a:buChar char="ü"/>
            </a:pPr>
            <a:r>
              <a:rPr lang="ru-RU" altLang="en-US" sz="3200" smtClean="0">
                <a:effectLst/>
              </a:rPr>
              <a:t> </a:t>
            </a:r>
            <a:r>
              <a:rPr lang="ru-RU" altLang="en-US" smtClean="0">
                <a:effectLst/>
              </a:rPr>
              <a:t>Кругом</a:t>
            </a:r>
            <a:r>
              <a:rPr lang="ru-RU" altLang="en-US" sz="3200" smtClean="0">
                <a:effectLst/>
              </a:rPr>
              <a:t> – ПРЕДЛ -  2 раза в корпусе </a:t>
            </a:r>
          </a:p>
          <a:p>
            <a:pPr lvl="1">
              <a:lnSpc>
                <a:spcPct val="90000"/>
              </a:lnSpc>
              <a:spcBef>
                <a:spcPct val="40000"/>
              </a:spcBef>
              <a:buFont typeface="Wingdings" panose="05000000000000000000" pitchFamily="2" charset="2"/>
              <a:buChar char="ü"/>
            </a:pPr>
            <a:r>
              <a:rPr lang="ru-RU" altLang="en-US" sz="3200" smtClean="0">
                <a:effectLst/>
              </a:rPr>
              <a:t> </a:t>
            </a:r>
            <a:r>
              <a:rPr lang="ru-RU" altLang="en-US" smtClean="0">
                <a:effectLst/>
              </a:rPr>
              <a:t>Кругом</a:t>
            </a:r>
            <a:r>
              <a:rPr lang="ru-RU" altLang="en-US" sz="3200" smtClean="0">
                <a:effectLst/>
              </a:rPr>
              <a:t> - С - 2 раза в корпусе</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68313" y="1557338"/>
            <a:ext cx="8229600" cy="4525962"/>
          </a:xfrm>
        </p:spPr>
        <p:txBody>
          <a:bodyPr/>
          <a:lstStyle/>
          <a:p>
            <a:pPr>
              <a:defRPr/>
            </a:pPr>
            <a:r>
              <a:rPr lang="ru-RU" sz="2400" dirty="0">
                <a:effectLst/>
              </a:rPr>
              <a:t>(1) частота встречаемости относительно других лексико-грамматических классов данной словоформы. </a:t>
            </a:r>
            <a:r>
              <a:rPr lang="en-US" sz="2400" dirty="0" err="1">
                <a:effectLst/>
              </a:rPr>
              <a:t>Частота</a:t>
            </a:r>
            <a:r>
              <a:rPr lang="en-US" sz="2400" dirty="0">
                <a:effectLst/>
              </a:rPr>
              <a:t> </a:t>
            </a:r>
            <a:r>
              <a:rPr lang="en-US" sz="2400" dirty="0" err="1">
                <a:effectLst/>
              </a:rPr>
              <a:t>обычно</a:t>
            </a:r>
            <a:r>
              <a:rPr lang="en-US" sz="2400" dirty="0">
                <a:effectLst/>
              </a:rPr>
              <a:t> </a:t>
            </a:r>
            <a:r>
              <a:rPr lang="en-US" sz="2400" dirty="0" err="1">
                <a:effectLst/>
              </a:rPr>
              <a:t>подсчитывается</a:t>
            </a:r>
            <a:r>
              <a:rPr lang="en-US" sz="2400" dirty="0">
                <a:effectLst/>
              </a:rPr>
              <a:t> </a:t>
            </a:r>
            <a:r>
              <a:rPr lang="en-US" sz="2400" dirty="0" err="1">
                <a:effectLst/>
              </a:rPr>
              <a:t>на</a:t>
            </a:r>
            <a:r>
              <a:rPr lang="en-US" sz="2400" dirty="0">
                <a:effectLst/>
              </a:rPr>
              <a:t> </a:t>
            </a:r>
            <a:r>
              <a:rPr lang="en-US" sz="2400" dirty="0" err="1">
                <a:effectLst/>
              </a:rPr>
              <a:t>корпусе</a:t>
            </a:r>
            <a:r>
              <a:rPr lang="en-US" sz="2400" dirty="0">
                <a:effectLst/>
              </a:rPr>
              <a:t> </a:t>
            </a:r>
            <a:r>
              <a:rPr lang="en-US" sz="2400" dirty="0" err="1">
                <a:effectLst/>
              </a:rPr>
              <a:t>текстов</a:t>
            </a:r>
            <a:r>
              <a:rPr lang="en-US" sz="2400" dirty="0">
                <a:effectLst/>
              </a:rPr>
              <a:t>, в </a:t>
            </a:r>
            <a:r>
              <a:rPr lang="en-US" sz="2400" dirty="0" err="1">
                <a:effectLst/>
              </a:rPr>
              <a:t>котором</a:t>
            </a:r>
            <a:r>
              <a:rPr lang="en-US" sz="2400" dirty="0">
                <a:effectLst/>
              </a:rPr>
              <a:t> </a:t>
            </a:r>
            <a:r>
              <a:rPr lang="en-US" sz="2400" dirty="0" err="1">
                <a:effectLst/>
              </a:rPr>
              <a:t>предварительно</a:t>
            </a:r>
            <a:r>
              <a:rPr lang="en-US" sz="2400" dirty="0">
                <a:effectLst/>
              </a:rPr>
              <a:t> </a:t>
            </a:r>
            <a:r>
              <a:rPr lang="en-US" sz="2400" dirty="0" err="1">
                <a:effectLst/>
              </a:rPr>
              <a:t>вручную</a:t>
            </a:r>
            <a:r>
              <a:rPr lang="en-US" sz="2400" dirty="0">
                <a:effectLst/>
              </a:rPr>
              <a:t> </a:t>
            </a:r>
            <a:r>
              <a:rPr lang="en-US" sz="2400" dirty="0" err="1">
                <a:effectLst/>
              </a:rPr>
              <a:t>каждому</a:t>
            </a:r>
            <a:r>
              <a:rPr lang="en-US" sz="2400" dirty="0">
                <a:effectLst/>
              </a:rPr>
              <a:t> </a:t>
            </a:r>
            <a:r>
              <a:rPr lang="en-US" sz="2400" dirty="0" err="1">
                <a:effectLst/>
              </a:rPr>
              <a:t>слову</a:t>
            </a:r>
            <a:r>
              <a:rPr lang="en-US" sz="2400" dirty="0">
                <a:effectLst/>
              </a:rPr>
              <a:t> </a:t>
            </a:r>
            <a:r>
              <a:rPr lang="en-US" sz="2400" dirty="0" err="1">
                <a:effectLst/>
              </a:rPr>
              <a:t>приведен</a:t>
            </a:r>
            <a:r>
              <a:rPr lang="en-US" sz="2400" dirty="0">
                <a:effectLst/>
              </a:rPr>
              <a:t> в </a:t>
            </a:r>
            <a:r>
              <a:rPr lang="en-US" sz="2400" dirty="0" err="1">
                <a:effectLst/>
              </a:rPr>
              <a:t>соответствие</a:t>
            </a:r>
            <a:r>
              <a:rPr lang="en-US" sz="2400" dirty="0">
                <a:effectLst/>
              </a:rPr>
              <a:t> </a:t>
            </a:r>
            <a:r>
              <a:rPr lang="en-US" sz="2400" dirty="0" err="1">
                <a:effectLst/>
              </a:rPr>
              <a:t>лексико-грамматический</a:t>
            </a:r>
            <a:r>
              <a:rPr lang="en-US" sz="2400" dirty="0">
                <a:effectLst/>
              </a:rPr>
              <a:t> </a:t>
            </a:r>
            <a:r>
              <a:rPr lang="en-US" sz="2400" dirty="0" err="1">
                <a:effectLst/>
              </a:rPr>
              <a:t>класс</a:t>
            </a:r>
            <a:r>
              <a:rPr lang="en-US" sz="2400" dirty="0">
                <a:effectLst/>
              </a:rPr>
              <a:t>. </a:t>
            </a:r>
            <a:r>
              <a:rPr lang="en-US" sz="2400" dirty="0" err="1">
                <a:effectLst/>
              </a:rPr>
              <a:t>Таким</a:t>
            </a:r>
            <a:r>
              <a:rPr lang="en-US" sz="2400" dirty="0">
                <a:effectLst/>
              </a:rPr>
              <a:t> </a:t>
            </a:r>
            <a:r>
              <a:rPr lang="en-US" sz="2400" dirty="0" err="1">
                <a:effectLst/>
              </a:rPr>
              <a:t>образом</a:t>
            </a:r>
            <a:r>
              <a:rPr lang="en-US" sz="2400" dirty="0">
                <a:effectLst/>
              </a:rPr>
              <a:t>, </a:t>
            </a:r>
            <a:r>
              <a:rPr lang="en-US" sz="2400" dirty="0" err="1">
                <a:effectLst/>
              </a:rPr>
              <a:t>словоформа</a:t>
            </a:r>
            <a:r>
              <a:rPr lang="en-US" sz="2400" dirty="0">
                <a:effectLst/>
              </a:rPr>
              <a:t> well в </a:t>
            </a:r>
            <a:r>
              <a:rPr lang="en-US" sz="2400" dirty="0" err="1">
                <a:effectLst/>
              </a:rPr>
              <a:t>словаре</a:t>
            </a:r>
            <a:r>
              <a:rPr lang="en-US" sz="2400" dirty="0">
                <a:effectLst/>
              </a:rPr>
              <a:t> </a:t>
            </a:r>
            <a:r>
              <a:rPr lang="en-US" sz="2400" dirty="0" err="1">
                <a:effectLst/>
              </a:rPr>
              <a:t>будет</a:t>
            </a:r>
            <a:r>
              <a:rPr lang="en-US" sz="2400" dirty="0">
                <a:effectLst/>
              </a:rPr>
              <a:t> </a:t>
            </a:r>
            <a:r>
              <a:rPr lang="en-US" sz="2400" dirty="0" err="1">
                <a:effectLst/>
              </a:rPr>
              <a:t>представлена</a:t>
            </a:r>
            <a:r>
              <a:rPr lang="en-US" sz="2400" dirty="0">
                <a:effectLst/>
              </a:rPr>
              <a:t> </a:t>
            </a:r>
            <a:r>
              <a:rPr lang="en-US" sz="2400" dirty="0" err="1">
                <a:effectLst/>
              </a:rPr>
              <a:t>следующим</a:t>
            </a:r>
            <a:r>
              <a:rPr lang="en-US" sz="2400" dirty="0">
                <a:effectLst/>
              </a:rPr>
              <a:t> </a:t>
            </a:r>
            <a:r>
              <a:rPr lang="en-US" sz="2400" dirty="0" err="1">
                <a:effectLst/>
              </a:rPr>
              <a:t>образом</a:t>
            </a:r>
            <a:r>
              <a:rPr lang="en-US" sz="2400" dirty="0">
                <a:effectLst/>
              </a:rPr>
              <a:t>:</a:t>
            </a:r>
            <a:endParaRPr lang="ru-RU" sz="2400" dirty="0">
              <a:effectLst/>
            </a:endParaRPr>
          </a:p>
          <a:p>
            <a:pPr>
              <a:defRPr/>
            </a:pPr>
            <a:r>
              <a:rPr lang="en-US" sz="2400" dirty="0">
                <a:effectLst/>
              </a:rPr>
              <a:t>well		noun		4 	</a:t>
            </a:r>
            <a:r>
              <a:rPr lang="en-US" sz="2400" dirty="0" err="1">
                <a:effectLst/>
              </a:rPr>
              <a:t>occurences</a:t>
            </a:r>
            <a:r>
              <a:rPr lang="en-US" sz="2400" dirty="0">
                <a:effectLst/>
              </a:rPr>
              <a:t> in corpus</a:t>
            </a:r>
            <a:br>
              <a:rPr lang="en-US" sz="2400" dirty="0">
                <a:effectLst/>
              </a:rPr>
            </a:br>
            <a:r>
              <a:rPr lang="en-US" sz="2400" dirty="0">
                <a:effectLst/>
              </a:rPr>
              <a:t>well		adverb	1567	</a:t>
            </a:r>
            <a:r>
              <a:rPr lang="en-US" sz="2400" dirty="0" err="1">
                <a:effectLst/>
              </a:rPr>
              <a:t>occurences</a:t>
            </a:r>
            <a:r>
              <a:rPr lang="en-US" sz="2400" dirty="0">
                <a:effectLst/>
              </a:rPr>
              <a:t> in corpus</a:t>
            </a:r>
            <a:br>
              <a:rPr lang="en-US" sz="2400" dirty="0">
                <a:effectLst/>
              </a:rPr>
            </a:br>
            <a:r>
              <a:rPr lang="en-US" sz="2400" dirty="0">
                <a:effectLst/>
              </a:rPr>
              <a:t>well		adjective	6 	</a:t>
            </a:r>
            <a:r>
              <a:rPr lang="en-US" sz="2400" dirty="0" err="1">
                <a:effectLst/>
              </a:rPr>
              <a:t>occurences</a:t>
            </a:r>
            <a:r>
              <a:rPr lang="en-US" sz="2400" dirty="0">
                <a:effectLst/>
              </a:rPr>
              <a:t> in corpus</a:t>
            </a:r>
            <a:br>
              <a:rPr lang="en-US" sz="2400" dirty="0">
                <a:effectLst/>
              </a:rPr>
            </a:br>
            <a:r>
              <a:rPr lang="en-US" sz="2400" dirty="0">
                <a:effectLst/>
              </a:rPr>
              <a:t>well		interjection	1	</a:t>
            </a:r>
            <a:r>
              <a:rPr lang="en-US" sz="2400" dirty="0" err="1">
                <a:effectLst/>
              </a:rPr>
              <a:t>occurences</a:t>
            </a:r>
            <a:r>
              <a:rPr lang="en-US" sz="2400" dirty="0">
                <a:effectLst/>
              </a:rPr>
              <a:t> in corpus</a:t>
            </a:r>
            <a:br>
              <a:rPr lang="en-US" sz="2400" dirty="0">
                <a:effectLst/>
              </a:rPr>
            </a:br>
            <a:endParaRPr lang="ru-RU" sz="2400" dirty="0">
              <a:effectLst/>
            </a:endParaRPr>
          </a:p>
          <a:p>
            <a:pPr>
              <a:defRPr/>
            </a:pPr>
            <a:endParaRPr lang="ru-RU" dirty="0"/>
          </a:p>
        </p:txBody>
      </p:sp>
      <p:sp>
        <p:nvSpPr>
          <p:cNvPr id="72707" name="Rectangle 2"/>
          <p:cNvSpPr>
            <a:spLocks noGrp="1" noRot="1" noChangeArrowheads="1"/>
          </p:cNvSpPr>
          <p:nvPr>
            <p:ph type="title"/>
          </p:nvPr>
        </p:nvSpPr>
        <p:spPr>
          <a:xfrm>
            <a:off x="468313" y="260350"/>
            <a:ext cx="8675687" cy="1008063"/>
          </a:xfrm>
          <a:noFill/>
          <a:extLst>
            <a:ext uri="{909E8E84-426E-40DD-AFC4-6F175D3DCCD1}">
              <a14:hiddenFill xmlns:a14="http://schemas.microsoft.com/office/drawing/2010/main">
                <a:solidFill>
                  <a:srgbClr val="FFFFFF"/>
                </a:solidFill>
              </a14:hiddenFill>
            </a:ext>
          </a:extLst>
        </p:spPr>
        <p:txBody>
          <a:bodyPr/>
          <a:lstStyle/>
          <a:p>
            <a:r>
              <a:rPr lang="ru-RU" altLang="en-US" sz="3600" dirty="0" smtClean="0">
                <a:effectLst/>
              </a:rPr>
              <a:t>Скрытые </a:t>
            </a:r>
            <a:r>
              <a:rPr lang="ru-RU" altLang="en-US" sz="3600" dirty="0" err="1" smtClean="0">
                <a:effectLst/>
              </a:rPr>
              <a:t>марковские</a:t>
            </a:r>
            <a:r>
              <a:rPr lang="ru-RU" altLang="en-US" sz="3600" dirty="0" smtClean="0">
                <a:effectLst/>
              </a:rPr>
              <a:t> модели</a:t>
            </a:r>
            <a:br>
              <a:rPr lang="ru-RU" altLang="en-US" sz="3600" dirty="0" smtClean="0">
                <a:effectLst/>
              </a:rPr>
            </a:br>
            <a:r>
              <a:rPr lang="ru-RU" altLang="en-US" sz="3600" dirty="0" smtClean="0">
                <a:effectLst/>
              </a:rPr>
              <a:t>Лексическая вероятность</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body" idx="1"/>
          </p:nvPr>
        </p:nvSpPr>
        <p:spPr>
          <a:xfrm>
            <a:off x="457200" y="2060575"/>
            <a:ext cx="8686800" cy="3240088"/>
          </a:xfrm>
          <a:noFill/>
          <a:extLst>
            <a:ext uri="{909E8E84-426E-40DD-AFC4-6F175D3DCCD1}">
              <a14:hiddenFill xmlns:a14="http://schemas.microsoft.com/office/drawing/2010/main">
                <a:solidFill>
                  <a:srgbClr val="FFFFFF"/>
                </a:solidFill>
              </a14:hiddenFill>
            </a:ext>
          </a:extLst>
        </p:spPr>
        <p:txBody>
          <a:bodyPr/>
          <a:lstStyle/>
          <a:p>
            <a:r>
              <a:rPr lang="ru-RU" altLang="en-US" smtClean="0">
                <a:effectLst/>
              </a:rPr>
              <a:t>лексическая вероятность (вероятность тэга Х при условии, что мы имеем дело с лексемой У) </a:t>
            </a:r>
          </a:p>
          <a:p>
            <a:r>
              <a:rPr lang="ru-RU" altLang="en-US" smtClean="0">
                <a:effectLst/>
              </a:rPr>
              <a:t>контекстная вероятность </a:t>
            </a:r>
          </a:p>
          <a:p>
            <a:pPr>
              <a:buFont typeface="Wingdings" panose="05000000000000000000" pitchFamily="2" charset="2"/>
              <a:buNone/>
            </a:pPr>
            <a:r>
              <a:rPr lang="ru-RU" altLang="en-US" smtClean="0">
                <a:effectLst/>
              </a:rPr>
              <a:t>	(вероятность тэга Х при условии, что ему предшествовал </a:t>
            </a:r>
            <a:r>
              <a:rPr lang="en-US" altLang="en-US" smtClean="0">
                <a:effectLst/>
              </a:rPr>
              <a:t>/</a:t>
            </a:r>
            <a:r>
              <a:rPr lang="ru-RU" altLang="en-US" smtClean="0">
                <a:effectLst/>
              </a:rPr>
              <a:t> за ним следовал тэг У)</a:t>
            </a:r>
          </a:p>
          <a:p>
            <a:pPr>
              <a:buFont typeface="Wingdings" panose="05000000000000000000" pitchFamily="2" charset="2"/>
              <a:buNone/>
            </a:pPr>
            <a:endParaRPr lang="ru-RU" altLang="en-US" smtClean="0">
              <a:effectLst/>
            </a:endParaRPr>
          </a:p>
        </p:txBody>
      </p:sp>
      <p:sp>
        <p:nvSpPr>
          <p:cNvPr id="5" name="Rectangle 2"/>
          <p:cNvSpPr txBox="1">
            <a:spLocks noRot="1" noChangeArrowheads="1"/>
          </p:cNvSpPr>
          <p:nvPr/>
        </p:nvSpPr>
        <p:spPr bwMode="auto">
          <a:xfrm>
            <a:off x="395288" y="260350"/>
            <a:ext cx="8675687" cy="158432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anchor="ctr"/>
          <a:lst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9pPr>
          </a:lstStyle>
          <a:p>
            <a:pPr>
              <a:defRPr/>
            </a:pPr>
            <a:r>
              <a:rPr lang="ru-RU" sz="3600" kern="0" dirty="0" err="1" smtClean="0">
                <a:effectLst/>
              </a:rPr>
              <a:t>Дизамбигуация</a:t>
            </a:r>
            <a:r>
              <a:rPr lang="ru-RU" sz="3600" kern="0" dirty="0" smtClean="0">
                <a:effectLst/>
              </a:rPr>
              <a:t> (</a:t>
            </a:r>
            <a:r>
              <a:rPr lang="en-US" sz="3600" kern="0" dirty="0" err="1" smtClean="0">
                <a:effectLst/>
              </a:rPr>
              <a:t>pos</a:t>
            </a:r>
            <a:r>
              <a:rPr lang="en-US" sz="3600" kern="0" dirty="0" smtClean="0">
                <a:effectLst/>
              </a:rPr>
              <a:t>-tagging</a:t>
            </a:r>
            <a:r>
              <a:rPr lang="ru-RU" sz="3600" kern="0" dirty="0" smtClean="0">
                <a:effectLst/>
              </a:rPr>
              <a:t>), основанная на скрытых </a:t>
            </a:r>
            <a:r>
              <a:rPr lang="ru-RU" sz="3600" kern="0" dirty="0" err="1" smtClean="0">
                <a:effectLst/>
              </a:rPr>
              <a:t>марковских</a:t>
            </a:r>
            <a:r>
              <a:rPr lang="en-US" sz="3600" kern="0" dirty="0" smtClean="0">
                <a:effectLst/>
              </a:rPr>
              <a:t> </a:t>
            </a:r>
            <a:r>
              <a:rPr lang="ru-RU" sz="3600" kern="0" dirty="0" smtClean="0">
                <a:effectLst/>
              </a:rPr>
              <a:t>моделях</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rrowheads="1"/>
          </p:cNvSpPr>
          <p:nvPr>
            <p:ph type="title"/>
          </p:nvPr>
        </p:nvSpPr>
        <p:spPr>
          <a:xfrm>
            <a:off x="468313" y="260350"/>
            <a:ext cx="8675687" cy="1439863"/>
          </a:xfrm>
          <a:noFill/>
          <a:extLst>
            <a:ext uri="{909E8E84-426E-40DD-AFC4-6F175D3DCCD1}">
              <a14:hiddenFill xmlns:a14="http://schemas.microsoft.com/office/drawing/2010/main">
                <a:solidFill>
                  <a:srgbClr val="FFFFFF"/>
                </a:solidFill>
              </a14:hiddenFill>
            </a:ext>
          </a:extLst>
        </p:spPr>
        <p:txBody>
          <a:bodyPr/>
          <a:lstStyle/>
          <a:p>
            <a:r>
              <a:rPr lang="ru-RU" altLang="en-US" sz="4000" smtClean="0">
                <a:solidFill>
                  <a:srgbClr val="B4CAF6"/>
                </a:solidFill>
                <a:effectLst/>
              </a:rPr>
              <a:t>Морфологическая разметка</a:t>
            </a:r>
            <a:r>
              <a:rPr lang="ru-RU" altLang="en-US" sz="4000" smtClean="0">
                <a:effectLst/>
              </a:rPr>
              <a:t> </a:t>
            </a:r>
            <a:br>
              <a:rPr lang="ru-RU" altLang="en-US" sz="4000" smtClean="0">
                <a:effectLst/>
              </a:rPr>
            </a:br>
            <a:r>
              <a:rPr lang="ru-RU" altLang="en-US" sz="4000" smtClean="0">
                <a:effectLst/>
              </a:rPr>
              <a:t>Марковская модель</a:t>
            </a:r>
          </a:p>
        </p:txBody>
      </p:sp>
      <p:sp>
        <p:nvSpPr>
          <p:cNvPr id="77827" name="Text Box 3"/>
          <p:cNvSpPr txBox="1">
            <a:spLocks noChangeArrowheads="1"/>
          </p:cNvSpPr>
          <p:nvPr/>
        </p:nvSpPr>
        <p:spPr bwMode="auto">
          <a:xfrm>
            <a:off x="179388" y="4581525"/>
            <a:ext cx="8532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50000"/>
              </a:spcBef>
              <a:buClrTx/>
              <a:buSzTx/>
              <a:buFontTx/>
              <a:buNone/>
            </a:pPr>
            <a:endParaRPr lang="en-US" altLang="en-US" sz="2400">
              <a:latin typeface="Times New Roman" panose="02020603050405020304" pitchFamily="18" charset="0"/>
            </a:endParaRPr>
          </a:p>
        </p:txBody>
      </p:sp>
      <p:sp>
        <p:nvSpPr>
          <p:cNvPr id="77828" name="Rectangle 4"/>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ru-RU" altLang="en-US" smtClean="0">
                <a:effectLst/>
              </a:rPr>
              <a:t>T = argmax</a:t>
            </a:r>
            <a:r>
              <a:rPr lang="ru-RU" altLang="en-US" baseline="-25000" smtClean="0">
                <a:effectLst/>
              </a:rPr>
              <a:t>T</a:t>
            </a:r>
            <a:r>
              <a:rPr lang="ru-RU" altLang="en-US" smtClean="0">
                <a:effectLst/>
              </a:rPr>
              <a:t> P(W|T)P(T),</a:t>
            </a:r>
          </a:p>
          <a:p>
            <a:r>
              <a:rPr lang="ru-RU" altLang="en-US" smtClean="0">
                <a:effectLst/>
              </a:rPr>
              <a:t>P(T) = П</a:t>
            </a:r>
            <a:r>
              <a:rPr lang="ru-RU" altLang="en-US" baseline="-25000" smtClean="0">
                <a:effectLst/>
              </a:rPr>
              <a:t>i=3..n</a:t>
            </a:r>
            <a:r>
              <a:rPr lang="ru-RU" altLang="en-US" smtClean="0">
                <a:effectLst/>
              </a:rPr>
              <a:t> p</a:t>
            </a:r>
            <a:r>
              <a:rPr lang="ru-RU" altLang="en-US" baseline="-25000" smtClean="0">
                <a:effectLst/>
              </a:rPr>
              <a:t>smooth</a:t>
            </a:r>
            <a:r>
              <a:rPr lang="ru-RU" altLang="en-US" smtClean="0">
                <a:effectLst/>
              </a:rPr>
              <a:t> (t</a:t>
            </a:r>
            <a:r>
              <a:rPr lang="ru-RU" altLang="en-US" baseline="-25000" smtClean="0">
                <a:effectLst/>
              </a:rPr>
              <a:t>i</a:t>
            </a:r>
            <a:r>
              <a:rPr lang="ru-RU" altLang="en-US" smtClean="0">
                <a:effectLst/>
              </a:rPr>
              <a:t> | t</a:t>
            </a:r>
            <a:r>
              <a:rPr lang="ru-RU" altLang="en-US" baseline="-25000" smtClean="0">
                <a:effectLst/>
              </a:rPr>
              <a:t>i-2</a:t>
            </a:r>
            <a:r>
              <a:rPr lang="ru-RU" altLang="en-US" smtClean="0">
                <a:effectLst/>
              </a:rPr>
              <a:t>, t</a:t>
            </a:r>
            <a:r>
              <a:rPr lang="ru-RU" altLang="en-US" baseline="-25000" smtClean="0">
                <a:effectLst/>
              </a:rPr>
              <a:t>i-1</a:t>
            </a:r>
            <a:r>
              <a:rPr lang="ru-RU" altLang="en-US" smtClean="0">
                <a:effectLst/>
              </a:rPr>
              <a:t>) </a:t>
            </a:r>
          </a:p>
          <a:p>
            <a:r>
              <a:rPr lang="ru-RU" altLang="en-US" smtClean="0">
                <a:effectLst/>
              </a:rPr>
              <a:t>P(W|T) = П</a:t>
            </a:r>
            <a:r>
              <a:rPr lang="ru-RU" altLang="en-US" baseline="-25000" smtClean="0">
                <a:effectLst/>
              </a:rPr>
              <a:t>i=3..n</a:t>
            </a:r>
            <a:r>
              <a:rPr lang="ru-RU" altLang="en-US" smtClean="0">
                <a:effectLst/>
              </a:rPr>
              <a:t> p</a:t>
            </a:r>
            <a:r>
              <a:rPr lang="ru-RU" altLang="en-US" baseline="-25000" smtClean="0">
                <a:effectLst/>
              </a:rPr>
              <a:t>smooth_lex</a:t>
            </a:r>
            <a:r>
              <a:rPr lang="ru-RU" altLang="en-US" smtClean="0">
                <a:effectLst/>
              </a:rPr>
              <a:t> (w</a:t>
            </a:r>
            <a:r>
              <a:rPr lang="ru-RU" altLang="en-US" baseline="-25000" smtClean="0">
                <a:effectLst/>
              </a:rPr>
              <a:t>i</a:t>
            </a:r>
            <a:r>
              <a:rPr lang="ru-RU" altLang="en-US" smtClean="0">
                <a:effectLst/>
              </a:rPr>
              <a:t> | t</a:t>
            </a:r>
            <a:r>
              <a:rPr lang="ru-RU" altLang="en-US" baseline="-25000" smtClean="0">
                <a:effectLst/>
              </a:rPr>
              <a:t>i</a:t>
            </a:r>
            <a:r>
              <a:rPr lang="ru-RU" altLang="en-US" smtClean="0">
                <a:effectLst/>
              </a:rPr>
              <a:t>, t</a:t>
            </a:r>
            <a:r>
              <a:rPr lang="ru-RU" altLang="en-US" baseline="-25000" smtClean="0">
                <a:effectLst/>
              </a:rPr>
              <a:t>i-1</a:t>
            </a:r>
            <a:r>
              <a:rPr lang="ru-RU" altLang="en-US" smtClean="0">
                <a:effectLst/>
              </a:rPr>
              <a:t>).</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021" name="Group 157"/>
          <p:cNvGraphicFramePr>
            <a:graphicFrameLocks noGrp="1"/>
          </p:cNvGraphicFramePr>
          <p:nvPr>
            <p:ph type="tbl" idx="1"/>
          </p:nvPr>
        </p:nvGraphicFramePr>
        <p:xfrm>
          <a:off x="457200" y="1600200"/>
          <a:ext cx="8229600" cy="4525964"/>
        </p:xfrm>
        <a:graphic>
          <a:graphicData uri="http://schemas.openxmlformats.org/drawingml/2006/table">
            <a:tbl>
              <a:tblPr/>
              <a:tblGrid>
                <a:gridCol w="2044700">
                  <a:extLst>
                    <a:ext uri="{9D8B030D-6E8A-4147-A177-3AD203B41FA5}">
                      <a16:colId xmlns:a16="http://schemas.microsoft.com/office/drawing/2014/main" val="20000"/>
                    </a:ext>
                  </a:extLst>
                </a:gridCol>
                <a:gridCol w="2109788">
                  <a:extLst>
                    <a:ext uri="{9D8B030D-6E8A-4147-A177-3AD203B41FA5}">
                      <a16:colId xmlns:a16="http://schemas.microsoft.com/office/drawing/2014/main" val="20001"/>
                    </a:ext>
                  </a:extLst>
                </a:gridCol>
                <a:gridCol w="2306637">
                  <a:extLst>
                    <a:ext uri="{9D8B030D-6E8A-4147-A177-3AD203B41FA5}">
                      <a16:colId xmlns:a16="http://schemas.microsoft.com/office/drawing/2014/main" val="20002"/>
                    </a:ext>
                  </a:extLst>
                </a:gridCol>
                <a:gridCol w="1768475">
                  <a:extLst>
                    <a:ext uri="{9D8B030D-6E8A-4147-A177-3AD203B41FA5}">
                      <a16:colId xmlns:a16="http://schemas.microsoft.com/office/drawing/2014/main" val="20003"/>
                    </a:ext>
                  </a:extLst>
                </a:gridCol>
              </a:tblGrid>
              <a:tr h="9985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The</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AT</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ru-RU" sz="2400" b="0" i="0" u="none" strike="noStrike" cap="none" normalizeH="0" baseline="0" smtClean="0">
                        <a:ln>
                          <a:noFill/>
                        </a:ln>
                        <a:solidFill>
                          <a:schemeClr val="tx1"/>
                        </a:solidFill>
                        <a:effectLst>
                          <a:outerShdw blurRad="38100" dist="38100" dir="2700000" algn="tl">
                            <a:srgbClr val="000000"/>
                          </a:outerShdw>
                        </a:effectLst>
                        <a:latin typeface="Garamond" pitchFamily="18"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ru-RU" sz="2400" b="0" i="0" u="none" strike="noStrike" cap="none" normalizeH="0" baseline="0" smtClean="0">
                        <a:ln>
                          <a:noFill/>
                        </a:ln>
                        <a:solidFill>
                          <a:schemeClr val="tx1"/>
                        </a:solidFill>
                        <a:effectLst>
                          <a:outerShdw blurRad="38100" dist="38100" dir="2700000" algn="tl">
                            <a:srgbClr val="000000"/>
                          </a:outerShdw>
                        </a:effectLst>
                        <a:latin typeface="Garamond" pitchFamily="18"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00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man</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NN</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VB</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ru-RU" sz="2400" b="0" i="0" u="none" strike="noStrike" cap="none" normalizeH="0" baseline="0" smtClean="0">
                        <a:ln>
                          <a:noFill/>
                        </a:ln>
                        <a:solidFill>
                          <a:schemeClr val="tx1"/>
                        </a:solidFill>
                        <a:effectLst>
                          <a:outerShdw blurRad="38100" dist="38100" dir="2700000" algn="tl">
                            <a:srgbClr val="000000"/>
                          </a:outerShdw>
                        </a:effectLst>
                        <a:latin typeface="Garamond" pitchFamily="18"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8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still</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NN</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VB</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RB</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00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saw</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NN</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VBD</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ru-RU" sz="2400" b="0" i="0" u="none" strike="noStrike" cap="none" normalizeH="0" baseline="0" smtClean="0">
                        <a:ln>
                          <a:noFill/>
                        </a:ln>
                        <a:solidFill>
                          <a:schemeClr val="tx1"/>
                        </a:solidFill>
                        <a:effectLst>
                          <a:outerShdw blurRad="38100" dist="38100" dir="2700000" algn="tl">
                            <a:srgbClr val="000000"/>
                          </a:outerShdw>
                        </a:effectLst>
                        <a:latin typeface="Garamond" pitchFamily="18"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985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her</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PPO</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PP$</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ru-RU" sz="2400" b="0" i="0" u="none" strike="noStrike" cap="none" normalizeH="0" baseline="0" smtClean="0">
                        <a:ln>
                          <a:noFill/>
                        </a:ln>
                        <a:solidFill>
                          <a:schemeClr val="tx1"/>
                        </a:solidFill>
                        <a:effectLst>
                          <a:outerShdw blurRad="38100" dist="38100" dir="2700000" algn="tl">
                            <a:srgbClr val="000000"/>
                          </a:outerShdw>
                        </a:effectLst>
                        <a:latin typeface="Garamond" pitchFamily="18"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8882" name="Rectangle 36"/>
          <p:cNvSpPr>
            <a:spLocks noRot="1" noChangeArrowheads="1"/>
          </p:cNvSpPr>
          <p:nvPr/>
        </p:nvSpPr>
        <p:spPr bwMode="auto">
          <a:xfrm>
            <a:off x="468313" y="260350"/>
            <a:ext cx="8229600"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ru-RU" altLang="en-US" sz="3600" b="1">
                <a:solidFill>
                  <a:srgbClr val="B4CAF6"/>
                </a:solidFill>
              </a:rPr>
              <a:t>Морфологическая разметка. </a:t>
            </a:r>
            <a:br>
              <a:rPr lang="ru-RU" altLang="en-US" sz="3600" b="1">
                <a:solidFill>
                  <a:srgbClr val="B4CAF6"/>
                </a:solidFill>
              </a:rPr>
            </a:br>
            <a:r>
              <a:rPr lang="ru-RU" altLang="en-US" sz="3600" b="1">
                <a:solidFill>
                  <a:srgbClr val="B4CAF6"/>
                </a:solidFill>
              </a:rPr>
              <a:t>Марковская модель. Пример</a:t>
            </a:r>
            <a:endParaRPr lang="ru-RU" altLang="en-US" sz="3600" b="1">
              <a:solidFill>
                <a:schemeClr val="tx2"/>
              </a:solidFill>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
          <p:cNvSpPr>
            <a:spLocks noChangeArrowheads="1"/>
          </p:cNvSpPr>
          <p:nvPr/>
        </p:nvSpPr>
        <p:spPr bwMode="auto">
          <a:xfrm>
            <a:off x="0" y="2209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endParaRPr lang="en-US" altLang="en-US" sz="1800"/>
          </a:p>
        </p:txBody>
      </p:sp>
      <p:graphicFrame>
        <p:nvGraphicFramePr>
          <p:cNvPr id="39474" name="Group 562"/>
          <p:cNvGraphicFramePr>
            <a:graphicFrameLocks noGrp="1"/>
          </p:cNvGraphicFramePr>
          <p:nvPr/>
        </p:nvGraphicFramePr>
        <p:xfrm>
          <a:off x="611188" y="1557338"/>
          <a:ext cx="7848600" cy="4665664"/>
        </p:xfrm>
        <a:graphic>
          <a:graphicData uri="http://schemas.openxmlformats.org/drawingml/2006/table">
            <a:tbl>
              <a:tblPr/>
              <a:tblGrid>
                <a:gridCol w="1101725">
                  <a:extLst>
                    <a:ext uri="{9D8B030D-6E8A-4147-A177-3AD203B41FA5}">
                      <a16:colId xmlns:a16="http://schemas.microsoft.com/office/drawing/2014/main" val="20000"/>
                    </a:ext>
                  </a:extLst>
                </a:gridCol>
                <a:gridCol w="900112">
                  <a:extLst>
                    <a:ext uri="{9D8B030D-6E8A-4147-A177-3AD203B41FA5}">
                      <a16:colId xmlns:a16="http://schemas.microsoft.com/office/drawing/2014/main" val="20001"/>
                    </a:ext>
                  </a:extLst>
                </a:gridCol>
                <a:gridCol w="1068388">
                  <a:extLst>
                    <a:ext uri="{9D8B030D-6E8A-4147-A177-3AD203B41FA5}">
                      <a16:colId xmlns:a16="http://schemas.microsoft.com/office/drawing/2014/main" val="20002"/>
                    </a:ext>
                  </a:extLst>
                </a:gridCol>
                <a:gridCol w="976312">
                  <a:extLst>
                    <a:ext uri="{9D8B030D-6E8A-4147-A177-3AD203B41FA5}">
                      <a16:colId xmlns:a16="http://schemas.microsoft.com/office/drawing/2014/main" val="20003"/>
                    </a:ext>
                  </a:extLst>
                </a:gridCol>
                <a:gridCol w="900113">
                  <a:extLst>
                    <a:ext uri="{9D8B030D-6E8A-4147-A177-3AD203B41FA5}">
                      <a16:colId xmlns:a16="http://schemas.microsoft.com/office/drawing/2014/main" val="20004"/>
                    </a:ext>
                  </a:extLst>
                </a:gridCol>
                <a:gridCol w="900112">
                  <a:extLst>
                    <a:ext uri="{9D8B030D-6E8A-4147-A177-3AD203B41FA5}">
                      <a16:colId xmlns:a16="http://schemas.microsoft.com/office/drawing/2014/main" val="20005"/>
                    </a:ext>
                  </a:extLst>
                </a:gridCol>
                <a:gridCol w="1101725">
                  <a:extLst>
                    <a:ext uri="{9D8B030D-6E8A-4147-A177-3AD203B41FA5}">
                      <a16:colId xmlns:a16="http://schemas.microsoft.com/office/drawing/2014/main" val="20006"/>
                    </a:ext>
                  </a:extLst>
                </a:gridCol>
                <a:gridCol w="900113">
                  <a:extLst>
                    <a:ext uri="{9D8B030D-6E8A-4147-A177-3AD203B41FA5}">
                      <a16:colId xmlns:a16="http://schemas.microsoft.com/office/drawing/2014/main" val="20007"/>
                    </a:ext>
                  </a:extLst>
                </a:gridCol>
              </a:tblGrid>
              <a:tr h="9572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ru-RU" sz="2400" b="0" i="0" u="none" strike="noStrike" cap="none" normalizeH="0" baseline="0" smtClean="0">
                        <a:ln>
                          <a:noFill/>
                        </a:ln>
                        <a:solidFill>
                          <a:schemeClr val="tx1"/>
                        </a:solidFill>
                        <a:effectLst>
                          <a:outerShdw blurRad="38100" dist="38100" dir="2700000" algn="tl">
                            <a:srgbClr val="000000"/>
                          </a:outerShdw>
                        </a:effectLst>
                        <a:latin typeface="Garamond" pitchFamily="18"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NN</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PPO</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PP$</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RB</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VB</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VBD</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02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AT</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186</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8</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8</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9</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02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NN</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40</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40</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9</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66</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186</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8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PPO</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7</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16</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164</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109</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16</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313</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02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PP$</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176</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02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RB</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16</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164</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109</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16</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313</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28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VB</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22</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694</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146</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98</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9</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59</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302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VBD</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11</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584</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143</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160</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91</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79958" name="Rectangle 88"/>
          <p:cNvSpPr>
            <a:spLocks noRot="1" noChangeArrowheads="1"/>
          </p:cNvSpPr>
          <p:nvPr/>
        </p:nvSpPr>
        <p:spPr bwMode="auto">
          <a:xfrm>
            <a:off x="468313" y="260350"/>
            <a:ext cx="8229600"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ru-RU" altLang="en-US" sz="3600" b="1" dirty="0" smtClean="0">
                <a:solidFill>
                  <a:srgbClr val="B4CAF6"/>
                </a:solidFill>
              </a:rPr>
              <a:t>Марковская </a:t>
            </a:r>
            <a:r>
              <a:rPr lang="ru-RU" altLang="en-US" sz="3600" b="1" dirty="0">
                <a:solidFill>
                  <a:srgbClr val="B4CAF6"/>
                </a:solidFill>
              </a:rPr>
              <a:t>модель. Пример</a:t>
            </a:r>
            <a:endParaRPr lang="ru-RU" altLang="en-US" sz="3600" b="1" dirty="0">
              <a:solidFill>
                <a:schemeClr val="tx2"/>
              </a:solidFil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476" name="Group 468"/>
          <p:cNvGraphicFramePr>
            <a:graphicFrameLocks noGrp="1"/>
          </p:cNvGraphicFramePr>
          <p:nvPr>
            <p:ph type="tbl" idx="1"/>
          </p:nvPr>
        </p:nvGraphicFramePr>
        <p:xfrm>
          <a:off x="457200" y="1600200"/>
          <a:ext cx="8229600" cy="4845050"/>
        </p:xfrm>
        <a:graphic>
          <a:graphicData uri="http://schemas.openxmlformats.org/drawingml/2006/table">
            <a:tbl>
              <a:tblPr/>
              <a:tblGrid>
                <a:gridCol w="1211263">
                  <a:extLst>
                    <a:ext uri="{9D8B030D-6E8A-4147-A177-3AD203B41FA5}">
                      <a16:colId xmlns:a16="http://schemas.microsoft.com/office/drawing/2014/main" val="20000"/>
                    </a:ext>
                  </a:extLst>
                </a:gridCol>
                <a:gridCol w="1671637">
                  <a:extLst>
                    <a:ext uri="{9D8B030D-6E8A-4147-A177-3AD203B41FA5}">
                      <a16:colId xmlns:a16="http://schemas.microsoft.com/office/drawing/2014/main" val="20001"/>
                    </a:ext>
                  </a:extLst>
                </a:gridCol>
                <a:gridCol w="1311275">
                  <a:extLst>
                    <a:ext uri="{9D8B030D-6E8A-4147-A177-3AD203B41FA5}">
                      <a16:colId xmlns:a16="http://schemas.microsoft.com/office/drawing/2014/main" val="20002"/>
                    </a:ext>
                  </a:extLst>
                </a:gridCol>
                <a:gridCol w="1258888">
                  <a:extLst>
                    <a:ext uri="{9D8B030D-6E8A-4147-A177-3AD203B41FA5}">
                      <a16:colId xmlns:a16="http://schemas.microsoft.com/office/drawing/2014/main" val="20003"/>
                    </a:ext>
                  </a:extLst>
                </a:gridCol>
                <a:gridCol w="1387475">
                  <a:extLst>
                    <a:ext uri="{9D8B030D-6E8A-4147-A177-3AD203B41FA5}">
                      <a16:colId xmlns:a16="http://schemas.microsoft.com/office/drawing/2014/main" val="20004"/>
                    </a:ext>
                  </a:extLst>
                </a:gridCol>
                <a:gridCol w="1389062">
                  <a:extLst>
                    <a:ext uri="{9D8B030D-6E8A-4147-A177-3AD203B41FA5}">
                      <a16:colId xmlns:a16="http://schemas.microsoft.com/office/drawing/2014/main" val="20005"/>
                    </a:ext>
                  </a:extLst>
                </a:gridCol>
              </a:tblGrid>
              <a:tr h="762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ru-RU" sz="2400" b="0" i="0" u="none" strike="noStrike" cap="none" normalizeH="0" baseline="0" smtClean="0">
                        <a:ln>
                          <a:noFill/>
                        </a:ln>
                        <a:solidFill>
                          <a:schemeClr val="tx1"/>
                        </a:solidFill>
                        <a:effectLst>
                          <a:outerShdw blurRad="38100" dist="38100" dir="2700000" algn="tl">
                            <a:srgbClr val="000000"/>
                          </a:outerShdw>
                        </a:effectLst>
                        <a:latin typeface="Garamond" pitchFamily="18"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I</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see</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a</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bird</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ru-RU" sz="2400" b="0" i="0" u="none" strike="noStrike" cap="none" normalizeH="0" baseline="0" smtClean="0">
                        <a:ln>
                          <a:noFill/>
                        </a:ln>
                        <a:solidFill>
                          <a:schemeClr val="tx1"/>
                        </a:solidFill>
                        <a:effectLst>
                          <a:outerShdw blurRad="38100" dist="38100" dir="2700000" algn="tl">
                            <a:srgbClr val="000000"/>
                          </a:outerShdw>
                        </a:effectLst>
                        <a:latin typeface="Garamond" pitchFamily="18"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32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A1</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PPSS</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VB</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AT</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NN</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10</a:t>
                      </a:r>
                      <a:r>
                        <a:rPr kumimoji="0" lang="en-US" sz="2400" b="0" i="0" u="none" strike="noStrike" cap="none" normalizeH="0" baseline="30000" smtClean="0">
                          <a:ln>
                            <a:noFill/>
                          </a:ln>
                          <a:solidFill>
                            <a:schemeClr val="tx1"/>
                          </a:solidFill>
                          <a:effectLst/>
                          <a:latin typeface="Times New Roman" pitchFamily="18" charset="0"/>
                          <a:cs typeface="Times New Roman" pitchFamily="18" charset="0"/>
                        </a:rPr>
                        <a:t>-4</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4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A2</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PPSS</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VB</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IN</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NN</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10</a:t>
                      </a:r>
                      <a:r>
                        <a:rPr kumimoji="0" lang="en-US" sz="2400" b="0" i="0" u="none" strike="noStrike" cap="none" normalizeH="0" baseline="30000" smtClean="0">
                          <a:ln>
                            <a:noFill/>
                          </a:ln>
                          <a:solidFill>
                            <a:schemeClr val="tx1"/>
                          </a:solidFill>
                          <a:effectLst/>
                          <a:latin typeface="Times New Roman" pitchFamily="18" charset="0"/>
                          <a:cs typeface="Times New Roman" pitchFamily="18" charset="0"/>
                        </a:rPr>
                        <a:t>-9</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2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A3</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PPSS</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UH</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AT</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NN</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4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A4</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PPSS</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UH</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IN</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NN</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69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A5</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NP</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VB</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AT</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NN</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10</a:t>
                      </a:r>
                      <a:r>
                        <a:rPr kumimoji="0" lang="en-US" sz="2400" b="0" i="0" u="none" strike="noStrike" cap="none" normalizeH="0" baseline="30000" smtClean="0">
                          <a:ln>
                            <a:noFill/>
                          </a:ln>
                          <a:solidFill>
                            <a:schemeClr val="tx1"/>
                          </a:solidFill>
                          <a:effectLst/>
                          <a:latin typeface="Times New Roman" pitchFamily="18" charset="0"/>
                          <a:cs typeface="Times New Roman" pitchFamily="18" charset="0"/>
                        </a:rPr>
                        <a:t>-10</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69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A6</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NP</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VB</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IN</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NN</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10</a:t>
                      </a:r>
                      <a:r>
                        <a:rPr kumimoji="0" lang="en-US" sz="2400" b="0" i="0" u="none" strike="noStrike" cap="none" normalizeH="0" baseline="30000" smtClean="0">
                          <a:ln>
                            <a:noFill/>
                          </a:ln>
                          <a:solidFill>
                            <a:schemeClr val="tx1"/>
                          </a:solidFill>
                          <a:effectLst/>
                          <a:latin typeface="Times New Roman" pitchFamily="18" charset="0"/>
                          <a:cs typeface="Times New Roman" pitchFamily="18" charset="0"/>
                        </a:rPr>
                        <a:t>-15</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32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A7</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NP</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UH</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AT</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NN</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4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A8</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NP</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UH</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IN</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NN</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80970" name="Rectangle 76"/>
          <p:cNvSpPr>
            <a:spLocks noRot="1" noChangeArrowheads="1"/>
          </p:cNvSpPr>
          <p:nvPr/>
        </p:nvSpPr>
        <p:spPr bwMode="auto">
          <a:xfrm>
            <a:off x="468313" y="260350"/>
            <a:ext cx="8229600"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ru-RU" altLang="en-US" sz="3600" b="1" dirty="0" smtClean="0">
                <a:solidFill>
                  <a:srgbClr val="B4CAF6"/>
                </a:solidFill>
              </a:rPr>
              <a:t>Марковская </a:t>
            </a:r>
            <a:r>
              <a:rPr lang="ru-RU" altLang="en-US" sz="3600" b="1" dirty="0">
                <a:solidFill>
                  <a:srgbClr val="B4CAF6"/>
                </a:solidFill>
              </a:rPr>
              <a:t>модель. Пример</a:t>
            </a:r>
            <a:endParaRPr lang="ru-RU" altLang="en-US" sz="3600" b="1" dirty="0">
              <a:solidFill>
                <a:schemeClr val="tx2"/>
              </a:solidFil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rrowheads="1"/>
          </p:cNvSpPr>
          <p:nvPr>
            <p:ph type="title"/>
          </p:nvPr>
        </p:nvSpPr>
        <p:spPr>
          <a:xfrm>
            <a:off x="0" y="116632"/>
            <a:ext cx="8964613" cy="1143000"/>
          </a:xfrm>
          <a:noFill/>
          <a:extLst>
            <a:ext uri="{909E8E84-426E-40DD-AFC4-6F175D3DCCD1}">
              <a14:hiddenFill xmlns:a14="http://schemas.microsoft.com/office/drawing/2010/main">
                <a:solidFill>
                  <a:srgbClr val="FFFFFF"/>
                </a:solidFill>
              </a14:hiddenFill>
            </a:ext>
          </a:extLst>
        </p:spPr>
        <p:txBody>
          <a:bodyPr/>
          <a:lstStyle/>
          <a:p>
            <a:r>
              <a:rPr lang="ru-RU" altLang="en-US" sz="2800" dirty="0" smtClean="0">
                <a:solidFill>
                  <a:srgbClr val="B4CAF6"/>
                </a:solidFill>
                <a:effectLst/>
              </a:rPr>
              <a:t>Сравнение </a:t>
            </a:r>
            <a:r>
              <a:rPr lang="ru-RU" altLang="en-US" sz="2800" dirty="0" err="1" smtClean="0">
                <a:solidFill>
                  <a:srgbClr val="B4CAF6"/>
                </a:solidFill>
                <a:effectLst/>
              </a:rPr>
              <a:t>парсеров</a:t>
            </a:r>
            <a:r>
              <a:rPr lang="ru-RU" altLang="en-US" sz="2800" dirty="0" smtClean="0">
                <a:solidFill>
                  <a:srgbClr val="B4CAF6"/>
                </a:solidFill>
                <a:effectLst/>
              </a:rPr>
              <a:t> на </a:t>
            </a:r>
            <a:r>
              <a:rPr lang="ru-RU" altLang="en-US" sz="2800" dirty="0" err="1" smtClean="0">
                <a:solidFill>
                  <a:srgbClr val="B4CAF6"/>
                </a:solidFill>
                <a:effectLst/>
              </a:rPr>
              <a:t>частеречном</a:t>
            </a:r>
            <a:r>
              <a:rPr lang="ru-RU" altLang="en-US" sz="2800" dirty="0" smtClean="0">
                <a:solidFill>
                  <a:srgbClr val="B4CAF6"/>
                </a:solidFill>
                <a:effectLst/>
              </a:rPr>
              <a:t> наборе тэгов</a:t>
            </a:r>
            <a:r>
              <a:rPr lang="ru-RU" altLang="en-US" sz="3600" dirty="0" smtClean="0">
                <a:effectLst/>
              </a:rPr>
              <a:t> </a:t>
            </a:r>
            <a:br>
              <a:rPr lang="ru-RU" altLang="en-US" sz="3600" dirty="0" smtClean="0">
                <a:effectLst/>
              </a:rPr>
            </a:br>
            <a:r>
              <a:rPr lang="ru-RU" altLang="en-US" sz="3600" dirty="0" smtClean="0">
                <a:effectLst/>
              </a:rPr>
              <a:t>(</a:t>
            </a:r>
            <a:r>
              <a:rPr lang="en-US" altLang="en-US" sz="3600" dirty="0" smtClean="0">
                <a:effectLst/>
              </a:rPr>
              <a:t>Trigram - HMM</a:t>
            </a:r>
            <a:r>
              <a:rPr lang="ru-RU" altLang="en-US" sz="3600" dirty="0" smtClean="0">
                <a:effectLst/>
              </a:rPr>
              <a:t>)</a:t>
            </a:r>
          </a:p>
        </p:txBody>
      </p:sp>
      <p:graphicFrame>
        <p:nvGraphicFramePr>
          <p:cNvPr id="126979" name="Group 3"/>
          <p:cNvGraphicFramePr>
            <a:graphicFrameLocks noGrp="1"/>
          </p:cNvGraphicFramePr>
          <p:nvPr>
            <p:ph type="tbl" idx="1"/>
            <p:extLst>
              <p:ext uri="{D42A27DB-BD31-4B8C-83A1-F6EECF244321}">
                <p14:modId xmlns:p14="http://schemas.microsoft.com/office/powerpoint/2010/main" val="321248059"/>
              </p:ext>
            </p:extLst>
          </p:nvPr>
        </p:nvGraphicFramePr>
        <p:xfrm>
          <a:off x="385763" y="1269564"/>
          <a:ext cx="8578850" cy="4849816"/>
        </p:xfrm>
        <a:graphic>
          <a:graphicData uri="http://schemas.openxmlformats.org/drawingml/2006/table">
            <a:tbl>
              <a:tblPr/>
              <a:tblGrid>
                <a:gridCol w="1811337">
                  <a:extLst>
                    <a:ext uri="{9D8B030D-6E8A-4147-A177-3AD203B41FA5}">
                      <a16:colId xmlns:a16="http://schemas.microsoft.com/office/drawing/2014/main" val="20000"/>
                    </a:ext>
                  </a:extLst>
                </a:gridCol>
                <a:gridCol w="1582738">
                  <a:extLst>
                    <a:ext uri="{9D8B030D-6E8A-4147-A177-3AD203B41FA5}">
                      <a16:colId xmlns:a16="http://schemas.microsoft.com/office/drawing/2014/main" val="20001"/>
                    </a:ext>
                  </a:extLst>
                </a:gridCol>
                <a:gridCol w="1935162">
                  <a:extLst>
                    <a:ext uri="{9D8B030D-6E8A-4147-A177-3AD203B41FA5}">
                      <a16:colId xmlns:a16="http://schemas.microsoft.com/office/drawing/2014/main" val="20002"/>
                    </a:ext>
                  </a:extLst>
                </a:gridCol>
                <a:gridCol w="1665288">
                  <a:extLst>
                    <a:ext uri="{9D8B030D-6E8A-4147-A177-3AD203B41FA5}">
                      <a16:colId xmlns:a16="http://schemas.microsoft.com/office/drawing/2014/main" val="20003"/>
                    </a:ext>
                  </a:extLst>
                </a:gridCol>
                <a:gridCol w="1584325">
                  <a:extLst>
                    <a:ext uri="{9D8B030D-6E8A-4147-A177-3AD203B41FA5}">
                      <a16:colId xmlns:a16="http://schemas.microsoft.com/office/drawing/2014/main" val="20004"/>
                    </a:ext>
                  </a:extLst>
                </a:gridCol>
              </a:tblGrid>
              <a:tr h="155447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Times New Roman" pitchFamily="18" charset="0"/>
                          <a:ea typeface="Times New Roman" pitchFamily="18" charset="0"/>
                          <a:cs typeface="TimesNewRomanPSMT" charset="-52"/>
                        </a:rPr>
                        <a:t>Название модуля</a:t>
                      </a:r>
                      <a:endParaRPr kumimoji="0" lang="ru-RU" sz="2400" b="0" i="0" u="none" strike="noStrike" cap="none" normalizeH="0" baseline="0" dirty="0" smtClean="0">
                        <a:ln>
                          <a:noFill/>
                        </a:ln>
                        <a:solidFill>
                          <a:schemeClr val="tx1"/>
                        </a:solidFill>
                        <a:effectLst/>
                        <a:latin typeface="Arial" pitchFamily="34" charset="0"/>
                        <a:ea typeface="Times New Roman" pitchFamily="18" charset="0"/>
                        <a:cs typeface="TimesNewRomanPSMT" charset="-52"/>
                      </a:endParaRPr>
                    </a:p>
                  </a:txBody>
                  <a:tcPr marT="45716" marB="45716"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Times New Roman" pitchFamily="18" charset="0"/>
                          <a:ea typeface="Times New Roman" pitchFamily="18" charset="0"/>
                          <a:cs typeface="TimesNewRomanPSMT" charset="-52"/>
                        </a:rPr>
                        <a:t>Частичн. снятие омонимии</a:t>
                      </a:r>
                      <a:endParaRPr kumimoji="0" lang="ru-RU" sz="2400" b="0" i="0" u="none" strike="noStrike" cap="none" normalizeH="0" baseline="0" smtClean="0">
                        <a:ln>
                          <a:noFill/>
                        </a:ln>
                        <a:solidFill>
                          <a:schemeClr val="tx1"/>
                        </a:solidFill>
                        <a:effectLst/>
                        <a:latin typeface="Arial" pitchFamily="34" charset="0"/>
                        <a:ea typeface="Times New Roman" pitchFamily="18" charset="0"/>
                        <a:cs typeface="TimesNewRomanPSMT" charset="-52"/>
                      </a:endParaRPr>
                    </a:p>
                  </a:txBody>
                  <a:tcPr marT="45716" marB="45716"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2400" b="0" i="0" u="none" strike="noStrike" cap="none" normalizeH="0" baseline="0" dirty="0" err="1" smtClean="0">
                          <a:ln>
                            <a:noFill/>
                          </a:ln>
                          <a:solidFill>
                            <a:schemeClr val="tx1"/>
                          </a:solidFill>
                          <a:effectLst/>
                          <a:latin typeface="Times New Roman" pitchFamily="18" charset="0"/>
                          <a:ea typeface="Times New Roman" pitchFamily="18" charset="0"/>
                          <a:cs typeface="TimesNewRomanPSMT" charset="-52"/>
                        </a:rPr>
                        <a:t>Средн</a:t>
                      </a:r>
                      <a:r>
                        <a:rPr kumimoji="0" lang="ru-RU" sz="2400" b="0" i="0" u="none" strike="noStrike" cap="none" normalizeH="0" baseline="0" dirty="0" smtClean="0">
                          <a:ln>
                            <a:noFill/>
                          </a:ln>
                          <a:solidFill>
                            <a:schemeClr val="tx1"/>
                          </a:solidFill>
                          <a:effectLst/>
                          <a:latin typeface="Times New Roman" pitchFamily="18" charset="0"/>
                          <a:ea typeface="Times New Roman" pitchFamily="18" charset="0"/>
                          <a:cs typeface="TimesNewRomanPSMT" charset="-52"/>
                        </a:rPr>
                        <a:t>.  уровень </a:t>
                      </a:r>
                      <a:r>
                        <a:rPr kumimoji="0" lang="ru-RU" sz="2400" b="0" i="0" u="none" strike="noStrike" cap="none" normalizeH="0" baseline="0" dirty="0" err="1" smtClean="0">
                          <a:ln>
                            <a:noFill/>
                          </a:ln>
                          <a:solidFill>
                            <a:schemeClr val="tx1"/>
                          </a:solidFill>
                          <a:effectLst/>
                          <a:latin typeface="Times New Roman" pitchFamily="18" charset="0"/>
                          <a:ea typeface="Times New Roman" pitchFamily="18" charset="0"/>
                          <a:cs typeface="TimesNewRomanPSMT" charset="-52"/>
                        </a:rPr>
                        <a:t>оставш</a:t>
                      </a:r>
                      <a:r>
                        <a:rPr kumimoji="0" lang="ru-RU" sz="2400" b="0" i="0" u="none" strike="noStrike" cap="none" normalizeH="0" baseline="0" dirty="0" smtClean="0">
                          <a:ln>
                            <a:noFill/>
                          </a:ln>
                          <a:solidFill>
                            <a:schemeClr val="tx1"/>
                          </a:solidFill>
                          <a:effectLst/>
                          <a:latin typeface="Times New Roman" pitchFamily="18" charset="0"/>
                          <a:ea typeface="Times New Roman" pitchFamily="18" charset="0"/>
                          <a:cs typeface="TimesNewRomanPSMT" charset="-52"/>
                        </a:rPr>
                        <a:t>. </a:t>
                      </a:r>
                      <a:r>
                        <a:rPr kumimoji="0" lang="ru-RU" sz="2400" b="0" i="0" u="none" strike="noStrike" cap="none" normalizeH="0" baseline="0" dirty="0" err="1" smtClean="0">
                          <a:ln>
                            <a:noFill/>
                          </a:ln>
                          <a:solidFill>
                            <a:schemeClr val="tx1"/>
                          </a:solidFill>
                          <a:effectLst/>
                          <a:latin typeface="Times New Roman" pitchFamily="18" charset="0"/>
                          <a:ea typeface="Times New Roman" pitchFamily="18" charset="0"/>
                          <a:cs typeface="TimesNewRomanPSMT" charset="-52"/>
                        </a:rPr>
                        <a:t>неоднозначн</a:t>
                      </a:r>
                      <a:r>
                        <a:rPr kumimoji="0" lang="ru-RU" sz="2400" b="0" i="0" u="none" strike="noStrike" cap="none" normalizeH="0" baseline="0" dirty="0" smtClean="0">
                          <a:ln>
                            <a:noFill/>
                          </a:ln>
                          <a:solidFill>
                            <a:schemeClr val="tx1"/>
                          </a:solidFill>
                          <a:effectLst/>
                          <a:latin typeface="Times New Roman" pitchFamily="18" charset="0"/>
                          <a:ea typeface="Times New Roman" pitchFamily="18" charset="0"/>
                          <a:cs typeface="TimesNewRomanPSMT" charset="-52"/>
                        </a:rPr>
                        <a:t>.</a:t>
                      </a:r>
                      <a:endParaRPr kumimoji="0" lang="ru-RU" sz="2400" b="0" i="0" u="none" strike="noStrike" cap="none" normalizeH="0" baseline="0" dirty="0" smtClean="0">
                        <a:ln>
                          <a:noFill/>
                        </a:ln>
                        <a:solidFill>
                          <a:schemeClr val="tx1"/>
                        </a:solidFill>
                        <a:effectLst/>
                        <a:latin typeface="Arial" pitchFamily="34" charset="0"/>
                        <a:ea typeface="Times New Roman" pitchFamily="18" charset="0"/>
                        <a:cs typeface="TimesNewRomanPSMT" charset="-52"/>
                      </a:endParaRPr>
                    </a:p>
                  </a:txBody>
                  <a:tcPr marT="45716" marB="45716"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Times New Roman" pitchFamily="18" charset="0"/>
                          <a:ea typeface="Times New Roman" pitchFamily="18" charset="0"/>
                          <a:cs typeface="TimesNewRomanPSMT" charset="-52"/>
                        </a:rPr>
                        <a:t>Точность</a:t>
                      </a:r>
                      <a:endParaRPr kumimoji="0" lang="ru-RU" sz="2400" b="0" i="0" u="none" strike="noStrike" cap="none" normalizeH="0" baseline="0" smtClean="0">
                        <a:ln>
                          <a:noFill/>
                        </a:ln>
                        <a:solidFill>
                          <a:schemeClr val="tx1"/>
                        </a:solidFill>
                        <a:effectLst/>
                        <a:latin typeface="Arial" pitchFamily="34" charset="0"/>
                        <a:ea typeface="Times New Roman" pitchFamily="18" charset="0"/>
                        <a:cs typeface="TimesNewRomanPSMT" charset="-52"/>
                      </a:endParaRPr>
                    </a:p>
                  </a:txBody>
                  <a:tcPr marT="45716" marB="45716"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Times New Roman" pitchFamily="18" charset="0"/>
                          <a:ea typeface="Times New Roman" pitchFamily="18" charset="0"/>
                          <a:cs typeface="TimesNewRomanPSMT" charset="-52"/>
                        </a:rPr>
                        <a:t>Лекс. точность</a:t>
                      </a:r>
                      <a:endParaRPr kumimoji="0" lang="ru-RU" sz="2400" b="0" i="0" u="none" strike="noStrike" cap="none" normalizeH="0" baseline="0" smtClean="0">
                        <a:ln>
                          <a:noFill/>
                        </a:ln>
                        <a:solidFill>
                          <a:schemeClr val="tx1"/>
                        </a:solidFill>
                        <a:effectLst/>
                        <a:latin typeface="Arial" pitchFamily="34" charset="0"/>
                        <a:ea typeface="Times New Roman" pitchFamily="18" charset="0"/>
                        <a:cs typeface="TimesNewRomanPSMT" charset="-52"/>
                      </a:endParaRPr>
                    </a:p>
                  </a:txBody>
                  <a:tcPr marT="45716" marB="45716"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22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smtClean="0">
                          <a:ln>
                            <a:noFill/>
                          </a:ln>
                          <a:solidFill>
                            <a:schemeClr val="tx1"/>
                          </a:solidFill>
                          <a:effectLst/>
                          <a:latin typeface="Times New Roman" pitchFamily="18" charset="0"/>
                          <a:ea typeface="Times New Roman" pitchFamily="18" charset="0"/>
                          <a:cs typeface="TimesNewRomanPSMT" charset="-52"/>
                        </a:rPr>
                        <a:t>Synan</a:t>
                      </a:r>
                      <a:endParaRPr kumimoji="0" lang="ru-RU" sz="2800" b="0" i="0" u="none" strike="noStrike" cap="none" normalizeH="0" baseline="0" smtClean="0">
                        <a:ln>
                          <a:noFill/>
                        </a:ln>
                        <a:solidFill>
                          <a:schemeClr val="tx1"/>
                        </a:solidFill>
                        <a:effectLst/>
                        <a:latin typeface="Arial" pitchFamily="34" charset="0"/>
                        <a:ea typeface="Times New Roman" pitchFamily="18" charset="0"/>
                        <a:cs typeface="TimesNewRomanPSMT" charset="-52"/>
                      </a:endParaRPr>
                    </a:p>
                  </a:txBody>
                  <a:tcPr marT="45716" marB="45716"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smtClean="0">
                          <a:ln>
                            <a:noFill/>
                          </a:ln>
                          <a:solidFill>
                            <a:schemeClr val="tx1"/>
                          </a:solidFill>
                          <a:effectLst/>
                          <a:latin typeface="Times New Roman" pitchFamily="18" charset="0"/>
                          <a:ea typeface="Times New Roman" pitchFamily="18" charset="0"/>
                          <a:cs typeface="TimesNewRomanPSMT" charset="-52"/>
                        </a:rPr>
                        <a:t>Да</a:t>
                      </a:r>
                      <a:endParaRPr kumimoji="0" lang="ru-RU" sz="2800" b="0" i="0" u="none" strike="noStrike" cap="none" normalizeH="0" baseline="0" smtClean="0">
                        <a:ln>
                          <a:noFill/>
                        </a:ln>
                        <a:solidFill>
                          <a:schemeClr val="tx1"/>
                        </a:solidFill>
                        <a:effectLst/>
                        <a:latin typeface="Arial" pitchFamily="34" charset="0"/>
                        <a:ea typeface="Times New Roman" pitchFamily="18" charset="0"/>
                        <a:cs typeface="TimesNewRomanPSMT" charset="-52"/>
                      </a:endParaRPr>
                    </a:p>
                  </a:txBody>
                  <a:tcPr marT="45716" marB="45716"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smtClean="0">
                          <a:ln>
                            <a:noFill/>
                          </a:ln>
                          <a:solidFill>
                            <a:schemeClr val="tx1"/>
                          </a:solidFill>
                          <a:effectLst/>
                          <a:latin typeface="Times New Roman" pitchFamily="18" charset="0"/>
                          <a:ea typeface="Times New Roman" pitchFamily="18" charset="0"/>
                          <a:cs typeface="TimesNewRomanPSMT" charset="-52"/>
                        </a:rPr>
                        <a:t>1.14</a:t>
                      </a:r>
                      <a:endParaRPr kumimoji="0" lang="ru-RU" sz="2800" b="0" i="0" u="none" strike="noStrike" cap="none" normalizeH="0" baseline="0" smtClean="0">
                        <a:ln>
                          <a:noFill/>
                        </a:ln>
                        <a:solidFill>
                          <a:schemeClr val="tx1"/>
                        </a:solidFill>
                        <a:effectLst/>
                        <a:latin typeface="Arial" pitchFamily="34" charset="0"/>
                        <a:ea typeface="Times New Roman" pitchFamily="18" charset="0"/>
                        <a:cs typeface="TimesNewRomanPSMT" charset="-52"/>
                      </a:endParaRPr>
                    </a:p>
                  </a:txBody>
                  <a:tcPr marT="45716" marB="45716"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smtClean="0">
                          <a:ln>
                            <a:noFill/>
                          </a:ln>
                          <a:solidFill>
                            <a:schemeClr val="tx1"/>
                          </a:solidFill>
                          <a:effectLst/>
                          <a:latin typeface="Times New Roman" pitchFamily="18" charset="0"/>
                          <a:ea typeface="Times New Roman" pitchFamily="18" charset="0"/>
                          <a:cs typeface="TimesNewRomanPSMT" charset="-52"/>
                        </a:rPr>
                        <a:t>99.13%</a:t>
                      </a:r>
                      <a:endParaRPr kumimoji="0" lang="ru-RU" sz="2800" b="0" i="0" u="none" strike="noStrike" cap="none" normalizeH="0" baseline="0" smtClean="0">
                        <a:ln>
                          <a:noFill/>
                        </a:ln>
                        <a:solidFill>
                          <a:schemeClr val="tx1"/>
                        </a:solidFill>
                        <a:effectLst/>
                        <a:latin typeface="Arial" pitchFamily="34" charset="0"/>
                        <a:ea typeface="Times New Roman" pitchFamily="18" charset="0"/>
                        <a:cs typeface="TimesNewRomanPSMT" charset="-52"/>
                      </a:endParaRPr>
                    </a:p>
                  </a:txBody>
                  <a:tcPr marT="45716" marB="45716"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smtClean="0">
                          <a:ln>
                            <a:noFill/>
                          </a:ln>
                          <a:solidFill>
                            <a:schemeClr val="tx1"/>
                          </a:solidFill>
                          <a:effectLst/>
                          <a:latin typeface="Times New Roman" pitchFamily="18" charset="0"/>
                          <a:ea typeface="Times New Roman" pitchFamily="18" charset="0"/>
                          <a:cs typeface="TimesNewRomanPSMT" charset="-52"/>
                        </a:rPr>
                        <a:t>99.26%</a:t>
                      </a:r>
                      <a:endParaRPr kumimoji="0" lang="ru-RU" sz="2800" b="0" i="0" u="none" strike="noStrike" cap="none" normalizeH="0" baseline="0" smtClean="0">
                        <a:ln>
                          <a:noFill/>
                        </a:ln>
                        <a:solidFill>
                          <a:schemeClr val="tx1"/>
                        </a:solidFill>
                        <a:effectLst/>
                        <a:latin typeface="Arial" pitchFamily="34" charset="0"/>
                        <a:ea typeface="Times New Roman" pitchFamily="18" charset="0"/>
                        <a:cs typeface="TimesNewRomanPSMT" charset="-52"/>
                      </a:endParaRPr>
                    </a:p>
                  </a:txBody>
                  <a:tcPr marT="45716" marB="45716"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9224">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sz="2800" b="0" i="0" u="none" strike="noStrike" cap="none" normalizeH="0" baseline="0" smtClean="0">
                        <a:ln>
                          <a:noFill/>
                        </a:ln>
                        <a:solidFill>
                          <a:schemeClr val="tx1"/>
                        </a:solidFill>
                        <a:effectLst/>
                        <a:latin typeface="Arial" pitchFamily="34" charset="0"/>
                      </a:endParaRPr>
                    </a:p>
                  </a:txBody>
                  <a:tcPr marT="45716" marB="45716"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a:noFill/>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smtClean="0">
                          <a:ln>
                            <a:noFill/>
                          </a:ln>
                          <a:solidFill>
                            <a:schemeClr val="tx1"/>
                          </a:solidFill>
                          <a:effectLst/>
                          <a:latin typeface="Times New Roman" pitchFamily="18" charset="0"/>
                          <a:ea typeface="Times New Roman" pitchFamily="18" charset="0"/>
                          <a:cs typeface="TimesNewRomanPSMT" charset="-52"/>
                        </a:rPr>
                        <a:t>Нет</a:t>
                      </a:r>
                      <a:endParaRPr kumimoji="0" lang="ru-RU" sz="2800" b="0" i="0" u="none" strike="noStrike" cap="none" normalizeH="0" baseline="0" smtClean="0">
                        <a:ln>
                          <a:noFill/>
                        </a:ln>
                        <a:solidFill>
                          <a:schemeClr val="tx1"/>
                        </a:solidFill>
                        <a:effectLst/>
                        <a:latin typeface="Arial" pitchFamily="34" charset="0"/>
                        <a:ea typeface="Times New Roman" pitchFamily="18" charset="0"/>
                        <a:cs typeface="TimesNewRomanPSMT" charset="-52"/>
                      </a:endParaRPr>
                    </a:p>
                  </a:txBody>
                  <a:tcPr marT="45716" marB="45716"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smtClean="0">
                          <a:ln>
                            <a:noFill/>
                          </a:ln>
                          <a:solidFill>
                            <a:schemeClr val="tx1"/>
                          </a:solidFill>
                          <a:effectLst/>
                          <a:latin typeface="Times New Roman" pitchFamily="18" charset="0"/>
                          <a:ea typeface="Times New Roman" pitchFamily="18" charset="0"/>
                          <a:cs typeface="TimesNewRomanPSMT" charset="-52"/>
                        </a:rPr>
                        <a:t>1.00</a:t>
                      </a:r>
                      <a:endParaRPr kumimoji="0" lang="ru-RU" sz="2800" b="0" i="0" u="none" strike="noStrike" cap="none" normalizeH="0" baseline="0" smtClean="0">
                        <a:ln>
                          <a:noFill/>
                        </a:ln>
                        <a:solidFill>
                          <a:schemeClr val="tx1"/>
                        </a:solidFill>
                        <a:effectLst/>
                        <a:latin typeface="Arial" pitchFamily="34" charset="0"/>
                        <a:ea typeface="Times New Roman" pitchFamily="18" charset="0"/>
                        <a:cs typeface="TimesNewRomanPSMT" charset="-52"/>
                      </a:endParaRPr>
                    </a:p>
                  </a:txBody>
                  <a:tcPr marT="45716" marB="45716"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smtClean="0">
                          <a:ln>
                            <a:noFill/>
                          </a:ln>
                          <a:solidFill>
                            <a:schemeClr val="tx1"/>
                          </a:solidFill>
                          <a:effectLst/>
                          <a:latin typeface="Times New Roman" pitchFamily="18" charset="0"/>
                          <a:ea typeface="Times New Roman" pitchFamily="18" charset="0"/>
                          <a:cs typeface="TimesNewRomanPSMT" charset="-52"/>
                        </a:rPr>
                        <a:t>96.87%</a:t>
                      </a:r>
                      <a:endParaRPr kumimoji="0" lang="ru-RU" sz="2800" b="0" i="0" u="none" strike="noStrike" cap="none" normalizeH="0" baseline="0" smtClean="0">
                        <a:ln>
                          <a:noFill/>
                        </a:ln>
                        <a:solidFill>
                          <a:schemeClr val="tx1"/>
                        </a:solidFill>
                        <a:effectLst/>
                        <a:latin typeface="Arial" pitchFamily="34" charset="0"/>
                        <a:ea typeface="Times New Roman" pitchFamily="18" charset="0"/>
                        <a:cs typeface="TimesNewRomanPSMT" charset="-52"/>
                      </a:endParaRPr>
                    </a:p>
                  </a:txBody>
                  <a:tcPr marT="45716" marB="45716"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smtClean="0">
                          <a:ln>
                            <a:noFill/>
                          </a:ln>
                          <a:solidFill>
                            <a:schemeClr val="tx1"/>
                          </a:solidFill>
                          <a:effectLst/>
                          <a:latin typeface="Times New Roman" pitchFamily="18" charset="0"/>
                          <a:ea typeface="Times New Roman" pitchFamily="18" charset="0"/>
                          <a:cs typeface="TimesNewRomanPSMT" charset="-52"/>
                        </a:rPr>
                        <a:t>99.26%</a:t>
                      </a:r>
                      <a:endParaRPr kumimoji="0" lang="ru-RU" sz="2800" b="0" i="0" u="none" strike="noStrike" cap="none" normalizeH="0" baseline="0" smtClean="0">
                        <a:ln>
                          <a:noFill/>
                        </a:ln>
                        <a:solidFill>
                          <a:schemeClr val="tx1"/>
                        </a:solidFill>
                        <a:effectLst/>
                        <a:latin typeface="Arial" pitchFamily="34" charset="0"/>
                        <a:ea typeface="Times New Roman" pitchFamily="18" charset="0"/>
                        <a:cs typeface="TimesNewRomanPSMT" charset="-52"/>
                      </a:endParaRPr>
                    </a:p>
                  </a:txBody>
                  <a:tcPr marT="45716" marB="45716"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922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smtClean="0">
                          <a:ln>
                            <a:noFill/>
                          </a:ln>
                          <a:solidFill>
                            <a:schemeClr val="tx1"/>
                          </a:solidFill>
                          <a:effectLst/>
                          <a:latin typeface="Times New Roman" pitchFamily="18" charset="0"/>
                          <a:ea typeface="Times New Roman" pitchFamily="18" charset="0"/>
                          <a:cs typeface="TimesNewRomanPSMT" charset="-52"/>
                        </a:rPr>
                        <a:t>Trigram</a:t>
                      </a:r>
                      <a:endParaRPr kumimoji="0" lang="ru-RU" sz="2800" b="0" i="0" u="none" strike="noStrike" cap="none" normalizeH="0" baseline="0" smtClean="0">
                        <a:ln>
                          <a:noFill/>
                        </a:ln>
                        <a:solidFill>
                          <a:schemeClr val="tx1"/>
                        </a:solidFill>
                        <a:effectLst/>
                        <a:latin typeface="Arial" pitchFamily="34" charset="0"/>
                        <a:ea typeface="Times New Roman" pitchFamily="18" charset="0"/>
                        <a:cs typeface="TimesNewRomanPSMT" charset="-52"/>
                      </a:endParaRPr>
                    </a:p>
                  </a:txBody>
                  <a:tcPr marT="45716" marB="45716"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smtClean="0">
                          <a:ln>
                            <a:noFill/>
                          </a:ln>
                          <a:solidFill>
                            <a:schemeClr val="tx1"/>
                          </a:solidFill>
                          <a:effectLst/>
                          <a:latin typeface="Times New Roman" pitchFamily="18" charset="0"/>
                          <a:ea typeface="Times New Roman" pitchFamily="18" charset="0"/>
                          <a:cs typeface="TimesNewRomanPSMT" charset="-52"/>
                        </a:rPr>
                        <a:t>Да</a:t>
                      </a:r>
                      <a:endParaRPr kumimoji="0" lang="ru-RU" sz="2800" b="0" i="0" u="none" strike="noStrike" cap="none" normalizeH="0" baseline="0" smtClean="0">
                        <a:ln>
                          <a:noFill/>
                        </a:ln>
                        <a:solidFill>
                          <a:schemeClr val="tx1"/>
                        </a:solidFill>
                        <a:effectLst/>
                        <a:latin typeface="Arial" pitchFamily="34" charset="0"/>
                        <a:ea typeface="Times New Roman" pitchFamily="18" charset="0"/>
                        <a:cs typeface="TimesNewRomanPSMT" charset="-52"/>
                      </a:endParaRPr>
                    </a:p>
                  </a:txBody>
                  <a:tcPr marT="45716" marB="45716"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smtClean="0">
                          <a:ln>
                            <a:noFill/>
                          </a:ln>
                          <a:solidFill>
                            <a:schemeClr val="tx1"/>
                          </a:solidFill>
                          <a:effectLst/>
                          <a:latin typeface="Times New Roman" pitchFamily="18" charset="0"/>
                          <a:ea typeface="Times New Roman" pitchFamily="18" charset="0"/>
                          <a:cs typeface="TimesNewRomanPSMT" charset="-52"/>
                        </a:rPr>
                        <a:t>1.14</a:t>
                      </a:r>
                      <a:endParaRPr kumimoji="0" lang="ru-RU" sz="2800" b="0" i="0" u="none" strike="noStrike" cap="none" normalizeH="0" baseline="0" smtClean="0">
                        <a:ln>
                          <a:noFill/>
                        </a:ln>
                        <a:solidFill>
                          <a:schemeClr val="tx1"/>
                        </a:solidFill>
                        <a:effectLst/>
                        <a:latin typeface="Arial" pitchFamily="34" charset="0"/>
                        <a:ea typeface="Times New Roman" pitchFamily="18" charset="0"/>
                        <a:cs typeface="TimesNewRomanPSMT" charset="-52"/>
                      </a:endParaRPr>
                    </a:p>
                  </a:txBody>
                  <a:tcPr marT="45716" marB="45716"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smtClean="0">
                          <a:ln>
                            <a:noFill/>
                          </a:ln>
                          <a:solidFill>
                            <a:schemeClr val="tx1"/>
                          </a:solidFill>
                          <a:effectLst/>
                          <a:latin typeface="Times New Roman" pitchFamily="18" charset="0"/>
                          <a:ea typeface="Times New Roman" pitchFamily="18" charset="0"/>
                          <a:cs typeface="TimesNewRomanPSMT" charset="-52"/>
                        </a:rPr>
                        <a:t>99.07%</a:t>
                      </a:r>
                      <a:endParaRPr kumimoji="0" lang="ru-RU" sz="2800" b="0" i="0" u="none" strike="noStrike" cap="none" normalizeH="0" baseline="0" smtClean="0">
                        <a:ln>
                          <a:noFill/>
                        </a:ln>
                        <a:solidFill>
                          <a:schemeClr val="tx1"/>
                        </a:solidFill>
                        <a:effectLst/>
                        <a:latin typeface="Arial" pitchFamily="34" charset="0"/>
                        <a:ea typeface="Times New Roman" pitchFamily="18" charset="0"/>
                        <a:cs typeface="TimesNewRomanPSMT" charset="-52"/>
                      </a:endParaRPr>
                    </a:p>
                  </a:txBody>
                  <a:tcPr marT="45716" marB="45716"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smtClean="0">
                          <a:ln>
                            <a:noFill/>
                          </a:ln>
                          <a:solidFill>
                            <a:schemeClr val="tx1"/>
                          </a:solidFill>
                          <a:effectLst/>
                          <a:latin typeface="Times New Roman" pitchFamily="18" charset="0"/>
                          <a:ea typeface="Times New Roman" pitchFamily="18" charset="0"/>
                          <a:cs typeface="TimesNewRomanPSMT" charset="-52"/>
                        </a:rPr>
                        <a:t>99.76%</a:t>
                      </a:r>
                      <a:endParaRPr kumimoji="0" lang="ru-RU" sz="2800" b="0" i="0" u="none" strike="noStrike" cap="none" normalizeH="0" baseline="0" smtClean="0">
                        <a:ln>
                          <a:noFill/>
                        </a:ln>
                        <a:solidFill>
                          <a:schemeClr val="tx1"/>
                        </a:solidFill>
                        <a:effectLst/>
                        <a:latin typeface="Arial" pitchFamily="34" charset="0"/>
                        <a:ea typeface="Times New Roman" pitchFamily="18" charset="0"/>
                        <a:cs typeface="TimesNewRomanPSMT" charset="-52"/>
                      </a:endParaRPr>
                    </a:p>
                  </a:txBody>
                  <a:tcPr marT="45716" marB="45716"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9224">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sz="2800" b="0" i="0" u="none" strike="noStrike" cap="none" normalizeH="0" baseline="0" smtClean="0">
                        <a:ln>
                          <a:noFill/>
                        </a:ln>
                        <a:solidFill>
                          <a:schemeClr val="tx1"/>
                        </a:solidFill>
                        <a:effectLst/>
                        <a:latin typeface="Arial" pitchFamily="34" charset="0"/>
                      </a:endParaRPr>
                    </a:p>
                  </a:txBody>
                  <a:tcPr marT="45716" marB="45716"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smtClean="0">
                          <a:ln>
                            <a:noFill/>
                          </a:ln>
                          <a:solidFill>
                            <a:schemeClr val="tx1"/>
                          </a:solidFill>
                          <a:effectLst/>
                          <a:latin typeface="Times New Roman" pitchFamily="18" charset="0"/>
                          <a:ea typeface="Times New Roman" pitchFamily="18" charset="0"/>
                          <a:cs typeface="TimesNewRomanPSMT" charset="-52"/>
                        </a:rPr>
                        <a:t>Да</a:t>
                      </a:r>
                      <a:endParaRPr kumimoji="0" lang="ru-RU" sz="2800" b="0" i="0" u="none" strike="noStrike" cap="none" normalizeH="0" baseline="0" smtClean="0">
                        <a:ln>
                          <a:noFill/>
                        </a:ln>
                        <a:solidFill>
                          <a:schemeClr val="tx1"/>
                        </a:solidFill>
                        <a:effectLst/>
                        <a:latin typeface="Arial" pitchFamily="34" charset="0"/>
                        <a:ea typeface="Times New Roman" pitchFamily="18" charset="0"/>
                        <a:cs typeface="TimesNewRomanPSMT" charset="-52"/>
                      </a:endParaRPr>
                    </a:p>
                  </a:txBody>
                  <a:tcPr marT="45716" marB="45716"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smtClean="0">
                          <a:ln>
                            <a:noFill/>
                          </a:ln>
                          <a:solidFill>
                            <a:schemeClr val="tx1"/>
                          </a:solidFill>
                          <a:effectLst/>
                          <a:latin typeface="Times New Roman" pitchFamily="18" charset="0"/>
                          <a:ea typeface="Times New Roman" pitchFamily="18" charset="0"/>
                          <a:cs typeface="TimesNewRomanPSMT" charset="-52"/>
                        </a:rPr>
                        <a:t>1.08</a:t>
                      </a:r>
                      <a:endParaRPr kumimoji="0" lang="ru-RU" sz="2800" b="0" i="0" u="none" strike="noStrike" cap="none" normalizeH="0" baseline="0" smtClean="0">
                        <a:ln>
                          <a:noFill/>
                        </a:ln>
                        <a:solidFill>
                          <a:schemeClr val="tx1"/>
                        </a:solidFill>
                        <a:effectLst/>
                        <a:latin typeface="Arial" pitchFamily="34" charset="0"/>
                        <a:ea typeface="Times New Roman" pitchFamily="18" charset="0"/>
                        <a:cs typeface="TimesNewRomanPSMT" charset="-52"/>
                      </a:endParaRPr>
                    </a:p>
                  </a:txBody>
                  <a:tcPr marT="45716" marB="45716"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smtClean="0">
                          <a:ln>
                            <a:noFill/>
                          </a:ln>
                          <a:solidFill>
                            <a:schemeClr val="tx1"/>
                          </a:solidFill>
                          <a:effectLst/>
                          <a:latin typeface="Times New Roman" pitchFamily="18" charset="0"/>
                          <a:ea typeface="Times New Roman" pitchFamily="18" charset="0"/>
                          <a:cs typeface="TimesNewRomanPSMT" charset="-52"/>
                        </a:rPr>
                        <a:t>98.67%</a:t>
                      </a:r>
                      <a:endParaRPr kumimoji="0" lang="ru-RU" sz="2800" b="0" i="0" u="none" strike="noStrike" cap="none" normalizeH="0" baseline="0" smtClean="0">
                        <a:ln>
                          <a:noFill/>
                        </a:ln>
                        <a:solidFill>
                          <a:schemeClr val="tx1"/>
                        </a:solidFill>
                        <a:effectLst/>
                        <a:latin typeface="Arial" pitchFamily="34" charset="0"/>
                        <a:ea typeface="Times New Roman" pitchFamily="18" charset="0"/>
                        <a:cs typeface="TimesNewRomanPSMT" charset="-52"/>
                      </a:endParaRPr>
                    </a:p>
                  </a:txBody>
                  <a:tcPr marT="45716" marB="45716"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2800" b="1" i="0" u="none" strike="noStrike" cap="none" normalizeH="0" baseline="0" smtClean="0">
                          <a:ln>
                            <a:noFill/>
                          </a:ln>
                          <a:solidFill>
                            <a:srgbClr val="FD314E"/>
                          </a:solidFill>
                          <a:effectLst/>
                          <a:latin typeface="Times New Roman" pitchFamily="18" charset="0"/>
                          <a:ea typeface="Times New Roman" pitchFamily="18" charset="0"/>
                          <a:cs typeface="TimesNewRomanPSMT" charset="-52"/>
                        </a:rPr>
                        <a:t>99.63%</a:t>
                      </a:r>
                      <a:endParaRPr kumimoji="0" lang="ru-RU" sz="2800" b="1" i="0" u="none" strike="noStrike" cap="none" normalizeH="0" baseline="0" smtClean="0">
                        <a:ln>
                          <a:noFill/>
                        </a:ln>
                        <a:solidFill>
                          <a:srgbClr val="FD314E"/>
                        </a:solidFill>
                        <a:effectLst/>
                        <a:latin typeface="Arial" pitchFamily="34" charset="0"/>
                        <a:ea typeface="Times New Roman" pitchFamily="18" charset="0"/>
                        <a:cs typeface="TimesNewRomanPSMT" charset="-52"/>
                      </a:endParaRPr>
                    </a:p>
                  </a:txBody>
                  <a:tcPr marT="45716" marB="45716"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9224">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sz="2800" b="0" i="0" u="none" strike="noStrike" cap="none" normalizeH="0" baseline="0" smtClean="0">
                        <a:ln>
                          <a:noFill/>
                        </a:ln>
                        <a:solidFill>
                          <a:schemeClr val="tx1"/>
                        </a:solidFill>
                        <a:effectLst/>
                        <a:latin typeface="Arial" pitchFamily="34" charset="0"/>
                      </a:endParaRPr>
                    </a:p>
                  </a:txBody>
                  <a:tcPr marT="45716" marB="45716"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a:noFill/>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2800" b="1" i="0" u="none" strike="noStrike" cap="none" normalizeH="0" baseline="0" smtClean="0">
                          <a:ln>
                            <a:noFill/>
                          </a:ln>
                          <a:solidFill>
                            <a:srgbClr val="B4CAF6"/>
                          </a:solidFill>
                          <a:effectLst/>
                          <a:latin typeface="Times New Roman" pitchFamily="18" charset="0"/>
                          <a:ea typeface="Times New Roman" pitchFamily="18" charset="0"/>
                          <a:cs typeface="TimesNewRomanPSMT" charset="-52"/>
                        </a:rPr>
                        <a:t>Нет</a:t>
                      </a:r>
                      <a:endParaRPr kumimoji="0" lang="ru-RU" sz="2800" b="1" i="0" u="none" strike="noStrike" cap="none" normalizeH="0" baseline="0" smtClean="0">
                        <a:ln>
                          <a:noFill/>
                        </a:ln>
                        <a:solidFill>
                          <a:srgbClr val="B4CAF6"/>
                        </a:solidFill>
                        <a:effectLst/>
                        <a:latin typeface="Arial" pitchFamily="34" charset="0"/>
                        <a:ea typeface="Times New Roman" pitchFamily="18" charset="0"/>
                        <a:cs typeface="TimesNewRomanPSMT" charset="-52"/>
                      </a:endParaRPr>
                    </a:p>
                  </a:txBody>
                  <a:tcPr marT="45716" marB="45716"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2800" b="1" i="0" u="none" strike="noStrike" cap="none" normalizeH="0" baseline="0" smtClean="0">
                          <a:ln>
                            <a:noFill/>
                          </a:ln>
                          <a:solidFill>
                            <a:srgbClr val="B4CAF6"/>
                          </a:solidFill>
                          <a:effectLst/>
                          <a:latin typeface="Times New Roman" pitchFamily="18" charset="0"/>
                          <a:ea typeface="Times New Roman" pitchFamily="18" charset="0"/>
                          <a:cs typeface="TimesNewRomanPSMT" charset="-52"/>
                        </a:rPr>
                        <a:t>1.00</a:t>
                      </a:r>
                      <a:endParaRPr kumimoji="0" lang="ru-RU" sz="2800" b="1" i="0" u="none" strike="noStrike" cap="none" normalizeH="0" baseline="0" smtClean="0">
                        <a:ln>
                          <a:noFill/>
                        </a:ln>
                        <a:solidFill>
                          <a:srgbClr val="B4CAF6"/>
                        </a:solidFill>
                        <a:effectLst/>
                        <a:latin typeface="Arial" pitchFamily="34" charset="0"/>
                        <a:ea typeface="Times New Roman" pitchFamily="18" charset="0"/>
                        <a:cs typeface="TimesNewRomanPSMT" charset="-52"/>
                      </a:endParaRPr>
                    </a:p>
                  </a:txBody>
                  <a:tcPr marT="45716" marB="45716"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2800" b="1" i="0" u="none" strike="noStrike" cap="none" normalizeH="0" baseline="0" smtClean="0">
                          <a:ln>
                            <a:noFill/>
                          </a:ln>
                          <a:solidFill>
                            <a:srgbClr val="B4CAF6"/>
                          </a:solidFill>
                          <a:effectLst/>
                          <a:latin typeface="Times New Roman" pitchFamily="18" charset="0"/>
                          <a:ea typeface="Times New Roman" pitchFamily="18" charset="0"/>
                          <a:cs typeface="TimesNewRomanPSMT" charset="-52"/>
                        </a:rPr>
                        <a:t>97.26%</a:t>
                      </a:r>
                      <a:endParaRPr kumimoji="0" lang="ru-RU" sz="2800" b="1" i="0" u="none" strike="noStrike" cap="none" normalizeH="0" baseline="0" smtClean="0">
                        <a:ln>
                          <a:noFill/>
                        </a:ln>
                        <a:solidFill>
                          <a:srgbClr val="B4CAF6"/>
                        </a:solidFill>
                        <a:effectLst/>
                        <a:latin typeface="Arial" pitchFamily="34" charset="0"/>
                        <a:ea typeface="Times New Roman" pitchFamily="18" charset="0"/>
                        <a:cs typeface="TimesNewRomanPSMT" charset="-52"/>
                      </a:endParaRPr>
                    </a:p>
                  </a:txBody>
                  <a:tcPr marT="45716" marB="45716"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2800" b="1" i="0" u="none" strike="noStrike" cap="none" normalizeH="0" baseline="0" smtClean="0">
                          <a:ln>
                            <a:noFill/>
                          </a:ln>
                          <a:solidFill>
                            <a:srgbClr val="FD314E"/>
                          </a:solidFill>
                          <a:effectLst/>
                          <a:latin typeface="Times New Roman" pitchFamily="18" charset="0"/>
                          <a:ea typeface="Times New Roman" pitchFamily="18" charset="0"/>
                          <a:cs typeface="TimesNewRomanPSMT" charset="-52"/>
                        </a:rPr>
                        <a:t>99.17%</a:t>
                      </a:r>
                      <a:endParaRPr kumimoji="0" lang="ru-RU" sz="2800" b="1" i="0" u="none" strike="noStrike" cap="none" normalizeH="0" baseline="0" smtClean="0">
                        <a:ln>
                          <a:noFill/>
                        </a:ln>
                        <a:solidFill>
                          <a:srgbClr val="FD314E"/>
                        </a:solidFill>
                        <a:effectLst/>
                        <a:latin typeface="Arial" pitchFamily="34" charset="0"/>
                        <a:ea typeface="Times New Roman" pitchFamily="18" charset="0"/>
                        <a:cs typeface="TimesNewRomanPSMT" charset="-52"/>
                      </a:endParaRPr>
                    </a:p>
                  </a:txBody>
                  <a:tcPr marT="45716" marB="45716"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4922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smtClean="0">
                          <a:ln>
                            <a:noFill/>
                          </a:ln>
                          <a:solidFill>
                            <a:schemeClr val="tx1"/>
                          </a:solidFill>
                          <a:effectLst/>
                          <a:latin typeface="Times New Roman" pitchFamily="18" charset="0"/>
                          <a:ea typeface="Times New Roman" pitchFamily="18" charset="0"/>
                          <a:cs typeface="TimesNewRomanPSMT" charset="-52"/>
                        </a:rPr>
                        <a:t>Accopost</a:t>
                      </a:r>
                      <a:endParaRPr kumimoji="0" lang="ru-RU" sz="2800" b="0" i="0" u="none" strike="noStrike" cap="none" normalizeH="0" baseline="0" smtClean="0">
                        <a:ln>
                          <a:noFill/>
                        </a:ln>
                        <a:solidFill>
                          <a:schemeClr val="tx1"/>
                        </a:solidFill>
                        <a:effectLst/>
                        <a:latin typeface="Arial" pitchFamily="34" charset="0"/>
                        <a:ea typeface="Times New Roman" pitchFamily="18" charset="0"/>
                        <a:cs typeface="TimesNewRomanPSMT" charset="-52"/>
                      </a:endParaRPr>
                    </a:p>
                  </a:txBody>
                  <a:tcPr marT="45716" marB="45716"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smtClean="0">
                          <a:ln>
                            <a:noFill/>
                          </a:ln>
                          <a:solidFill>
                            <a:schemeClr val="tx1"/>
                          </a:solidFill>
                          <a:effectLst/>
                          <a:latin typeface="Times New Roman" pitchFamily="18" charset="0"/>
                          <a:ea typeface="Times New Roman" pitchFamily="18" charset="0"/>
                          <a:cs typeface="TimesNewRomanPSMT" charset="-52"/>
                        </a:rPr>
                        <a:t>Нет</a:t>
                      </a:r>
                      <a:endParaRPr kumimoji="0" lang="ru-RU" sz="2800" b="0" i="0" u="none" strike="noStrike" cap="none" normalizeH="0" baseline="0" smtClean="0">
                        <a:ln>
                          <a:noFill/>
                        </a:ln>
                        <a:solidFill>
                          <a:schemeClr val="tx1"/>
                        </a:solidFill>
                        <a:effectLst/>
                        <a:latin typeface="Arial" pitchFamily="34" charset="0"/>
                        <a:ea typeface="Times New Roman" pitchFamily="18" charset="0"/>
                        <a:cs typeface="TimesNewRomanPSMT" charset="-52"/>
                      </a:endParaRPr>
                    </a:p>
                  </a:txBody>
                  <a:tcPr marT="45716" marB="45716"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smtClean="0">
                          <a:ln>
                            <a:noFill/>
                          </a:ln>
                          <a:solidFill>
                            <a:schemeClr val="tx1"/>
                          </a:solidFill>
                          <a:effectLst/>
                          <a:latin typeface="Times New Roman" pitchFamily="18" charset="0"/>
                          <a:ea typeface="Times New Roman" pitchFamily="18" charset="0"/>
                          <a:cs typeface="TimesNewRomanPSMT" charset="-52"/>
                        </a:rPr>
                        <a:t>1.00</a:t>
                      </a:r>
                      <a:endParaRPr kumimoji="0" lang="ru-RU" sz="2800" b="0" i="0" u="none" strike="noStrike" cap="none" normalizeH="0" baseline="0" smtClean="0">
                        <a:ln>
                          <a:noFill/>
                        </a:ln>
                        <a:solidFill>
                          <a:schemeClr val="tx1"/>
                        </a:solidFill>
                        <a:effectLst/>
                        <a:latin typeface="Arial" pitchFamily="34" charset="0"/>
                        <a:ea typeface="Times New Roman" pitchFamily="18" charset="0"/>
                        <a:cs typeface="TimesNewRomanPSMT" charset="-52"/>
                      </a:endParaRPr>
                    </a:p>
                  </a:txBody>
                  <a:tcPr marT="45716" marB="45716"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smtClean="0">
                          <a:ln>
                            <a:noFill/>
                          </a:ln>
                          <a:solidFill>
                            <a:schemeClr val="tx1"/>
                          </a:solidFill>
                          <a:effectLst/>
                          <a:latin typeface="Times New Roman" pitchFamily="18" charset="0"/>
                          <a:ea typeface="Times New Roman" pitchFamily="18" charset="0"/>
                          <a:cs typeface="TimesNewRomanPSMT" charset="-52"/>
                        </a:rPr>
                        <a:t>96.62%</a:t>
                      </a:r>
                      <a:endParaRPr kumimoji="0" lang="ru-RU" sz="2800" b="0" i="0" u="none" strike="noStrike" cap="none" normalizeH="0" baseline="0" smtClean="0">
                        <a:ln>
                          <a:noFill/>
                        </a:ln>
                        <a:solidFill>
                          <a:schemeClr val="tx1"/>
                        </a:solidFill>
                        <a:effectLst/>
                        <a:latin typeface="Arial" pitchFamily="34" charset="0"/>
                        <a:ea typeface="Times New Roman" pitchFamily="18" charset="0"/>
                        <a:cs typeface="TimesNewRomanPSMT" charset="-52"/>
                      </a:endParaRPr>
                    </a:p>
                  </a:txBody>
                  <a:tcPr marT="45716" marB="45716"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dirty="0" smtClean="0">
                          <a:ln>
                            <a:noFill/>
                          </a:ln>
                          <a:solidFill>
                            <a:schemeClr val="tx1"/>
                          </a:solidFill>
                          <a:effectLst/>
                          <a:latin typeface="Times New Roman" pitchFamily="18" charset="0"/>
                          <a:ea typeface="Times New Roman" pitchFamily="18" charset="0"/>
                          <a:cs typeface="TimesNewRomanPSMT" charset="-52"/>
                        </a:rPr>
                        <a:t>-</a:t>
                      </a:r>
                      <a:endParaRPr kumimoji="0" lang="ru-RU" sz="2800" b="0" i="0" u="none" strike="noStrike" cap="none" normalizeH="0" baseline="0" dirty="0" smtClean="0">
                        <a:ln>
                          <a:noFill/>
                        </a:ln>
                        <a:solidFill>
                          <a:schemeClr val="tx1"/>
                        </a:solidFill>
                        <a:effectLst/>
                        <a:latin typeface="Arial" pitchFamily="34" charset="0"/>
                        <a:ea typeface="Times New Roman" pitchFamily="18" charset="0"/>
                        <a:cs typeface="TimesNewRomanPSMT" charset="-52"/>
                      </a:endParaRPr>
                    </a:p>
                  </a:txBody>
                  <a:tcPr marT="45716" marB="45716"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TextBox 1"/>
          <p:cNvSpPr txBox="1"/>
          <p:nvPr/>
        </p:nvSpPr>
        <p:spPr>
          <a:xfrm>
            <a:off x="758320" y="6204009"/>
            <a:ext cx="8352928" cy="646331"/>
          </a:xfrm>
          <a:prstGeom prst="rect">
            <a:avLst/>
          </a:prstGeom>
          <a:noFill/>
        </p:spPr>
        <p:txBody>
          <a:bodyPr wrap="square" rtlCol="0">
            <a:spAutoFit/>
          </a:bodyPr>
          <a:lstStyle/>
          <a:p>
            <a:r>
              <a:rPr lang="ru-RU" dirty="0" smtClean="0"/>
              <a:t>Данные из статьи </a:t>
            </a:r>
            <a:r>
              <a:rPr lang="ru-RU" dirty="0" err="1" smtClean="0"/>
              <a:t>Сокирко</a:t>
            </a:r>
            <a:r>
              <a:rPr lang="ru-RU" dirty="0" smtClean="0"/>
              <a:t> А., Толдова С. «</a:t>
            </a:r>
            <a:r>
              <a:rPr lang="ru-RU" dirty="0"/>
              <a:t>Сравнение эффективности двух методик снятия лексической и морфологической неоднозначности для русского языка</a:t>
            </a:r>
            <a:r>
              <a:rPr lang="ru-RU" dirty="0" smtClean="0"/>
              <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ru-RU" dirty="0" smtClean="0"/>
              <a:t>Омонимия</a:t>
            </a:r>
            <a:endParaRPr lang="en-GB" sz="2400" dirty="0"/>
          </a:p>
        </p:txBody>
      </p:sp>
      <p:sp>
        <p:nvSpPr>
          <p:cNvPr id="3" name="Объект 2"/>
          <p:cNvSpPr>
            <a:spLocks noGrp="1"/>
          </p:cNvSpPr>
          <p:nvPr>
            <p:ph idx="1"/>
          </p:nvPr>
        </p:nvSpPr>
        <p:spPr>
          <a:xfrm>
            <a:off x="323850" y="1600200"/>
            <a:ext cx="8362950" cy="4525963"/>
          </a:xfrm>
        </p:spPr>
        <p:txBody>
          <a:bodyPr/>
          <a:lstStyle/>
          <a:p>
            <a:pPr>
              <a:buClr>
                <a:schemeClr val="bg1">
                  <a:lumMod val="20000"/>
                  <a:lumOff val="80000"/>
                </a:schemeClr>
              </a:buClr>
              <a:defRPr/>
            </a:pPr>
            <a:r>
              <a:rPr lang="en-US" i="1" dirty="0" smtClean="0">
                <a:latin typeface="Times New Roman" panose="02020603050405020304" pitchFamily="18" charset="0"/>
                <a:cs typeface="Times New Roman" panose="02020603050405020304" pitchFamily="18" charset="0"/>
              </a:rPr>
              <a:t>clean – </a:t>
            </a:r>
            <a:r>
              <a:rPr lang="en-US" dirty="0" err="1" smtClean="0">
                <a:latin typeface="Times New Roman" panose="02020603050405020304" pitchFamily="18" charset="0"/>
                <a:cs typeface="Times New Roman" panose="02020603050405020304" pitchFamily="18" charset="0"/>
              </a:rPr>
              <a:t>Nc</a:t>
            </a:r>
            <a:r>
              <a:rPr lang="en-US" dirty="0" smtClean="0">
                <a:latin typeface="Times New Roman" panose="02020603050405020304" pitchFamily="18" charset="0"/>
                <a:cs typeface="Times New Roman" panose="02020603050405020304" pitchFamily="18" charset="0"/>
              </a:rPr>
              <a:t>, Np, A, V</a:t>
            </a:r>
          </a:p>
          <a:p>
            <a:pPr>
              <a:buClr>
                <a:schemeClr val="bg1">
                  <a:lumMod val="20000"/>
                  <a:lumOff val="80000"/>
                </a:schemeClr>
              </a:buClr>
              <a:defRPr/>
            </a:pPr>
            <a:r>
              <a:rPr lang="en-US" dirty="0" smtClean="0">
                <a:latin typeface="Times New Roman" panose="02020603050405020304" pitchFamily="18" charset="0"/>
                <a:cs typeface="Times New Roman" panose="02020603050405020304" pitchFamily="18" charset="0"/>
              </a:rPr>
              <a:t>Flies can fly – (N </a:t>
            </a:r>
            <a:r>
              <a:rPr lang="ru-RU" dirty="0" smtClean="0">
                <a:latin typeface="Times New Roman" panose="02020603050405020304" pitchFamily="18" charset="0"/>
                <a:cs typeface="Times New Roman" panose="02020603050405020304" pitchFamily="18" charset="0"/>
              </a:rPr>
              <a:t>или </a:t>
            </a:r>
            <a:r>
              <a:rPr lang="en-US" dirty="0" smtClean="0">
                <a:latin typeface="Times New Roman" panose="02020603050405020304" pitchFamily="18" charset="0"/>
                <a:cs typeface="Times New Roman" panose="02020603050405020304" pitchFamily="18" charset="0"/>
              </a:rPr>
              <a:t>V) (N </a:t>
            </a:r>
            <a:r>
              <a:rPr lang="ru-RU" dirty="0" smtClean="0">
                <a:latin typeface="Times New Roman" panose="02020603050405020304" pitchFamily="18" charset="0"/>
                <a:cs typeface="Times New Roman" panose="02020603050405020304" pitchFamily="18" charset="0"/>
              </a:rPr>
              <a:t>или </a:t>
            </a:r>
            <a:r>
              <a:rPr lang="en-US" dirty="0" smtClean="0">
                <a:latin typeface="Times New Roman" panose="02020603050405020304" pitchFamily="18" charset="0"/>
                <a:cs typeface="Times New Roman" panose="02020603050405020304" pitchFamily="18" charset="0"/>
              </a:rPr>
              <a:t>V) (N </a:t>
            </a:r>
            <a:r>
              <a:rPr lang="ru-RU" dirty="0" smtClean="0">
                <a:latin typeface="Times New Roman" panose="02020603050405020304" pitchFamily="18" charset="0"/>
                <a:cs typeface="Times New Roman" panose="02020603050405020304" pitchFamily="18" charset="0"/>
              </a:rPr>
              <a:t>или</a:t>
            </a:r>
            <a:r>
              <a:rPr lang="en-US" dirty="0" smtClean="0">
                <a:latin typeface="Times New Roman" panose="02020603050405020304" pitchFamily="18" charset="0"/>
                <a:cs typeface="Times New Roman" panose="02020603050405020304" pitchFamily="18" charset="0"/>
              </a:rPr>
              <a:t> V)</a:t>
            </a:r>
            <a:endParaRPr lang="ru-RU" dirty="0" smtClean="0">
              <a:latin typeface="Times New Roman" panose="02020603050405020304" pitchFamily="18" charset="0"/>
              <a:cs typeface="Times New Roman" panose="02020603050405020304" pitchFamily="18" charset="0"/>
            </a:endParaRPr>
          </a:p>
          <a:p>
            <a:pPr>
              <a:buClr>
                <a:schemeClr val="bg1">
                  <a:lumMod val="20000"/>
                  <a:lumOff val="80000"/>
                </a:schemeClr>
              </a:buClr>
              <a:defRPr/>
            </a:pPr>
            <a:r>
              <a:rPr lang="ru-RU" i="1" dirty="0" smtClean="0">
                <a:latin typeface="Times New Roman" panose="02020603050405020304" pitchFamily="18" charset="0"/>
                <a:cs typeface="Times New Roman" panose="02020603050405020304" pitchFamily="18" charset="0"/>
              </a:rPr>
              <a:t>Нет друга </a:t>
            </a:r>
            <a:r>
              <a:rPr lang="en-US" i="1" dirty="0" smtClean="0">
                <a:latin typeface="Times New Roman" panose="02020603050405020304" pitchFamily="18" charset="0"/>
                <a:cs typeface="Times New Roman" panose="02020603050405020304" pitchFamily="18" charset="0"/>
              </a:rPr>
              <a:t>vs. </a:t>
            </a:r>
            <a:r>
              <a:rPr lang="ru-RU" i="1" dirty="0" smtClean="0">
                <a:latin typeface="Times New Roman" panose="02020603050405020304" pitchFamily="18" charset="0"/>
                <a:cs typeface="Times New Roman" panose="02020603050405020304" pitchFamily="18" charset="0"/>
              </a:rPr>
              <a:t>Вижу друга</a:t>
            </a:r>
          </a:p>
          <a:p>
            <a:pPr>
              <a:buClr>
                <a:schemeClr val="bg1">
                  <a:lumMod val="20000"/>
                  <a:lumOff val="80000"/>
                </a:schemeClr>
              </a:buClr>
              <a:defRPr/>
            </a:pPr>
            <a:r>
              <a:rPr lang="ru-RU" i="1" dirty="0" smtClean="0">
                <a:latin typeface="Times New Roman" panose="02020603050405020304" pitchFamily="18" charset="0"/>
                <a:cs typeface="Times New Roman" panose="02020603050405020304" pitchFamily="18" charset="0"/>
              </a:rPr>
              <a:t>Три сильнее </a:t>
            </a:r>
            <a:r>
              <a:rPr lang="en-US" i="1" dirty="0" smtClean="0">
                <a:latin typeface="Times New Roman" panose="02020603050405020304" pitchFamily="18" charset="0"/>
                <a:cs typeface="Times New Roman" panose="02020603050405020304" pitchFamily="18" charset="0"/>
              </a:rPr>
              <a:t>vs.</a:t>
            </a:r>
            <a:r>
              <a:rPr lang="ru-RU" i="1" dirty="0" smtClean="0">
                <a:latin typeface="Times New Roman" panose="02020603050405020304" pitchFamily="18" charset="0"/>
                <a:cs typeface="Times New Roman" panose="02020603050405020304" pitchFamily="18" charset="0"/>
              </a:rPr>
              <a:t> Три груши</a:t>
            </a:r>
          </a:p>
          <a:p>
            <a:pPr>
              <a:buClr>
                <a:schemeClr val="bg1">
                  <a:lumMod val="20000"/>
                  <a:lumOff val="80000"/>
                </a:schemeClr>
              </a:buClr>
              <a:defRPr/>
            </a:pPr>
            <a:r>
              <a:rPr lang="ru-RU" i="1" dirty="0" smtClean="0">
                <a:latin typeface="Times New Roman" panose="02020603050405020304" pitchFamily="18" charset="0"/>
                <a:cs typeface="Times New Roman" panose="02020603050405020304" pitchFamily="18" charset="0"/>
              </a:rPr>
              <a:t>Косой </a:t>
            </a:r>
            <a:r>
              <a:rPr lang="ru-RU" i="1" dirty="0" err="1" smtClean="0">
                <a:latin typeface="Times New Roman" panose="02020603050405020304" pitchFamily="18" charset="0"/>
                <a:cs typeface="Times New Roman" panose="02020603050405020304" pitchFamily="18" charset="0"/>
              </a:rPr>
              <a:t>косой</a:t>
            </a:r>
            <a:r>
              <a:rPr lang="ru-RU" i="1" dirty="0" smtClean="0">
                <a:latin typeface="Times New Roman" panose="02020603050405020304" pitchFamily="18" charset="0"/>
                <a:cs typeface="Times New Roman" panose="02020603050405020304" pitchFamily="18" charset="0"/>
              </a:rPr>
              <a:t> косил косой</a:t>
            </a:r>
          </a:p>
          <a:p>
            <a:pPr>
              <a:defRPr/>
            </a:pPr>
            <a:endParaRPr lang="en-US" i="1" dirty="0" smtClean="0">
              <a:latin typeface="Times New Roman" panose="02020603050405020304" pitchFamily="18" charset="0"/>
              <a:cs typeface="Times New Roman" panose="02020603050405020304" pitchFamily="18" charset="0"/>
            </a:endParaRPr>
          </a:p>
          <a:p>
            <a:pPr marL="1828800" lvl="4" indent="0">
              <a:buFont typeface="Wingdings" panose="05000000000000000000" pitchFamily="2" charset="2"/>
              <a:buNone/>
              <a:defRPr/>
            </a:pP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xfrm>
            <a:off x="323528" y="1340768"/>
            <a:ext cx="8352928" cy="5041155"/>
          </a:xfrm>
          <a:noFill/>
          <a:extLst>
            <a:ext uri="{909E8E84-426E-40DD-AFC4-6F175D3DCCD1}">
              <a14:hiddenFill xmlns:a14="http://schemas.microsoft.com/office/drawing/2010/main">
                <a:solidFill>
                  <a:srgbClr val="FFFFFF"/>
                </a:solidFill>
              </a14:hiddenFill>
            </a:ext>
          </a:extLst>
        </p:spPr>
        <p:txBody>
          <a:bodyPr/>
          <a:lstStyle/>
          <a:p>
            <a:r>
              <a:rPr lang="ru-RU" altLang="en-US" sz="2800" dirty="0" smtClean="0">
                <a:effectLst/>
              </a:rPr>
              <a:t>Для обучения </a:t>
            </a:r>
            <a:r>
              <a:rPr lang="ru-RU" altLang="en-US" sz="2800" dirty="0" err="1" smtClean="0">
                <a:effectLst/>
              </a:rPr>
              <a:t>парсера</a:t>
            </a:r>
            <a:r>
              <a:rPr lang="ru-RU" altLang="en-US" sz="2800" dirty="0" smtClean="0">
                <a:effectLst/>
              </a:rPr>
              <a:t> необходим тренировочный (эталонный) корпус</a:t>
            </a:r>
          </a:p>
          <a:p>
            <a:r>
              <a:rPr lang="ru-RU" altLang="en-US" sz="2800" dirty="0" smtClean="0">
                <a:effectLst/>
              </a:rPr>
              <a:t>Чем больше такой корпус, тем лучше</a:t>
            </a:r>
          </a:p>
          <a:p>
            <a:r>
              <a:rPr lang="ru-RU" altLang="en-US" sz="2800" dirty="0" smtClean="0">
                <a:effectLst/>
              </a:rPr>
              <a:t>Чем больше необходимо учитывать грамматических характеристик, тем меньше вероятность встретить конкретную последовательность грамматических характеристик (конкретный тэг) в корпусе, тем больше должен быть тренировочный корпус</a:t>
            </a:r>
          </a:p>
          <a:p>
            <a:r>
              <a:rPr lang="ru-RU" altLang="en-US" sz="2800" dirty="0">
                <a:effectLst/>
              </a:rPr>
              <a:t>Множество тэгов (тэг – полное грамматическое описание словоформы) состояний для флективных языков более 1000</a:t>
            </a:r>
          </a:p>
          <a:p>
            <a:endParaRPr lang="ru-RU" altLang="en-US" sz="2800" dirty="0" smtClean="0">
              <a:effectLst/>
            </a:endParaRPr>
          </a:p>
        </p:txBody>
      </p:sp>
      <p:sp>
        <p:nvSpPr>
          <p:cNvPr id="82947" name="Rectangle 3"/>
          <p:cNvSpPr>
            <a:spLocks noGrp="1" noRot="1" noChangeArrowheads="1"/>
          </p:cNvSpPr>
          <p:nvPr>
            <p:ph type="title"/>
          </p:nvPr>
        </p:nvSpPr>
        <p:spPr>
          <a:xfrm>
            <a:off x="395536" y="0"/>
            <a:ext cx="8675687" cy="1439863"/>
          </a:xfrm>
          <a:noFill/>
          <a:extLst>
            <a:ext uri="{909E8E84-426E-40DD-AFC4-6F175D3DCCD1}">
              <a14:hiddenFill xmlns:a14="http://schemas.microsoft.com/office/drawing/2010/main">
                <a:solidFill>
                  <a:srgbClr val="FFFFFF"/>
                </a:solidFill>
              </a14:hiddenFill>
            </a:ext>
          </a:extLst>
        </p:spPr>
        <p:txBody>
          <a:bodyPr/>
          <a:lstStyle/>
          <a:p>
            <a:r>
              <a:rPr lang="ru-RU" altLang="en-US" dirty="0" smtClean="0">
                <a:effectLst/>
              </a:rPr>
              <a:t>Марковская модель</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type="body" idx="1"/>
          </p:nvPr>
        </p:nvSpPr>
        <p:spPr>
          <a:xfrm>
            <a:off x="0" y="476250"/>
            <a:ext cx="9144000" cy="6381750"/>
          </a:xfrm>
          <a:noFill/>
          <a:extLst>
            <a:ext uri="{909E8E84-426E-40DD-AFC4-6F175D3DCCD1}">
              <a14:hiddenFill xmlns:a14="http://schemas.microsoft.com/office/drawing/2010/main">
                <a:solidFill>
                  <a:srgbClr val="FFFFFF"/>
                </a:solidFill>
              </a14:hiddenFill>
            </a:ext>
          </a:extLst>
        </p:spPr>
        <p:txBody>
          <a:bodyPr/>
          <a:lstStyle/>
          <a:p>
            <a:pPr>
              <a:lnSpc>
                <a:spcPct val="80000"/>
              </a:lnSpc>
            </a:pPr>
            <a:r>
              <a:rPr lang="en-US" altLang="en-US" sz="2400" b="1" smtClean="0">
                <a:effectLst/>
              </a:rPr>
              <a:t>Part of Speech Taggers</a:t>
            </a:r>
            <a:r>
              <a:rPr lang="ru-RU" altLang="en-US" sz="2400" b="1" smtClean="0">
                <a:effectLst/>
              </a:rPr>
              <a:t> </a:t>
            </a:r>
            <a:r>
              <a:rPr lang="en-US" altLang="en-US" sz="2400" b="1" smtClean="0">
                <a:effectLst/>
              </a:rPr>
              <a:t>Freely downloadable</a:t>
            </a:r>
          </a:p>
          <a:p>
            <a:pPr>
              <a:lnSpc>
                <a:spcPct val="80000"/>
              </a:lnSpc>
            </a:pPr>
            <a:r>
              <a:rPr lang="en-US" altLang="en-US" sz="2400" smtClean="0">
                <a:effectLst/>
                <a:hlinkClick r:id="rId2"/>
              </a:rPr>
              <a:t>TreeTagger</a:t>
            </a:r>
            <a:r>
              <a:rPr lang="en-US" altLang="en-US" sz="2400" smtClean="0">
                <a:effectLst/>
              </a:rPr>
              <a:t> </a:t>
            </a:r>
          </a:p>
          <a:p>
            <a:pPr>
              <a:lnSpc>
                <a:spcPct val="80000"/>
              </a:lnSpc>
            </a:pPr>
            <a:r>
              <a:rPr lang="en-US" altLang="en-US" sz="2400" smtClean="0">
                <a:effectLst/>
              </a:rPr>
              <a:t>A decision tree based tagger from the University of Stuttgart (Helmut Scmid). It's language independent, but comes complete with parameter files for English, German, French (and Old French), and Italian. (Solaris and Linux versions.) Usable online </a:t>
            </a:r>
            <a:r>
              <a:rPr lang="en-US" altLang="en-US" sz="2400" smtClean="0">
                <a:effectLst/>
                <a:hlinkClick r:id="rId3"/>
              </a:rPr>
              <a:t>here</a:t>
            </a:r>
            <a:r>
              <a:rPr lang="en-US" altLang="en-US" sz="2400" smtClean="0">
                <a:effectLst/>
              </a:rPr>
              <a:t>. Used at </a:t>
            </a:r>
            <a:r>
              <a:rPr lang="en-US" altLang="en-US" sz="2400" smtClean="0">
                <a:effectLst/>
                <a:hlinkClick r:id="rId4"/>
              </a:rPr>
              <a:t>VISL</a:t>
            </a:r>
            <a:r>
              <a:rPr lang="en-US" altLang="en-US" sz="2400" smtClean="0">
                <a:effectLst/>
              </a:rPr>
              <a:t>. </a:t>
            </a:r>
            <a:endParaRPr lang="en-US" altLang="en-US" sz="2400" smtClean="0">
              <a:effectLst/>
              <a:hlinkClick r:id="rId5"/>
            </a:endParaRPr>
          </a:p>
          <a:p>
            <a:pPr>
              <a:lnSpc>
                <a:spcPct val="80000"/>
              </a:lnSpc>
            </a:pPr>
            <a:r>
              <a:rPr lang="en-US" altLang="en-US" sz="2400" smtClean="0">
                <a:effectLst/>
                <a:hlinkClick r:id="rId5"/>
              </a:rPr>
              <a:t>Maximum Entropy part of speech tagger</a:t>
            </a:r>
            <a:r>
              <a:rPr lang="en-US" altLang="en-US" sz="2400" smtClean="0">
                <a:effectLst/>
              </a:rPr>
              <a:t> </a:t>
            </a:r>
          </a:p>
          <a:p>
            <a:pPr>
              <a:lnSpc>
                <a:spcPct val="80000"/>
              </a:lnSpc>
            </a:pPr>
            <a:r>
              <a:rPr lang="en-US" altLang="en-US" sz="2400" smtClean="0">
                <a:effectLst/>
              </a:rPr>
              <a:t>By Adwait Ratnaparkhi. JAVA version downloadable. A sentence boundary detector is also included. Now works with JDK1.3+. Class files, not source. </a:t>
            </a:r>
            <a:endParaRPr lang="en-US" altLang="en-US" sz="2400" smtClean="0">
              <a:effectLst/>
              <a:hlinkClick r:id="rId6"/>
            </a:endParaRPr>
          </a:p>
          <a:p>
            <a:pPr>
              <a:lnSpc>
                <a:spcPct val="80000"/>
              </a:lnSpc>
            </a:pPr>
            <a:r>
              <a:rPr lang="en-US" altLang="en-US" sz="2400" smtClean="0">
                <a:effectLst/>
                <a:hlinkClick r:id="rId6"/>
              </a:rPr>
              <a:t>ACOPOST</a:t>
            </a:r>
            <a:r>
              <a:rPr lang="en-US" altLang="en-US" sz="2400" smtClean="0">
                <a:effectLst/>
              </a:rPr>
              <a:t> (formerly ICOPOST) </a:t>
            </a:r>
          </a:p>
          <a:p>
            <a:pPr>
              <a:lnSpc>
                <a:spcPct val="80000"/>
              </a:lnSpc>
            </a:pPr>
            <a:r>
              <a:rPr lang="en-US" altLang="en-US" sz="2400" smtClean="0">
                <a:effectLst/>
              </a:rPr>
              <a:t>Open source C taggers originally written by by Ingo Schröder. Implements maximum entropy, HMM trigram, and transformation-based learning. C source available under GNU public license. </a:t>
            </a:r>
            <a:endParaRPr lang="en-US" altLang="en-US" sz="2400" smtClean="0">
              <a:effectLst/>
              <a:hlinkClick r:id="rId7"/>
            </a:endParaRPr>
          </a:p>
          <a:p>
            <a:pPr>
              <a:lnSpc>
                <a:spcPct val="80000"/>
              </a:lnSpc>
            </a:pPr>
            <a:r>
              <a:rPr lang="en-US" altLang="en-US" sz="2400" smtClean="0">
                <a:effectLst/>
                <a:hlinkClick r:id="rId7"/>
              </a:rPr>
              <a:t>fnTBL</a:t>
            </a:r>
            <a:r>
              <a:rPr lang="en-US" altLang="en-US" sz="2400" smtClean="0">
                <a:effectLst/>
              </a:rPr>
              <a:t> </a:t>
            </a:r>
          </a:p>
          <a:p>
            <a:pPr>
              <a:lnSpc>
                <a:spcPct val="80000"/>
              </a:lnSpc>
            </a:pPr>
            <a:r>
              <a:rPr lang="en-US" altLang="en-US" sz="2400" smtClean="0">
                <a:effectLst/>
              </a:rPr>
              <a:t>A fast and flexible implementation of Transformation-Based Learning in C++. Includes a POS tagger, but also NP chunking and general chunking models. </a:t>
            </a:r>
            <a:endParaRPr lang="en-US" altLang="en-US" sz="2400" smtClean="0">
              <a:effectLst/>
              <a:hlinkClick r:id="rId8"/>
            </a:endParaRPr>
          </a:p>
          <a:p>
            <a:pPr>
              <a:lnSpc>
                <a:spcPct val="80000"/>
              </a:lnSpc>
            </a:pPr>
            <a:r>
              <a:rPr lang="en-US" altLang="en-US" sz="2400" smtClean="0">
                <a:effectLst/>
                <a:hlinkClick r:id="rId8"/>
              </a:rPr>
              <a:t>mu-TBL</a:t>
            </a:r>
            <a:r>
              <a:rPr lang="en-US" altLang="en-US" sz="2400" smtClean="0">
                <a:effectLst/>
              </a:rPr>
              <a:t> </a:t>
            </a:r>
            <a:endParaRPr lang="ru-RU" altLang="en-US" sz="2400" smtClean="0">
              <a:effectLst/>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Морфологические разметчики для русского языка</a:t>
            </a:r>
            <a:endParaRPr lang="en-US" dirty="0"/>
          </a:p>
        </p:txBody>
      </p:sp>
      <p:sp>
        <p:nvSpPr>
          <p:cNvPr id="3" name="Объект 2"/>
          <p:cNvSpPr>
            <a:spLocks noGrp="1"/>
          </p:cNvSpPr>
          <p:nvPr>
            <p:ph idx="1"/>
          </p:nvPr>
        </p:nvSpPr>
        <p:spPr/>
        <p:txBody>
          <a:bodyPr/>
          <a:lstStyle/>
          <a:p>
            <a:pPr marL="342900" lvl="2" indent="-342900">
              <a:buClr>
                <a:schemeClr val="hlink"/>
              </a:buClr>
            </a:pPr>
            <a:r>
              <a:rPr lang="en-US" sz="2400" dirty="0" err="1" smtClean="0"/>
              <a:t>TreeTagger</a:t>
            </a:r>
            <a:r>
              <a:rPr lang="en-US" dirty="0"/>
              <a:t> - </a:t>
            </a:r>
            <a:r>
              <a:rPr lang="en-US" dirty="0">
                <a:hlinkClick r:id="rId2"/>
              </a:rPr>
              <a:t>http://corpus.leeds.ac.uk/mocky</a:t>
            </a:r>
            <a:r>
              <a:rPr lang="en-US" dirty="0" smtClean="0">
                <a:hlinkClick r:id="rId2"/>
              </a:rPr>
              <a:t>/</a:t>
            </a:r>
            <a:r>
              <a:rPr lang="en-US" dirty="0" smtClean="0"/>
              <a:t> - </a:t>
            </a:r>
            <a:r>
              <a:rPr lang="ru-RU" dirty="0" smtClean="0"/>
              <a:t>параметры для русского</a:t>
            </a:r>
            <a:endParaRPr lang="en-US" sz="2400" dirty="0" smtClean="0"/>
          </a:p>
          <a:p>
            <a:pPr marL="914400" lvl="4" indent="0">
              <a:buNone/>
            </a:pPr>
            <a:r>
              <a:rPr lang="en-US" sz="2400" dirty="0" smtClean="0"/>
              <a:t> </a:t>
            </a:r>
            <a:r>
              <a:rPr lang="en-US" sz="2400" dirty="0">
                <a:hlinkClick r:id="rId3"/>
              </a:rPr>
              <a:t>https://github.com/miotto/treetagger-python/</a:t>
            </a:r>
            <a:r>
              <a:rPr lang="en-US" sz="2400" dirty="0"/>
              <a:t> </a:t>
            </a:r>
          </a:p>
          <a:p>
            <a:r>
              <a:rPr lang="en-US" sz="2400" dirty="0" err="1" smtClean="0">
                <a:effectLst/>
              </a:rPr>
              <a:t>TnT</a:t>
            </a:r>
            <a:r>
              <a:rPr lang="ru-RU" sz="2400" dirty="0" smtClean="0">
                <a:effectLst/>
              </a:rPr>
              <a:t> - </a:t>
            </a:r>
            <a:r>
              <a:rPr lang="en-US" sz="2400" dirty="0">
                <a:effectLst/>
                <a:hlinkClick r:id="rId2"/>
              </a:rPr>
              <a:t>http://corpus.leeds.ac.uk/mocky</a:t>
            </a:r>
            <a:r>
              <a:rPr lang="en-US" sz="2400" dirty="0" smtClean="0">
                <a:effectLst/>
                <a:hlinkClick r:id="rId2"/>
              </a:rPr>
              <a:t>/</a:t>
            </a:r>
            <a:r>
              <a:rPr lang="ru-RU" sz="2400" dirty="0" smtClean="0">
                <a:effectLst/>
              </a:rPr>
              <a:t> </a:t>
            </a:r>
            <a:r>
              <a:rPr lang="en-US" sz="2400" dirty="0" smtClean="0">
                <a:effectLst/>
              </a:rPr>
              <a:t>- </a:t>
            </a:r>
            <a:r>
              <a:rPr lang="ru-RU" sz="2400" dirty="0" smtClean="0">
                <a:effectLst/>
              </a:rPr>
              <a:t>параметры для русского</a:t>
            </a:r>
            <a:endParaRPr lang="en-US" sz="2400" dirty="0" smtClean="0"/>
          </a:p>
          <a:p>
            <a:r>
              <a:rPr lang="en-US" sz="2400" dirty="0" err="1" smtClean="0"/>
              <a:t>FreeLing</a:t>
            </a:r>
            <a:r>
              <a:rPr lang="en-US" sz="2400" dirty="0" smtClean="0"/>
              <a:t> </a:t>
            </a:r>
            <a:r>
              <a:rPr lang="en-US" sz="2400" dirty="0"/>
              <a:t>- </a:t>
            </a:r>
            <a:r>
              <a:rPr lang="en-US" sz="2400" dirty="0">
                <a:hlinkClick r:id="rId4"/>
              </a:rPr>
              <a:t>http://nlp.lsi.upc.edu/freeling</a:t>
            </a:r>
            <a:r>
              <a:rPr lang="en-US" sz="2400" dirty="0" smtClean="0">
                <a:hlinkClick r:id="rId4"/>
              </a:rPr>
              <a:t>/</a:t>
            </a:r>
            <a:r>
              <a:rPr lang="en-US" sz="2400" dirty="0" smtClean="0"/>
              <a:t> </a:t>
            </a:r>
          </a:p>
          <a:p>
            <a:r>
              <a:rPr lang="en-US" sz="2400" dirty="0" err="1" smtClean="0"/>
              <a:t>PyMorphy</a:t>
            </a:r>
            <a:r>
              <a:rPr lang="en-US" sz="2400" dirty="0" smtClean="0"/>
              <a:t> </a:t>
            </a:r>
            <a:r>
              <a:rPr lang="en-US" sz="2400" dirty="0"/>
              <a:t>- </a:t>
            </a:r>
            <a:r>
              <a:rPr lang="en-US" sz="2400" dirty="0">
                <a:hlinkClick r:id="rId5"/>
              </a:rPr>
              <a:t>https://</a:t>
            </a:r>
            <a:r>
              <a:rPr lang="en-US" sz="2400" dirty="0" smtClean="0">
                <a:hlinkClick r:id="rId5"/>
              </a:rPr>
              <a:t>pymorphy2.readthedocs.org/en/latest/index.html</a:t>
            </a:r>
            <a:r>
              <a:rPr lang="en-US" sz="2400" dirty="0" smtClean="0"/>
              <a:t> </a:t>
            </a:r>
          </a:p>
          <a:p>
            <a:r>
              <a:rPr lang="en-US" sz="2400" dirty="0" err="1" smtClean="0"/>
              <a:t>Mystem</a:t>
            </a:r>
            <a:r>
              <a:rPr lang="en-US" sz="2400" dirty="0"/>
              <a:t> - </a:t>
            </a:r>
            <a:r>
              <a:rPr lang="en-US" sz="2400" dirty="0">
                <a:hlinkClick r:id="rId6"/>
              </a:rPr>
              <a:t>https://tech.yandex.ru/mystem</a:t>
            </a:r>
            <a:r>
              <a:rPr lang="en-US" sz="2400" dirty="0" smtClean="0">
                <a:hlinkClick r:id="rId6"/>
              </a:rPr>
              <a:t>/</a:t>
            </a:r>
            <a:r>
              <a:rPr lang="en-US" sz="2400" dirty="0" smtClean="0"/>
              <a:t> </a:t>
            </a:r>
          </a:p>
          <a:p>
            <a:r>
              <a:rPr lang="en-US" sz="2400" dirty="0" err="1"/>
              <a:t>p</a:t>
            </a:r>
            <a:r>
              <a:rPr lang="en-US" sz="2400" dirty="0" err="1" smtClean="0"/>
              <a:t>ymystem</a:t>
            </a:r>
            <a:r>
              <a:rPr lang="en-US" sz="2400" dirty="0" smtClean="0"/>
              <a:t> </a:t>
            </a:r>
            <a:r>
              <a:rPr lang="en-US" sz="2400" dirty="0"/>
              <a:t>- </a:t>
            </a:r>
            <a:r>
              <a:rPr lang="en-US" sz="2400" dirty="0">
                <a:hlinkClick r:id="rId7"/>
              </a:rPr>
              <a:t>http://</a:t>
            </a:r>
            <a:r>
              <a:rPr lang="en-US" sz="2400" dirty="0" smtClean="0">
                <a:hlinkClick r:id="rId7"/>
              </a:rPr>
              <a:t>pythonhosted.org/pymystem3/index.html</a:t>
            </a:r>
            <a:r>
              <a:rPr lang="en-US" sz="2400" dirty="0" smtClean="0"/>
              <a:t> </a:t>
            </a:r>
            <a:endParaRPr lang="ru-RU" sz="2400" dirty="0" smtClean="0"/>
          </a:p>
          <a:p>
            <a:r>
              <a:rPr lang="ru-RU" sz="2400" dirty="0" err="1"/>
              <a:t>а</a:t>
            </a:r>
            <a:r>
              <a:rPr lang="ru-RU" sz="2400" dirty="0" err="1" smtClean="0"/>
              <a:t>от</a:t>
            </a:r>
            <a:r>
              <a:rPr lang="ru-RU" sz="2400" dirty="0" smtClean="0"/>
              <a:t> - </a:t>
            </a:r>
            <a:r>
              <a:rPr lang="en-US" sz="2400" dirty="0" smtClean="0">
                <a:hlinkClick r:id="rId8"/>
              </a:rPr>
              <a:t>http</a:t>
            </a:r>
            <a:r>
              <a:rPr lang="en-US" sz="2400" dirty="0">
                <a:hlinkClick r:id="rId8"/>
              </a:rPr>
              <a:t>://</a:t>
            </a:r>
            <a:r>
              <a:rPr lang="en-US" sz="2400" dirty="0" smtClean="0">
                <a:hlinkClick r:id="rId8"/>
              </a:rPr>
              <a:t>aot.ru/download.php</a:t>
            </a:r>
            <a:r>
              <a:rPr lang="ru-RU" sz="2400" dirty="0" smtClean="0"/>
              <a:t> </a:t>
            </a:r>
            <a:endParaRPr lang="en-US" sz="2400" dirty="0" smtClean="0"/>
          </a:p>
          <a:p>
            <a:endParaRPr lang="en-US" dirty="0"/>
          </a:p>
        </p:txBody>
      </p:sp>
    </p:spTree>
    <p:extLst>
      <p:ext uri="{BB962C8B-B14F-4D97-AF65-F5344CB8AC3E}">
        <p14:creationId xmlns:p14="http://schemas.microsoft.com/office/powerpoint/2010/main" val="31962537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pPr eaLnBrk="1" hangingPunct="1">
              <a:defRPr/>
            </a:pPr>
            <a:r>
              <a:rPr lang="en-US" sz="4000" smtClean="0"/>
              <a:t>Краткий обзор основных методов разметки</a:t>
            </a:r>
            <a:r>
              <a:rPr lang="ru-RU" sz="4000" smtClean="0"/>
              <a:t> </a:t>
            </a:r>
          </a:p>
        </p:txBody>
      </p:sp>
      <p:pic>
        <p:nvPicPr>
          <p:cNvPr id="86019" name="Picture 4" descr="tagging_overview1"/>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68313" y="1628775"/>
            <a:ext cx="7991475" cy="4895850"/>
          </a:xfrm>
          <a:solidFill>
            <a:schemeClr val="tx1"/>
          </a:solidFill>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812" name="Group 188"/>
          <p:cNvGraphicFramePr>
            <a:graphicFrameLocks noGrp="1"/>
          </p:cNvGraphicFramePr>
          <p:nvPr>
            <p:ph type="tbl" idx="1"/>
          </p:nvPr>
        </p:nvGraphicFramePr>
        <p:xfrm>
          <a:off x="323850" y="404813"/>
          <a:ext cx="8229600" cy="620395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81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SUPERVISED</a:t>
                      </a:r>
                      <a:endParaRPr kumimoji="0" lang="en-US" sz="20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UNSUPERVISED</a:t>
                      </a:r>
                      <a:endParaRPr kumimoji="0" lang="en-US"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selection of tagset/tagged corpus</a:t>
                      </a:r>
                      <a:endParaRPr kumimoji="0" lang="en-US"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induction of </a:t>
                      </a: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tagset</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using untagged training data</a:t>
                      </a:r>
                      <a:endParaRPr kumimoji="0" lang="en-US" sz="20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creation of dictionaries using tagged corpus</a:t>
                      </a:r>
                      <a:endParaRPr kumimoji="0" lang="en-US"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induction of dictionary using training data</a:t>
                      </a:r>
                      <a:endParaRPr kumimoji="0" lang="en-US"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calculation of disambiguation tools. may include:</a:t>
                      </a:r>
                      <a:endParaRPr kumimoji="0" lang="en-US"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induction of disambiguation tools. may include:</a:t>
                      </a:r>
                      <a:endParaRPr kumimoji="0" lang="en-US"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94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word frequencies</a:t>
                      </a:r>
                      <a:endParaRPr kumimoji="0" lang="en-US"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word frequencies</a:t>
                      </a:r>
                      <a:endParaRPr kumimoji="0" lang="en-US"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affix frequencies</a:t>
                      </a:r>
                      <a:endParaRPr kumimoji="0" lang="en-US"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affix frequencies</a:t>
                      </a:r>
                      <a:endParaRPr kumimoji="0" lang="en-US"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tag sequence probabilities</a:t>
                      </a:r>
                      <a:endParaRPr kumimoji="0" lang="en-US"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tag sequence probabilities</a:t>
                      </a:r>
                      <a:endParaRPr kumimoji="0" lang="en-US"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717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"formulaic" expressions</a:t>
                      </a:r>
                      <a:endParaRPr kumimoji="0" lang="en-US"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ru-RU" sz="2000" b="0" i="0" u="none" strike="noStrike" cap="none" normalizeH="0" baseline="0" smtClean="0">
                        <a:ln>
                          <a:noFill/>
                        </a:ln>
                        <a:solidFill>
                          <a:schemeClr val="tx1"/>
                        </a:solidFill>
                        <a:effectLst>
                          <a:outerShdw blurRad="38100" dist="38100" dir="2700000" algn="tl">
                            <a:srgbClr val="000000"/>
                          </a:outerShdw>
                        </a:effectLst>
                        <a:latin typeface="Garamond" pitchFamily="18"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tagging of test data using dictionary information</a:t>
                      </a:r>
                      <a:endParaRPr kumimoji="0" lang="en-US"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tagging of test data using induced dictionaries</a:t>
                      </a:r>
                      <a:endParaRPr kumimoji="0" lang="en-US"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disambiguation using statistical, hybrid or rule based approaches</a:t>
                      </a:r>
                      <a:endParaRPr kumimoji="0" lang="en-US"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disambiguation using statistical, hybrid or rule based approaches</a:t>
                      </a:r>
                      <a:endParaRPr kumimoji="0" lang="en-US"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calculation of tagger accuracy</a:t>
                      </a:r>
                      <a:endParaRPr kumimoji="0" lang="en-US"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calculation of tagger accuracy</a:t>
                      </a:r>
                      <a:endParaRPr kumimoji="0" lang="en-US"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B4CAF6"/>
                      </a:solidFill>
                      <a:prstDash val="solid"/>
                      <a:round/>
                      <a:headEnd type="none" w="med" len="med"/>
                      <a:tailEnd type="none" w="med" len="med"/>
                    </a:lnL>
                    <a:lnR w="12700" cap="flat" cmpd="sng" algn="ctr">
                      <a:solidFill>
                        <a:srgbClr val="B4CAF6"/>
                      </a:solidFill>
                      <a:prstDash val="solid"/>
                      <a:round/>
                      <a:headEnd type="none" w="med" len="med"/>
                      <a:tailEnd type="none" w="med" len="med"/>
                    </a:lnR>
                    <a:lnT w="12700" cap="flat" cmpd="sng" algn="ctr">
                      <a:solidFill>
                        <a:srgbClr val="B4CAF6"/>
                      </a:solidFill>
                      <a:prstDash val="solid"/>
                      <a:round/>
                      <a:headEnd type="none" w="med" len="med"/>
                      <a:tailEnd type="none" w="med" len="med"/>
                    </a:lnT>
                    <a:lnB w="12700" cap="flat" cmpd="sng" algn="ctr">
                      <a:solidFill>
                        <a:srgbClr val="B4CA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60350"/>
            <a:ext cx="8507413" cy="1143000"/>
          </a:xfrm>
        </p:spPr>
        <p:txBody>
          <a:bodyPr/>
          <a:lstStyle/>
          <a:p>
            <a:pPr>
              <a:defRPr/>
            </a:pPr>
            <a:r>
              <a:rPr lang="ru-RU" sz="3600" dirty="0" smtClean="0"/>
              <a:t>Омонимия</a:t>
            </a:r>
            <a:br>
              <a:rPr lang="ru-RU" sz="3600" dirty="0" smtClean="0"/>
            </a:br>
            <a:r>
              <a:rPr lang="ru-RU" sz="3600" dirty="0" smtClean="0"/>
              <a:t>Словарная (потенциальная) </a:t>
            </a:r>
            <a:r>
              <a:rPr lang="en-US" sz="3600" dirty="0" smtClean="0"/>
              <a:t>vs. </a:t>
            </a:r>
            <a:r>
              <a:rPr lang="ru-RU" sz="3600" dirty="0" smtClean="0"/>
              <a:t>текстовая</a:t>
            </a:r>
            <a:endParaRPr lang="en-US" sz="3600" dirty="0"/>
          </a:p>
        </p:txBody>
      </p:sp>
      <p:sp>
        <p:nvSpPr>
          <p:cNvPr id="3" name="Объект 2"/>
          <p:cNvSpPr>
            <a:spLocks noGrp="1"/>
          </p:cNvSpPr>
          <p:nvPr>
            <p:ph idx="1"/>
          </p:nvPr>
        </p:nvSpPr>
        <p:spPr>
          <a:xfrm>
            <a:off x="595313" y="1557338"/>
            <a:ext cx="8229600" cy="4525962"/>
          </a:xfrm>
        </p:spPr>
        <p:txBody>
          <a:bodyPr/>
          <a:lstStyle/>
          <a:p>
            <a:pPr>
              <a:buClr>
                <a:schemeClr val="bg1">
                  <a:lumMod val="20000"/>
                  <a:lumOff val="80000"/>
                </a:schemeClr>
              </a:buClr>
              <a:defRPr/>
            </a:pPr>
            <a:r>
              <a:rPr lang="ru-RU" sz="2400" dirty="0" smtClean="0">
                <a:effectLst/>
              </a:rPr>
              <a:t>Словарная (потенциальная) омонимия - единицы </a:t>
            </a:r>
            <a:r>
              <a:rPr lang="ru-RU" sz="2400" dirty="0">
                <a:effectLst/>
              </a:rPr>
              <a:t>корпуса, которые вообще способны вы­ступать с омонимичными значениями (словарные омо­ни­мы), </a:t>
            </a:r>
            <a:endParaRPr lang="ru-RU" sz="2400" dirty="0" smtClean="0">
              <a:effectLst/>
            </a:endParaRPr>
          </a:p>
          <a:p>
            <a:pPr>
              <a:buClr>
                <a:schemeClr val="bg1">
                  <a:lumMod val="20000"/>
                  <a:lumOff val="80000"/>
                </a:schemeClr>
              </a:buClr>
              <a:defRPr/>
            </a:pPr>
            <a:r>
              <a:rPr lang="ru-RU" sz="2400" dirty="0" smtClean="0">
                <a:effectLst/>
              </a:rPr>
              <a:t>Текстовые омонимы - единицы</a:t>
            </a:r>
            <a:r>
              <a:rPr lang="ru-RU" sz="2400" dirty="0">
                <a:effectLst/>
              </a:rPr>
              <a:t>, которые в корпусе действительно выступают в омонимичных значениях (тексто­вые омонимы). </a:t>
            </a:r>
            <a:endParaRPr lang="ru-RU" sz="2400" dirty="0" smtClean="0">
              <a:effectLst/>
            </a:endParaRPr>
          </a:p>
          <a:p>
            <a:pPr>
              <a:buClr>
                <a:schemeClr val="bg1">
                  <a:lumMod val="20000"/>
                  <a:lumOff val="80000"/>
                </a:schemeClr>
              </a:buClr>
              <a:defRPr/>
            </a:pPr>
            <a:r>
              <a:rPr lang="ru-RU" sz="2400" dirty="0" smtClean="0">
                <a:effectLst/>
              </a:rPr>
              <a:t>По </a:t>
            </a:r>
            <a:r>
              <a:rPr lang="ru-RU" sz="2400" dirty="0">
                <a:effectLst/>
              </a:rPr>
              <a:t>данным </a:t>
            </a:r>
            <a:r>
              <a:rPr lang="ru-RU" sz="2400" dirty="0" smtClean="0">
                <a:effectLst/>
              </a:rPr>
              <a:t>корпуса: </a:t>
            </a:r>
          </a:p>
          <a:p>
            <a:pPr lvl="1">
              <a:buClr>
                <a:schemeClr val="bg1">
                  <a:lumMod val="20000"/>
                  <a:lumOff val="80000"/>
                </a:schemeClr>
              </a:buClr>
              <a:defRPr/>
            </a:pPr>
            <a:r>
              <a:rPr lang="ru-RU" sz="2400" dirty="0" smtClean="0">
                <a:effectLst/>
              </a:rPr>
              <a:t>значительная </a:t>
            </a:r>
            <a:r>
              <a:rPr lang="ru-RU" sz="2400" dirty="0">
                <a:effectLst/>
              </a:rPr>
              <a:t>часть потенциальных омонимов на практике достаточно часто получает лишь один вариант грамматического разбора или по крайней мере один из вариантов является намного более частотным по сравнению с остальными.</a:t>
            </a:r>
            <a:endParaRPr lang="en-US" sz="2400" dirty="0">
              <a:effectLst/>
            </a:endParaRPr>
          </a:p>
          <a:p>
            <a:pPr>
              <a:defRPr/>
            </a:pPr>
            <a:endParaRPr lang="en-US" sz="2400" dirty="0"/>
          </a:p>
        </p:txBody>
      </p:sp>
    </p:spTree>
  </p:cSld>
  <p:clrMapOvr>
    <a:masterClrMapping/>
  </p:clrMapOvr>
</p:sld>
</file>

<file path=ppt/theme/theme1.xml><?xml version="1.0" encoding="utf-8"?>
<a:theme xmlns:a="http://schemas.openxmlformats.org/drawingml/2006/main" name="Течение">
  <a:themeElements>
    <a:clrScheme name="Течение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Течение">
      <a:majorFont>
        <a:latin typeface="Garamond"/>
        <a:ea typeface=""/>
        <a:cs typeface=""/>
      </a:majorFont>
      <a:minorFont>
        <a:latin typeface="Garamond"/>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Течение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Течение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Течение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Течение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Течение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Течение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Течение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Течение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Течение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Template>
  <TotalTime>2112</TotalTime>
  <Words>3584</Words>
  <Application>Microsoft Office PowerPoint</Application>
  <PresentationFormat>Экран (4:3)</PresentationFormat>
  <Paragraphs>869</Paragraphs>
  <Slides>84</Slides>
  <Notes>3</Notes>
  <HiddenSlides>0</HiddenSlides>
  <MMClips>0</MMClips>
  <ScaleCrop>false</ScaleCrop>
  <HeadingPairs>
    <vt:vector size="8" baseType="variant">
      <vt:variant>
        <vt:lpstr>Использованные шрифты</vt:lpstr>
      </vt:variant>
      <vt:variant>
        <vt:i4>11</vt:i4>
      </vt:variant>
      <vt:variant>
        <vt:lpstr>Тема</vt:lpstr>
      </vt:variant>
      <vt:variant>
        <vt:i4>1</vt:i4>
      </vt:variant>
      <vt:variant>
        <vt:lpstr>Внедренные серверы OLE</vt:lpstr>
      </vt:variant>
      <vt:variant>
        <vt:i4>1</vt:i4>
      </vt:variant>
      <vt:variant>
        <vt:lpstr>Заголовки слайдов</vt:lpstr>
      </vt:variant>
      <vt:variant>
        <vt:i4>84</vt:i4>
      </vt:variant>
    </vt:vector>
  </HeadingPairs>
  <TitlesOfParts>
    <vt:vector size="97" baseType="lpstr">
      <vt:lpstr>Arial</vt:lpstr>
      <vt:lpstr>Arial CYR</vt:lpstr>
      <vt:lpstr>Calibri</vt:lpstr>
      <vt:lpstr>Cambria</vt:lpstr>
      <vt:lpstr>Courier New</vt:lpstr>
      <vt:lpstr>Garamond</vt:lpstr>
      <vt:lpstr>MS Mincho</vt:lpstr>
      <vt:lpstr>Symbol</vt:lpstr>
      <vt:lpstr>Times New Roman</vt:lpstr>
      <vt:lpstr>TimesNewRomanPSMT</vt:lpstr>
      <vt:lpstr>Wingdings</vt:lpstr>
      <vt:lpstr>Течение</vt:lpstr>
      <vt:lpstr>Equation</vt:lpstr>
      <vt:lpstr>Презентация PowerPoint</vt:lpstr>
      <vt:lpstr>Автоматический морфологический анализ</vt:lpstr>
      <vt:lpstr>Методы автоматической дизамбигуации</vt:lpstr>
      <vt:lpstr>Морфологическая аннотация (POS-tagging)</vt:lpstr>
      <vt:lpstr>Морфологическая аннотация (POS-tagging)</vt:lpstr>
      <vt:lpstr>Морфологическая аннотация (POS-tagging)</vt:lpstr>
      <vt:lpstr>Методы автоматической дизамбигуации</vt:lpstr>
      <vt:lpstr>Омонимия</vt:lpstr>
      <vt:lpstr>Омонимия Словарная (потенциальная) vs. текстовая</vt:lpstr>
      <vt:lpstr>Омонимия Лексические vs. грамматические омонимы</vt:lpstr>
      <vt:lpstr>Омонимия леммная омонимия vs. нелеммная</vt:lpstr>
      <vt:lpstr>Омонимия Частота омонимичного значения</vt:lpstr>
      <vt:lpstr>Омонимия Внутричастеречная vs. межчастеречная</vt:lpstr>
      <vt:lpstr>Омонимия в тексте и в словаре Пример. внутриглагольная омонимия</vt:lpstr>
      <vt:lpstr>Омонимия в тексте и словаре Пример: внутриглагольная омонимия</vt:lpstr>
      <vt:lpstr>Омонимия в тексте и в словаре</vt:lpstr>
      <vt:lpstr>Омонимия</vt:lpstr>
      <vt:lpstr>Омонимия</vt:lpstr>
      <vt:lpstr>Методы автоматической дизамбигуации</vt:lpstr>
      <vt:lpstr>Методы</vt:lpstr>
      <vt:lpstr>Дизамбигуация Правила</vt:lpstr>
      <vt:lpstr>Дизамбигуация Правила</vt:lpstr>
      <vt:lpstr>Дизамбигуация</vt:lpstr>
      <vt:lpstr>Методы автоматической дизамбигуации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Пример</vt:lpstr>
      <vt:lpstr>Пример</vt:lpstr>
      <vt:lpstr>Пример</vt:lpstr>
      <vt:lpstr>Презентация PowerPoint</vt:lpstr>
      <vt:lpstr>Алгоритмы, основанные на правилах Алгоритм Э.Брилла с обучением без учителя</vt:lpstr>
      <vt:lpstr>Алгоритмы, основанные на правилах Алгоритм Э.Брилла с обучением без учителя</vt:lpstr>
      <vt:lpstr>Методы автоматической дизамбигуации</vt:lpstr>
      <vt:lpstr>Стохастические разметчики Скрытые марковские модели</vt:lpstr>
      <vt:lpstr>Скрытые марковские модели (HMM)</vt:lpstr>
      <vt:lpstr>Марковская модель Частеречная аннотация: FSA</vt:lpstr>
      <vt:lpstr>СКРЫТЫЕ МАРКОВСКИЕ МОДЕЛИ КАК МЕТОД СНЯТИЯ ОМОНИМИИ (2) Взвешенный FSA</vt:lpstr>
      <vt:lpstr>Скрытые марковские модели Марковская модель</vt:lpstr>
      <vt:lpstr>Скрытые марковские модели Марковская модель</vt:lpstr>
      <vt:lpstr>Марковские модели</vt:lpstr>
      <vt:lpstr>Морфологическая разметка. Технологии  Марковская модель</vt:lpstr>
      <vt:lpstr>Скрытые марковские модели</vt:lpstr>
      <vt:lpstr>Скрытые марковские модели HMM</vt:lpstr>
      <vt:lpstr>Скрытые марковские модели HMM</vt:lpstr>
      <vt:lpstr>Скрытые марковские модели HMM</vt:lpstr>
      <vt:lpstr>Скрытые марковские модели HMM</vt:lpstr>
      <vt:lpstr>HMM Formalism</vt:lpstr>
      <vt:lpstr>Inference in an HMM</vt:lpstr>
      <vt:lpstr>Decoding</vt:lpstr>
      <vt:lpstr>Как найти “максимально вероятную” цепочку тегов с максимальной вероятностью?</vt:lpstr>
      <vt:lpstr>Скрытая марковская модель</vt:lpstr>
      <vt:lpstr>Скрытые марковские модели</vt:lpstr>
      <vt:lpstr>Скрытые марковские модели Формула условной вероятности Байеса</vt:lpstr>
      <vt:lpstr>Скрытые марковские модели</vt:lpstr>
      <vt:lpstr>Скрытые марковские модели</vt:lpstr>
      <vt:lpstr>Скрытые марковские модели</vt:lpstr>
      <vt:lpstr>СКРЫТЫЕ МАРКОВСКИЕ МОДЕЛИ Как оценить вероятности цепочки тегов?</vt:lpstr>
      <vt:lpstr>Скрытые марковские модели Условная вероятность</vt:lpstr>
      <vt:lpstr>Презентация PowerPoint</vt:lpstr>
      <vt:lpstr>Скрытые марковские модели Условная вероятность</vt:lpstr>
      <vt:lpstr>Скрытые марковские модели </vt:lpstr>
      <vt:lpstr>Презентация PowerPoint</vt:lpstr>
      <vt:lpstr>Презентация PowerPoint</vt:lpstr>
      <vt:lpstr>Скрытые марковские модели Лексическая вероятность</vt:lpstr>
      <vt:lpstr>Скрытые марковские модели Лексическая вероятность</vt:lpstr>
      <vt:lpstr>Скрытые марковские модели Лексическая вероятность</vt:lpstr>
      <vt:lpstr>Презентация PowerPoint</vt:lpstr>
      <vt:lpstr>Морфологическая разметка  Марковская модель</vt:lpstr>
      <vt:lpstr>Презентация PowerPoint</vt:lpstr>
      <vt:lpstr>Презентация PowerPoint</vt:lpstr>
      <vt:lpstr>Презентация PowerPoint</vt:lpstr>
      <vt:lpstr>Сравнение парсеров на частеречном наборе тэгов  (Trigram - HMM)</vt:lpstr>
      <vt:lpstr>Марковская модель</vt:lpstr>
      <vt:lpstr>Презентация PowerPoint</vt:lpstr>
      <vt:lpstr>Морфологические разметчики для русского языка</vt:lpstr>
      <vt:lpstr>Краткий обзор основных методов разметки </vt:lpstr>
      <vt:lpstr>Презентация PowerPoint</vt:lpstr>
    </vt:vector>
  </TitlesOfParts>
  <Company>MSU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S.T.</dc:creator>
  <cp:lastModifiedBy>Дмитрий Горшков</cp:lastModifiedBy>
  <cp:revision>156</cp:revision>
  <dcterms:created xsi:type="dcterms:W3CDTF">2007-03-02T12:18:48Z</dcterms:created>
  <dcterms:modified xsi:type="dcterms:W3CDTF">2017-06-01T19:35:56Z</dcterms:modified>
</cp:coreProperties>
</file>