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6" r:id="rId3"/>
    <p:sldId id="257" r:id="rId4"/>
    <p:sldId id="273" r:id="rId5"/>
    <p:sldId id="258" r:id="rId6"/>
    <p:sldId id="259" r:id="rId7"/>
    <p:sldId id="260" r:id="rId8"/>
    <p:sldId id="272" r:id="rId9"/>
    <p:sldId id="269" r:id="rId10"/>
    <p:sldId id="270" r:id="rId11"/>
    <p:sldId id="280" r:id="rId12"/>
    <p:sldId id="271" r:id="rId13"/>
    <p:sldId id="261" r:id="rId14"/>
    <p:sldId id="274" r:id="rId15"/>
    <p:sldId id="263" r:id="rId16"/>
    <p:sldId id="264" r:id="rId17"/>
    <p:sldId id="262" r:id="rId18"/>
    <p:sldId id="279" r:id="rId19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460670B-D6C9-00EB-FF2A-64B38D7DA125}" name="Ankit Baliyan" initials="AB" userId="S::ankit.baliyan@legoai.com::0530b5d3-654b-47db-993e-e845908c006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DBF61F-2C4D-7D7E-1831-587A97E47A4D}" v="21" dt="2025-05-03T13:33:49.255"/>
    <p1510:client id="{75A78472-52EC-EE1B-3CB0-FBBACC2BA618}" v="2198" dt="2025-05-02T21:52:40.810"/>
    <p1510:client id="{7D59FD50-33BA-4C5B-6C15-24A0C4E9AF62}" v="408" dt="2025-05-03T13:08:49.988"/>
    <p1510:client id="{B6177336-21A3-DB59-7152-E3ED16A28201}" v="259" dt="2025-05-04T21:41:39.3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2C1295-69AA-42BC-87A8-CCB9BF0D456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E3EEC97F-B34E-4168-8852-00809D998EB4}">
      <dgm:prSet/>
      <dgm:spPr/>
      <dgm:t>
        <a:bodyPr/>
        <a:lstStyle/>
        <a:p>
          <a:r>
            <a:rPr lang="en-GB" b="1"/>
            <a:t>Traditional Programming</a:t>
          </a:r>
          <a:r>
            <a:rPr lang="en-GB"/>
            <a:t>: Rules + Data → Output</a:t>
          </a:r>
          <a:endParaRPr lang="en-US"/>
        </a:p>
      </dgm:t>
    </dgm:pt>
    <dgm:pt modelId="{98435185-E375-469F-BF4B-7956D4A2BFE1}" type="parTrans" cxnId="{94B08214-FEB1-4238-96C8-A0C3D9447B83}">
      <dgm:prSet/>
      <dgm:spPr/>
      <dgm:t>
        <a:bodyPr/>
        <a:lstStyle/>
        <a:p>
          <a:endParaRPr lang="en-US"/>
        </a:p>
      </dgm:t>
    </dgm:pt>
    <dgm:pt modelId="{6A4AAB87-FACE-4AA7-9BA6-65468B1D3CA5}" type="sibTrans" cxnId="{94B08214-FEB1-4238-96C8-A0C3D9447B83}">
      <dgm:prSet/>
      <dgm:spPr/>
      <dgm:t>
        <a:bodyPr/>
        <a:lstStyle/>
        <a:p>
          <a:endParaRPr lang="en-US"/>
        </a:p>
      </dgm:t>
    </dgm:pt>
    <dgm:pt modelId="{5A9E4A05-C945-4D17-9A07-47517E6C3909}">
      <dgm:prSet/>
      <dgm:spPr/>
      <dgm:t>
        <a:bodyPr/>
        <a:lstStyle/>
        <a:p>
          <a:r>
            <a:rPr lang="en-GB" b="1"/>
            <a:t>Machine Learning</a:t>
          </a:r>
          <a:r>
            <a:rPr lang="en-GB"/>
            <a:t>: Data + Output → Learn Rules</a:t>
          </a:r>
          <a:endParaRPr lang="en-US"/>
        </a:p>
      </dgm:t>
    </dgm:pt>
    <dgm:pt modelId="{E11F530B-D8F6-4736-A808-C447006A58B0}" type="parTrans" cxnId="{EC2DD543-B63A-49CE-A002-FB96F2C098FA}">
      <dgm:prSet/>
      <dgm:spPr/>
      <dgm:t>
        <a:bodyPr/>
        <a:lstStyle/>
        <a:p>
          <a:endParaRPr lang="en-US"/>
        </a:p>
      </dgm:t>
    </dgm:pt>
    <dgm:pt modelId="{4307464D-3E21-4E8D-8751-96EDAD7E6572}" type="sibTrans" cxnId="{EC2DD543-B63A-49CE-A002-FB96F2C098FA}">
      <dgm:prSet/>
      <dgm:spPr/>
      <dgm:t>
        <a:bodyPr/>
        <a:lstStyle/>
        <a:p>
          <a:endParaRPr lang="en-US"/>
        </a:p>
      </dgm:t>
    </dgm:pt>
    <dgm:pt modelId="{EF33F5EF-0273-4DAB-9BA4-07E73DDB5864}" type="pres">
      <dgm:prSet presAssocID="{512C1295-69AA-42BC-87A8-CCB9BF0D456E}" presName="root" presStyleCnt="0">
        <dgm:presLayoutVars>
          <dgm:dir/>
          <dgm:resizeHandles val="exact"/>
        </dgm:presLayoutVars>
      </dgm:prSet>
      <dgm:spPr/>
    </dgm:pt>
    <dgm:pt modelId="{E444EFEF-262B-4727-B72D-9B980D64147B}" type="pres">
      <dgm:prSet presAssocID="{E3EEC97F-B34E-4168-8852-00809D998EB4}" presName="compNode" presStyleCnt="0"/>
      <dgm:spPr/>
    </dgm:pt>
    <dgm:pt modelId="{893D6319-08E5-4B2F-B1C6-3EECC0C4A0AB}" type="pres">
      <dgm:prSet presAssocID="{E3EEC97F-B34E-4168-8852-00809D998EB4}" presName="bgRect" presStyleLbl="bgShp" presStyleIdx="0" presStyleCnt="2"/>
      <dgm:spPr/>
    </dgm:pt>
    <dgm:pt modelId="{60414FD2-C89D-4E87-824F-E3A5F8EA25D2}" type="pres">
      <dgm:prSet presAssocID="{E3EEC97F-B34E-4168-8852-00809D998EB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D719C38-A114-483E-8B4A-736F13DC8E9F}" type="pres">
      <dgm:prSet presAssocID="{E3EEC97F-B34E-4168-8852-00809D998EB4}" presName="spaceRect" presStyleCnt="0"/>
      <dgm:spPr/>
    </dgm:pt>
    <dgm:pt modelId="{B2199F4B-321E-4F7E-9639-ADD398AF2617}" type="pres">
      <dgm:prSet presAssocID="{E3EEC97F-B34E-4168-8852-00809D998EB4}" presName="parTx" presStyleLbl="revTx" presStyleIdx="0" presStyleCnt="2">
        <dgm:presLayoutVars>
          <dgm:chMax val="0"/>
          <dgm:chPref val="0"/>
        </dgm:presLayoutVars>
      </dgm:prSet>
      <dgm:spPr/>
    </dgm:pt>
    <dgm:pt modelId="{4422BD83-DBD4-45E9-A3E9-4331A2B13F99}" type="pres">
      <dgm:prSet presAssocID="{6A4AAB87-FACE-4AA7-9BA6-65468B1D3CA5}" presName="sibTrans" presStyleCnt="0"/>
      <dgm:spPr/>
    </dgm:pt>
    <dgm:pt modelId="{DDBD12CC-A7EF-4F28-B627-2520A0C4E265}" type="pres">
      <dgm:prSet presAssocID="{5A9E4A05-C945-4D17-9A07-47517E6C3909}" presName="compNode" presStyleCnt="0"/>
      <dgm:spPr/>
    </dgm:pt>
    <dgm:pt modelId="{43D82B80-117A-452A-BB70-56A49AC41DE0}" type="pres">
      <dgm:prSet presAssocID="{5A9E4A05-C945-4D17-9A07-47517E6C3909}" presName="bgRect" presStyleLbl="bgShp" presStyleIdx="1" presStyleCnt="2"/>
      <dgm:spPr/>
    </dgm:pt>
    <dgm:pt modelId="{AC5AC517-8064-4181-89CC-4674C63C2390}" type="pres">
      <dgm:prSet presAssocID="{5A9E4A05-C945-4D17-9A07-47517E6C390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26E3D98D-FDA8-4147-92B4-BA2C28FAD68D}" type="pres">
      <dgm:prSet presAssocID="{5A9E4A05-C945-4D17-9A07-47517E6C3909}" presName="spaceRect" presStyleCnt="0"/>
      <dgm:spPr/>
    </dgm:pt>
    <dgm:pt modelId="{04505E2B-B401-4A44-B355-30117A9578A0}" type="pres">
      <dgm:prSet presAssocID="{5A9E4A05-C945-4D17-9A07-47517E6C3909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94B08214-FEB1-4238-96C8-A0C3D9447B83}" srcId="{512C1295-69AA-42BC-87A8-CCB9BF0D456E}" destId="{E3EEC97F-B34E-4168-8852-00809D998EB4}" srcOrd="0" destOrd="0" parTransId="{98435185-E375-469F-BF4B-7956D4A2BFE1}" sibTransId="{6A4AAB87-FACE-4AA7-9BA6-65468B1D3CA5}"/>
    <dgm:cxn modelId="{EC2DD543-B63A-49CE-A002-FB96F2C098FA}" srcId="{512C1295-69AA-42BC-87A8-CCB9BF0D456E}" destId="{5A9E4A05-C945-4D17-9A07-47517E6C3909}" srcOrd="1" destOrd="0" parTransId="{E11F530B-D8F6-4736-A808-C447006A58B0}" sibTransId="{4307464D-3E21-4E8D-8751-96EDAD7E6572}"/>
    <dgm:cxn modelId="{329ECFB6-D8F3-4BAB-87CB-0B25EAF809B2}" type="presOf" srcId="{5A9E4A05-C945-4D17-9A07-47517E6C3909}" destId="{04505E2B-B401-4A44-B355-30117A9578A0}" srcOrd="0" destOrd="0" presId="urn:microsoft.com/office/officeart/2018/2/layout/IconVerticalSolidList"/>
    <dgm:cxn modelId="{61AC95ED-FF95-4642-BBFF-3116C5A0FE78}" type="presOf" srcId="{512C1295-69AA-42BC-87A8-CCB9BF0D456E}" destId="{EF33F5EF-0273-4DAB-9BA4-07E73DDB5864}" srcOrd="0" destOrd="0" presId="urn:microsoft.com/office/officeart/2018/2/layout/IconVerticalSolidList"/>
    <dgm:cxn modelId="{33C3A3FC-529B-4961-9837-9F135B132F64}" type="presOf" srcId="{E3EEC97F-B34E-4168-8852-00809D998EB4}" destId="{B2199F4B-321E-4F7E-9639-ADD398AF2617}" srcOrd="0" destOrd="0" presId="urn:microsoft.com/office/officeart/2018/2/layout/IconVerticalSolidList"/>
    <dgm:cxn modelId="{2D564F02-7EB6-4E02-BB89-0F78C1C9B63E}" type="presParOf" srcId="{EF33F5EF-0273-4DAB-9BA4-07E73DDB5864}" destId="{E444EFEF-262B-4727-B72D-9B980D64147B}" srcOrd="0" destOrd="0" presId="urn:microsoft.com/office/officeart/2018/2/layout/IconVerticalSolidList"/>
    <dgm:cxn modelId="{26280199-92D2-44BF-9D64-84F1A9748CA4}" type="presParOf" srcId="{E444EFEF-262B-4727-B72D-9B980D64147B}" destId="{893D6319-08E5-4B2F-B1C6-3EECC0C4A0AB}" srcOrd="0" destOrd="0" presId="urn:microsoft.com/office/officeart/2018/2/layout/IconVerticalSolidList"/>
    <dgm:cxn modelId="{102D6640-42B4-49B1-A070-DB480BA3CE7F}" type="presParOf" srcId="{E444EFEF-262B-4727-B72D-9B980D64147B}" destId="{60414FD2-C89D-4E87-824F-E3A5F8EA25D2}" srcOrd="1" destOrd="0" presId="urn:microsoft.com/office/officeart/2018/2/layout/IconVerticalSolidList"/>
    <dgm:cxn modelId="{441FEE93-2CB3-4F4C-A68D-0327EA4A35E0}" type="presParOf" srcId="{E444EFEF-262B-4727-B72D-9B980D64147B}" destId="{1D719C38-A114-483E-8B4A-736F13DC8E9F}" srcOrd="2" destOrd="0" presId="urn:microsoft.com/office/officeart/2018/2/layout/IconVerticalSolidList"/>
    <dgm:cxn modelId="{F62D5158-4366-4B26-BA85-BDE9BD097819}" type="presParOf" srcId="{E444EFEF-262B-4727-B72D-9B980D64147B}" destId="{B2199F4B-321E-4F7E-9639-ADD398AF2617}" srcOrd="3" destOrd="0" presId="urn:microsoft.com/office/officeart/2018/2/layout/IconVerticalSolidList"/>
    <dgm:cxn modelId="{6E034F2B-7104-4AFE-AB90-EE5E83396A2F}" type="presParOf" srcId="{EF33F5EF-0273-4DAB-9BA4-07E73DDB5864}" destId="{4422BD83-DBD4-45E9-A3E9-4331A2B13F99}" srcOrd="1" destOrd="0" presId="urn:microsoft.com/office/officeart/2018/2/layout/IconVerticalSolidList"/>
    <dgm:cxn modelId="{AC4B2BD8-9FAD-4498-8ACA-D3AED37CFFDC}" type="presParOf" srcId="{EF33F5EF-0273-4DAB-9BA4-07E73DDB5864}" destId="{DDBD12CC-A7EF-4F28-B627-2520A0C4E265}" srcOrd="2" destOrd="0" presId="urn:microsoft.com/office/officeart/2018/2/layout/IconVerticalSolidList"/>
    <dgm:cxn modelId="{0A3BCD0F-6EDA-4979-A33A-A015D7C8F5E0}" type="presParOf" srcId="{DDBD12CC-A7EF-4F28-B627-2520A0C4E265}" destId="{43D82B80-117A-452A-BB70-56A49AC41DE0}" srcOrd="0" destOrd="0" presId="urn:microsoft.com/office/officeart/2018/2/layout/IconVerticalSolidList"/>
    <dgm:cxn modelId="{E76CD87B-1DF4-4C97-BA87-71B0FE2A58DB}" type="presParOf" srcId="{DDBD12CC-A7EF-4F28-B627-2520A0C4E265}" destId="{AC5AC517-8064-4181-89CC-4674C63C2390}" srcOrd="1" destOrd="0" presId="urn:microsoft.com/office/officeart/2018/2/layout/IconVerticalSolidList"/>
    <dgm:cxn modelId="{060F2ABD-1B11-483A-B4EE-C47965A8AC4F}" type="presParOf" srcId="{DDBD12CC-A7EF-4F28-B627-2520A0C4E265}" destId="{26E3D98D-FDA8-4147-92B4-BA2C28FAD68D}" srcOrd="2" destOrd="0" presId="urn:microsoft.com/office/officeart/2018/2/layout/IconVerticalSolidList"/>
    <dgm:cxn modelId="{9AC61EC6-121D-4A95-A5B1-DDC63EAF6589}" type="presParOf" srcId="{DDBD12CC-A7EF-4F28-B627-2520A0C4E265}" destId="{04505E2B-B401-4A44-B355-30117A9578A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4D8ED8-7425-42EB-B856-8E34C18FCC89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61E137E-F72A-4937-9259-955CA17AFAC7}">
      <dgm:prSet/>
      <dgm:spPr/>
      <dgm:t>
        <a:bodyPr/>
        <a:lstStyle/>
        <a:p>
          <a:pPr>
            <a:defRPr b="1"/>
          </a:pPr>
          <a:r>
            <a:rPr lang="en-US" b="1" u="sng"/>
            <a:t>Feedforward NN</a:t>
          </a:r>
          <a:endParaRPr lang="en-US"/>
        </a:p>
      </dgm:t>
    </dgm:pt>
    <dgm:pt modelId="{8923B4DC-125F-452B-9090-EA42891F1F68}" type="parTrans" cxnId="{EFD687F2-1BAF-4D9D-BF6F-F99EB4F6F383}">
      <dgm:prSet/>
      <dgm:spPr/>
      <dgm:t>
        <a:bodyPr/>
        <a:lstStyle/>
        <a:p>
          <a:endParaRPr lang="en-US"/>
        </a:p>
      </dgm:t>
    </dgm:pt>
    <dgm:pt modelId="{84557B3E-7791-440B-8114-776EC3B3852E}" type="sibTrans" cxnId="{EFD687F2-1BAF-4D9D-BF6F-F99EB4F6F383}">
      <dgm:prSet/>
      <dgm:spPr/>
      <dgm:t>
        <a:bodyPr/>
        <a:lstStyle/>
        <a:p>
          <a:endParaRPr lang="en-US"/>
        </a:p>
      </dgm:t>
    </dgm:pt>
    <dgm:pt modelId="{9FE397C4-ED63-4E06-886A-C0A02893EFE4}">
      <dgm:prSet/>
      <dgm:spPr/>
      <dgm:t>
        <a:bodyPr/>
        <a:lstStyle/>
        <a:p>
          <a:r>
            <a:rPr lang="en-US"/>
            <a:t>Data/information flows in one direction</a:t>
          </a:r>
        </a:p>
      </dgm:t>
    </dgm:pt>
    <dgm:pt modelId="{BDE8A3AC-9DF7-45F5-BCBC-4B006B03F3E8}" type="parTrans" cxnId="{A794A26E-4A5D-4AA7-9FAC-340C49FD0B3F}">
      <dgm:prSet/>
      <dgm:spPr/>
      <dgm:t>
        <a:bodyPr/>
        <a:lstStyle/>
        <a:p>
          <a:endParaRPr lang="en-US"/>
        </a:p>
      </dgm:t>
    </dgm:pt>
    <dgm:pt modelId="{C6DDC783-EC9B-4157-BD31-8379D0D11C05}" type="sibTrans" cxnId="{A794A26E-4A5D-4AA7-9FAC-340C49FD0B3F}">
      <dgm:prSet/>
      <dgm:spPr/>
      <dgm:t>
        <a:bodyPr/>
        <a:lstStyle/>
        <a:p>
          <a:endParaRPr lang="en-US"/>
        </a:p>
      </dgm:t>
    </dgm:pt>
    <dgm:pt modelId="{A272FCD0-0474-4535-9616-78364C8E5078}">
      <dgm:prSet/>
      <dgm:spPr/>
      <dgm:t>
        <a:bodyPr/>
        <a:lstStyle/>
        <a:p>
          <a:r>
            <a:rPr lang="en-US"/>
            <a:t>No feedback mechanism</a:t>
          </a:r>
        </a:p>
      </dgm:t>
    </dgm:pt>
    <dgm:pt modelId="{75C61E99-F6FB-4205-8599-9E5930F1480B}" type="parTrans" cxnId="{001607E3-AA1C-4316-8F6F-AB19B184D518}">
      <dgm:prSet/>
      <dgm:spPr/>
      <dgm:t>
        <a:bodyPr/>
        <a:lstStyle/>
        <a:p>
          <a:endParaRPr lang="en-US"/>
        </a:p>
      </dgm:t>
    </dgm:pt>
    <dgm:pt modelId="{973BB046-6CDF-488F-9707-0163A312585E}" type="sibTrans" cxnId="{001607E3-AA1C-4316-8F6F-AB19B184D518}">
      <dgm:prSet/>
      <dgm:spPr/>
      <dgm:t>
        <a:bodyPr/>
        <a:lstStyle/>
        <a:p>
          <a:endParaRPr lang="en-US"/>
        </a:p>
      </dgm:t>
    </dgm:pt>
    <dgm:pt modelId="{FFD6823B-7917-4698-94DE-03A484B05855}">
      <dgm:prSet/>
      <dgm:spPr/>
      <dgm:t>
        <a:bodyPr/>
        <a:lstStyle/>
        <a:p>
          <a:r>
            <a:rPr lang="en-US"/>
            <a:t>Use cases: Regression, Classification</a:t>
          </a:r>
        </a:p>
      </dgm:t>
    </dgm:pt>
    <dgm:pt modelId="{989A7F33-A0EC-4743-96A4-B11BB4B59C87}" type="parTrans" cxnId="{B0092A6E-701A-4036-82E3-58E020C38D31}">
      <dgm:prSet/>
      <dgm:spPr/>
      <dgm:t>
        <a:bodyPr/>
        <a:lstStyle/>
        <a:p>
          <a:endParaRPr lang="en-US"/>
        </a:p>
      </dgm:t>
    </dgm:pt>
    <dgm:pt modelId="{14570F57-02C1-4C46-8379-C33A2471B704}" type="sibTrans" cxnId="{B0092A6E-701A-4036-82E3-58E020C38D31}">
      <dgm:prSet/>
      <dgm:spPr/>
      <dgm:t>
        <a:bodyPr/>
        <a:lstStyle/>
        <a:p>
          <a:endParaRPr lang="en-US"/>
        </a:p>
      </dgm:t>
    </dgm:pt>
    <dgm:pt modelId="{020DB080-0154-4EA6-A533-86F447A5DEB3}">
      <dgm:prSet/>
      <dgm:spPr/>
      <dgm:t>
        <a:bodyPr/>
        <a:lstStyle/>
        <a:p>
          <a:pPr>
            <a:defRPr b="1"/>
          </a:pPr>
          <a:r>
            <a:rPr lang="en-US" b="1" u="sng"/>
            <a:t>Recurrent NN</a:t>
          </a:r>
          <a:endParaRPr lang="en-US"/>
        </a:p>
      </dgm:t>
    </dgm:pt>
    <dgm:pt modelId="{23198D10-8F18-464B-9C79-A6A4968298A2}" type="parTrans" cxnId="{276C3472-988F-4659-A91E-C4C36C1B8DD3}">
      <dgm:prSet/>
      <dgm:spPr/>
      <dgm:t>
        <a:bodyPr/>
        <a:lstStyle/>
        <a:p>
          <a:endParaRPr lang="en-US"/>
        </a:p>
      </dgm:t>
    </dgm:pt>
    <dgm:pt modelId="{7B279778-C0D7-43DF-824F-F4CB5698AECE}" type="sibTrans" cxnId="{276C3472-988F-4659-A91E-C4C36C1B8DD3}">
      <dgm:prSet/>
      <dgm:spPr/>
      <dgm:t>
        <a:bodyPr/>
        <a:lstStyle/>
        <a:p>
          <a:endParaRPr lang="en-US"/>
        </a:p>
      </dgm:t>
    </dgm:pt>
    <dgm:pt modelId="{49A1335D-79D1-47EA-8298-D9DC5FD371FC}">
      <dgm:prSet/>
      <dgm:spPr/>
      <dgm:t>
        <a:bodyPr/>
        <a:lstStyle/>
        <a:p>
          <a:r>
            <a:rPr lang="en-US"/>
            <a:t>Feedback loop exists allowing it to process sequential data</a:t>
          </a:r>
        </a:p>
      </dgm:t>
    </dgm:pt>
    <dgm:pt modelId="{41F98389-9B5E-47AA-A7ED-7D4847D40873}" type="parTrans" cxnId="{9E0E3D5B-366F-46E3-BEF7-5E8FC287ECDA}">
      <dgm:prSet/>
      <dgm:spPr/>
      <dgm:t>
        <a:bodyPr/>
        <a:lstStyle/>
        <a:p>
          <a:endParaRPr lang="en-US"/>
        </a:p>
      </dgm:t>
    </dgm:pt>
    <dgm:pt modelId="{4696E5B8-7CE9-4A7B-8D18-A7EAC9EAF7CE}" type="sibTrans" cxnId="{9E0E3D5B-366F-46E3-BEF7-5E8FC287ECDA}">
      <dgm:prSet/>
      <dgm:spPr/>
      <dgm:t>
        <a:bodyPr/>
        <a:lstStyle/>
        <a:p>
          <a:endParaRPr lang="en-US"/>
        </a:p>
      </dgm:t>
    </dgm:pt>
    <dgm:pt modelId="{6F8BE9F9-2EEF-4672-8716-1CBD04C1F127}">
      <dgm:prSet/>
      <dgm:spPr/>
      <dgm:t>
        <a:bodyPr/>
        <a:lstStyle/>
        <a:p>
          <a:r>
            <a:rPr lang="en-US"/>
            <a:t>Use case: Time series analysis, NLP, etc.</a:t>
          </a:r>
        </a:p>
      </dgm:t>
    </dgm:pt>
    <dgm:pt modelId="{37BB8B41-836D-4601-BD1B-617D4F2C99FE}" type="parTrans" cxnId="{9D20B424-53FE-4F1F-8E8B-2B7C49EEDAC6}">
      <dgm:prSet/>
      <dgm:spPr/>
      <dgm:t>
        <a:bodyPr/>
        <a:lstStyle/>
        <a:p>
          <a:endParaRPr lang="en-US"/>
        </a:p>
      </dgm:t>
    </dgm:pt>
    <dgm:pt modelId="{805D9C68-846D-4E0D-865E-675C800D7E1B}" type="sibTrans" cxnId="{9D20B424-53FE-4F1F-8E8B-2B7C49EEDAC6}">
      <dgm:prSet/>
      <dgm:spPr/>
      <dgm:t>
        <a:bodyPr/>
        <a:lstStyle/>
        <a:p>
          <a:endParaRPr lang="en-US"/>
        </a:p>
      </dgm:t>
    </dgm:pt>
    <dgm:pt modelId="{A4A65715-37C8-48AA-B736-94F890CBCEAD}">
      <dgm:prSet/>
      <dgm:spPr/>
      <dgm:t>
        <a:bodyPr/>
        <a:lstStyle/>
        <a:p>
          <a:r>
            <a:rPr lang="en-US"/>
            <a:t>LSTM is a type of </a:t>
          </a:r>
          <a:r>
            <a:rPr lang="en-US">
              <a:latin typeface="Aptos Display" panose="020F0302020204030204"/>
            </a:rPr>
            <a:t>RNN</a:t>
          </a:r>
          <a:r>
            <a:rPr lang="en-US"/>
            <a:t> designed to handle long sequences</a:t>
          </a:r>
        </a:p>
      </dgm:t>
    </dgm:pt>
    <dgm:pt modelId="{E834DBDE-30AF-4382-BA0E-60FD5E895677}" type="parTrans" cxnId="{098FD6CE-FD47-4544-B269-C4F636B36B99}">
      <dgm:prSet/>
      <dgm:spPr/>
      <dgm:t>
        <a:bodyPr/>
        <a:lstStyle/>
        <a:p>
          <a:endParaRPr lang="en-US"/>
        </a:p>
      </dgm:t>
    </dgm:pt>
    <dgm:pt modelId="{D8C9D624-2644-4451-B1A8-449CBFC520E6}" type="sibTrans" cxnId="{098FD6CE-FD47-4544-B269-C4F636B36B99}">
      <dgm:prSet/>
      <dgm:spPr/>
      <dgm:t>
        <a:bodyPr/>
        <a:lstStyle/>
        <a:p>
          <a:endParaRPr lang="en-US"/>
        </a:p>
      </dgm:t>
    </dgm:pt>
    <dgm:pt modelId="{33A83351-C204-47CD-8EC2-E0CF6EA988A4}">
      <dgm:prSet/>
      <dgm:spPr/>
      <dgm:t>
        <a:bodyPr/>
        <a:lstStyle/>
        <a:p>
          <a:pPr>
            <a:defRPr b="1"/>
          </a:pPr>
          <a:r>
            <a:rPr lang="en-US" b="1" u="sng"/>
            <a:t>Convolutional NN</a:t>
          </a:r>
          <a:endParaRPr lang="en-US"/>
        </a:p>
      </dgm:t>
    </dgm:pt>
    <dgm:pt modelId="{4253D3F0-2C95-445A-8A92-107F90708985}" type="parTrans" cxnId="{EA93A590-A6C4-4706-85CB-E1DC4B2E6C8A}">
      <dgm:prSet/>
      <dgm:spPr/>
      <dgm:t>
        <a:bodyPr/>
        <a:lstStyle/>
        <a:p>
          <a:endParaRPr lang="en-US"/>
        </a:p>
      </dgm:t>
    </dgm:pt>
    <dgm:pt modelId="{55135FDC-C55A-4A7A-A4BA-C103DE8B4FBF}" type="sibTrans" cxnId="{EA93A590-A6C4-4706-85CB-E1DC4B2E6C8A}">
      <dgm:prSet/>
      <dgm:spPr/>
      <dgm:t>
        <a:bodyPr/>
        <a:lstStyle/>
        <a:p>
          <a:endParaRPr lang="en-US"/>
        </a:p>
      </dgm:t>
    </dgm:pt>
    <dgm:pt modelId="{1B299466-EDDE-4672-8041-7EC538B61399}">
      <dgm:prSet/>
      <dgm:spPr/>
      <dgm:t>
        <a:bodyPr/>
        <a:lstStyle/>
        <a:p>
          <a:r>
            <a:rPr lang="en-US"/>
            <a:t>Works on a filter window to extract features from input </a:t>
          </a:r>
        </a:p>
      </dgm:t>
    </dgm:pt>
    <dgm:pt modelId="{585F9DDB-C3A7-4578-84F4-649825724869}" type="parTrans" cxnId="{A98BCBC6-CE20-4F46-A2A0-77D0F6B4830C}">
      <dgm:prSet/>
      <dgm:spPr/>
      <dgm:t>
        <a:bodyPr/>
        <a:lstStyle/>
        <a:p>
          <a:endParaRPr lang="en-US"/>
        </a:p>
      </dgm:t>
    </dgm:pt>
    <dgm:pt modelId="{73814E05-5D22-46C3-8307-113050B845C5}" type="sibTrans" cxnId="{A98BCBC6-CE20-4F46-A2A0-77D0F6B4830C}">
      <dgm:prSet/>
      <dgm:spPr/>
      <dgm:t>
        <a:bodyPr/>
        <a:lstStyle/>
        <a:p>
          <a:endParaRPr lang="en-US"/>
        </a:p>
      </dgm:t>
    </dgm:pt>
    <dgm:pt modelId="{F1F4E282-3713-4A24-B01D-EC2BC4B8F3E3}">
      <dgm:prSet/>
      <dgm:spPr/>
      <dgm:t>
        <a:bodyPr/>
        <a:lstStyle/>
        <a:p>
          <a:r>
            <a:rPr lang="en-US"/>
            <a:t>Use case: image or video processing, shape recognition and other vision related tasks</a:t>
          </a:r>
        </a:p>
      </dgm:t>
    </dgm:pt>
    <dgm:pt modelId="{DE3BC841-5897-43DE-90B8-BC9C40E613E3}" type="parTrans" cxnId="{788112CC-58D2-4327-8B8C-75E9A625218B}">
      <dgm:prSet/>
      <dgm:spPr/>
      <dgm:t>
        <a:bodyPr/>
        <a:lstStyle/>
        <a:p>
          <a:endParaRPr lang="en-US"/>
        </a:p>
      </dgm:t>
    </dgm:pt>
    <dgm:pt modelId="{60218AFF-EC66-4C44-B2EB-796AD3148209}" type="sibTrans" cxnId="{788112CC-58D2-4327-8B8C-75E9A625218B}">
      <dgm:prSet/>
      <dgm:spPr/>
      <dgm:t>
        <a:bodyPr/>
        <a:lstStyle/>
        <a:p>
          <a:endParaRPr lang="en-US"/>
        </a:p>
      </dgm:t>
    </dgm:pt>
    <dgm:pt modelId="{2B354D63-46EB-43B0-A4C2-30B46D61EECD}" type="pres">
      <dgm:prSet presAssocID="{304D8ED8-7425-42EB-B856-8E34C18FCC89}" presName="root" presStyleCnt="0">
        <dgm:presLayoutVars>
          <dgm:dir/>
          <dgm:resizeHandles val="exact"/>
        </dgm:presLayoutVars>
      </dgm:prSet>
      <dgm:spPr/>
    </dgm:pt>
    <dgm:pt modelId="{3170BDCD-770D-4899-B587-F0E9760076F5}" type="pres">
      <dgm:prSet presAssocID="{161E137E-F72A-4937-9259-955CA17AFAC7}" presName="compNode" presStyleCnt="0"/>
      <dgm:spPr/>
    </dgm:pt>
    <dgm:pt modelId="{2793BB29-B749-478B-9D37-568A874536E5}" type="pres">
      <dgm:prSet presAssocID="{161E137E-F72A-4937-9259-955CA17AFAC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le with Left Arrow"/>
        </a:ext>
      </dgm:extLst>
    </dgm:pt>
    <dgm:pt modelId="{1178A7AD-6327-46A2-9E94-5B85D671087D}" type="pres">
      <dgm:prSet presAssocID="{161E137E-F72A-4937-9259-955CA17AFAC7}" presName="iconSpace" presStyleCnt="0"/>
      <dgm:spPr/>
    </dgm:pt>
    <dgm:pt modelId="{91FDFB28-A109-4BB9-8581-ECCCB48BAE19}" type="pres">
      <dgm:prSet presAssocID="{161E137E-F72A-4937-9259-955CA17AFAC7}" presName="parTx" presStyleLbl="revTx" presStyleIdx="0" presStyleCnt="6">
        <dgm:presLayoutVars>
          <dgm:chMax val="0"/>
          <dgm:chPref val="0"/>
        </dgm:presLayoutVars>
      </dgm:prSet>
      <dgm:spPr/>
    </dgm:pt>
    <dgm:pt modelId="{26EA18F3-443E-4409-9E19-E5408CEE37FB}" type="pres">
      <dgm:prSet presAssocID="{161E137E-F72A-4937-9259-955CA17AFAC7}" presName="txSpace" presStyleCnt="0"/>
      <dgm:spPr/>
    </dgm:pt>
    <dgm:pt modelId="{22DF9005-E9FB-4802-83BC-D167128AB544}" type="pres">
      <dgm:prSet presAssocID="{161E137E-F72A-4937-9259-955CA17AFAC7}" presName="desTx" presStyleLbl="revTx" presStyleIdx="1" presStyleCnt="6">
        <dgm:presLayoutVars/>
      </dgm:prSet>
      <dgm:spPr/>
    </dgm:pt>
    <dgm:pt modelId="{4150C776-BC0F-4A9C-9EC7-3B1086708D13}" type="pres">
      <dgm:prSet presAssocID="{84557B3E-7791-440B-8114-776EC3B3852E}" presName="sibTrans" presStyleCnt="0"/>
      <dgm:spPr/>
    </dgm:pt>
    <dgm:pt modelId="{EAFA467B-C7A1-44ED-9BAB-A6F6946B1614}" type="pres">
      <dgm:prSet presAssocID="{020DB080-0154-4EA6-A533-86F447A5DEB3}" presName="compNode" presStyleCnt="0"/>
      <dgm:spPr/>
    </dgm:pt>
    <dgm:pt modelId="{E658F59C-1F13-4E62-A3DE-BF8C9D10B61B}" type="pres">
      <dgm:prSet presAssocID="{020DB080-0154-4EA6-A533-86F447A5DEB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B2D01FB3-9633-4C1A-9FE2-88BBB2E34548}" type="pres">
      <dgm:prSet presAssocID="{020DB080-0154-4EA6-A533-86F447A5DEB3}" presName="iconSpace" presStyleCnt="0"/>
      <dgm:spPr/>
    </dgm:pt>
    <dgm:pt modelId="{757A1959-DA44-4CE3-A950-40384FBABAEF}" type="pres">
      <dgm:prSet presAssocID="{020DB080-0154-4EA6-A533-86F447A5DEB3}" presName="parTx" presStyleLbl="revTx" presStyleIdx="2" presStyleCnt="6">
        <dgm:presLayoutVars>
          <dgm:chMax val="0"/>
          <dgm:chPref val="0"/>
        </dgm:presLayoutVars>
      </dgm:prSet>
      <dgm:spPr/>
    </dgm:pt>
    <dgm:pt modelId="{4548DF96-D99D-4140-B178-C2B056644430}" type="pres">
      <dgm:prSet presAssocID="{020DB080-0154-4EA6-A533-86F447A5DEB3}" presName="txSpace" presStyleCnt="0"/>
      <dgm:spPr/>
    </dgm:pt>
    <dgm:pt modelId="{D033334C-0790-4B07-94EB-DB2979DA88AA}" type="pres">
      <dgm:prSet presAssocID="{020DB080-0154-4EA6-A533-86F447A5DEB3}" presName="desTx" presStyleLbl="revTx" presStyleIdx="3" presStyleCnt="6">
        <dgm:presLayoutVars/>
      </dgm:prSet>
      <dgm:spPr/>
    </dgm:pt>
    <dgm:pt modelId="{231B982E-266F-43ED-9747-B379B3638319}" type="pres">
      <dgm:prSet presAssocID="{7B279778-C0D7-43DF-824F-F4CB5698AECE}" presName="sibTrans" presStyleCnt="0"/>
      <dgm:spPr/>
    </dgm:pt>
    <dgm:pt modelId="{B74BF381-EDB0-4A00-83EE-B7065B56FACF}" type="pres">
      <dgm:prSet presAssocID="{33A83351-C204-47CD-8EC2-E0CF6EA988A4}" presName="compNode" presStyleCnt="0"/>
      <dgm:spPr/>
    </dgm:pt>
    <dgm:pt modelId="{64E143D3-1507-45B0-A07B-6701BEF314D2}" type="pres">
      <dgm:prSet presAssocID="{33A83351-C204-47CD-8EC2-E0CF6EA988A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AECDF165-13C8-4B2E-B5CB-79E3C1558122}" type="pres">
      <dgm:prSet presAssocID="{33A83351-C204-47CD-8EC2-E0CF6EA988A4}" presName="iconSpace" presStyleCnt="0"/>
      <dgm:spPr/>
    </dgm:pt>
    <dgm:pt modelId="{866B2124-DC07-4E3C-A825-4D76B5272346}" type="pres">
      <dgm:prSet presAssocID="{33A83351-C204-47CD-8EC2-E0CF6EA988A4}" presName="parTx" presStyleLbl="revTx" presStyleIdx="4" presStyleCnt="6">
        <dgm:presLayoutVars>
          <dgm:chMax val="0"/>
          <dgm:chPref val="0"/>
        </dgm:presLayoutVars>
      </dgm:prSet>
      <dgm:spPr/>
    </dgm:pt>
    <dgm:pt modelId="{064F593C-D76D-401C-94CE-86F1949EB484}" type="pres">
      <dgm:prSet presAssocID="{33A83351-C204-47CD-8EC2-E0CF6EA988A4}" presName="txSpace" presStyleCnt="0"/>
      <dgm:spPr/>
    </dgm:pt>
    <dgm:pt modelId="{3A2E359A-6F49-4CAA-BC8F-6AF5C6FFBBDA}" type="pres">
      <dgm:prSet presAssocID="{33A83351-C204-47CD-8EC2-E0CF6EA988A4}" presName="desTx" presStyleLbl="revTx" presStyleIdx="5" presStyleCnt="6">
        <dgm:presLayoutVars/>
      </dgm:prSet>
      <dgm:spPr/>
    </dgm:pt>
  </dgm:ptLst>
  <dgm:cxnLst>
    <dgm:cxn modelId="{0CDA3008-69CD-438C-B79D-FB1257C9F7B4}" type="presOf" srcId="{A4A65715-37C8-48AA-B736-94F890CBCEAD}" destId="{D033334C-0790-4B07-94EB-DB2979DA88AA}" srcOrd="0" destOrd="2" presId="urn:microsoft.com/office/officeart/2018/5/layout/CenteredIconLabelDescriptionList"/>
    <dgm:cxn modelId="{3AD33713-D6E3-49AB-B14A-892F25CD4FA5}" type="presOf" srcId="{49A1335D-79D1-47EA-8298-D9DC5FD371FC}" destId="{D033334C-0790-4B07-94EB-DB2979DA88AA}" srcOrd="0" destOrd="0" presId="urn:microsoft.com/office/officeart/2018/5/layout/CenteredIconLabelDescriptionList"/>
    <dgm:cxn modelId="{46A95D1C-D60C-47E5-ACCD-EBF4FCB4D9DD}" type="presOf" srcId="{33A83351-C204-47CD-8EC2-E0CF6EA988A4}" destId="{866B2124-DC07-4E3C-A825-4D76B5272346}" srcOrd="0" destOrd="0" presId="urn:microsoft.com/office/officeart/2018/5/layout/CenteredIconLabelDescriptionList"/>
    <dgm:cxn modelId="{9D20B424-53FE-4F1F-8E8B-2B7C49EEDAC6}" srcId="{020DB080-0154-4EA6-A533-86F447A5DEB3}" destId="{6F8BE9F9-2EEF-4672-8716-1CBD04C1F127}" srcOrd="1" destOrd="0" parTransId="{37BB8B41-836D-4601-BD1B-617D4F2C99FE}" sibTransId="{805D9C68-846D-4E0D-865E-675C800D7E1B}"/>
    <dgm:cxn modelId="{4B0C4632-A897-4224-8D18-CC5A11CCF6AE}" type="presOf" srcId="{FFD6823B-7917-4698-94DE-03A484B05855}" destId="{22DF9005-E9FB-4802-83BC-D167128AB544}" srcOrd="0" destOrd="2" presId="urn:microsoft.com/office/officeart/2018/5/layout/CenteredIconLabelDescriptionList"/>
    <dgm:cxn modelId="{9E0E3D5B-366F-46E3-BEF7-5E8FC287ECDA}" srcId="{020DB080-0154-4EA6-A533-86F447A5DEB3}" destId="{49A1335D-79D1-47EA-8298-D9DC5FD371FC}" srcOrd="0" destOrd="0" parTransId="{41F98389-9B5E-47AA-A7ED-7D4847D40873}" sibTransId="{4696E5B8-7CE9-4A7B-8D18-A7EAC9EAF7CE}"/>
    <dgm:cxn modelId="{7AB85661-9435-4176-AC57-419022FF81CC}" type="presOf" srcId="{304D8ED8-7425-42EB-B856-8E34C18FCC89}" destId="{2B354D63-46EB-43B0-A4C2-30B46D61EECD}" srcOrd="0" destOrd="0" presId="urn:microsoft.com/office/officeart/2018/5/layout/CenteredIconLabelDescriptionList"/>
    <dgm:cxn modelId="{16C6C14D-7ACE-47E2-82C5-E04433571D3F}" type="presOf" srcId="{161E137E-F72A-4937-9259-955CA17AFAC7}" destId="{91FDFB28-A109-4BB9-8581-ECCCB48BAE19}" srcOrd="0" destOrd="0" presId="urn:microsoft.com/office/officeart/2018/5/layout/CenteredIconLabelDescriptionList"/>
    <dgm:cxn modelId="{B0092A6E-701A-4036-82E3-58E020C38D31}" srcId="{161E137E-F72A-4937-9259-955CA17AFAC7}" destId="{FFD6823B-7917-4698-94DE-03A484B05855}" srcOrd="2" destOrd="0" parTransId="{989A7F33-A0EC-4743-96A4-B11BB4B59C87}" sibTransId="{14570F57-02C1-4C46-8379-C33A2471B704}"/>
    <dgm:cxn modelId="{A794A26E-4A5D-4AA7-9FAC-340C49FD0B3F}" srcId="{161E137E-F72A-4937-9259-955CA17AFAC7}" destId="{9FE397C4-ED63-4E06-886A-C0A02893EFE4}" srcOrd="0" destOrd="0" parTransId="{BDE8A3AC-9DF7-45F5-BCBC-4B006B03F3E8}" sibTransId="{C6DDC783-EC9B-4157-BD31-8379D0D11C05}"/>
    <dgm:cxn modelId="{276C3472-988F-4659-A91E-C4C36C1B8DD3}" srcId="{304D8ED8-7425-42EB-B856-8E34C18FCC89}" destId="{020DB080-0154-4EA6-A533-86F447A5DEB3}" srcOrd="1" destOrd="0" parTransId="{23198D10-8F18-464B-9C79-A6A4968298A2}" sibTransId="{7B279778-C0D7-43DF-824F-F4CB5698AECE}"/>
    <dgm:cxn modelId="{2BAF0581-2BE0-40DD-9FC6-E0C169B903AA}" type="presOf" srcId="{1B299466-EDDE-4672-8041-7EC538B61399}" destId="{3A2E359A-6F49-4CAA-BC8F-6AF5C6FFBBDA}" srcOrd="0" destOrd="0" presId="urn:microsoft.com/office/officeart/2018/5/layout/CenteredIconLabelDescriptionList"/>
    <dgm:cxn modelId="{EA93A590-A6C4-4706-85CB-E1DC4B2E6C8A}" srcId="{304D8ED8-7425-42EB-B856-8E34C18FCC89}" destId="{33A83351-C204-47CD-8EC2-E0CF6EA988A4}" srcOrd="2" destOrd="0" parTransId="{4253D3F0-2C95-445A-8A92-107F90708985}" sibTransId="{55135FDC-C55A-4A7A-A4BA-C103DE8B4FBF}"/>
    <dgm:cxn modelId="{5C9B0795-6D9D-4DFA-95E5-F59D11DEC51F}" type="presOf" srcId="{F1F4E282-3713-4A24-B01D-EC2BC4B8F3E3}" destId="{3A2E359A-6F49-4CAA-BC8F-6AF5C6FFBBDA}" srcOrd="0" destOrd="1" presId="urn:microsoft.com/office/officeart/2018/5/layout/CenteredIconLabelDescriptionList"/>
    <dgm:cxn modelId="{9F6DEBA1-17B4-4EB5-A1AB-C8978746E634}" type="presOf" srcId="{9FE397C4-ED63-4E06-886A-C0A02893EFE4}" destId="{22DF9005-E9FB-4802-83BC-D167128AB544}" srcOrd="0" destOrd="0" presId="urn:microsoft.com/office/officeart/2018/5/layout/CenteredIconLabelDescriptionList"/>
    <dgm:cxn modelId="{586935A2-FC74-44B6-B644-21E0F2ECDF2E}" type="presOf" srcId="{020DB080-0154-4EA6-A533-86F447A5DEB3}" destId="{757A1959-DA44-4CE3-A950-40384FBABAEF}" srcOrd="0" destOrd="0" presId="urn:microsoft.com/office/officeart/2018/5/layout/CenteredIconLabelDescriptionList"/>
    <dgm:cxn modelId="{6BB848A5-E9DF-45FF-B66D-FFEE6F36BA35}" type="presOf" srcId="{6F8BE9F9-2EEF-4672-8716-1CBD04C1F127}" destId="{D033334C-0790-4B07-94EB-DB2979DA88AA}" srcOrd="0" destOrd="1" presId="urn:microsoft.com/office/officeart/2018/5/layout/CenteredIconLabelDescriptionList"/>
    <dgm:cxn modelId="{A98BCBC6-CE20-4F46-A2A0-77D0F6B4830C}" srcId="{33A83351-C204-47CD-8EC2-E0CF6EA988A4}" destId="{1B299466-EDDE-4672-8041-7EC538B61399}" srcOrd="0" destOrd="0" parTransId="{585F9DDB-C3A7-4578-84F4-649825724869}" sibTransId="{73814E05-5D22-46C3-8307-113050B845C5}"/>
    <dgm:cxn modelId="{788112CC-58D2-4327-8B8C-75E9A625218B}" srcId="{33A83351-C204-47CD-8EC2-E0CF6EA988A4}" destId="{F1F4E282-3713-4A24-B01D-EC2BC4B8F3E3}" srcOrd="1" destOrd="0" parTransId="{DE3BC841-5897-43DE-90B8-BC9C40E613E3}" sibTransId="{60218AFF-EC66-4C44-B2EB-796AD3148209}"/>
    <dgm:cxn modelId="{098FD6CE-FD47-4544-B269-C4F636B36B99}" srcId="{020DB080-0154-4EA6-A533-86F447A5DEB3}" destId="{A4A65715-37C8-48AA-B736-94F890CBCEAD}" srcOrd="2" destOrd="0" parTransId="{E834DBDE-30AF-4382-BA0E-60FD5E895677}" sibTransId="{D8C9D624-2644-4451-B1A8-449CBFC520E6}"/>
    <dgm:cxn modelId="{001607E3-AA1C-4316-8F6F-AB19B184D518}" srcId="{161E137E-F72A-4937-9259-955CA17AFAC7}" destId="{A272FCD0-0474-4535-9616-78364C8E5078}" srcOrd="1" destOrd="0" parTransId="{75C61E99-F6FB-4205-8599-9E5930F1480B}" sibTransId="{973BB046-6CDF-488F-9707-0163A312585E}"/>
    <dgm:cxn modelId="{84713DEC-36EE-425F-B032-C1EDA19726F5}" type="presOf" srcId="{A272FCD0-0474-4535-9616-78364C8E5078}" destId="{22DF9005-E9FB-4802-83BC-D167128AB544}" srcOrd="0" destOrd="1" presId="urn:microsoft.com/office/officeart/2018/5/layout/CenteredIconLabelDescriptionList"/>
    <dgm:cxn modelId="{EFD687F2-1BAF-4D9D-BF6F-F99EB4F6F383}" srcId="{304D8ED8-7425-42EB-B856-8E34C18FCC89}" destId="{161E137E-F72A-4937-9259-955CA17AFAC7}" srcOrd="0" destOrd="0" parTransId="{8923B4DC-125F-452B-9090-EA42891F1F68}" sibTransId="{84557B3E-7791-440B-8114-776EC3B3852E}"/>
    <dgm:cxn modelId="{DEAC26D8-6B6D-4E48-B98A-81ACFC675282}" type="presParOf" srcId="{2B354D63-46EB-43B0-A4C2-30B46D61EECD}" destId="{3170BDCD-770D-4899-B587-F0E9760076F5}" srcOrd="0" destOrd="0" presId="urn:microsoft.com/office/officeart/2018/5/layout/CenteredIconLabelDescriptionList"/>
    <dgm:cxn modelId="{4568593B-1C93-41DF-8F4F-63FE883411A1}" type="presParOf" srcId="{3170BDCD-770D-4899-B587-F0E9760076F5}" destId="{2793BB29-B749-478B-9D37-568A874536E5}" srcOrd="0" destOrd="0" presId="urn:microsoft.com/office/officeart/2018/5/layout/CenteredIconLabelDescriptionList"/>
    <dgm:cxn modelId="{4C903E8E-21EF-4A83-8924-EEA87C3E6EB6}" type="presParOf" srcId="{3170BDCD-770D-4899-B587-F0E9760076F5}" destId="{1178A7AD-6327-46A2-9E94-5B85D671087D}" srcOrd="1" destOrd="0" presId="urn:microsoft.com/office/officeart/2018/5/layout/CenteredIconLabelDescriptionList"/>
    <dgm:cxn modelId="{820CA712-4179-44B6-815E-0F47D51F43C7}" type="presParOf" srcId="{3170BDCD-770D-4899-B587-F0E9760076F5}" destId="{91FDFB28-A109-4BB9-8581-ECCCB48BAE19}" srcOrd="2" destOrd="0" presId="urn:microsoft.com/office/officeart/2018/5/layout/CenteredIconLabelDescriptionList"/>
    <dgm:cxn modelId="{3C64E298-C4ED-4130-B7DD-6FA34E9FE2E6}" type="presParOf" srcId="{3170BDCD-770D-4899-B587-F0E9760076F5}" destId="{26EA18F3-443E-4409-9E19-E5408CEE37FB}" srcOrd="3" destOrd="0" presId="urn:microsoft.com/office/officeart/2018/5/layout/CenteredIconLabelDescriptionList"/>
    <dgm:cxn modelId="{7509617E-AD4D-4880-A318-EEE180687A7F}" type="presParOf" srcId="{3170BDCD-770D-4899-B587-F0E9760076F5}" destId="{22DF9005-E9FB-4802-83BC-D167128AB544}" srcOrd="4" destOrd="0" presId="urn:microsoft.com/office/officeart/2018/5/layout/CenteredIconLabelDescriptionList"/>
    <dgm:cxn modelId="{7C41D6EE-EBE6-4930-866A-539F8E3897FD}" type="presParOf" srcId="{2B354D63-46EB-43B0-A4C2-30B46D61EECD}" destId="{4150C776-BC0F-4A9C-9EC7-3B1086708D13}" srcOrd="1" destOrd="0" presId="urn:microsoft.com/office/officeart/2018/5/layout/CenteredIconLabelDescriptionList"/>
    <dgm:cxn modelId="{D8858DBD-4F50-45DD-8719-AF38391976C4}" type="presParOf" srcId="{2B354D63-46EB-43B0-A4C2-30B46D61EECD}" destId="{EAFA467B-C7A1-44ED-9BAB-A6F6946B1614}" srcOrd="2" destOrd="0" presId="urn:microsoft.com/office/officeart/2018/5/layout/CenteredIconLabelDescriptionList"/>
    <dgm:cxn modelId="{310BC4A1-C439-4EC3-80DB-125065B45A33}" type="presParOf" srcId="{EAFA467B-C7A1-44ED-9BAB-A6F6946B1614}" destId="{E658F59C-1F13-4E62-A3DE-BF8C9D10B61B}" srcOrd="0" destOrd="0" presId="urn:microsoft.com/office/officeart/2018/5/layout/CenteredIconLabelDescriptionList"/>
    <dgm:cxn modelId="{23032461-FBE0-433F-AF68-4F6012136ED5}" type="presParOf" srcId="{EAFA467B-C7A1-44ED-9BAB-A6F6946B1614}" destId="{B2D01FB3-9633-4C1A-9FE2-88BBB2E34548}" srcOrd="1" destOrd="0" presId="urn:microsoft.com/office/officeart/2018/5/layout/CenteredIconLabelDescriptionList"/>
    <dgm:cxn modelId="{39AC5561-0EC2-4484-9D09-BD6B5C3DEE18}" type="presParOf" srcId="{EAFA467B-C7A1-44ED-9BAB-A6F6946B1614}" destId="{757A1959-DA44-4CE3-A950-40384FBABAEF}" srcOrd="2" destOrd="0" presId="urn:microsoft.com/office/officeart/2018/5/layout/CenteredIconLabelDescriptionList"/>
    <dgm:cxn modelId="{64C09294-4FBD-4F1C-8C94-905BA234AA65}" type="presParOf" srcId="{EAFA467B-C7A1-44ED-9BAB-A6F6946B1614}" destId="{4548DF96-D99D-4140-B178-C2B056644430}" srcOrd="3" destOrd="0" presId="urn:microsoft.com/office/officeart/2018/5/layout/CenteredIconLabelDescriptionList"/>
    <dgm:cxn modelId="{5F7DEF79-A27F-4C18-9AED-5680765BAF37}" type="presParOf" srcId="{EAFA467B-C7A1-44ED-9BAB-A6F6946B1614}" destId="{D033334C-0790-4B07-94EB-DB2979DA88AA}" srcOrd="4" destOrd="0" presId="urn:microsoft.com/office/officeart/2018/5/layout/CenteredIconLabelDescriptionList"/>
    <dgm:cxn modelId="{CE38C037-3EED-428E-BF5F-067402F39D9A}" type="presParOf" srcId="{2B354D63-46EB-43B0-A4C2-30B46D61EECD}" destId="{231B982E-266F-43ED-9747-B379B3638319}" srcOrd="3" destOrd="0" presId="urn:microsoft.com/office/officeart/2018/5/layout/CenteredIconLabelDescriptionList"/>
    <dgm:cxn modelId="{F65A5F2E-B7A6-42F6-8B5A-C5DC3E1D0704}" type="presParOf" srcId="{2B354D63-46EB-43B0-A4C2-30B46D61EECD}" destId="{B74BF381-EDB0-4A00-83EE-B7065B56FACF}" srcOrd="4" destOrd="0" presId="urn:microsoft.com/office/officeart/2018/5/layout/CenteredIconLabelDescriptionList"/>
    <dgm:cxn modelId="{4349DB9C-0751-41DB-BE92-992EB4EC517C}" type="presParOf" srcId="{B74BF381-EDB0-4A00-83EE-B7065B56FACF}" destId="{64E143D3-1507-45B0-A07B-6701BEF314D2}" srcOrd="0" destOrd="0" presId="urn:microsoft.com/office/officeart/2018/5/layout/CenteredIconLabelDescriptionList"/>
    <dgm:cxn modelId="{C2CD8342-7997-4D99-A75E-11A445B00571}" type="presParOf" srcId="{B74BF381-EDB0-4A00-83EE-B7065B56FACF}" destId="{AECDF165-13C8-4B2E-B5CB-79E3C1558122}" srcOrd="1" destOrd="0" presId="urn:microsoft.com/office/officeart/2018/5/layout/CenteredIconLabelDescriptionList"/>
    <dgm:cxn modelId="{493A81C7-FB0B-4AD3-94F7-E3CBF497E596}" type="presParOf" srcId="{B74BF381-EDB0-4A00-83EE-B7065B56FACF}" destId="{866B2124-DC07-4E3C-A825-4D76B5272346}" srcOrd="2" destOrd="0" presId="urn:microsoft.com/office/officeart/2018/5/layout/CenteredIconLabelDescriptionList"/>
    <dgm:cxn modelId="{B611E00B-67E3-4B1E-801F-E10CF984FA83}" type="presParOf" srcId="{B74BF381-EDB0-4A00-83EE-B7065B56FACF}" destId="{064F593C-D76D-401C-94CE-86F1949EB484}" srcOrd="3" destOrd="0" presId="urn:microsoft.com/office/officeart/2018/5/layout/CenteredIconLabelDescriptionList"/>
    <dgm:cxn modelId="{3517DE10-3591-4FAD-8335-7DFFC95D4857}" type="presParOf" srcId="{B74BF381-EDB0-4A00-83EE-B7065B56FACF}" destId="{3A2E359A-6F49-4CAA-BC8F-6AF5C6FFBBD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0F248A-73FE-485F-BCDD-4B4193C92E5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A3CC014-53C2-47BC-9AA1-7E125F9F2531}">
      <dgm:prSet/>
      <dgm:spPr/>
      <dgm:t>
        <a:bodyPr/>
        <a:lstStyle/>
        <a:p>
          <a:pPr>
            <a:defRPr cap="all"/>
          </a:pPr>
          <a:r>
            <a:rPr lang="en-GB"/>
            <a:t>Open-source vs Close-source</a:t>
          </a:r>
          <a:endParaRPr lang="en-US"/>
        </a:p>
      </dgm:t>
    </dgm:pt>
    <dgm:pt modelId="{91592C30-CBE6-481F-B162-96C5D58F4309}" type="parTrans" cxnId="{562E17A9-56CF-4E08-818A-83A5B962C88B}">
      <dgm:prSet/>
      <dgm:spPr/>
      <dgm:t>
        <a:bodyPr/>
        <a:lstStyle/>
        <a:p>
          <a:endParaRPr lang="en-US"/>
        </a:p>
      </dgm:t>
    </dgm:pt>
    <dgm:pt modelId="{99AE0845-5DA7-4534-BC99-82B07F04F702}" type="sibTrans" cxnId="{562E17A9-56CF-4E08-818A-83A5B962C88B}">
      <dgm:prSet/>
      <dgm:spPr/>
      <dgm:t>
        <a:bodyPr/>
        <a:lstStyle/>
        <a:p>
          <a:endParaRPr lang="en-US"/>
        </a:p>
      </dgm:t>
    </dgm:pt>
    <dgm:pt modelId="{44F6398E-173F-4499-B7B0-DFA25D0F9CC9}">
      <dgm:prSet/>
      <dgm:spPr/>
      <dgm:t>
        <a:bodyPr/>
        <a:lstStyle/>
        <a:p>
          <a:pPr>
            <a:defRPr cap="all"/>
          </a:pPr>
          <a:r>
            <a:rPr lang="en-GB">
              <a:latin typeface="Aptos Display" panose="020F0302020204030204"/>
            </a:rPr>
            <a:t>Instruct</a:t>
          </a:r>
          <a:r>
            <a:rPr lang="en-GB"/>
            <a:t> model vs Chat models vs Reasoning models</a:t>
          </a:r>
          <a:endParaRPr lang="en-US"/>
        </a:p>
      </dgm:t>
    </dgm:pt>
    <dgm:pt modelId="{2BC6A2D6-A761-4287-AEF2-AA9B0BAB7878}" type="parTrans" cxnId="{3611C017-4D9C-499B-A6CA-926713434DE7}">
      <dgm:prSet/>
      <dgm:spPr/>
      <dgm:t>
        <a:bodyPr/>
        <a:lstStyle/>
        <a:p>
          <a:endParaRPr lang="en-US"/>
        </a:p>
      </dgm:t>
    </dgm:pt>
    <dgm:pt modelId="{C2A9D714-B1D4-4B8A-A4B7-33F04E6CC622}" type="sibTrans" cxnId="{3611C017-4D9C-499B-A6CA-926713434DE7}">
      <dgm:prSet/>
      <dgm:spPr/>
      <dgm:t>
        <a:bodyPr/>
        <a:lstStyle/>
        <a:p>
          <a:endParaRPr lang="en-US"/>
        </a:p>
      </dgm:t>
    </dgm:pt>
    <dgm:pt modelId="{550372A7-C3B9-465C-AD03-2DBDC62FFCDD}" type="pres">
      <dgm:prSet presAssocID="{3A0F248A-73FE-485F-BCDD-4B4193C92E54}" presName="root" presStyleCnt="0">
        <dgm:presLayoutVars>
          <dgm:dir/>
          <dgm:resizeHandles val="exact"/>
        </dgm:presLayoutVars>
      </dgm:prSet>
      <dgm:spPr/>
    </dgm:pt>
    <dgm:pt modelId="{49E3770C-0114-4F9E-825C-20FE77FC9881}" type="pres">
      <dgm:prSet presAssocID="{EA3CC014-53C2-47BC-9AA1-7E125F9F2531}" presName="compNode" presStyleCnt="0"/>
      <dgm:spPr/>
    </dgm:pt>
    <dgm:pt modelId="{5E53342E-5E86-419D-975A-12E4B852BA6F}" type="pres">
      <dgm:prSet presAssocID="{EA3CC014-53C2-47BC-9AA1-7E125F9F2531}" presName="iconBgRect" presStyleLbl="bgShp" presStyleIdx="0" presStyleCnt="2"/>
      <dgm:spPr/>
    </dgm:pt>
    <dgm:pt modelId="{EFAD0A05-9084-44C5-9337-BAECBE778895}" type="pres">
      <dgm:prSet presAssocID="{EA3CC014-53C2-47BC-9AA1-7E125F9F253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21AFEA24-3760-4BF4-871E-84A0AC1CD34F}" type="pres">
      <dgm:prSet presAssocID="{EA3CC014-53C2-47BC-9AA1-7E125F9F2531}" presName="spaceRect" presStyleCnt="0"/>
      <dgm:spPr/>
    </dgm:pt>
    <dgm:pt modelId="{A7A1921D-8152-40F5-ABD5-797B90539BE9}" type="pres">
      <dgm:prSet presAssocID="{EA3CC014-53C2-47BC-9AA1-7E125F9F2531}" presName="textRect" presStyleLbl="revTx" presStyleIdx="0" presStyleCnt="2">
        <dgm:presLayoutVars>
          <dgm:chMax val="1"/>
          <dgm:chPref val="1"/>
        </dgm:presLayoutVars>
      </dgm:prSet>
      <dgm:spPr/>
    </dgm:pt>
    <dgm:pt modelId="{B9DA2FD9-9DD4-43B8-8602-F52242B213A5}" type="pres">
      <dgm:prSet presAssocID="{99AE0845-5DA7-4534-BC99-82B07F04F702}" presName="sibTrans" presStyleCnt="0"/>
      <dgm:spPr/>
    </dgm:pt>
    <dgm:pt modelId="{5A1CF64D-54D3-4580-90D5-2889E165B61D}" type="pres">
      <dgm:prSet presAssocID="{44F6398E-173F-4499-B7B0-DFA25D0F9CC9}" presName="compNode" presStyleCnt="0"/>
      <dgm:spPr/>
    </dgm:pt>
    <dgm:pt modelId="{BCD16B3D-5284-4D70-AF71-E5DFB030D640}" type="pres">
      <dgm:prSet presAssocID="{44F6398E-173F-4499-B7B0-DFA25D0F9CC9}" presName="iconBgRect" presStyleLbl="bgShp" presStyleIdx="1" presStyleCnt="2"/>
      <dgm:spPr/>
    </dgm:pt>
    <dgm:pt modelId="{5927C8F3-5693-4364-BE94-BBD101278F0C}" type="pres">
      <dgm:prSet presAssocID="{44F6398E-173F-4499-B7B0-DFA25D0F9CC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B1587F7E-A397-432D-9A28-78BB49FF29A1}" type="pres">
      <dgm:prSet presAssocID="{44F6398E-173F-4499-B7B0-DFA25D0F9CC9}" presName="spaceRect" presStyleCnt="0"/>
      <dgm:spPr/>
    </dgm:pt>
    <dgm:pt modelId="{06F536E7-64D0-48E9-AF21-2D19BABB3B59}" type="pres">
      <dgm:prSet presAssocID="{44F6398E-173F-4499-B7B0-DFA25D0F9CC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611C017-4D9C-499B-A6CA-926713434DE7}" srcId="{3A0F248A-73FE-485F-BCDD-4B4193C92E54}" destId="{44F6398E-173F-4499-B7B0-DFA25D0F9CC9}" srcOrd="1" destOrd="0" parTransId="{2BC6A2D6-A761-4287-AEF2-AA9B0BAB7878}" sibTransId="{C2A9D714-B1D4-4B8A-A4B7-33F04E6CC622}"/>
    <dgm:cxn modelId="{0C0AB051-BCDE-4A82-A071-8CE4E85CDC33}" type="presOf" srcId="{3A0F248A-73FE-485F-BCDD-4B4193C92E54}" destId="{550372A7-C3B9-465C-AD03-2DBDC62FFCDD}" srcOrd="0" destOrd="0" presId="urn:microsoft.com/office/officeart/2018/5/layout/IconCircleLabelList"/>
    <dgm:cxn modelId="{562E17A9-56CF-4E08-818A-83A5B962C88B}" srcId="{3A0F248A-73FE-485F-BCDD-4B4193C92E54}" destId="{EA3CC014-53C2-47BC-9AA1-7E125F9F2531}" srcOrd="0" destOrd="0" parTransId="{91592C30-CBE6-481F-B162-96C5D58F4309}" sibTransId="{99AE0845-5DA7-4534-BC99-82B07F04F702}"/>
    <dgm:cxn modelId="{A66BD1AA-BFD6-4BF3-AC5A-67104E2D919D}" type="presOf" srcId="{44F6398E-173F-4499-B7B0-DFA25D0F9CC9}" destId="{06F536E7-64D0-48E9-AF21-2D19BABB3B59}" srcOrd="0" destOrd="0" presId="urn:microsoft.com/office/officeart/2018/5/layout/IconCircleLabelList"/>
    <dgm:cxn modelId="{31D035AB-CBE9-4366-8258-806FBBC68AE9}" type="presOf" srcId="{EA3CC014-53C2-47BC-9AA1-7E125F9F2531}" destId="{A7A1921D-8152-40F5-ABD5-797B90539BE9}" srcOrd="0" destOrd="0" presId="urn:microsoft.com/office/officeart/2018/5/layout/IconCircleLabelList"/>
    <dgm:cxn modelId="{5B0D4265-C5B6-4345-8F87-0F020AEFB123}" type="presParOf" srcId="{550372A7-C3B9-465C-AD03-2DBDC62FFCDD}" destId="{49E3770C-0114-4F9E-825C-20FE77FC9881}" srcOrd="0" destOrd="0" presId="urn:microsoft.com/office/officeart/2018/5/layout/IconCircleLabelList"/>
    <dgm:cxn modelId="{D8D12B6C-6DC8-47E2-BE00-F304D21A35D9}" type="presParOf" srcId="{49E3770C-0114-4F9E-825C-20FE77FC9881}" destId="{5E53342E-5E86-419D-975A-12E4B852BA6F}" srcOrd="0" destOrd="0" presId="urn:microsoft.com/office/officeart/2018/5/layout/IconCircleLabelList"/>
    <dgm:cxn modelId="{E4C2A6B5-B1E8-4D1F-8C6E-A08877818C90}" type="presParOf" srcId="{49E3770C-0114-4F9E-825C-20FE77FC9881}" destId="{EFAD0A05-9084-44C5-9337-BAECBE778895}" srcOrd="1" destOrd="0" presId="urn:microsoft.com/office/officeart/2018/5/layout/IconCircleLabelList"/>
    <dgm:cxn modelId="{89B47823-651E-441F-A5E1-142A6314A3B7}" type="presParOf" srcId="{49E3770C-0114-4F9E-825C-20FE77FC9881}" destId="{21AFEA24-3760-4BF4-871E-84A0AC1CD34F}" srcOrd="2" destOrd="0" presId="urn:microsoft.com/office/officeart/2018/5/layout/IconCircleLabelList"/>
    <dgm:cxn modelId="{648FDEDC-9F94-4C0A-A0BB-C91B5F2576EF}" type="presParOf" srcId="{49E3770C-0114-4F9E-825C-20FE77FC9881}" destId="{A7A1921D-8152-40F5-ABD5-797B90539BE9}" srcOrd="3" destOrd="0" presId="urn:microsoft.com/office/officeart/2018/5/layout/IconCircleLabelList"/>
    <dgm:cxn modelId="{3C80EBA2-E7BC-4D62-8FE6-71464F570976}" type="presParOf" srcId="{550372A7-C3B9-465C-AD03-2DBDC62FFCDD}" destId="{B9DA2FD9-9DD4-43B8-8602-F52242B213A5}" srcOrd="1" destOrd="0" presId="urn:microsoft.com/office/officeart/2018/5/layout/IconCircleLabelList"/>
    <dgm:cxn modelId="{41904095-F167-4892-A756-12FA7DCEDB2F}" type="presParOf" srcId="{550372A7-C3B9-465C-AD03-2DBDC62FFCDD}" destId="{5A1CF64D-54D3-4580-90D5-2889E165B61D}" srcOrd="2" destOrd="0" presId="urn:microsoft.com/office/officeart/2018/5/layout/IconCircleLabelList"/>
    <dgm:cxn modelId="{80A48B4A-4032-413B-88C9-D9376C55BB3D}" type="presParOf" srcId="{5A1CF64D-54D3-4580-90D5-2889E165B61D}" destId="{BCD16B3D-5284-4D70-AF71-E5DFB030D640}" srcOrd="0" destOrd="0" presId="urn:microsoft.com/office/officeart/2018/5/layout/IconCircleLabelList"/>
    <dgm:cxn modelId="{0BD123BF-0B0C-4949-81A2-B9D1FA517DD6}" type="presParOf" srcId="{5A1CF64D-54D3-4580-90D5-2889E165B61D}" destId="{5927C8F3-5693-4364-BE94-BBD101278F0C}" srcOrd="1" destOrd="0" presId="urn:microsoft.com/office/officeart/2018/5/layout/IconCircleLabelList"/>
    <dgm:cxn modelId="{D09C76CD-B173-4BF3-816E-8495A337FC21}" type="presParOf" srcId="{5A1CF64D-54D3-4580-90D5-2889E165B61D}" destId="{B1587F7E-A397-432D-9A28-78BB49FF29A1}" srcOrd="2" destOrd="0" presId="urn:microsoft.com/office/officeart/2018/5/layout/IconCircleLabelList"/>
    <dgm:cxn modelId="{EA2D2E52-3913-440F-92F2-C30FD0647817}" type="presParOf" srcId="{5A1CF64D-54D3-4580-90D5-2889E165B61D}" destId="{06F536E7-64D0-48E9-AF21-2D19BABB3B5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3D6319-08E5-4B2F-B1C6-3EECC0C4A0AB}">
      <dsp:nvSpPr>
        <dsp:cNvPr id="0" name=""/>
        <dsp:cNvSpPr/>
      </dsp:nvSpPr>
      <dsp:spPr>
        <a:xfrm>
          <a:off x="0" y="895997"/>
          <a:ext cx="6364224" cy="16541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414FD2-C89D-4E87-824F-E3A5F8EA25D2}">
      <dsp:nvSpPr>
        <dsp:cNvPr id="0" name=""/>
        <dsp:cNvSpPr/>
      </dsp:nvSpPr>
      <dsp:spPr>
        <a:xfrm>
          <a:off x="500380" y="1268181"/>
          <a:ext cx="909782" cy="9097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199F4B-321E-4F7E-9639-ADD398AF2617}">
      <dsp:nvSpPr>
        <dsp:cNvPr id="0" name=""/>
        <dsp:cNvSpPr/>
      </dsp:nvSpPr>
      <dsp:spPr>
        <a:xfrm>
          <a:off x="1910542" y="895997"/>
          <a:ext cx="4453681" cy="1654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064" tIns="175064" rIns="175064" bIns="17506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1" kern="1200"/>
            <a:t>Traditional Programming</a:t>
          </a:r>
          <a:r>
            <a:rPr lang="en-GB" sz="2500" kern="1200"/>
            <a:t>: Rules + Data → Output</a:t>
          </a:r>
          <a:endParaRPr lang="en-US" sz="2500" kern="1200"/>
        </a:p>
      </dsp:txBody>
      <dsp:txXfrm>
        <a:off x="1910542" y="895997"/>
        <a:ext cx="4453681" cy="1654149"/>
      </dsp:txXfrm>
    </dsp:sp>
    <dsp:sp modelId="{43D82B80-117A-452A-BB70-56A49AC41DE0}">
      <dsp:nvSpPr>
        <dsp:cNvPr id="0" name=""/>
        <dsp:cNvSpPr/>
      </dsp:nvSpPr>
      <dsp:spPr>
        <a:xfrm>
          <a:off x="0" y="2963684"/>
          <a:ext cx="6364224" cy="16541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5AC517-8064-4181-89CC-4674C63C2390}">
      <dsp:nvSpPr>
        <dsp:cNvPr id="0" name=""/>
        <dsp:cNvSpPr/>
      </dsp:nvSpPr>
      <dsp:spPr>
        <a:xfrm>
          <a:off x="500380" y="3335868"/>
          <a:ext cx="909782" cy="9097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505E2B-B401-4A44-B355-30117A9578A0}">
      <dsp:nvSpPr>
        <dsp:cNvPr id="0" name=""/>
        <dsp:cNvSpPr/>
      </dsp:nvSpPr>
      <dsp:spPr>
        <a:xfrm>
          <a:off x="1910542" y="2963684"/>
          <a:ext cx="4453681" cy="1654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064" tIns="175064" rIns="175064" bIns="17506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1" kern="1200"/>
            <a:t>Machine Learning</a:t>
          </a:r>
          <a:r>
            <a:rPr lang="en-GB" sz="2500" kern="1200"/>
            <a:t>: Data + Output → Learn Rules</a:t>
          </a:r>
          <a:endParaRPr lang="en-US" sz="2500" kern="1200"/>
        </a:p>
      </dsp:txBody>
      <dsp:txXfrm>
        <a:off x="1910542" y="2963684"/>
        <a:ext cx="4453681" cy="16541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93BB29-B749-478B-9D37-568A874536E5}">
      <dsp:nvSpPr>
        <dsp:cNvPr id="0" name=""/>
        <dsp:cNvSpPr/>
      </dsp:nvSpPr>
      <dsp:spPr>
        <a:xfrm>
          <a:off x="1020487" y="275750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FDFB28-A109-4BB9-8581-ECCCB48BAE19}">
      <dsp:nvSpPr>
        <dsp:cNvPr id="0" name=""/>
        <dsp:cNvSpPr/>
      </dsp:nvSpPr>
      <dsp:spPr>
        <a:xfrm>
          <a:off x="393" y="1520399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b="1" u="sng" kern="1200"/>
            <a:t>Feedforward NN</a:t>
          </a:r>
          <a:endParaRPr lang="en-US" sz="3000" kern="1200"/>
        </a:p>
      </dsp:txBody>
      <dsp:txXfrm>
        <a:off x="393" y="1520399"/>
        <a:ext cx="3138750" cy="470812"/>
      </dsp:txXfrm>
    </dsp:sp>
    <dsp:sp modelId="{22DF9005-E9FB-4802-83BC-D167128AB544}">
      <dsp:nvSpPr>
        <dsp:cNvPr id="0" name=""/>
        <dsp:cNvSpPr/>
      </dsp:nvSpPr>
      <dsp:spPr>
        <a:xfrm>
          <a:off x="393" y="2059159"/>
          <a:ext cx="3138750" cy="1613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Data/information flows in one direction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No feedback mechanism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Use cases: Regression, Classification</a:t>
          </a:r>
        </a:p>
      </dsp:txBody>
      <dsp:txXfrm>
        <a:off x="393" y="2059159"/>
        <a:ext cx="3138750" cy="1613966"/>
      </dsp:txXfrm>
    </dsp:sp>
    <dsp:sp modelId="{E658F59C-1F13-4E62-A3DE-BF8C9D10B61B}">
      <dsp:nvSpPr>
        <dsp:cNvPr id="0" name=""/>
        <dsp:cNvSpPr/>
      </dsp:nvSpPr>
      <dsp:spPr>
        <a:xfrm>
          <a:off x="4708518" y="275750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7A1959-DA44-4CE3-A950-40384FBABAEF}">
      <dsp:nvSpPr>
        <dsp:cNvPr id="0" name=""/>
        <dsp:cNvSpPr/>
      </dsp:nvSpPr>
      <dsp:spPr>
        <a:xfrm>
          <a:off x="3688425" y="1520399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b="1" u="sng" kern="1200"/>
            <a:t>Recurrent NN</a:t>
          </a:r>
          <a:endParaRPr lang="en-US" sz="3000" kern="1200"/>
        </a:p>
      </dsp:txBody>
      <dsp:txXfrm>
        <a:off x="3688425" y="1520399"/>
        <a:ext cx="3138750" cy="470812"/>
      </dsp:txXfrm>
    </dsp:sp>
    <dsp:sp modelId="{D033334C-0790-4B07-94EB-DB2979DA88AA}">
      <dsp:nvSpPr>
        <dsp:cNvPr id="0" name=""/>
        <dsp:cNvSpPr/>
      </dsp:nvSpPr>
      <dsp:spPr>
        <a:xfrm>
          <a:off x="3688425" y="2059159"/>
          <a:ext cx="3138750" cy="1613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Feedback loop exists allowing it to process sequential data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Use case: Time series analysis, NLP, etc.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LSTM is a type of </a:t>
          </a:r>
          <a:r>
            <a:rPr lang="en-US" sz="1700" kern="1200">
              <a:latin typeface="Aptos Display" panose="020F0302020204030204"/>
            </a:rPr>
            <a:t>RNN</a:t>
          </a:r>
          <a:r>
            <a:rPr lang="en-US" sz="1700" kern="1200"/>
            <a:t> designed to handle long sequences</a:t>
          </a:r>
        </a:p>
      </dsp:txBody>
      <dsp:txXfrm>
        <a:off x="3688425" y="2059159"/>
        <a:ext cx="3138750" cy="1613966"/>
      </dsp:txXfrm>
    </dsp:sp>
    <dsp:sp modelId="{64E143D3-1507-45B0-A07B-6701BEF314D2}">
      <dsp:nvSpPr>
        <dsp:cNvPr id="0" name=""/>
        <dsp:cNvSpPr/>
      </dsp:nvSpPr>
      <dsp:spPr>
        <a:xfrm>
          <a:off x="8396550" y="275750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6B2124-DC07-4E3C-A825-4D76B5272346}">
      <dsp:nvSpPr>
        <dsp:cNvPr id="0" name=""/>
        <dsp:cNvSpPr/>
      </dsp:nvSpPr>
      <dsp:spPr>
        <a:xfrm>
          <a:off x="7376456" y="1520399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b="1" u="sng" kern="1200"/>
            <a:t>Convolutional NN</a:t>
          </a:r>
          <a:endParaRPr lang="en-US" sz="3000" kern="1200"/>
        </a:p>
      </dsp:txBody>
      <dsp:txXfrm>
        <a:off x="7376456" y="1520399"/>
        <a:ext cx="3138750" cy="470812"/>
      </dsp:txXfrm>
    </dsp:sp>
    <dsp:sp modelId="{3A2E359A-6F49-4CAA-BC8F-6AF5C6FFBBDA}">
      <dsp:nvSpPr>
        <dsp:cNvPr id="0" name=""/>
        <dsp:cNvSpPr/>
      </dsp:nvSpPr>
      <dsp:spPr>
        <a:xfrm>
          <a:off x="7376456" y="2059159"/>
          <a:ext cx="3138750" cy="1613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Works on a filter window to extract features from input 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Use case: image or video processing, shape recognition and other vision related tasks</a:t>
          </a:r>
        </a:p>
      </dsp:txBody>
      <dsp:txXfrm>
        <a:off x="7376456" y="2059159"/>
        <a:ext cx="3138750" cy="16139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53342E-5E86-419D-975A-12E4B852BA6F}">
      <dsp:nvSpPr>
        <dsp:cNvPr id="0" name=""/>
        <dsp:cNvSpPr/>
      </dsp:nvSpPr>
      <dsp:spPr>
        <a:xfrm>
          <a:off x="2428048" y="7450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AD0A05-9084-44C5-9337-BAECBE778895}">
      <dsp:nvSpPr>
        <dsp:cNvPr id="0" name=""/>
        <dsp:cNvSpPr/>
      </dsp:nvSpPr>
      <dsp:spPr>
        <a:xfrm>
          <a:off x="2830235" y="409638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A1921D-8152-40F5-ABD5-797B90539BE9}">
      <dsp:nvSpPr>
        <dsp:cNvPr id="0" name=""/>
        <dsp:cNvSpPr/>
      </dsp:nvSpPr>
      <dsp:spPr>
        <a:xfrm>
          <a:off x="1824766" y="2482451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700" kern="1200"/>
            <a:t>Open-source vs Close-source</a:t>
          </a:r>
          <a:endParaRPr lang="en-US" sz="1700" kern="1200"/>
        </a:p>
      </dsp:txBody>
      <dsp:txXfrm>
        <a:off x="1824766" y="2482451"/>
        <a:ext cx="3093750" cy="720000"/>
      </dsp:txXfrm>
    </dsp:sp>
    <dsp:sp modelId="{BCD16B3D-5284-4D70-AF71-E5DFB030D640}">
      <dsp:nvSpPr>
        <dsp:cNvPr id="0" name=""/>
        <dsp:cNvSpPr/>
      </dsp:nvSpPr>
      <dsp:spPr>
        <a:xfrm>
          <a:off x="6063204" y="7450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27C8F3-5693-4364-BE94-BBD101278F0C}">
      <dsp:nvSpPr>
        <dsp:cNvPr id="0" name=""/>
        <dsp:cNvSpPr/>
      </dsp:nvSpPr>
      <dsp:spPr>
        <a:xfrm>
          <a:off x="6465391" y="409638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F536E7-64D0-48E9-AF21-2D19BABB3B59}">
      <dsp:nvSpPr>
        <dsp:cNvPr id="0" name=""/>
        <dsp:cNvSpPr/>
      </dsp:nvSpPr>
      <dsp:spPr>
        <a:xfrm>
          <a:off x="5459923" y="2482451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700" kern="1200">
              <a:latin typeface="Aptos Display" panose="020F0302020204030204"/>
            </a:rPr>
            <a:t>Instruct</a:t>
          </a:r>
          <a:r>
            <a:rPr lang="en-GB" sz="1700" kern="1200"/>
            <a:t> model vs Chat models vs Reasoning models</a:t>
          </a:r>
          <a:endParaRPr lang="en-US" sz="1700" kern="1200"/>
        </a:p>
      </dsp:txBody>
      <dsp:txXfrm>
        <a:off x="5459923" y="2482451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platform.openai.com/tokenizer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GB" sz="6600"/>
              <a:t>Deep Learning Fundamentals</a:t>
            </a:r>
            <a:endParaRPr lang="en-US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l"/>
            <a:r>
              <a:rPr lang="en-GB"/>
              <a:t>ML to DL to Transformers to LLMs</a:t>
            </a:r>
          </a:p>
          <a:p>
            <a:pPr algn="l"/>
            <a:endParaRPr lang="en-GB"/>
          </a:p>
          <a:p>
            <a:pPr algn="r"/>
            <a:r>
              <a:rPr lang="en-GB" sz="2200" b="1" i="1" u="sng"/>
              <a:t>Week: 01 </a:t>
            </a:r>
          </a:p>
        </p:txBody>
      </p:sp>
      <p:sp>
        <p:nvSpPr>
          <p:cNvPr id="33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F233-B8CA-A45A-5240-922A3E3EA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Frameworks to handle NN: TensorFlow &amp; </a:t>
            </a:r>
            <a:r>
              <a:rPr lang="en-US" sz="4000" err="1"/>
              <a:t>Keras</a:t>
            </a:r>
            <a:endParaRPr lang="en-US" sz="4000" err="1">
              <a:latin typeface="Apto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21BFE-F554-5D90-9363-D32697C74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272" y="1825625"/>
            <a:ext cx="8382000" cy="4351338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r>
              <a:rPr lang="en-US"/>
              <a:t>Open source framework by Google</a:t>
            </a:r>
          </a:p>
          <a:p>
            <a:r>
              <a:rPr lang="en-US" b="1"/>
              <a:t>Tensors:</a:t>
            </a:r>
            <a:r>
              <a:rPr lang="en-US"/>
              <a:t> Multi-dimensional array used to store data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Scaler (</a:t>
            </a:r>
            <a:r>
              <a:rPr lang="en-US" sz="1500">
                <a:solidFill>
                  <a:srgbClr val="273239"/>
                </a:solidFill>
                <a:latin typeface="Nunito"/>
              </a:rPr>
              <a:t>1</a:t>
            </a:r>
            <a:r>
              <a:rPr lang="en-US"/>
              <a:t>),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Vector (</a:t>
            </a:r>
            <a:r>
              <a:rPr lang="en-US" sz="1500">
                <a:solidFill>
                  <a:srgbClr val="273239"/>
                </a:solidFill>
                <a:latin typeface="Nunito"/>
              </a:rPr>
              <a:t>[1,2,3]</a:t>
            </a:r>
            <a:r>
              <a:rPr lang="en-US"/>
              <a:t>),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Matrix (</a:t>
            </a:r>
            <a:r>
              <a:rPr lang="en-US" sz="1500">
                <a:solidFill>
                  <a:srgbClr val="273239"/>
                </a:solidFill>
                <a:latin typeface="Nunito"/>
              </a:rPr>
              <a:t>[1,2],[3,4]</a:t>
            </a:r>
            <a:r>
              <a:rPr lang="en-US"/>
              <a:t>),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3D Tensor (</a:t>
            </a:r>
            <a:r>
              <a:rPr lang="en-US" sz="1500">
                <a:solidFill>
                  <a:srgbClr val="273239"/>
                </a:solidFill>
                <a:latin typeface="Nunito"/>
              </a:rPr>
              <a:t>[[[1, 2], [3, 4]], [[5, 6], [7, 8]]]</a:t>
            </a:r>
            <a:r>
              <a:rPr lang="en-US"/>
              <a:t>)</a:t>
            </a:r>
          </a:p>
          <a:p>
            <a:endParaRPr lang="en-US" b="1"/>
          </a:p>
          <a:p>
            <a:r>
              <a:rPr lang="en-US" b="1"/>
              <a:t>Computational graph</a:t>
            </a:r>
            <a:r>
              <a:rPr lang="en-US"/>
              <a:t>: Computations can be represented as Directed Acyclic Graphs (DAG)</a:t>
            </a:r>
          </a:p>
          <a:p>
            <a:endParaRPr lang="en-US"/>
          </a:p>
          <a:p>
            <a:r>
              <a:rPr lang="en-US"/>
              <a:t>Eager Execution vs Graph Mode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Different ways of executing operations in ML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Performance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Portability vs Debugging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Compilation 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/>
          </a:p>
          <a:p>
            <a:endParaRPr lang="en-US"/>
          </a:p>
          <a:p>
            <a:r>
              <a:rPr lang="en-US" b="1" err="1"/>
              <a:t>Keras</a:t>
            </a:r>
            <a:r>
              <a:rPr lang="en-US" b="1"/>
              <a:t>:</a:t>
            </a:r>
            <a:r>
              <a:rPr lang="en-US"/>
              <a:t> high level framework for ease in building and training NN.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Provides sequential (linear) and functional flow in NN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/>
          </a:p>
        </p:txBody>
      </p:sp>
      <p:pic>
        <p:nvPicPr>
          <p:cNvPr id="4" name="Picture 3" descr="Computational Graphs in Deep Learning | GeeksforGeeks">
            <a:extLst>
              <a:ext uri="{FF2B5EF4-FFF2-40B4-BE49-F238E27FC236}">
                <a16:creationId xmlns:a16="http://schemas.microsoft.com/office/drawing/2014/main" id="{5721BC9A-B2D9-5BE7-583E-9722D7AC3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7942" y="2953814"/>
            <a:ext cx="3553254" cy="322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371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9F9F7-51FC-BF60-D355-37BB4A07C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Goals for Session: 02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AA00D-7ECE-9C7A-0FB6-4429A3BD8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Transfer Learning</a:t>
            </a:r>
          </a:p>
          <a:p>
            <a:r>
              <a:rPr lang="en-US" dirty="0"/>
              <a:t>Transformer architecture</a:t>
            </a:r>
          </a:p>
          <a:p>
            <a:r>
              <a:rPr lang="en-US" dirty="0"/>
              <a:t>AI vs </a:t>
            </a:r>
            <a:r>
              <a:rPr lang="en-US" dirty="0" err="1"/>
              <a:t>GenAI</a:t>
            </a:r>
          </a:p>
          <a:p>
            <a:r>
              <a:rPr lang="en-US" dirty="0"/>
              <a:t>LLM</a:t>
            </a:r>
          </a:p>
          <a:p>
            <a:r>
              <a:rPr lang="en-US" dirty="0"/>
              <a:t>Different types of LLM</a:t>
            </a:r>
          </a:p>
          <a:p>
            <a:r>
              <a:rPr lang="en-US" dirty="0"/>
              <a:t>Key Terminologies</a:t>
            </a:r>
          </a:p>
          <a:p>
            <a:r>
              <a:rPr lang="en-US" dirty="0"/>
              <a:t>Hands on for some key concepts</a:t>
            </a:r>
          </a:p>
        </p:txBody>
      </p:sp>
    </p:spTree>
    <p:extLst>
      <p:ext uri="{BB962C8B-B14F-4D97-AF65-F5344CB8AC3E}">
        <p14:creationId xmlns:p14="http://schemas.microsoft.com/office/powerpoint/2010/main" val="191985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C3CBCA-C528-F0BB-D736-DE1A5D18D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000"/>
              <a:t>Transfer Learning: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13575-76AA-788E-095D-D55617BC2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800" y="2660904"/>
            <a:ext cx="5333753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/>
              <a:t>ML technique where knowledge gained from pre-trained models on one task is reused for a new related task.</a:t>
            </a:r>
          </a:p>
          <a:p>
            <a:r>
              <a:rPr lang="en-US" sz="2200"/>
              <a:t>Examples: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/>
              <a:t>Voice detection --&gt; wake up words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/>
              <a:t>Movement detection --&gt; Face detection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sz="2200"/>
          </a:p>
        </p:txBody>
      </p:sp>
      <p:pic>
        <p:nvPicPr>
          <p:cNvPr id="4" name="Picture 3" descr="A diagram of a training&#10;&#10;AI-generated content may be incorrect.">
            <a:extLst>
              <a:ext uri="{FF2B5EF4-FFF2-40B4-BE49-F238E27FC236}">
                <a16:creationId xmlns:a16="http://schemas.microsoft.com/office/drawing/2014/main" id="{2800B602-5FCD-089C-F88C-4DA546095BF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341" t="851" r="64" b="-138"/>
          <a:stretch/>
        </p:blipFill>
        <p:spPr>
          <a:xfrm>
            <a:off x="6099048" y="2045496"/>
            <a:ext cx="5458968" cy="276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112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99E502-7F84-B74A-403A-06AE45EA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GB" sz="2400"/>
              <a:t>Machine Learning </a:t>
            </a:r>
            <a:r>
              <a:rPr lang="en-GB" sz="2400">
                <a:latin typeface="Aptos"/>
              </a:rPr>
              <a:t>→ Transformers →</a:t>
            </a:r>
            <a:r>
              <a:rPr lang="en-GB" sz="2400"/>
              <a:t> Large Language Models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962C6-766B-D573-C040-8D574C6F4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1800" dirty="0">
                <a:ea typeface="+mn-lt"/>
                <a:cs typeface="+mn-lt"/>
              </a:rPr>
              <a:t>A </a:t>
            </a:r>
            <a:r>
              <a:rPr lang="en-GB" sz="1800" b="1" dirty="0">
                <a:ea typeface="+mn-lt"/>
                <a:cs typeface="+mn-lt"/>
              </a:rPr>
              <a:t>Transformer</a:t>
            </a:r>
            <a:r>
              <a:rPr lang="en-GB" sz="1800" dirty="0">
                <a:ea typeface="+mn-lt"/>
                <a:cs typeface="+mn-lt"/>
              </a:rPr>
              <a:t> is a neural network architecture that </a:t>
            </a:r>
            <a:r>
              <a:rPr lang="en-GB" sz="1800" b="1" dirty="0">
                <a:ea typeface="+mn-lt"/>
                <a:cs typeface="+mn-lt"/>
              </a:rPr>
              <a:t>processes entire sequences at once</a:t>
            </a:r>
            <a:r>
              <a:rPr lang="en-GB" sz="1800" dirty="0">
                <a:ea typeface="+mn-lt"/>
                <a:cs typeface="+mn-lt"/>
              </a:rPr>
              <a:t> instead of step by step.</a:t>
            </a:r>
          </a:p>
          <a:p>
            <a:r>
              <a:rPr lang="en-GB" sz="1800" dirty="0"/>
              <a:t>Overcome the short comings of neural networks (</a:t>
            </a:r>
            <a:r>
              <a:rPr lang="en-GB" sz="1800" b="1" dirty="0"/>
              <a:t>attention mechanism</a:t>
            </a:r>
            <a:r>
              <a:rPr lang="en-GB" sz="1800" dirty="0"/>
              <a:t> and </a:t>
            </a:r>
            <a:r>
              <a:rPr lang="en-GB" sz="1800" b="1" dirty="0"/>
              <a:t>positional encoding</a:t>
            </a:r>
            <a:r>
              <a:rPr lang="en-GB" sz="1800" dirty="0"/>
              <a:t>)</a:t>
            </a:r>
          </a:p>
          <a:p>
            <a:r>
              <a:rPr lang="en-GB" sz="1800" dirty="0"/>
              <a:t>Input converted to </a:t>
            </a:r>
            <a:r>
              <a:rPr lang="en-GB" sz="1800" b="1" dirty="0"/>
              <a:t>embeddings </a:t>
            </a:r>
            <a:r>
              <a:rPr lang="en-GB" sz="1800" dirty="0"/>
              <a:t>(sparse or dense)</a:t>
            </a:r>
          </a:p>
          <a:p>
            <a:pPr marL="0" indent="0">
              <a:buNone/>
            </a:pPr>
            <a:endParaRPr lang="en-GB" sz="1800"/>
          </a:p>
          <a:p>
            <a:pPr marL="0" indent="0">
              <a:buNone/>
            </a:pPr>
            <a:endParaRPr lang="en-GB" sz="1800"/>
          </a:p>
        </p:txBody>
      </p:sp>
      <p:pic>
        <p:nvPicPr>
          <p:cNvPr id="4" name="Picture 3" descr="A Basic High-Level View of Transformer Architecture &amp; LLMs from 35000 Feet  | by Nitin Kushwaha | Python in Plain English">
            <a:extLst>
              <a:ext uri="{FF2B5EF4-FFF2-40B4-BE49-F238E27FC236}">
                <a16:creationId xmlns:a16="http://schemas.microsoft.com/office/drawing/2014/main" id="{DE48E3EA-0A22-E0AC-EA06-42991C06873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42" r="20459" b="-2113"/>
          <a:stretch/>
        </p:blipFill>
        <p:spPr>
          <a:xfrm>
            <a:off x="5385816" y="1229002"/>
            <a:ext cx="6440424" cy="434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084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862286-6099-2A1D-A3CC-592D30D6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>
                <a:latin typeface="+mj-lt"/>
                <a:ea typeface="+mj-ea"/>
                <a:cs typeface="+mj-cs"/>
              </a:rPr>
              <a:t>Attention is All You Need</a:t>
            </a:r>
            <a:endParaRPr lang="en-US" sz="5600" kern="12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diagram of a software algorithm&#10;&#10;AI-generated content may be incorrect.">
            <a:extLst>
              <a:ext uri="{FF2B5EF4-FFF2-40B4-BE49-F238E27FC236}">
                <a16:creationId xmlns:a16="http://schemas.microsoft.com/office/drawing/2014/main" id="{A77DA437-025D-9A99-49CE-836494C1A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77" y="299509"/>
            <a:ext cx="4866357" cy="6258983"/>
          </a:xfrm>
          <a:prstGeom prst="rect">
            <a:avLst/>
          </a:prstGeom>
        </p:spPr>
      </p:pic>
      <p:sp>
        <p:nvSpPr>
          <p:cNvPr id="23" name="Content Placeholder 12">
            <a:extLst>
              <a:ext uri="{FF2B5EF4-FFF2-40B4-BE49-F238E27FC236}">
                <a16:creationId xmlns:a16="http://schemas.microsoft.com/office/drawing/2014/main" id="{976F1694-F941-0C60-3767-6B937742D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 lnSpcReduction="10000"/>
          </a:bodyPr>
          <a:lstStyle/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Allows model to focus on different parts of input sequence </a:t>
            </a:r>
            <a:endParaRPr lang="en-US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Process and interpret all input tokens at once (self-attention)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Helps capture long – range dependencies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Multi-headed attention: allows model to focus on different aspect or relationship between tokens 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Normalized vectors in order to keep the same scale</a:t>
            </a:r>
          </a:p>
          <a:p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Softmax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 as activation function</a:t>
            </a:r>
          </a:p>
          <a:p>
            <a:endParaRPr lang="en-US" sz="2000">
              <a:solidFill>
                <a:srgbClr val="000000">
                  <a:alpha val="80000"/>
                </a:srgbClr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982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9A439C-3531-779A-A367-8E812BA35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Let's Discuss AI vs GenAI ...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88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1E37688-3EE6-A049-62AC-69AF9377A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GB" sz="4800"/>
              <a:t>Types of LLM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6E91035A-F858-6AFB-0528-2E839D7225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2900514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9399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760A32-47DF-8765-9536-D20F53AF7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GB" sz="5400"/>
              <a:t>Large Language Models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0E769-EEA2-2DF1-24F6-CD4E94A4A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r>
              <a:rPr lang="en-GB" sz="2200"/>
              <a:t>Key Terms: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2200"/>
              <a:t>Tokens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2200"/>
              <a:t>Tokenisation (</a:t>
            </a:r>
            <a:r>
              <a:rPr lang="en-GB" sz="2200">
                <a:hlinkClick r:id="rId2"/>
              </a:rPr>
              <a:t>link</a:t>
            </a:r>
            <a:r>
              <a:rPr lang="en-GB" sz="2200"/>
              <a:t>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2200"/>
              <a:t>Context window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2200"/>
              <a:t>Embeddings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2200"/>
              <a:t>Semantic search &amp; cosine similarity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2200"/>
              <a:t>Rate limit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2200"/>
              <a:t>Temperature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2200"/>
              <a:t>Hallucination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2200"/>
              <a:t>Prompt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GB" sz="2200"/>
              <a:t>Zero shot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GB" sz="2200"/>
              <a:t>Few shot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2200"/>
              <a:t>Parser</a:t>
            </a:r>
          </a:p>
          <a:p>
            <a:pPr marL="457200" lvl="1" indent="0">
              <a:buNone/>
            </a:pPr>
            <a:endParaRPr lang="en-GB" sz="2200"/>
          </a:p>
          <a:p>
            <a:r>
              <a:rPr lang="en-GB" sz="2200"/>
              <a:t>Popular Frameworks: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2200" err="1"/>
              <a:t>LangChain</a:t>
            </a:r>
            <a:endParaRPr lang="en-GB" sz="2200"/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2200" err="1"/>
              <a:t>LlamaIndex</a:t>
            </a:r>
            <a:endParaRPr lang="en-GB" sz="2200"/>
          </a:p>
          <a:p>
            <a:pPr lvl="1">
              <a:buFont typeface="Courier New" panose="020B0604020202020204" pitchFamily="34" charset="0"/>
              <a:buChar char="o"/>
            </a:pPr>
            <a:endParaRPr lang="en-GB" sz="1600"/>
          </a:p>
        </p:txBody>
      </p:sp>
    </p:spTree>
    <p:extLst>
      <p:ext uri="{BB962C8B-B14F-4D97-AF65-F5344CB8AC3E}">
        <p14:creationId xmlns:p14="http://schemas.microsoft.com/office/powerpoint/2010/main" val="918478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F0417C-F46C-D2C0-463F-FBC51FCB97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A16189-37D7-CB70-AABE-2A6E9A324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4101D2-608D-FF3D-83E2-8D300A513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FE806B-2FB5-9207-954C-2586C88A1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Questions... ?</a:t>
            </a:r>
          </a:p>
        </p:txBody>
      </p:sp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44CED777-9F48-8671-361E-2C7404361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36605B16-8DE8-EB82-FB1D-7FB26A30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D8F25A3-3142-350F-F163-5E0B0DD69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3FE79FF-12C8-5435-9285-D5FDBE029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9209251-9AE3-6141-1EDE-CD0CA1762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38460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FDCB1-45F8-39E8-BBE8-C020D66B2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to Expect: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C7A02-A6C0-FE24-D2EC-75313ECDB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Understanding of Machine Learning Models</a:t>
            </a:r>
          </a:p>
          <a:p>
            <a:r>
              <a:rPr lang="en-US"/>
              <a:t>Types of Machine Learning </a:t>
            </a:r>
          </a:p>
          <a:p>
            <a:r>
              <a:rPr lang="en-US"/>
              <a:t>Understanding of Neural Networks</a:t>
            </a:r>
          </a:p>
          <a:p>
            <a:r>
              <a:rPr lang="en-US"/>
              <a:t>Key terminologies </a:t>
            </a:r>
          </a:p>
          <a:p>
            <a:r>
              <a:rPr lang="en-US"/>
              <a:t>Types of Neural Networks</a:t>
            </a:r>
          </a:p>
          <a:p>
            <a:r>
              <a:rPr lang="en-US"/>
              <a:t>Frameworks to work with Neural Networks</a:t>
            </a:r>
          </a:p>
          <a:p>
            <a:r>
              <a:rPr lang="en-US"/>
              <a:t>Transfer Learning and use cases</a:t>
            </a:r>
          </a:p>
          <a:p>
            <a:r>
              <a:rPr lang="en-US"/>
              <a:t>Introductions to Transformers</a:t>
            </a:r>
          </a:p>
        </p:txBody>
      </p:sp>
    </p:spTree>
    <p:extLst>
      <p:ext uri="{BB962C8B-B14F-4D97-AF65-F5344CB8AC3E}">
        <p14:creationId xmlns:p14="http://schemas.microsoft.com/office/powerpoint/2010/main" val="526831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F55466-DB45-8687-43DC-2C58FCA84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GB" sz="4000"/>
              <a:t>Machine Learning ?</a:t>
            </a:r>
            <a:endParaRPr lang="en-US" sz="4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636936C-4973-BF29-851A-5B7115C908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2138589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1624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diagram of a machine learning technique">
            <a:extLst>
              <a:ext uri="{FF2B5EF4-FFF2-40B4-BE49-F238E27FC236}">
                <a16:creationId xmlns:a16="http://schemas.microsoft.com/office/drawing/2014/main" id="{5F1B9675-230E-CCAD-97E9-2C3FD56B4D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689101"/>
            <a:ext cx="10905066" cy="547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559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3A29D0-A507-BE3E-3EE4-B73A22AF2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GB" sz="3800"/>
              <a:t>Types of Machine Learning : </a:t>
            </a:r>
          </a:p>
        </p:txBody>
      </p:sp>
      <p:sp>
        <p:nvSpPr>
          <p:cNvPr id="36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D28BFFE-2617-1688-7790-EC23553E4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GB" sz="1500"/>
              <a:t>Supervised: From Labelled data</a:t>
            </a:r>
            <a:endParaRPr lang="en-US" sz="1500"/>
          </a:p>
          <a:p>
            <a:pPr marL="971550" lvl="1" indent="-514350">
              <a:buFont typeface="Courier New" panose="020B0604020202020204" pitchFamily="34" charset="0"/>
              <a:buChar char="o"/>
            </a:pPr>
            <a:r>
              <a:rPr lang="en-GB" sz="1500"/>
              <a:t>Spam Detection</a:t>
            </a:r>
          </a:p>
          <a:p>
            <a:pPr marL="971550" lvl="1" indent="-514350">
              <a:buFont typeface="Courier New" panose="020B0604020202020204" pitchFamily="34" charset="0"/>
              <a:buChar char="o"/>
            </a:pPr>
            <a:r>
              <a:rPr lang="en-GB" sz="1500"/>
              <a:t>Sales forecast</a:t>
            </a:r>
          </a:p>
          <a:p>
            <a:pPr marL="514350" indent="-514350">
              <a:buAutoNum type="arabicPeriod"/>
            </a:pPr>
            <a:r>
              <a:rPr lang="en-GB" sz="1500"/>
              <a:t>Unsupervised: from un-labelled data</a:t>
            </a:r>
          </a:p>
          <a:p>
            <a:pPr marL="971550" lvl="1" indent="-514350">
              <a:buFont typeface="Courier New" panose="020B0604020202020204" pitchFamily="34" charset="0"/>
              <a:buChar char="o"/>
            </a:pPr>
            <a:r>
              <a:rPr lang="en-GB" sz="1500"/>
              <a:t>Customer segmentation based on purchasing behaviours</a:t>
            </a:r>
          </a:p>
          <a:p>
            <a:pPr marL="514350" indent="-514350">
              <a:buAutoNum type="arabicPeriod"/>
            </a:pPr>
            <a:r>
              <a:rPr lang="en-GB" sz="1500"/>
              <a:t>Reinforcement Learning: (Action → Reward/Penalty → Learn)</a:t>
            </a:r>
          </a:p>
          <a:p>
            <a:pPr marL="971550" lvl="1" indent="-514350">
              <a:buFont typeface="Courier New" panose="020B0604020202020204" pitchFamily="34" charset="0"/>
              <a:buChar char="o"/>
            </a:pPr>
            <a:r>
              <a:rPr lang="en-GB" sz="1500"/>
              <a:t>Self-driving cars</a:t>
            </a:r>
          </a:p>
          <a:p>
            <a:pPr marL="971550" lvl="1">
              <a:buFont typeface="Courier New"/>
              <a:buChar char="o"/>
            </a:pPr>
            <a:endParaRPr lang="en-GB" sz="1500"/>
          </a:p>
          <a:p>
            <a:pPr marL="971550" lvl="1">
              <a:buFont typeface="Courier New"/>
              <a:buChar char="o"/>
            </a:pPr>
            <a:endParaRPr lang="en-GB" sz="1500"/>
          </a:p>
          <a:p>
            <a:pPr marL="742950" lvl="1" indent="0">
              <a:buNone/>
            </a:pPr>
            <a:endParaRPr lang="en-GB" sz="1500">
              <a:ea typeface="+mn-lt"/>
              <a:cs typeface="+mn-lt"/>
            </a:endParaRPr>
          </a:p>
        </p:txBody>
      </p:sp>
      <p:pic>
        <p:nvPicPr>
          <p:cNvPr id="4" name="Picture 3" descr="A diagram of a diagram&#10;&#10;AI-generated content may be incorrect.">
            <a:extLst>
              <a:ext uri="{FF2B5EF4-FFF2-40B4-BE49-F238E27FC236}">
                <a16:creationId xmlns:a16="http://schemas.microsoft.com/office/drawing/2014/main" id="{B97C7714-D687-CFCE-F9E1-0DE4424B3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168031"/>
            <a:ext cx="6903720" cy="452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113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289FB1-B03F-157E-7A8C-EA538A65A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GB" sz="4000"/>
              <a:t>Neural Networks 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5D15E-4BC6-1F3B-E7DE-811C942A0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sz="2200">
                <a:ea typeface="+mn-lt"/>
                <a:cs typeface="+mn-lt"/>
              </a:rPr>
              <a:t>A </a:t>
            </a:r>
            <a:r>
              <a:rPr lang="en-GB" sz="2200" b="1">
                <a:ea typeface="+mn-lt"/>
                <a:cs typeface="+mn-lt"/>
              </a:rPr>
              <a:t>neural network</a:t>
            </a:r>
            <a:r>
              <a:rPr lang="en-GB" sz="2200">
                <a:ea typeface="+mn-lt"/>
                <a:cs typeface="+mn-lt"/>
              </a:rPr>
              <a:t> is a system of algorithms inspired by the human brain that processes information and makes predictions.</a:t>
            </a:r>
          </a:p>
          <a:p>
            <a:endParaRPr lang="en-GB" sz="2200"/>
          </a:p>
          <a:p>
            <a:r>
              <a:rPr lang="en-GB" sz="2200" i="1">
                <a:ea typeface="+mn-lt"/>
                <a:cs typeface="+mn-lt"/>
              </a:rPr>
              <a:t>It consists of layers of "neurons" that process data step by step.</a:t>
            </a:r>
          </a:p>
          <a:p>
            <a:endParaRPr lang="en-GB" sz="2200" i="1">
              <a:ea typeface="+mn-lt"/>
              <a:cs typeface="+mn-lt"/>
            </a:endParaRPr>
          </a:p>
          <a:p>
            <a:endParaRPr lang="en-GB" sz="2200" i="1">
              <a:ea typeface="+mn-lt"/>
              <a:cs typeface="+mn-lt"/>
            </a:endParaRPr>
          </a:p>
          <a:p>
            <a:endParaRPr lang="en-GB" sz="2200" i="1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2200">
                <a:ea typeface="+mn-lt"/>
                <a:cs typeface="+mn-lt"/>
              </a:rPr>
              <a:t>🔵 </a:t>
            </a:r>
            <a:r>
              <a:rPr lang="en-GB" sz="2200" b="1">
                <a:ea typeface="+mn-lt"/>
                <a:cs typeface="+mn-lt"/>
              </a:rPr>
              <a:t>Input Layer</a:t>
            </a:r>
            <a:r>
              <a:rPr lang="en-GB" sz="2200">
                <a:ea typeface="+mn-lt"/>
                <a:cs typeface="+mn-lt"/>
              </a:rPr>
              <a:t> → 🟡 </a:t>
            </a:r>
            <a:r>
              <a:rPr lang="en-GB" sz="2200" b="1">
                <a:ea typeface="+mn-lt"/>
                <a:cs typeface="+mn-lt"/>
              </a:rPr>
              <a:t>Hidden Layer</a:t>
            </a:r>
            <a:r>
              <a:rPr lang="en-GB" sz="2200">
                <a:ea typeface="+mn-lt"/>
                <a:cs typeface="+mn-lt"/>
              </a:rPr>
              <a:t> → 🔴 </a:t>
            </a:r>
            <a:r>
              <a:rPr lang="en-GB" sz="2200" b="1">
                <a:ea typeface="+mn-lt"/>
                <a:cs typeface="+mn-lt"/>
              </a:rPr>
              <a:t>Output Layer</a:t>
            </a:r>
            <a:endParaRPr lang="en-GB" sz="2200" i="1">
              <a:ea typeface="+mn-lt"/>
              <a:cs typeface="+mn-lt"/>
            </a:endParaRPr>
          </a:p>
          <a:p>
            <a:endParaRPr lang="en-GB" sz="2200" i="1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9087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75A7AD-EF41-8AB3-1E76-BE99B0D10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GB" sz="5000"/>
              <a:t>Some Key Terms:</a:t>
            </a:r>
            <a:endParaRPr lang="en-US" sz="5000"/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4AA1E-8BB3-DD1E-6238-74F52D555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1500" b="1">
                <a:ea typeface="+mn-lt"/>
                <a:cs typeface="+mn-lt"/>
              </a:rPr>
              <a:t>Neurons (Nodes)</a:t>
            </a:r>
            <a:endParaRPr lang="en-GB" sz="1500"/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1500">
                <a:ea typeface="+mn-lt"/>
                <a:cs typeface="+mn-lt"/>
              </a:rPr>
              <a:t>Like brain cells, neurons receive inputs, process them, and pass output.</a:t>
            </a:r>
            <a:endParaRPr lang="en-GB" sz="1500"/>
          </a:p>
          <a:p>
            <a:r>
              <a:rPr lang="en-GB" sz="1500" b="1">
                <a:ea typeface="+mn-lt"/>
                <a:cs typeface="+mn-lt"/>
              </a:rPr>
              <a:t>Weights</a:t>
            </a:r>
            <a:endParaRPr lang="en-GB" sz="1500"/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1500">
                <a:ea typeface="+mn-lt"/>
                <a:cs typeface="+mn-lt"/>
              </a:rPr>
              <a:t>Determines how important an input is.</a:t>
            </a:r>
            <a:endParaRPr lang="en-GB" sz="1500"/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1500">
                <a:ea typeface="+mn-lt"/>
                <a:cs typeface="+mn-lt"/>
              </a:rPr>
              <a:t>Higher weight = More impact on decision.</a:t>
            </a:r>
            <a:endParaRPr lang="en-GB" sz="1500"/>
          </a:p>
          <a:p>
            <a:r>
              <a:rPr lang="en-GB" sz="1500" b="1">
                <a:ea typeface="+mn-lt"/>
                <a:cs typeface="+mn-lt"/>
              </a:rPr>
              <a:t>Bias</a:t>
            </a:r>
            <a:endParaRPr lang="en-GB" sz="1500"/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1500">
                <a:ea typeface="+mn-lt"/>
                <a:cs typeface="+mn-lt"/>
              </a:rPr>
              <a:t>A constant value that helps shift outputs for better learning.</a:t>
            </a:r>
            <a:endParaRPr lang="en-GB" sz="1500"/>
          </a:p>
          <a:p>
            <a:r>
              <a:rPr lang="en-GB" sz="1500" b="1">
                <a:ea typeface="+mn-lt"/>
                <a:cs typeface="+mn-lt"/>
              </a:rPr>
              <a:t>Activation Function</a:t>
            </a:r>
            <a:endParaRPr lang="en-GB" sz="1500"/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1500">
                <a:ea typeface="+mn-lt"/>
                <a:cs typeface="+mn-lt"/>
              </a:rPr>
              <a:t>Decides whether a neuron should "fire" or not.</a:t>
            </a:r>
            <a:endParaRPr lang="en-GB" sz="1500"/>
          </a:p>
          <a:p>
            <a:endParaRPr lang="en-GB" sz="1500"/>
          </a:p>
        </p:txBody>
      </p:sp>
      <p:pic>
        <p:nvPicPr>
          <p:cNvPr id="4" name="Picture 3" descr="The Essential Guide to Neural Network Architectures">
            <a:extLst>
              <a:ext uri="{FF2B5EF4-FFF2-40B4-BE49-F238E27FC236}">
                <a16:creationId xmlns:a16="http://schemas.microsoft.com/office/drawing/2014/main" id="{D3F91DD3-0961-D7DC-AFC7-D973B0330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579995"/>
            <a:ext cx="5458968" cy="369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933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E0CDDF-2426-C1AC-87C2-14F854677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GB" sz="5000"/>
              <a:t>Some Key Terms: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EE189-B4C3-B9D6-077F-25A685D79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endParaRPr lang="en-US" sz="1500"/>
          </a:p>
          <a:p>
            <a:r>
              <a:rPr lang="en-US" sz="1500"/>
              <a:t>Layers: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100"/>
              <a:t>Group of neurons organized together in connection to </a:t>
            </a:r>
            <a:r>
              <a:rPr lang="en-US" sz="1100" err="1"/>
              <a:t>adjustant</a:t>
            </a:r>
            <a:r>
              <a:rPr lang="en-US" sz="1100"/>
              <a:t> layers.</a:t>
            </a:r>
          </a:p>
          <a:p>
            <a:r>
              <a:rPr lang="en-US" sz="1500"/>
              <a:t>Forward Propagation: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100"/>
              <a:t>passing data from input layers through hidden layer to output layer.</a:t>
            </a:r>
          </a:p>
          <a:p>
            <a:r>
              <a:rPr lang="en-US" sz="1500"/>
              <a:t>Backpropagation: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100"/>
              <a:t>Adjust the weights and biases based on the error</a:t>
            </a:r>
          </a:p>
          <a:p>
            <a:r>
              <a:rPr lang="en-US" sz="1500"/>
              <a:t>Loss functions: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100"/>
              <a:t>Function to qualify the error between the predicted and actual output guiding the optimization process</a:t>
            </a:r>
          </a:p>
          <a:p>
            <a:r>
              <a:rPr lang="en-US" sz="1500"/>
              <a:t>Optimization algorithms like Gradient descent: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100"/>
              <a:t>to find the optimal values for weights and biases to minimize the loss function</a:t>
            </a:r>
          </a:p>
          <a:p>
            <a:endParaRPr lang="en-US" sz="1500"/>
          </a:p>
        </p:txBody>
      </p:sp>
      <p:pic>
        <p:nvPicPr>
          <p:cNvPr id="4" name="Picture 3" descr="A diagram of a function&#10;&#10;AI-generated content may be incorrect.">
            <a:extLst>
              <a:ext uri="{FF2B5EF4-FFF2-40B4-BE49-F238E27FC236}">
                <a16:creationId xmlns:a16="http://schemas.microsoft.com/office/drawing/2014/main" id="{D845F9AC-78C5-E906-C213-D30DC7D74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907313"/>
            <a:ext cx="5458968" cy="304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741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098488-DC64-9689-37CC-A99DCB778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Types of Neural Networks:</a:t>
            </a:r>
          </a:p>
        </p:txBody>
      </p:sp>
      <p:sp>
        <p:nvSpPr>
          <p:cNvPr id="33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B3498020-D95D-ED70-BA5B-26C5C1A6B7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436338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7307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Deep Learning Fundamentals</vt:lpstr>
      <vt:lpstr>What to Expect:</vt:lpstr>
      <vt:lpstr>Machine Learning ?</vt:lpstr>
      <vt:lpstr>PowerPoint Presentation</vt:lpstr>
      <vt:lpstr>Types of Machine Learning : </vt:lpstr>
      <vt:lpstr>Neural Networks ?</vt:lpstr>
      <vt:lpstr>Some Key Terms:</vt:lpstr>
      <vt:lpstr>Some Key Terms:</vt:lpstr>
      <vt:lpstr>Types of Neural Networks:</vt:lpstr>
      <vt:lpstr>Frameworks to handle NN: TensorFlow &amp; Keras</vt:lpstr>
      <vt:lpstr>Learning Goals for Session: 02</vt:lpstr>
      <vt:lpstr>Transfer Learning:</vt:lpstr>
      <vt:lpstr>Machine Learning → Transformers → Large Language Models</vt:lpstr>
      <vt:lpstr>Attention is All You Need</vt:lpstr>
      <vt:lpstr>Let's Discuss AI vs GenAI ...</vt:lpstr>
      <vt:lpstr>Types of LLM</vt:lpstr>
      <vt:lpstr>Large Language Models</vt:lpstr>
      <vt:lpstr>Questions...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54</cp:revision>
  <dcterms:created xsi:type="dcterms:W3CDTF">2025-03-28T03:32:54Z</dcterms:created>
  <dcterms:modified xsi:type="dcterms:W3CDTF">2025-05-04T21:43:37Z</dcterms:modified>
</cp:coreProperties>
</file>