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59" r:id="rId6"/>
    <p:sldId id="265" r:id="rId7"/>
    <p:sldId id="264" r:id="rId8"/>
    <p:sldId id="263" r:id="rId9"/>
    <p:sldId id="262" r:id="rId10"/>
    <p:sldId id="267" r:id="rId11"/>
    <p:sldId id="261" r:id="rId12"/>
    <p:sldId id="260" r:id="rId13"/>
    <p:sldId id="258" r:id="rId14"/>
    <p:sldId id="268" r:id="rId15"/>
    <p:sldId id="269" r:id="rId16"/>
    <p:sldId id="272" r:id="rId17"/>
    <p:sldId id="270" r:id="rId18"/>
    <p:sldId id="271" r:id="rId19"/>
    <p:sldId id="273" r:id="rId20"/>
    <p:sldId id="274" r:id="rId21"/>
    <p:sldId id="275" r:id="rId22"/>
    <p:sldId id="276" r:id="rId23"/>
    <p:sldId id="277" r:id="rId24"/>
    <p:sldId id="280" r:id="rId25"/>
    <p:sldId id="281"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BATTLE OF NEIGHBORHOODS</a:t>
            </a:r>
            <a:endParaRPr lang="en-US" dirty="0"/>
          </a:p>
        </p:txBody>
      </p:sp>
      <p:sp>
        <p:nvSpPr>
          <p:cNvPr id="3" name="Subtitle 2"/>
          <p:cNvSpPr>
            <a:spLocks noGrp="1"/>
          </p:cNvSpPr>
          <p:nvPr>
            <p:ph type="subTitle" idx="1"/>
          </p:nvPr>
        </p:nvSpPr>
        <p:spPr>
          <a:xfrm>
            <a:off x="626745" y="2422525"/>
            <a:ext cx="10949305" cy="3567430"/>
          </a:xfrm>
        </p:spPr>
        <p:txBody>
          <a:bodyPr/>
          <a:lstStyle/>
          <a:p>
            <a:r>
              <a:rPr lang="en-US"/>
              <a:t>NEW YORK CITY - PROPERTY SALES ANALYSIS TO FIND THE BEST HOME FOR YOU</a:t>
            </a:r>
            <a:endParaRPr lang="en-US"/>
          </a:p>
          <a:p>
            <a:r>
              <a:rPr lang="en-US"/>
              <a:t>                                                                        KARTIK NAIR</a:t>
            </a:r>
            <a:endParaRPr lang="en-US"/>
          </a:p>
          <a:p>
            <a:r>
              <a:rPr lang="en-US"/>
              <a:t>                                                                      JULY 2020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3.METHODOLOGY</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3.1.Exploratory Data Analysis </a:t>
            </a:r>
            <a:endParaRPr lang="en-US"/>
          </a:p>
        </p:txBody>
      </p:sp>
      <p:sp>
        <p:nvSpPr>
          <p:cNvPr id="3" name="Content Placeholder 2"/>
          <p:cNvSpPr>
            <a:spLocks noGrp="1"/>
          </p:cNvSpPr>
          <p:nvPr>
            <p:ph idx="1"/>
          </p:nvPr>
        </p:nvSpPr>
        <p:spPr>
          <a:xfrm>
            <a:off x="235585" y="774065"/>
            <a:ext cx="11840210" cy="6026785"/>
          </a:xfrm>
        </p:spPr>
        <p:txBody>
          <a:bodyPr/>
          <a:p>
            <a:r>
              <a:rPr lang="en-US"/>
              <a:t>Let’s Visualize The Sales in each borough</a:t>
            </a:r>
            <a:endParaRPr lang="en-US"/>
          </a:p>
          <a:p>
            <a:endParaRPr lang="en-US"/>
          </a:p>
        </p:txBody>
      </p:sp>
      <p:pic>
        <p:nvPicPr>
          <p:cNvPr id="11" name="Picture 11" descr="SALESONLY"/>
          <p:cNvPicPr>
            <a:picLocks noChangeAspect="1"/>
          </p:cNvPicPr>
          <p:nvPr/>
        </p:nvPicPr>
        <p:blipFill>
          <a:blip r:embed="rId1"/>
          <a:stretch>
            <a:fillRect/>
          </a:stretch>
        </p:blipFill>
        <p:spPr>
          <a:xfrm>
            <a:off x="2282190" y="2027555"/>
            <a:ext cx="2867025" cy="2133600"/>
          </a:xfrm>
          <a:prstGeom prst="rect">
            <a:avLst/>
          </a:prstGeom>
        </p:spPr>
      </p:pic>
      <p:pic>
        <p:nvPicPr>
          <p:cNvPr id="10" name="Picture 10" descr="GRAPG"/>
          <p:cNvPicPr>
            <a:picLocks noChangeAspect="1"/>
          </p:cNvPicPr>
          <p:nvPr/>
        </p:nvPicPr>
        <p:blipFill>
          <a:blip r:embed="rId2"/>
          <a:stretch>
            <a:fillRect/>
          </a:stretch>
        </p:blipFill>
        <p:spPr>
          <a:xfrm>
            <a:off x="5083810" y="1815465"/>
            <a:ext cx="4826000" cy="3227070"/>
          </a:xfrm>
          <a:prstGeom prst="rect">
            <a:avLst/>
          </a:prstGeom>
        </p:spPr>
      </p:pic>
      <p:sp>
        <p:nvSpPr>
          <p:cNvPr id="4" name="Text Box 3"/>
          <p:cNvSpPr txBox="1"/>
          <p:nvPr/>
        </p:nvSpPr>
        <p:spPr>
          <a:xfrm>
            <a:off x="609600" y="5042535"/>
            <a:ext cx="10920095" cy="1630045"/>
          </a:xfrm>
          <a:prstGeom prst="rect">
            <a:avLst/>
          </a:prstGeom>
          <a:noFill/>
        </p:spPr>
        <p:txBody>
          <a:bodyPr wrap="square" rtlCol="0">
            <a:spAutoFit/>
          </a:bodyPr>
          <a:p>
            <a:r>
              <a:rPr lang="en-US" sz="2000"/>
              <a:t>Comparing five boroughs it is evident that Queens has the highest Property Sales recorded followed by Brooklyn, Staten Island, Bronx and Manhattan</a:t>
            </a:r>
            <a:endParaRPr lang="en-US" sz="2000"/>
          </a:p>
          <a:p>
            <a:endParaRPr lang="en-US" sz="2000"/>
          </a:p>
          <a:p>
            <a:r>
              <a:rPr lang="en-US" sz="2000"/>
              <a:t>It’s clearly seen that people prefer QUEENS than any other borough so that’s our first preference so we’ll explore this.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3.1.2 Neighborhoods in QUEENS</a:t>
            </a:r>
            <a:endParaRPr lang="en-US"/>
          </a:p>
        </p:txBody>
      </p:sp>
      <p:sp>
        <p:nvSpPr>
          <p:cNvPr id="3" name="Content Placeholder 2"/>
          <p:cNvSpPr>
            <a:spLocks noGrp="1"/>
          </p:cNvSpPr>
          <p:nvPr>
            <p:ph idx="1"/>
          </p:nvPr>
        </p:nvSpPr>
        <p:spPr/>
        <p:txBody>
          <a:bodyPr/>
          <a:p>
            <a:r>
              <a:rPr lang="en-US"/>
              <a:t>Exploring the Queens Borough showed that only a single borough won’t have enough neighbourhoods for a person to choose from . Hence under this case we will take 3 Borough with most property sales which are </a:t>
            </a:r>
            <a:endParaRPr lang="en-US"/>
          </a:p>
          <a:p>
            <a:r>
              <a:rPr lang="en-US"/>
              <a:t>QUEENS</a:t>
            </a:r>
            <a:endParaRPr lang="en-US"/>
          </a:p>
          <a:p>
            <a:r>
              <a:rPr lang="en-US"/>
              <a:t>BROOKLYN</a:t>
            </a:r>
            <a:endParaRPr lang="en-US"/>
          </a:p>
          <a:p>
            <a:r>
              <a:rPr lang="en-US"/>
              <a:t>STATEN ISLAND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3.1.3 Visualize the neighbourhoods </a:t>
            </a:r>
            <a:endParaRPr lang="en-US"/>
          </a:p>
        </p:txBody>
      </p:sp>
      <p:sp>
        <p:nvSpPr>
          <p:cNvPr id="3" name="Content Placeholder 2"/>
          <p:cNvSpPr>
            <a:spLocks noGrp="1"/>
          </p:cNvSpPr>
          <p:nvPr>
            <p:ph sz="half" idx="1"/>
          </p:nvPr>
        </p:nvSpPr>
        <p:spPr/>
        <p:txBody>
          <a:bodyPr/>
          <a:p>
            <a:r>
              <a:rPr lang="en-US"/>
              <a:t>Firstly, we select the neighbourhoods only from these 3 Boroughs, </a:t>
            </a:r>
            <a:endParaRPr lang="en-US"/>
          </a:p>
          <a:p>
            <a:r>
              <a:rPr lang="en-US"/>
              <a:t>that is Bronx, Queens and Staten Island, and save them in a new dataframe. </a:t>
            </a:r>
            <a:endParaRPr lang="en-US"/>
          </a:p>
        </p:txBody>
      </p:sp>
      <p:pic>
        <p:nvPicPr>
          <p:cNvPr id="12" name="Picture 12" descr="3broughs"/>
          <p:cNvPicPr>
            <a:picLocks noChangeAspect="1"/>
          </p:cNvPicPr>
          <p:nvPr>
            <p:ph sz="half" idx="2"/>
          </p:nvPr>
        </p:nvPicPr>
        <p:blipFill>
          <a:blip r:embed="rId1"/>
          <a:stretch>
            <a:fillRect/>
          </a:stretch>
        </p:blipFill>
        <p:spPr>
          <a:xfrm>
            <a:off x="6494780" y="948055"/>
            <a:ext cx="5536565" cy="3994150"/>
          </a:xfrm>
          <a:prstGeom prst="rect">
            <a:avLst/>
          </a:prstGeom>
        </p:spPr>
      </p:pic>
      <p:pic>
        <p:nvPicPr>
          <p:cNvPr id="13" name="Picture 13" descr="boroughcount"/>
          <p:cNvPicPr>
            <a:picLocks noChangeAspect="1"/>
          </p:cNvPicPr>
          <p:nvPr/>
        </p:nvPicPr>
        <p:blipFill>
          <a:blip r:embed="rId2"/>
          <a:stretch>
            <a:fillRect/>
          </a:stretch>
        </p:blipFill>
        <p:spPr>
          <a:xfrm>
            <a:off x="609600" y="4420870"/>
            <a:ext cx="5808980" cy="2233295"/>
          </a:xfrm>
          <a:prstGeom prst="rect">
            <a:avLst/>
          </a:prstGeom>
        </p:spPr>
      </p:pic>
      <p:sp>
        <p:nvSpPr>
          <p:cNvPr id="4" name="Text Box 3"/>
          <p:cNvSpPr txBox="1"/>
          <p:nvPr/>
        </p:nvSpPr>
        <p:spPr>
          <a:xfrm>
            <a:off x="6495415" y="4942205"/>
            <a:ext cx="5325745" cy="1568450"/>
          </a:xfrm>
          <a:prstGeom prst="rect">
            <a:avLst/>
          </a:prstGeom>
          <a:noFill/>
        </p:spPr>
        <p:txBody>
          <a:bodyPr wrap="square" rtlCol="0">
            <a:spAutoFit/>
          </a:bodyPr>
          <a:p>
            <a:r>
              <a:rPr lang="en-US" sz="3200"/>
              <a:t>We find that there are 130 neighbourhoods recorded in the 3 Boroughs</a:t>
            </a:r>
            <a:endParaRPr 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94030" y="173990"/>
            <a:ext cx="11204575" cy="5505450"/>
          </a:xfrm>
        </p:spPr>
        <p:txBody>
          <a:bodyPr/>
          <a:p>
            <a:r>
              <a:rPr lang="en-US"/>
              <a:t>To visualize this we use the Folium Library</a:t>
            </a:r>
            <a:endParaRPr lang="en-US"/>
          </a:p>
          <a:p>
            <a:endParaRPr lang="en-US"/>
          </a:p>
          <a:p>
            <a:endParaRPr lang="en-US"/>
          </a:p>
          <a:p>
            <a:endParaRPr lang="en-US"/>
          </a:p>
          <a:p>
            <a:endParaRPr lang="en-US"/>
          </a:p>
        </p:txBody>
      </p:sp>
      <p:pic>
        <p:nvPicPr>
          <p:cNvPr id="14" name="Picture 14" descr="map"/>
          <p:cNvPicPr>
            <a:picLocks noChangeAspect="1"/>
          </p:cNvPicPr>
          <p:nvPr>
            <p:ph sz="half" idx="2"/>
          </p:nvPr>
        </p:nvPicPr>
        <p:blipFill>
          <a:blip r:embed="rId1"/>
          <a:stretch>
            <a:fillRect/>
          </a:stretch>
        </p:blipFill>
        <p:spPr>
          <a:xfrm>
            <a:off x="494030" y="825500"/>
            <a:ext cx="11457940" cy="5795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3.2Modelling</a:t>
            </a:r>
            <a:endParaRPr lang="en-US"/>
          </a:p>
        </p:txBody>
      </p:sp>
      <p:sp>
        <p:nvSpPr>
          <p:cNvPr id="3" name="Content Placeholder 2"/>
          <p:cNvSpPr>
            <a:spLocks noGrp="1"/>
          </p:cNvSpPr>
          <p:nvPr>
            <p:ph idx="1"/>
          </p:nvPr>
        </p:nvSpPr>
        <p:spPr/>
        <p:txBody>
          <a:bodyPr/>
          <a:p>
            <a:r>
              <a:rPr lang="en-US" sz="2800"/>
              <a:t>Using the final dataset containing the neighbourhoods with the </a:t>
            </a:r>
            <a:endParaRPr lang="en-US" sz="2800"/>
          </a:p>
          <a:p>
            <a:r>
              <a:rPr lang="en-US" sz="2800"/>
              <a:t>latitude and longitude, we can find all the venues within a 500 meter </a:t>
            </a:r>
            <a:endParaRPr lang="en-US" sz="2800"/>
          </a:p>
          <a:p>
            <a:r>
              <a:rPr lang="en-US" sz="2800"/>
              <a:t>radius of each neighbourhood by connecting to the Foursquare API. </a:t>
            </a:r>
            <a:endParaRPr lang="en-US" sz="2800"/>
          </a:p>
          <a:p>
            <a:r>
              <a:rPr lang="en-US" sz="2800"/>
              <a:t>This returns a json file containing all the venues in each </a:t>
            </a:r>
            <a:endParaRPr lang="en-US" sz="2800"/>
          </a:p>
          <a:p>
            <a:r>
              <a:rPr lang="en-US" sz="2800"/>
              <a:t>neighbourhood which is converted to a pandas dataframe. This data </a:t>
            </a:r>
            <a:endParaRPr lang="en-US" sz="2800"/>
          </a:p>
          <a:p>
            <a:r>
              <a:rPr lang="en-US" sz="2800"/>
              <a:t>frame contains all the venues along with their coordinates and </a:t>
            </a:r>
            <a:endParaRPr lang="en-US" sz="2800"/>
          </a:p>
          <a:p>
            <a:r>
              <a:rPr lang="en-US" sz="2800"/>
              <a:t>category. </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5" name="Picture 15" descr="venue1"/>
          <p:cNvPicPr>
            <a:picLocks noChangeAspect="1"/>
          </p:cNvPicPr>
          <p:nvPr>
            <p:ph idx="1"/>
          </p:nvPr>
        </p:nvPicPr>
        <p:blipFill>
          <a:blip r:embed="rId1"/>
          <a:stretch>
            <a:fillRect/>
          </a:stretch>
        </p:blipFill>
        <p:spPr>
          <a:xfrm>
            <a:off x="609600" y="190500"/>
            <a:ext cx="10772775" cy="1952625"/>
          </a:xfrm>
          <a:prstGeom prst="rect">
            <a:avLst/>
          </a:prstGeom>
        </p:spPr>
      </p:pic>
      <p:sp>
        <p:nvSpPr>
          <p:cNvPr id="5" name="Text Box 4"/>
          <p:cNvSpPr txBox="1"/>
          <p:nvPr/>
        </p:nvSpPr>
        <p:spPr>
          <a:xfrm>
            <a:off x="298450" y="2425700"/>
            <a:ext cx="11384915" cy="4892675"/>
          </a:xfrm>
          <a:prstGeom prst="rect">
            <a:avLst/>
          </a:prstGeom>
          <a:noFill/>
        </p:spPr>
        <p:txBody>
          <a:bodyPr wrap="square" rtlCol="0">
            <a:spAutoFit/>
          </a:bodyPr>
          <a:p>
            <a:r>
              <a:rPr lang="en-US" sz="2000"/>
              <a:t>One hot encoding is done on the venues data. (One hot encoding is a </a:t>
            </a:r>
            <a:endParaRPr lang="en-US" sz="2000"/>
          </a:p>
          <a:p>
            <a:r>
              <a:rPr lang="en-US" sz="2000"/>
              <a:t>process by which categorical variables are converted into a form that </a:t>
            </a:r>
            <a:endParaRPr lang="en-US" sz="2000"/>
          </a:p>
          <a:p>
            <a:r>
              <a:rPr lang="en-US" sz="2000"/>
              <a:t>could be provided to ML algorithms to do a better job in prediction). </a:t>
            </a:r>
            <a:endParaRPr lang="en-US" sz="2000"/>
          </a:p>
          <a:p>
            <a:r>
              <a:rPr lang="en-US" sz="2000"/>
              <a:t>The Venues data is then grouped by the Neighbourhood and the </a:t>
            </a:r>
            <a:endParaRPr lang="en-US" sz="2000"/>
          </a:p>
          <a:p>
            <a:r>
              <a:rPr lang="en-US" sz="2000"/>
              <a:t>mean of the venues are calculated, finally the 10 common venues </a:t>
            </a:r>
            <a:endParaRPr lang="en-US" sz="2000"/>
          </a:p>
          <a:p>
            <a:r>
              <a:rPr lang="en-US" sz="2000"/>
              <a:t>are calculated for each of the neighbourhoods. </a:t>
            </a:r>
            <a:endParaRPr lang="en-US" sz="2000"/>
          </a:p>
          <a:p>
            <a:endParaRPr lang="en-US" sz="2000"/>
          </a:p>
          <a:p>
            <a:r>
              <a:rPr lang="en-US" sz="2000"/>
              <a:t>To help people find similar neighbourhoods in the safest borough we </a:t>
            </a:r>
            <a:endParaRPr lang="en-US" sz="2000"/>
          </a:p>
          <a:p>
            <a:r>
              <a:rPr lang="en-US" sz="2000"/>
              <a:t>will be clustering similar neighbourhoods using K - means clustering </a:t>
            </a:r>
            <a:endParaRPr lang="en-US" sz="2000"/>
          </a:p>
          <a:p>
            <a:r>
              <a:rPr lang="en-US" sz="2000"/>
              <a:t>which is a form of unsupervised machine learning algorithm that </a:t>
            </a:r>
            <a:endParaRPr lang="en-US" sz="2000"/>
          </a:p>
          <a:p>
            <a:r>
              <a:rPr lang="en-US" sz="2000"/>
              <a:t>clusters data based on predefined cluster size. We used the elbow </a:t>
            </a:r>
            <a:endParaRPr lang="en-US" sz="2000"/>
          </a:p>
          <a:p>
            <a:r>
              <a:rPr lang="en-US" sz="2000"/>
              <a:t>method to find the best cluster size and found 5 clusters to be ideal. </a:t>
            </a:r>
            <a:endParaRPr lang="en-US" sz="2000"/>
          </a:p>
          <a:p>
            <a:endParaRPr lang="en-US"/>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The reason to conduct a K- means clustering is to cluster </a:t>
            </a:r>
            <a:endParaRPr lang="en-US"/>
          </a:p>
          <a:p>
            <a:r>
              <a:rPr lang="en-US"/>
              <a:t>neighbourhoods with similar venues together so that people can </a:t>
            </a:r>
            <a:endParaRPr lang="en-US"/>
          </a:p>
          <a:p>
            <a:r>
              <a:rPr lang="en-US"/>
              <a:t>shortlist the area of their interests based on the venues/amenities </a:t>
            </a:r>
            <a:endParaRPr lang="en-US"/>
          </a:p>
          <a:p>
            <a:r>
              <a:rPr lang="en-US"/>
              <a:t>around each neighbourhood.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4.Results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a:spLocks noGrp="1"/>
          </p:cNvSpPr>
          <p:nvPr>
            <p:ph idx="1"/>
          </p:nvPr>
        </p:nvSpPr>
        <p:spPr>
          <a:xfrm>
            <a:off x="71755" y="98425"/>
            <a:ext cx="11989435" cy="6627495"/>
          </a:xfrm>
        </p:spPr>
        <p:txBody>
          <a:bodyPr/>
          <a:p>
            <a:r>
              <a:rPr lang="en-US" sz="2400"/>
              <a:t>After running the K-means clustering we can access each cluster </a:t>
            </a:r>
            <a:endParaRPr lang="en-US" sz="2400"/>
          </a:p>
          <a:p>
            <a:r>
              <a:rPr lang="en-US" sz="2400"/>
              <a:t>created to see which neighborhoods were assigned to each of the five clusters. Looking into the neighborhoods in the first cluster .</a:t>
            </a:r>
            <a:endParaRPr lang="en-US" sz="2400"/>
          </a:p>
          <a:p>
            <a:endParaRPr lang="en-US" sz="2400"/>
          </a:p>
        </p:txBody>
      </p:sp>
      <p:pic>
        <p:nvPicPr>
          <p:cNvPr id="8" name="Picture 3" descr="cluster1"/>
          <p:cNvPicPr>
            <a:picLocks noChangeAspect="1"/>
          </p:cNvPicPr>
          <p:nvPr/>
        </p:nvPicPr>
        <p:blipFill>
          <a:blip r:embed="rId1"/>
          <a:stretch>
            <a:fillRect/>
          </a:stretch>
        </p:blipFill>
        <p:spPr>
          <a:xfrm>
            <a:off x="225425" y="1527175"/>
            <a:ext cx="11835765" cy="4844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a:xfrm>
            <a:off x="274956" y="3338513"/>
            <a:ext cx="10515600" cy="2852737"/>
          </a:xfrm>
        </p:spPr>
        <p:txBody>
          <a:bodyPr/>
          <a:p>
            <a:r>
              <a:rPr lang="en-US" sz="8000" u="sng">
                <a:sym typeface="+mn-ea"/>
              </a:rPr>
              <a:t>1.INTRODUCTION</a:t>
            </a:r>
            <a:endParaRPr lang="en-US" sz="8000" u="sng">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895" y="128270"/>
            <a:ext cx="11899900" cy="6626860"/>
          </a:xfrm>
        </p:spPr>
        <p:txBody>
          <a:bodyPr/>
          <a:p>
            <a:r>
              <a:rPr lang="en-US" sz="2400"/>
              <a:t>Upon closely examining these neighborhoods we can see that the most common venues in these neighborhoods are Bus Stop, Coffee shops and restaurants. </a:t>
            </a:r>
            <a:endParaRPr lang="en-US" sz="2400"/>
          </a:p>
          <a:p>
            <a:r>
              <a:rPr lang="en-US" sz="2400"/>
              <a:t>Similarly looking at the 2nd cluster we see that it mainly consists of the neighbourhoods with venues such as be Bar, Pizza Place, Pharmacy.</a:t>
            </a:r>
            <a:endParaRPr lang="en-US" sz="2400"/>
          </a:p>
          <a:p>
            <a:endParaRPr lang="en-US" sz="2400"/>
          </a:p>
        </p:txBody>
      </p:sp>
      <p:pic>
        <p:nvPicPr>
          <p:cNvPr id="4" name="Picture 4" descr="cluster2"/>
          <p:cNvPicPr>
            <a:picLocks noChangeAspect="1"/>
          </p:cNvPicPr>
          <p:nvPr/>
        </p:nvPicPr>
        <p:blipFill>
          <a:blip r:embed="rId1"/>
          <a:stretch>
            <a:fillRect/>
          </a:stretch>
        </p:blipFill>
        <p:spPr>
          <a:xfrm>
            <a:off x="473710" y="1850390"/>
            <a:ext cx="11304270" cy="4994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6050" y="82550"/>
            <a:ext cx="11959590" cy="6658610"/>
          </a:xfrm>
        </p:spPr>
        <p:txBody>
          <a:bodyPr/>
          <a:p>
            <a:r>
              <a:rPr lang="en-US" sz="2400"/>
              <a:t>Similarly, we can examine each cluster to find out which neighbourhoods suits our best interest by looking at the most common venues. </a:t>
            </a:r>
            <a:endParaRPr lang="en-US" sz="2400"/>
          </a:p>
          <a:p>
            <a:r>
              <a:rPr lang="en-US" sz="2400"/>
              <a:t>Finally lets visualize the clustered neighbourhoods using Folium Library. </a:t>
            </a:r>
            <a:endParaRPr lang="en-US" sz="2400"/>
          </a:p>
          <a:p>
            <a:endParaRPr lang="en-US" sz="2400"/>
          </a:p>
        </p:txBody>
      </p:sp>
      <p:pic>
        <p:nvPicPr>
          <p:cNvPr id="5" name="Picture 5" descr="clustermap"/>
          <p:cNvPicPr>
            <a:picLocks noChangeAspect="1"/>
          </p:cNvPicPr>
          <p:nvPr/>
        </p:nvPicPr>
        <p:blipFill>
          <a:blip r:embed="rId1"/>
          <a:stretch>
            <a:fillRect/>
          </a:stretch>
        </p:blipFill>
        <p:spPr>
          <a:xfrm>
            <a:off x="942340" y="1621155"/>
            <a:ext cx="10172065" cy="50266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5. Discussion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1135" y="112395"/>
            <a:ext cx="11899900" cy="6612890"/>
          </a:xfrm>
        </p:spPr>
        <p:txBody>
          <a:bodyPr/>
          <a:p>
            <a:pPr marL="0" indent="0">
              <a:buNone/>
            </a:pPr>
            <a:endParaRPr lang="en-US"/>
          </a:p>
          <a:p>
            <a:pPr marL="0" indent="0">
              <a:buNone/>
            </a:pPr>
            <a:r>
              <a:rPr lang="en-US"/>
              <a:t>The aim of this project is to help people who want to relocate to the Best borough in New York city, expats can choose the </a:t>
            </a:r>
            <a:endParaRPr lang="en-US"/>
          </a:p>
          <a:p>
            <a:pPr marL="0" indent="0">
              <a:buNone/>
            </a:pPr>
            <a:r>
              <a:rPr lang="en-US"/>
              <a:t>neighbourhoods to which they want to relocate based on the most common venues in it. For example, if a person is looking for a neighbourhood with good connectivity and public transportation we can see that Cluster 1 has and Bus stops as the most common venues. If a person is looking for a neighbourhood with stores and restaurants in a close proximity, then the neighbourhoods in the second cluster is suitable. The choices of neighbourhoods may vary from person to person.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6.Conclusion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12395"/>
            <a:ext cx="11690350" cy="6538595"/>
          </a:xfrm>
        </p:spPr>
        <p:txBody>
          <a:bodyPr/>
          <a:p>
            <a:pPr marL="0" indent="0">
              <a:buNone/>
            </a:pPr>
            <a:r>
              <a:rPr lang="en-US"/>
              <a:t>This project helps a person get a better understanding of the </a:t>
            </a:r>
            <a:endParaRPr lang="en-US"/>
          </a:p>
          <a:p>
            <a:pPr marL="0" indent="0">
              <a:buNone/>
            </a:pPr>
            <a:r>
              <a:rPr lang="en-US"/>
              <a:t>neighbourhoods with respect to the most common venues in that neighbourhood. It is always helpful to find out more about places before moving into a neighbourhood.We have just taken Price(Budget) as a primary concern to shortlist the best boroughs in New York city. The future of this project includes taking other factors such as saefty in the areas into consideration to shortlist the borough, such as filtering areas based on a Number of Crimes Recorded in the Borough.</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r>
              <a:rPr lang="en-US"/>
              <a:t>For people trying to find the best places to live, it's always a good idea to compare cities and if possible, to compare neighborhoods to see if its suites your taste and fits your budget. The cost of living in the neighbour hood and the amenities with the property and nearby it is a top concern when moving to a new area. For some its a restaurant nearby for some a coffee shop , in all everyone has their requirements which are needeed to be looked out for.</a:t>
            </a:r>
            <a:endParaRPr lang="en-US"/>
          </a:p>
        </p:txBody>
      </p:sp>
      <p:sp>
        <p:nvSpPr>
          <p:cNvPr id="4" name="Title 3"/>
          <p:cNvSpPr/>
          <p:nvPr>
            <p:ph type="title"/>
          </p:nvPr>
        </p:nvSpPr>
        <p:spPr>
          <a:xfrm>
            <a:off x="609600" y="204470"/>
            <a:ext cx="10972800" cy="582613"/>
          </a:xfrm>
        </p:spPr>
        <p:txBody>
          <a:bodyPr/>
          <a:p>
            <a:r>
              <a:rPr lang="en-US" u="sng">
                <a:sym typeface="+mn-ea"/>
              </a:rPr>
              <a:t>1.1BACKGROUND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 PROBLEM</a:t>
            </a:r>
            <a:endParaRPr lang="en-US"/>
          </a:p>
        </p:txBody>
      </p:sp>
      <p:sp>
        <p:nvSpPr>
          <p:cNvPr id="3" name="Content Placeholder 2"/>
          <p:cNvSpPr>
            <a:spLocks noGrp="1"/>
          </p:cNvSpPr>
          <p:nvPr>
            <p:ph idx="1"/>
          </p:nvPr>
        </p:nvSpPr>
        <p:spPr/>
        <p:txBody>
          <a:bodyPr/>
          <a:p>
            <a:r>
              <a:rPr lang="en-US"/>
              <a:t>The Property Sales dataset of New York has sales details with price of different types of houses sold in each borough of New York over the years 2010-2019. The market price of each place changes with time. This project aims to select the boroughs in NYC based on the highest number of sales, explore the neighborhoods of that borough to find the 10 most common venues in each neighborhood and finally cluster the neighborhoods using k-mean clustering.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60351" y="2909253"/>
            <a:ext cx="10515600" cy="2852737"/>
          </a:xfrm>
        </p:spPr>
        <p:txBody>
          <a:bodyPr/>
          <a:p>
            <a:r>
              <a:rPr lang="en-US" sz="8800" u="sng"/>
              <a:t>2. Data</a:t>
            </a:r>
            <a:endParaRPr lang="en-US" sz="8800"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 Dataset</a:t>
            </a:r>
            <a:endParaRPr lang="en-US"/>
          </a:p>
        </p:txBody>
      </p:sp>
      <p:sp>
        <p:nvSpPr>
          <p:cNvPr id="3" name="Content Placeholder 2"/>
          <p:cNvSpPr>
            <a:spLocks noGrp="1"/>
          </p:cNvSpPr>
          <p:nvPr>
            <p:ph idx="1"/>
          </p:nvPr>
        </p:nvSpPr>
        <p:spPr>
          <a:xfrm>
            <a:off x="266700" y="774065"/>
            <a:ext cx="11315700" cy="5353685"/>
          </a:xfrm>
        </p:spPr>
        <p:txBody>
          <a:bodyPr/>
          <a:p>
            <a:r>
              <a:rPr lang="en-US"/>
              <a:t>2.1.1 NYC Property Sales Dataset</a:t>
            </a:r>
            <a:endParaRPr lang="en-US"/>
          </a:p>
          <a:p>
            <a:pPr marL="0" indent="0">
              <a:buNone/>
            </a:pPr>
            <a:r>
              <a:rPr lang="en-US"/>
              <a:t>         Let’s have a quick look at our dataset:-</a:t>
            </a:r>
            <a:endParaRPr lang="en-US"/>
          </a:p>
        </p:txBody>
      </p:sp>
      <p:pic>
        <p:nvPicPr>
          <p:cNvPr id="4" name="Picture 2" descr="datasethead"/>
          <p:cNvPicPr>
            <a:picLocks noChangeAspect="1"/>
          </p:cNvPicPr>
          <p:nvPr/>
        </p:nvPicPr>
        <p:blipFill>
          <a:blip r:embed="rId1"/>
          <a:stretch>
            <a:fillRect/>
          </a:stretch>
        </p:blipFill>
        <p:spPr>
          <a:xfrm>
            <a:off x="266700" y="2270760"/>
            <a:ext cx="11691620" cy="3516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9560"/>
            <a:ext cx="10972800" cy="5838190"/>
          </a:xfrm>
        </p:spPr>
        <p:txBody>
          <a:bodyPr/>
          <a:p>
            <a:pPr marL="0" indent="0">
              <a:buNone/>
            </a:pPr>
            <a:r>
              <a:rPr lang="en-US"/>
              <a:t> </a:t>
            </a:r>
            <a:r>
              <a:rPr lang="en-US" b="1"/>
              <a:t>Some Important Columns</a:t>
            </a:r>
            <a:r>
              <a:rPr lang="en-US"/>
              <a:t> : </a:t>
            </a:r>
            <a:endParaRPr lang="en-US"/>
          </a:p>
          <a:p>
            <a:r>
              <a:rPr lang="en-US"/>
              <a:t>  </a:t>
            </a:r>
            <a:r>
              <a:rPr lang="en-US" u="sng"/>
              <a:t>1.NEIGHBORHOOD</a:t>
            </a:r>
            <a:r>
              <a:rPr lang="en-US"/>
              <a:t>:- This column has the neighborhood name of each sale</a:t>
            </a:r>
            <a:endParaRPr lang="en-US"/>
          </a:p>
          <a:p>
            <a:r>
              <a:rPr lang="en-US"/>
              <a:t>    </a:t>
            </a:r>
            <a:r>
              <a:rPr lang="en-US" u="sng"/>
              <a:t>2. NUMBER OF SALES</a:t>
            </a:r>
            <a:r>
              <a:rPr lang="en-US"/>
              <a:t> :- This numeric column indicates the total sales done in each neighborhood of a particular type of house.</a:t>
            </a:r>
            <a:endParaRPr lang="en-US"/>
          </a:p>
          <a:p>
            <a:r>
              <a:rPr lang="en-US"/>
              <a:t>    </a:t>
            </a:r>
            <a:r>
              <a:rPr lang="en-US" u="sng"/>
              <a:t>3. BOROUGH </a:t>
            </a:r>
            <a:r>
              <a:rPr lang="en-US"/>
              <a:t>:- This column is very important for our project this column indicates the borough of the sale .</a:t>
            </a:r>
            <a:endParaRPr lang="en-US"/>
          </a:p>
          <a:p>
            <a:pPr marL="0" indent="0">
              <a:buNone/>
            </a:pPr>
            <a:r>
              <a:rPr lang="en-US"/>
              <a:t>And 11 more columns for now , some will be cleaned later and these columns are not relevant to our analysis either.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 Data Cleaning</a:t>
            </a:r>
            <a:endParaRPr lang="en-US"/>
          </a:p>
        </p:txBody>
      </p:sp>
      <p:sp>
        <p:nvSpPr>
          <p:cNvPr id="3" name="Content Placeholder 2"/>
          <p:cNvSpPr>
            <a:spLocks noGrp="1"/>
          </p:cNvSpPr>
          <p:nvPr>
            <p:ph idx="1"/>
          </p:nvPr>
        </p:nvSpPr>
        <p:spPr/>
        <p:txBody>
          <a:bodyPr/>
          <a:p>
            <a:r>
              <a:rPr lang="en-US"/>
              <a:t>The New York Sales Dataset needs a few minor cleaning,</a:t>
            </a:r>
            <a:endParaRPr lang="en-US"/>
          </a:p>
          <a:p>
            <a:r>
              <a:rPr lang="en-US"/>
              <a:t>1.Duplicate rows needed to be removed </a:t>
            </a:r>
            <a:endParaRPr lang="en-US"/>
          </a:p>
          <a:p>
            <a:r>
              <a:rPr lang="en-US"/>
              <a:t>2.Uneccessary columns to be dropped </a:t>
            </a:r>
            <a:endParaRPr lang="en-US"/>
          </a:p>
          <a:p>
            <a:r>
              <a:rPr lang="en-US"/>
              <a:t>3.And Column Names to be renamed for further processes</a:t>
            </a:r>
            <a:endParaRPr lang="en-US"/>
          </a:p>
          <a:p>
            <a:r>
              <a:rPr lang="en-US"/>
              <a:t>4.Total number of sales per Borough needed</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875" y="490220"/>
            <a:ext cx="10972800" cy="582613"/>
          </a:xfrm>
        </p:spPr>
        <p:txBody>
          <a:bodyPr/>
          <a:p>
            <a:r>
              <a:rPr lang="en-US">
                <a:sym typeface="+mn-ea"/>
              </a:rPr>
              <a:t>These all processes were done using the Pandas Library as follows : </a:t>
            </a:r>
            <a:br>
              <a:rPr lang="en-US"/>
            </a:br>
            <a:endParaRPr lang="en-US"/>
          </a:p>
        </p:txBody>
      </p:sp>
      <p:sp>
        <p:nvSpPr>
          <p:cNvPr id="3" name="Content Placeholder 2"/>
          <p:cNvSpPr>
            <a:spLocks noGrp="1"/>
          </p:cNvSpPr>
          <p:nvPr>
            <p:ph idx="1"/>
          </p:nvPr>
        </p:nvSpPr>
        <p:spPr/>
        <p:txBody>
          <a:bodyPr/>
          <a:p>
            <a:r>
              <a:rPr lang="en-US"/>
              <a:t>.</a:t>
            </a:r>
            <a:endParaRPr lang="en-US"/>
          </a:p>
          <a:p>
            <a:r>
              <a:rPr lang="en-US"/>
              <a:t>.</a:t>
            </a:r>
            <a:endParaRPr lang="en-US"/>
          </a:p>
          <a:p>
            <a:endParaRPr lang="en-US"/>
          </a:p>
          <a:p>
            <a:endParaRPr lang="en-US"/>
          </a:p>
          <a:p>
            <a:r>
              <a:rPr lang="en-US"/>
              <a:t>.</a:t>
            </a:r>
            <a:endParaRPr lang="en-US"/>
          </a:p>
          <a:p>
            <a:endParaRPr lang="en-US"/>
          </a:p>
          <a:p>
            <a:endParaRPr lang="en-US"/>
          </a:p>
          <a:p>
            <a:r>
              <a:rPr lang="en-US"/>
              <a:t>.</a:t>
            </a:r>
            <a:endParaRPr lang="en-US"/>
          </a:p>
          <a:p>
            <a:pPr marL="0" indent="0">
              <a:buNone/>
            </a:pPr>
            <a:endParaRPr lang="en-US"/>
          </a:p>
        </p:txBody>
      </p:sp>
      <p:pic>
        <p:nvPicPr>
          <p:cNvPr id="6" name="Picture 6" descr="duplicate"/>
          <p:cNvPicPr>
            <a:picLocks noChangeAspect="1"/>
          </p:cNvPicPr>
          <p:nvPr/>
        </p:nvPicPr>
        <p:blipFill>
          <a:blip r:embed="rId1"/>
          <a:stretch>
            <a:fillRect/>
          </a:stretch>
        </p:blipFill>
        <p:spPr>
          <a:xfrm>
            <a:off x="986790" y="1073150"/>
            <a:ext cx="5401945" cy="640080"/>
          </a:xfrm>
          <a:prstGeom prst="rect">
            <a:avLst/>
          </a:prstGeom>
        </p:spPr>
      </p:pic>
      <p:pic>
        <p:nvPicPr>
          <p:cNvPr id="7" name="Picture 7" descr="drop"/>
          <p:cNvPicPr>
            <a:picLocks noChangeAspect="1"/>
          </p:cNvPicPr>
          <p:nvPr/>
        </p:nvPicPr>
        <p:blipFill>
          <a:blip r:embed="rId2"/>
          <a:stretch>
            <a:fillRect/>
          </a:stretch>
        </p:blipFill>
        <p:spPr>
          <a:xfrm>
            <a:off x="986790" y="1713230"/>
            <a:ext cx="5513070" cy="1551940"/>
          </a:xfrm>
          <a:prstGeom prst="rect">
            <a:avLst/>
          </a:prstGeom>
        </p:spPr>
      </p:pic>
      <p:pic>
        <p:nvPicPr>
          <p:cNvPr id="8" name="Picture 8" descr="rename"/>
          <p:cNvPicPr>
            <a:picLocks noChangeAspect="1"/>
          </p:cNvPicPr>
          <p:nvPr/>
        </p:nvPicPr>
        <p:blipFill>
          <a:blip r:embed="rId3"/>
          <a:stretch>
            <a:fillRect/>
          </a:stretch>
        </p:blipFill>
        <p:spPr>
          <a:xfrm>
            <a:off x="1182370" y="3265170"/>
            <a:ext cx="8519795" cy="900430"/>
          </a:xfrm>
          <a:prstGeom prst="rect">
            <a:avLst/>
          </a:prstGeom>
        </p:spPr>
      </p:pic>
      <p:pic>
        <p:nvPicPr>
          <p:cNvPr id="9" name="Picture 9" descr="nosalesperboroug"/>
          <p:cNvPicPr>
            <a:picLocks noChangeAspect="1"/>
          </p:cNvPicPr>
          <p:nvPr/>
        </p:nvPicPr>
        <p:blipFill>
          <a:blip r:embed="rId4"/>
          <a:stretch>
            <a:fillRect/>
          </a:stretch>
        </p:blipFill>
        <p:spPr>
          <a:xfrm>
            <a:off x="986790" y="3788410"/>
            <a:ext cx="3801745" cy="300037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6171</Words>
  <Application>WPS Presentation</Application>
  <PresentationFormat>Widescreen</PresentationFormat>
  <Paragraphs>137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
  <cp:lastModifiedBy>kartrix2010</cp:lastModifiedBy>
  <cp:revision>1</cp:revision>
  <dcterms:created xsi:type="dcterms:W3CDTF">2020-07-03T06:00:32Z</dcterms:created>
  <dcterms:modified xsi:type="dcterms:W3CDTF">2020-07-03T06:00:32Z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