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0" r:id="rId5"/>
    <p:sldId id="266" r:id="rId6"/>
    <p:sldId id="261" r:id="rId7"/>
    <p:sldId id="267" r:id="rId8"/>
    <p:sldId id="264" r:id="rId9"/>
    <p:sldId id="268" r:id="rId10"/>
    <p:sldId id="269"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6"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C1BF20-CF22-4FBF-8D5F-B0D28D701258}"/>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FE33D403-9F7B-4E2F-9C74-96B6752E4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108F8E90-4FEC-4184-91FC-5BD350BFC114}"/>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5" name="Θέση υποσέλιδου 4">
            <a:extLst>
              <a:ext uri="{FF2B5EF4-FFF2-40B4-BE49-F238E27FC236}">
                <a16:creationId xmlns:a16="http://schemas.microsoft.com/office/drawing/2014/main" id="{85480DE8-8F43-436B-A6D0-40C403EAA5C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A5E6047-BF0C-4689-9D0F-6ADBFF32AA32}"/>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43838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C2CE1-FBF4-4546-A25B-94D1887A172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339D12FF-F7D8-4B5D-8594-26C90D876D6A}"/>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B22142D0-3B29-4349-B77E-E2957A2CCE38}"/>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5" name="Θέση υποσέλιδου 4">
            <a:extLst>
              <a:ext uri="{FF2B5EF4-FFF2-40B4-BE49-F238E27FC236}">
                <a16:creationId xmlns:a16="http://schemas.microsoft.com/office/drawing/2014/main" id="{B1642B53-DF80-4D0A-908D-E0877B55399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C7366D0-3E63-4875-B642-B5EF3308D48F}"/>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358205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F7FC7A2D-F372-423B-9714-3A75AE8F5F14}"/>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2D7B31B-DA05-4024-80F4-CABA10593F5D}"/>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91130A34-F844-4AF2-B63C-2FEF46D18DB8}"/>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5" name="Θέση υποσέλιδου 4">
            <a:extLst>
              <a:ext uri="{FF2B5EF4-FFF2-40B4-BE49-F238E27FC236}">
                <a16:creationId xmlns:a16="http://schemas.microsoft.com/office/drawing/2014/main" id="{63319472-575D-451E-8AB3-3FF4B3546A0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0CEF96A-0BDE-4584-8BD3-CCBFAE0194B1}"/>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141544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5F39F1-A6D9-4929-924D-10D2557C83D4}"/>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F24EE77-C508-4070-B219-FB36219E3083}"/>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90D9D8F-7391-48ED-8859-094F73F95C37}"/>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5" name="Θέση υποσέλιδου 4">
            <a:extLst>
              <a:ext uri="{FF2B5EF4-FFF2-40B4-BE49-F238E27FC236}">
                <a16:creationId xmlns:a16="http://schemas.microsoft.com/office/drawing/2014/main" id="{5BAEFC02-AF5F-4B6F-8ABF-85F4E40FA157}"/>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A172B75-E06B-49FA-B41C-04DE1E4C400B}"/>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385908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AE1EADA-9F3E-45F9-9867-05C4DCCA74A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7A8605C-4B86-4C94-8899-07F025A512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4219031-A937-42E4-AB68-8BCBBB461BDB}"/>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5" name="Θέση υποσέλιδου 4">
            <a:extLst>
              <a:ext uri="{FF2B5EF4-FFF2-40B4-BE49-F238E27FC236}">
                <a16:creationId xmlns:a16="http://schemas.microsoft.com/office/drawing/2014/main" id="{908F95B6-C25A-490D-9C5C-90E067A1C47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D7A5569-839F-46A4-862C-F4D04F03A7D4}"/>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165103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63E0089-3281-45CF-A64F-434CA4DE4B7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8087BA8D-389C-451B-A411-466AA406AD7E}"/>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0E54B294-485C-4908-8120-3E3C6A124C22}"/>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34EE85B0-B18F-48E6-8D0C-8251C16C2046}"/>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6" name="Θέση υποσέλιδου 5">
            <a:extLst>
              <a:ext uri="{FF2B5EF4-FFF2-40B4-BE49-F238E27FC236}">
                <a16:creationId xmlns:a16="http://schemas.microsoft.com/office/drawing/2014/main" id="{3C2AF048-2ABC-4FE9-B4BF-2362DC79E3F9}"/>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4EF53B9-36B3-43B3-91E4-E4E7C608F355}"/>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330869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037765-F5B2-4F34-9691-BC1511469714}"/>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9D22C2A-61DE-40E3-849C-49B1D1F5F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E66729C8-BD0B-41CE-A2FD-2526E9957D67}"/>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F7009085-ECC4-4336-969A-A0CF1FB64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9C0F921E-C8CB-45BE-9C87-0D86EFCA09A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794AF6A5-E5E5-4FF0-B26D-D013839A44B6}"/>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8" name="Θέση υποσέλιδου 7">
            <a:extLst>
              <a:ext uri="{FF2B5EF4-FFF2-40B4-BE49-F238E27FC236}">
                <a16:creationId xmlns:a16="http://schemas.microsoft.com/office/drawing/2014/main" id="{B91E36C6-6134-4B5B-8214-D03BB5BF37E0}"/>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4A73E6CA-DE9B-4095-8E6C-1EA96BA877FC}"/>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261101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2986AE-4300-43F5-A029-8CEB683BA9D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B4DC8FB-7C2A-463A-89B2-C4E7D7E0D97A}"/>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4" name="Θέση υποσέλιδου 3">
            <a:extLst>
              <a:ext uri="{FF2B5EF4-FFF2-40B4-BE49-F238E27FC236}">
                <a16:creationId xmlns:a16="http://schemas.microsoft.com/office/drawing/2014/main" id="{DF29DFDB-52A1-44FB-B4C7-594AD80B6FEF}"/>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E133583D-216A-4244-947E-0BBE23E5E66D}"/>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22432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CAD0B1DF-E58E-42F5-8C46-30474757F272}"/>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3" name="Θέση υποσέλιδου 2">
            <a:extLst>
              <a:ext uri="{FF2B5EF4-FFF2-40B4-BE49-F238E27FC236}">
                <a16:creationId xmlns:a16="http://schemas.microsoft.com/office/drawing/2014/main" id="{B40E0776-F975-407F-84FE-12D0C78A5324}"/>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17223D84-3B9C-4678-857C-119CD1CC1BAA}"/>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284121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7EC893-73D8-480E-8C31-1810EB6FB668}"/>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7D80857-EE94-4823-8C70-84C3D6508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2E508A53-5C18-4081-AA81-076F48A09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2FB3AF45-AA98-4D93-9D8C-1FC8BED8C0C9}"/>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6" name="Θέση υποσέλιδου 5">
            <a:extLst>
              <a:ext uri="{FF2B5EF4-FFF2-40B4-BE49-F238E27FC236}">
                <a16:creationId xmlns:a16="http://schemas.microsoft.com/office/drawing/2014/main" id="{D2393E28-657E-4528-A571-5855E68B86B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6CF2ADE6-3448-4CBA-BC73-7564B309670F}"/>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120080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76AA5C-B2C5-4F18-94DB-38298310036C}"/>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9211E5A9-0D78-4CF4-B9A4-C23655C8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A086ECF7-3483-499B-8646-7CFE829C1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50691FD2-200E-487F-A006-D8141F139D32}"/>
              </a:ext>
            </a:extLst>
          </p:cNvPr>
          <p:cNvSpPr>
            <a:spLocks noGrp="1"/>
          </p:cNvSpPr>
          <p:nvPr>
            <p:ph type="dt" sz="half" idx="10"/>
          </p:nvPr>
        </p:nvSpPr>
        <p:spPr/>
        <p:txBody>
          <a:bodyPr/>
          <a:lstStyle/>
          <a:p>
            <a:fld id="{0C3E7E89-D086-45A5-A63C-496D9AB3E490}" type="datetimeFigureOut">
              <a:rPr lang="el-GR" smtClean="0"/>
              <a:t>7/2/2023</a:t>
            </a:fld>
            <a:endParaRPr lang="el-GR"/>
          </a:p>
        </p:txBody>
      </p:sp>
      <p:sp>
        <p:nvSpPr>
          <p:cNvPr id="6" name="Θέση υποσέλιδου 5">
            <a:extLst>
              <a:ext uri="{FF2B5EF4-FFF2-40B4-BE49-F238E27FC236}">
                <a16:creationId xmlns:a16="http://schemas.microsoft.com/office/drawing/2014/main" id="{B38E03DA-48D5-4D71-923B-7BFE97E05E4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971B6AF-5C31-4C3D-AFCE-F94BC0276336}"/>
              </a:ext>
            </a:extLst>
          </p:cNvPr>
          <p:cNvSpPr>
            <a:spLocks noGrp="1"/>
          </p:cNvSpPr>
          <p:nvPr>
            <p:ph type="sldNum" sz="quarter" idx="12"/>
          </p:nvPr>
        </p:nvSpPr>
        <p:spPr/>
        <p:txBody>
          <a:bodyPr/>
          <a:lstStyle/>
          <a:p>
            <a:fld id="{75E66762-F0A5-4A47-A9A4-178B66B86297}" type="slidenum">
              <a:rPr lang="el-GR" smtClean="0"/>
              <a:t>‹#›</a:t>
            </a:fld>
            <a:endParaRPr lang="el-GR"/>
          </a:p>
        </p:txBody>
      </p:sp>
    </p:spTree>
    <p:extLst>
      <p:ext uri="{BB962C8B-B14F-4D97-AF65-F5344CB8AC3E}">
        <p14:creationId xmlns:p14="http://schemas.microsoft.com/office/powerpoint/2010/main" val="21908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15420DC7-E6DE-4800-8812-600A3EC78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196D6875-57D3-4382-AD8B-6012B102B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0C7810D-DB56-4ED1-A87C-8D8B0E5C2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E7E89-D086-45A5-A63C-496D9AB3E490}" type="datetimeFigureOut">
              <a:rPr lang="el-GR" smtClean="0"/>
              <a:t>7/2/2023</a:t>
            </a:fld>
            <a:endParaRPr lang="el-GR"/>
          </a:p>
        </p:txBody>
      </p:sp>
      <p:sp>
        <p:nvSpPr>
          <p:cNvPr id="5" name="Θέση υποσέλιδου 4">
            <a:extLst>
              <a:ext uri="{FF2B5EF4-FFF2-40B4-BE49-F238E27FC236}">
                <a16:creationId xmlns:a16="http://schemas.microsoft.com/office/drawing/2014/main" id="{7E9A132B-8C05-48F3-B786-A4362D2E3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EF3C9E0E-9DB8-492C-8167-D1CC795ED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66762-F0A5-4A47-A9A4-178B66B86297}" type="slidenum">
              <a:rPr lang="el-GR" smtClean="0"/>
              <a:t>‹#›</a:t>
            </a:fld>
            <a:endParaRPr lang="el-GR"/>
          </a:p>
        </p:txBody>
      </p:sp>
    </p:spTree>
    <p:extLst>
      <p:ext uri="{BB962C8B-B14F-4D97-AF65-F5344CB8AC3E}">
        <p14:creationId xmlns:p14="http://schemas.microsoft.com/office/powerpoint/2010/main" val="2894478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rtcyclopedia.com/" TargetMode="External"/><Relationship Id="rId2" Type="http://schemas.openxmlformats.org/officeDocument/2006/relationships/hyperlink" Target="https://artsandculture.google.com/" TargetMode="External"/><Relationship Id="rId1" Type="http://schemas.openxmlformats.org/officeDocument/2006/relationships/slideLayout" Target="../slideLayouts/slideLayout2.xml"/><Relationship Id="rId5" Type="http://schemas.openxmlformats.org/officeDocument/2006/relationships/hyperlink" Target="https://www.storyboardthat.com/storyboard-creator" TargetMode="External"/><Relationship Id="rId4" Type="http://schemas.openxmlformats.org/officeDocument/2006/relationships/hyperlink" Target="https://www.wikiart.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88B9E05-9F3A-49F1-B27A-E36D626720F4}"/>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b="1" kern="1200">
                <a:solidFill>
                  <a:srgbClr val="FFFFFF"/>
                </a:solidFill>
                <a:effectLst>
                  <a:outerShdw blurRad="38100" dist="38100" dir="2700000" algn="tl">
                    <a:srgbClr val="000000">
                      <a:alpha val="43137"/>
                    </a:srgbClr>
                  </a:outerShdw>
                </a:effectLst>
                <a:latin typeface="+mj-lt"/>
                <a:ea typeface="+mj-ea"/>
                <a:cs typeface="+mj-cs"/>
              </a:rPr>
              <a:t>Παράθυρο με θέα</a:t>
            </a:r>
            <a:br>
              <a:rPr lang="en-US" sz="2600" b="1" kern="1200">
                <a:solidFill>
                  <a:srgbClr val="FFFFFF"/>
                </a:solidFill>
                <a:effectLst>
                  <a:outerShdw blurRad="38100" dist="38100" dir="2700000" algn="tl">
                    <a:srgbClr val="000000">
                      <a:alpha val="43137"/>
                    </a:srgbClr>
                  </a:outerShdw>
                </a:effectLst>
                <a:latin typeface="+mj-lt"/>
                <a:ea typeface="+mj-ea"/>
                <a:cs typeface="+mj-cs"/>
              </a:rPr>
            </a:br>
            <a:endParaRPr lang="en-US" sz="2600" b="1" kern="1200">
              <a:solidFill>
                <a:srgbClr val="FFFFFF"/>
              </a:solidFill>
              <a:effectLst>
                <a:outerShdw blurRad="38100" dist="38100" dir="2700000" algn="tl">
                  <a:srgbClr val="000000">
                    <a:alpha val="43137"/>
                  </a:srgbClr>
                </a:outerShdw>
              </a:effectLst>
              <a:latin typeface="+mj-lt"/>
              <a:ea typeface="+mj-ea"/>
              <a:cs typeface="+mj-cs"/>
            </a:endParaRPr>
          </a:p>
        </p:txBody>
      </p:sp>
      <p:pic>
        <p:nvPicPr>
          <p:cNvPr id="3" name="Εικόνα 5">
            <a:extLst>
              <a:ext uri="{FF2B5EF4-FFF2-40B4-BE49-F238E27FC236}">
                <a16:creationId xmlns:a16="http://schemas.microsoft.com/office/drawing/2014/main" id="{3DB45A16-10A8-4802-81D3-72A8D1F40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827" y="961812"/>
            <a:ext cx="5887745" cy="4930987"/>
          </a:xfrm>
          <a:prstGeom prst="rect">
            <a:avLst/>
          </a:prstGeom>
        </p:spPr>
      </p:pic>
    </p:spTree>
    <p:extLst>
      <p:ext uri="{BB962C8B-B14F-4D97-AF65-F5344CB8AC3E}">
        <p14:creationId xmlns:p14="http://schemas.microsoft.com/office/powerpoint/2010/main" val="3668260977"/>
      </p:ext>
    </p:extLst>
  </p:cSld>
  <p:clrMapOvr>
    <a:masterClrMapping/>
  </p:clrMapOvr>
  <mc:AlternateContent xmlns:mc="http://schemas.openxmlformats.org/markup-compatibility/2006" xmlns:p14="http://schemas.microsoft.com/office/powerpoint/2010/main">
    <mc:Choice Requires="p14">
      <p:transition spd="slow" p14:dur="2000" advTm="11718"/>
    </mc:Choice>
    <mc:Fallback xmlns="">
      <p:transition spd="slow" advTm="117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F1D4AC6D-DF59-436F-9E47-6065FE20D5A1}"/>
              </a:ext>
            </a:extLst>
          </p:cNvPr>
          <p:cNvSpPr>
            <a:spLocks noGrp="1"/>
          </p:cNvSpPr>
          <p:nvPr>
            <p:ph idx="1"/>
          </p:nvPr>
        </p:nvSpPr>
        <p:spPr>
          <a:xfrm>
            <a:off x="838200" y="245660"/>
            <a:ext cx="10515600" cy="5931303"/>
          </a:xfrm>
        </p:spPr>
        <p:txBody>
          <a:bodyPr>
            <a:normAutofit fontScale="70000" lnSpcReduction="20000"/>
          </a:bodyPr>
          <a:lstStyle/>
          <a:p>
            <a:r>
              <a:rPr lang="el-GR" b="1" dirty="0"/>
              <a:t>Δραστηριότητα δεύτερη – δημιουργία ταυτότητας έργου τέχνης .</a:t>
            </a:r>
            <a:endParaRPr lang="el-GR" dirty="0"/>
          </a:p>
          <a:p>
            <a:r>
              <a:rPr lang="el-GR" dirty="0"/>
              <a:t>Οι συμμετέχοντες επιλέγουν ένα από τα έργα της παρουσίασης και μεταβαίνουν σε συγκεκριμένες μηχανές αναζήτησης εικόνων </a:t>
            </a:r>
            <a:r>
              <a:rPr lang="el-GR" u="sng" dirty="0"/>
              <a:t>(</a:t>
            </a:r>
            <a:r>
              <a:rPr lang="el-GR" u="sng" dirty="0" err="1">
                <a:hlinkClick r:id="rId2"/>
              </a:rPr>
              <a:t>google</a:t>
            </a:r>
            <a:r>
              <a:rPr lang="el-GR" u="sng" dirty="0">
                <a:hlinkClick r:id="rId2"/>
              </a:rPr>
              <a:t> </a:t>
            </a:r>
            <a:r>
              <a:rPr lang="el-GR" u="sng" dirty="0" err="1">
                <a:hlinkClick r:id="rId2"/>
              </a:rPr>
              <a:t>arts</a:t>
            </a:r>
            <a:r>
              <a:rPr lang="el-GR" u="sng" dirty="0">
                <a:hlinkClick r:id="rId2"/>
              </a:rPr>
              <a:t> and </a:t>
            </a:r>
            <a:r>
              <a:rPr lang="el-GR" u="sng" dirty="0" err="1">
                <a:hlinkClick r:id="rId2"/>
              </a:rPr>
              <a:t>culture</a:t>
            </a:r>
            <a:r>
              <a:rPr lang="el-GR" u="sng" dirty="0">
                <a:hlinkClick r:id="rId2"/>
              </a:rPr>
              <a:t>,</a:t>
            </a:r>
            <a:r>
              <a:rPr lang="el-GR" dirty="0"/>
              <a:t> </a:t>
            </a:r>
            <a:r>
              <a:rPr lang="el-GR" u="sng" dirty="0">
                <a:hlinkClick r:id="rId3"/>
              </a:rPr>
              <a:t>http://www.artcyclopedia.com</a:t>
            </a:r>
            <a:r>
              <a:rPr lang="el-GR" u="sng" dirty="0"/>
              <a:t>, </a:t>
            </a:r>
            <a:r>
              <a:rPr lang="el-GR" u="sng" dirty="0">
                <a:hlinkClick r:id="rId4"/>
              </a:rPr>
              <a:t>https://www.wikiart.org</a:t>
            </a:r>
            <a:r>
              <a:rPr lang="el-GR" u="sng" dirty="0"/>
              <a:t> κ.ά.)</a:t>
            </a:r>
            <a:r>
              <a:rPr lang="el-GR" dirty="0"/>
              <a:t> με σκοπό την συγκέντρωση πληροφοριών για την δημιουργία της ταυτότητας του έργου τέχνης. το </a:t>
            </a:r>
          </a:p>
          <a:p>
            <a:r>
              <a:rPr lang="el-GR" dirty="0"/>
              <a:t> </a:t>
            </a:r>
            <a:r>
              <a:rPr lang="en-US" dirty="0"/>
              <a:t>X</a:t>
            </a:r>
            <a:r>
              <a:rPr lang="el-GR" dirty="0" err="1"/>
              <a:t>ρησιμοποιώντας</a:t>
            </a:r>
            <a:r>
              <a:rPr lang="el-GR" dirty="0"/>
              <a:t> τις πληροφορίες που τους δόθηκαν (όνομα καλλιτέχνη και τίτλος έργου) αναζητούν στοιχεία για την δημιουργία της πλήρους ταυτότητας (προσθήκη έτους, τεχνική, υλικό μουσείο ή συλλογή όπου φυλάσσεται) και συμπληρώνουν το Φύλλο εργασίας 1. Τέλος συμπληρώνουν  την ταυτότητα του έργου τέχνης με μια δική τους κριτική ανάλυση απαντώντας στα </a:t>
            </a:r>
            <a:r>
              <a:rPr lang="el-GR" dirty="0" err="1"/>
              <a:t>τρια</a:t>
            </a:r>
            <a:r>
              <a:rPr lang="el-GR" dirty="0"/>
              <a:t> ερωτήματα που συζητήθηκαν στην ομάδα. Αναρτούν το φύλλο εργασίας στο </a:t>
            </a:r>
            <a:r>
              <a:rPr lang="en-US" dirty="0"/>
              <a:t>google drive</a:t>
            </a:r>
            <a:r>
              <a:rPr lang="el-GR" dirty="0"/>
              <a:t> </a:t>
            </a:r>
            <a:r>
              <a:rPr lang="el-GR" u="sng" dirty="0"/>
              <a:t>ως κοινόχρηστο για όλους</a:t>
            </a:r>
            <a:r>
              <a:rPr lang="el-GR" dirty="0"/>
              <a:t>.</a:t>
            </a:r>
          </a:p>
          <a:p>
            <a:endParaRPr lang="el-GR" dirty="0"/>
          </a:p>
          <a:p>
            <a:r>
              <a:rPr lang="el-GR" b="1" dirty="0"/>
              <a:t>Δραστηριότητα για τον ελεύθερο χρόνο </a:t>
            </a:r>
            <a:endParaRPr lang="el-GR" dirty="0"/>
          </a:p>
          <a:p>
            <a:r>
              <a:rPr lang="el-GR" dirty="0"/>
              <a:t>Στον ελεύθερο χρόνο τους οι συμμετέχοντες καλούνται να στοχαστούν γύρω από θέματα σχέσης ανθρώπου και περιβάλλοντος χώρου αναλογιζόμενοι την επίδραση του εσωτερικού και εξωτερικού χώρου στη συναισθηματική κατάσταση του ανθρώπου.  Ακολουθούν τρία βήματα  που συνδέονται με διαφοροποιημένες χωρικές και ατμοσφαιρικές καταστάσεις και καταγράφουν το συναίσθημά τους σε σχέση με την ιδιαίτερη πρόσληψη του εκάστοτε χώρου στο Φύλλο εργασίας 2 το οποίο και αναρτούν στο </a:t>
            </a:r>
            <a:r>
              <a:rPr lang="en-US" dirty="0"/>
              <a:t>google drive</a:t>
            </a:r>
            <a:r>
              <a:rPr lang="el-GR" dirty="0"/>
              <a:t> ως κοινόχρηστο για όλους.</a:t>
            </a:r>
          </a:p>
          <a:p>
            <a:r>
              <a:rPr lang="el-GR" dirty="0"/>
              <a:t>Στον ελεύθερο χρόνο δοκιμάζουν επίσης το εργαλείο ψηφιακής αφήγησης </a:t>
            </a:r>
            <a:r>
              <a:rPr lang="el-GR" dirty="0" err="1"/>
              <a:t>storyboard</a:t>
            </a:r>
            <a:r>
              <a:rPr lang="el-GR" dirty="0"/>
              <a:t> – </a:t>
            </a:r>
            <a:r>
              <a:rPr lang="el-GR" dirty="0" err="1"/>
              <a:t>creator</a:t>
            </a:r>
            <a:r>
              <a:rPr lang="el-GR" dirty="0"/>
              <a:t> </a:t>
            </a:r>
            <a:r>
              <a:rPr lang="el-GR" u="sng" dirty="0">
                <a:hlinkClick r:id="rId5"/>
              </a:rPr>
              <a:t>https://www.storyboardthat.com/storyboard-creator</a:t>
            </a:r>
            <a:endParaRPr lang="el-GR" dirty="0"/>
          </a:p>
          <a:p>
            <a:r>
              <a:rPr lang="el-GR" dirty="0"/>
              <a:t> </a:t>
            </a:r>
          </a:p>
          <a:p>
            <a:endParaRPr lang="el-GR" dirty="0"/>
          </a:p>
        </p:txBody>
      </p:sp>
    </p:spTree>
    <p:extLst>
      <p:ext uri="{BB962C8B-B14F-4D97-AF65-F5344CB8AC3E}">
        <p14:creationId xmlns:p14="http://schemas.microsoft.com/office/powerpoint/2010/main" val="384814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30" name="Picture 6" descr="View Out the Window into the Harbour - John Whorf&#10;Impressionism&#10;Watercolor">
            <a:extLst>
              <a:ext uri="{FF2B5EF4-FFF2-40B4-BE49-F238E27FC236}">
                <a16:creationId xmlns:a16="http://schemas.microsoft.com/office/drawing/2014/main" id="{55D48A3A-BE28-4FB9-9D6A-298A5CC3B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835" y="0"/>
            <a:ext cx="49006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02387"/>
      </p:ext>
    </p:extLst>
  </p:cSld>
  <p:clrMapOvr>
    <a:masterClrMapping/>
  </p:clrMapOvr>
  <mc:AlternateContent xmlns:mc="http://schemas.openxmlformats.org/markup-compatibility/2006" xmlns:p14="http://schemas.microsoft.com/office/powerpoint/2010/main">
    <mc:Choice Requires="p14">
      <p:transition spd="slow" p14:dur="2000" advTm="11145"/>
    </mc:Choice>
    <mc:Fallback xmlns="">
      <p:transition spd="slow" advTm="1114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8" name="Picture 4" descr="Marc Chagall, The Open Window with view on the Island Bréhat (1924 ...">
            <a:extLst>
              <a:ext uri="{FF2B5EF4-FFF2-40B4-BE49-F238E27FC236}">
                <a16:creationId xmlns:a16="http://schemas.microsoft.com/office/drawing/2014/main" id="{1D6BA1C9-3A4F-4949-9DBB-FFC02F4E0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977" y="0"/>
            <a:ext cx="50200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084985"/>
      </p:ext>
    </p:extLst>
  </p:cSld>
  <p:clrMapOvr>
    <a:masterClrMapping/>
  </p:clrMapOvr>
  <mc:AlternateContent xmlns:mc="http://schemas.openxmlformats.org/markup-compatibility/2006" xmlns:p14="http://schemas.microsoft.com/office/powerpoint/2010/main">
    <mc:Choice Requires="p14">
      <p:transition spd="slow" p14:dur="2000" advTm="10995"/>
    </mc:Choice>
    <mc:Fallback xmlns="">
      <p:transition spd="slow" advTm="109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C65744B-0A0B-41B4-A685-DBF7F0421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8" y="0"/>
            <a:ext cx="4783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209302"/>
      </p:ext>
    </p:extLst>
  </p:cSld>
  <p:clrMapOvr>
    <a:masterClrMapping/>
  </p:clrMapOvr>
  <mc:AlternateContent xmlns:mc="http://schemas.openxmlformats.org/markup-compatibility/2006" xmlns:p14="http://schemas.microsoft.com/office/powerpoint/2010/main">
    <mc:Choice Requires="p14">
      <p:transition spd="slow" p14:dur="2000" advTm="9995"/>
    </mc:Choice>
    <mc:Fallback xmlns="">
      <p:transition spd="slow" advTm="99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5F23EC5D-E601-4663-9809-DD7EA0831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989" y="0"/>
            <a:ext cx="7007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306742"/>
      </p:ext>
    </p:extLst>
  </p:cSld>
  <p:clrMapOvr>
    <a:masterClrMapping/>
  </p:clrMapOvr>
  <mc:AlternateContent xmlns:mc="http://schemas.openxmlformats.org/markup-compatibility/2006" xmlns:p14="http://schemas.microsoft.com/office/powerpoint/2010/main">
    <mc:Choice Requires="p14">
      <p:transition spd="slow" p14:dur="2000" advTm="10715"/>
    </mc:Choice>
    <mc:Fallback xmlns="">
      <p:transition spd="slow" advTm="107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8" name="Picture 6" descr="View of Pillnitz Castle">
            <a:extLst>
              <a:ext uri="{FF2B5EF4-FFF2-40B4-BE49-F238E27FC236}">
                <a16:creationId xmlns:a16="http://schemas.microsoft.com/office/drawing/2014/main" id="{9C898A00-D576-433F-9655-389403BEC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295" y="1"/>
            <a:ext cx="444682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974458"/>
      </p:ext>
    </p:extLst>
  </p:cSld>
  <p:clrMapOvr>
    <a:masterClrMapping/>
  </p:clrMapOvr>
  <mc:AlternateContent xmlns:mc="http://schemas.openxmlformats.org/markup-compatibility/2006" xmlns:p14="http://schemas.microsoft.com/office/powerpoint/2010/main">
    <mc:Choice Requires="p14">
      <p:transition spd="slow" p14:dur="2000" advTm="10952"/>
    </mc:Choice>
    <mc:Fallback xmlns="">
      <p:transition spd="slow" advTm="109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6" name="Picture 4" descr="my all-time favorite painting in the Reina Sofia in Madrid, Spain ...">
            <a:extLst>
              <a:ext uri="{FF2B5EF4-FFF2-40B4-BE49-F238E27FC236}">
                <a16:creationId xmlns:a16="http://schemas.microsoft.com/office/drawing/2014/main" id="{969AAC89-F43A-41C9-B0C4-9D6CD7C97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792" y="0"/>
            <a:ext cx="47457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56820"/>
      </p:ext>
    </p:extLst>
  </p:cSld>
  <p:clrMapOvr>
    <a:masterClrMapping/>
  </p:clrMapOvr>
  <mc:AlternateContent xmlns:mc="http://schemas.openxmlformats.org/markup-compatibility/2006" xmlns:p14="http://schemas.microsoft.com/office/powerpoint/2010/main">
    <mc:Choice Requires="p14">
      <p:transition spd="slow" p14:dur="2000" advTm="10565"/>
    </mc:Choice>
    <mc:Fallback xmlns="">
      <p:transition spd="slow" advTm="105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Πίνακας 6">
            <a:extLst>
              <a:ext uri="{FF2B5EF4-FFF2-40B4-BE49-F238E27FC236}">
                <a16:creationId xmlns:a16="http://schemas.microsoft.com/office/drawing/2014/main" id="{B4335F5A-5464-4801-8243-E18E77E920B0}"/>
              </a:ext>
            </a:extLst>
          </p:cNvPr>
          <p:cNvGraphicFramePr>
            <a:graphicFrameLocks noGrp="1"/>
          </p:cNvGraphicFramePr>
          <p:nvPr>
            <p:extLst>
              <p:ext uri="{D42A27DB-BD31-4B8C-83A1-F6EECF244321}">
                <p14:modId xmlns:p14="http://schemas.microsoft.com/office/powerpoint/2010/main" val="3956006593"/>
              </p:ext>
            </p:extLst>
          </p:nvPr>
        </p:nvGraphicFramePr>
        <p:xfrm>
          <a:off x="1582366" y="593387"/>
          <a:ext cx="9166698" cy="5812276"/>
        </p:xfrm>
        <a:graphic>
          <a:graphicData uri="http://schemas.openxmlformats.org/drawingml/2006/table">
            <a:tbl>
              <a:tblPr firstRow="1" bandRow="1">
                <a:tableStyleId>{5C22544A-7EE6-4342-B048-85BDC9FD1C3A}</a:tableStyleId>
              </a:tblPr>
              <a:tblGrid>
                <a:gridCol w="9166698">
                  <a:extLst>
                    <a:ext uri="{9D8B030D-6E8A-4147-A177-3AD203B41FA5}">
                      <a16:colId xmlns:a16="http://schemas.microsoft.com/office/drawing/2014/main" val="3159551698"/>
                    </a:ext>
                  </a:extLst>
                </a:gridCol>
              </a:tblGrid>
              <a:tr h="5812276">
                <a:tc>
                  <a:txBody>
                    <a:bodyPr/>
                    <a:lstStyle/>
                    <a:p>
                      <a:pPr marL="0" indent="0">
                        <a:buFont typeface="+mj-lt"/>
                        <a:buNone/>
                      </a:pPr>
                      <a:endParaRPr lang="en-US" sz="3200" dirty="0"/>
                    </a:p>
                    <a:p>
                      <a:pPr marL="342900" indent="-342900">
                        <a:buFont typeface="+mj-lt"/>
                        <a:buAutoNum type="arabicPeriod"/>
                      </a:pPr>
                      <a:r>
                        <a:rPr lang="en-US" sz="3200" dirty="0"/>
                        <a:t>Marc Chagall, The Open Window with view on the Island </a:t>
                      </a:r>
                      <a:r>
                        <a:rPr lang="en-US" sz="3200" dirty="0" err="1"/>
                        <a:t>Bréhat</a:t>
                      </a:r>
                      <a:r>
                        <a:rPr lang="en-US" sz="3200" dirty="0"/>
                        <a:t> </a:t>
                      </a:r>
                    </a:p>
                    <a:p>
                      <a:pPr marL="342900" indent="-342900">
                        <a:buFont typeface="+mj-lt"/>
                        <a:buAutoNum type="arabicPeriod"/>
                      </a:pPr>
                      <a:r>
                        <a:rPr lang="en-US" sz="3200" dirty="0"/>
                        <a:t>John Whorf</a:t>
                      </a:r>
                      <a:r>
                        <a:rPr lang="el-GR" sz="3200" dirty="0"/>
                        <a:t>,</a:t>
                      </a:r>
                      <a:r>
                        <a:rPr lang="en-US" sz="3200" dirty="0"/>
                        <a:t> View Out the Window into the </a:t>
                      </a:r>
                      <a:r>
                        <a:rPr lang="en-US" sz="3200" dirty="0" err="1"/>
                        <a:t>Harbour</a:t>
                      </a:r>
                      <a:r>
                        <a:rPr lang="en-US" sz="3200" dirty="0"/>
                        <a:t> </a:t>
                      </a:r>
                    </a:p>
                    <a:p>
                      <a:pPr marL="342900" indent="-342900">
                        <a:buFont typeface="+mj-lt"/>
                        <a:buAutoNum type="arabicPeriod"/>
                      </a:pPr>
                      <a:r>
                        <a:rPr lang="en-US" sz="3200" dirty="0"/>
                        <a:t>Klaus </a:t>
                      </a:r>
                      <a:r>
                        <a:rPr lang="en-US" sz="3200" dirty="0" err="1"/>
                        <a:t>Ensikat</a:t>
                      </a:r>
                      <a:r>
                        <a:rPr lang="en-US" sz="3200" dirty="0"/>
                        <a:t>,</a:t>
                      </a:r>
                      <a:r>
                        <a:rPr lang="el-GR" sz="3200" dirty="0"/>
                        <a:t> Εικονογράφηση από το βιβλίο </a:t>
                      </a:r>
                      <a:r>
                        <a:rPr lang="en-US" sz="3200" dirty="0" err="1"/>
                        <a:t>Katzen</a:t>
                      </a:r>
                      <a:r>
                        <a:rPr lang="en-US" sz="3200" dirty="0"/>
                        <a:t> </a:t>
                      </a:r>
                      <a:r>
                        <a:rPr lang="el-GR" sz="3200" dirty="0"/>
                        <a:t>του</a:t>
                      </a:r>
                      <a:r>
                        <a:rPr lang="en-US" sz="3200" dirty="0"/>
                        <a:t> Axel Eggebrecht</a:t>
                      </a:r>
                      <a:r>
                        <a:rPr lang="el-GR" sz="3200" dirty="0"/>
                        <a:t>. </a:t>
                      </a:r>
                      <a:endParaRPr lang="en-US" sz="3200" dirty="0"/>
                    </a:p>
                    <a:p>
                      <a:pPr marL="342900" indent="-342900">
                        <a:buFont typeface="+mj-lt"/>
                        <a:buAutoNum type="arabicPeriod"/>
                      </a:pPr>
                      <a:r>
                        <a:rPr lang="en-US" sz="3200" dirty="0"/>
                        <a:t>Michael Sowa, February</a:t>
                      </a:r>
                      <a:endParaRPr lang="en-US" sz="3200" u="sng" dirty="0"/>
                    </a:p>
                    <a:p>
                      <a:pPr marL="342900" indent="-342900">
                        <a:buFont typeface="+mj-lt"/>
                        <a:buAutoNum type="arabicPeriod"/>
                      </a:pPr>
                      <a:r>
                        <a:rPr lang="en-US" sz="3200" dirty="0"/>
                        <a:t>Salvador Dali, Woman at the window</a:t>
                      </a:r>
                      <a:r>
                        <a:rPr lang="el-GR" sz="3200" dirty="0"/>
                        <a:t> </a:t>
                      </a:r>
                      <a:endParaRPr lang="en-US" sz="3200" dirty="0"/>
                    </a:p>
                    <a:p>
                      <a:pPr marL="342900" indent="-342900">
                        <a:buFont typeface="+mj-lt"/>
                        <a:buAutoNum type="arabicPeriod"/>
                      </a:pPr>
                      <a:r>
                        <a:rPr lang="en-US" sz="3200" dirty="0"/>
                        <a:t> Johan Christian Dahl,</a:t>
                      </a:r>
                      <a:r>
                        <a:rPr lang="en-US" sz="3200" i="1" dirty="0"/>
                        <a:t> View from the Artist's Studio</a:t>
                      </a:r>
                      <a:endParaRPr lang="el-GR"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txBody>
                  <a:tcPr/>
                </a:tc>
                <a:extLst>
                  <a:ext uri="{0D108BD9-81ED-4DB2-BD59-A6C34878D82A}">
                    <a16:rowId xmlns:a16="http://schemas.microsoft.com/office/drawing/2014/main" val="3629380770"/>
                  </a:ext>
                </a:extLst>
              </a:tr>
            </a:tbl>
          </a:graphicData>
        </a:graphic>
      </p:graphicFrame>
    </p:spTree>
    <p:extLst>
      <p:ext uri="{BB962C8B-B14F-4D97-AF65-F5344CB8AC3E}">
        <p14:creationId xmlns:p14="http://schemas.microsoft.com/office/powerpoint/2010/main" val="3305773626"/>
      </p:ext>
    </p:extLst>
  </p:cSld>
  <p:clrMapOvr>
    <a:masterClrMapping/>
  </p:clrMapOvr>
  <mc:AlternateContent xmlns:mc="http://schemas.openxmlformats.org/markup-compatibility/2006" xmlns:p14="http://schemas.microsoft.com/office/powerpoint/2010/main">
    <mc:Choice Requires="p14">
      <p:transition spd="slow" p14:dur="2000" advTm="10799"/>
    </mc:Choice>
    <mc:Fallback xmlns="">
      <p:transition spd="slow" advTm="1079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3FC3F21-51A5-4462-BE52-DD567B722C34}"/>
              </a:ext>
            </a:extLst>
          </p:cNvPr>
          <p:cNvSpPr>
            <a:spLocks noGrp="1"/>
          </p:cNvSpPr>
          <p:nvPr>
            <p:ph idx="1"/>
          </p:nvPr>
        </p:nvSpPr>
        <p:spPr>
          <a:xfrm>
            <a:off x="838200" y="518615"/>
            <a:ext cx="10515600" cy="5658348"/>
          </a:xfrm>
        </p:spPr>
        <p:txBody>
          <a:bodyPr>
            <a:normAutofit fontScale="70000" lnSpcReduction="20000"/>
          </a:bodyPr>
          <a:lstStyle/>
          <a:p>
            <a:r>
              <a:rPr lang="el-GR" b="1" dirty="0"/>
              <a:t>1η  ΕΝΟΤΗΤΑ</a:t>
            </a:r>
            <a:endParaRPr lang="el-GR" dirty="0"/>
          </a:p>
          <a:p>
            <a:r>
              <a:rPr lang="el-GR" b="1" u="sng" dirty="0"/>
              <a:t>Αφόρμηση–Περιγράφω την θέα από το παράθυρό μου </a:t>
            </a:r>
            <a:r>
              <a:rPr lang="el-GR" b="1" dirty="0"/>
              <a:t>.</a:t>
            </a:r>
            <a:endParaRPr lang="el-GR" dirty="0"/>
          </a:p>
          <a:p>
            <a:r>
              <a:rPr lang="el-GR" dirty="0"/>
              <a:t>Κάθε συμμετέχων πλησιάζει στο παράθυρό του και παρατηρεί τη θέα. Χρησιμοποιεί ένα πρόγραμμα εγγραφής και επεξεργασίας ήχου όπως για παράδειγμα το </a:t>
            </a:r>
            <a:r>
              <a:rPr lang="en-US" dirty="0"/>
              <a:t>audacity</a:t>
            </a:r>
            <a:r>
              <a:rPr lang="el-GR" dirty="0"/>
              <a:t> ή ακόμη και την εγγραφή φωνής των  Windows  για να καταγράψει την περιγραφή της εικόνας που βλέπει. Στην περιγραφή του χρησιμοποιεί λέξεις που αποτυπώνουν τα συναισθήματά του.  Ανεβάζει την περιγραφή στο </a:t>
            </a:r>
            <a:r>
              <a:rPr lang="en-US" dirty="0"/>
              <a:t>google drive</a:t>
            </a:r>
            <a:r>
              <a:rPr lang="el-GR" dirty="0"/>
              <a:t> ως κοινόχρηστη για όλους.</a:t>
            </a:r>
          </a:p>
          <a:p>
            <a:pPr marL="0" indent="0">
              <a:buNone/>
            </a:pPr>
            <a:r>
              <a:rPr lang="el-GR" dirty="0"/>
              <a:t> </a:t>
            </a:r>
          </a:p>
          <a:p>
            <a:r>
              <a:rPr lang="el-GR" b="1" dirty="0"/>
              <a:t>Δραστηριότητα πρώτη – συζήτηση για τη λειτουργία του χώρου στα έργα τέχνης και συμπλήρωση φύλλου εργασίας.</a:t>
            </a:r>
            <a:endParaRPr lang="el-GR" dirty="0"/>
          </a:p>
          <a:p>
            <a:r>
              <a:rPr lang="el-GR" dirty="0"/>
              <a:t>Γίνεται διαμοιρασμός οθόνης και οι συμμετέχοντες παρακολουθούν μια </a:t>
            </a:r>
            <a:r>
              <a:rPr lang="en-US" dirty="0" err="1"/>
              <a:t>ppoint</a:t>
            </a:r>
            <a:r>
              <a:rPr lang="el-GR" dirty="0"/>
              <a:t> παρουσίαση με έργα καλλιτεχνών που έχουν ως θέμα τη θέα από το παράθυρο. Στην συνέχεια οι συμμετέχοντες ανταλλάσσουν απόψεις σε σχέση με: (α) την λειτουργία του χώρου ως φυσικής πραγματικότητας στο έργο τέχνης απαντώντας στο απλό ερώτημα τι βλέπω, (β) την λειτουργία του χώρου ως δομικού στοιχείου του έργου τέχνης απαντώντας στο ερώτημα τι ήθελε να  πει ο καλλιτέχνης και ποιο τρόπο χρησιμοποίησε για αν το πει, (γ) την επίδραση του χώρου στο συναίσθημα  απαντώντας στο ερώτημα πως νιώθω βλέποντας το έργο. Τέλος οι συμμετέχοντες συζητούν για την ιδιαίτερη συναισθηματική και εννοιολογική φόρτιση της θέας από το παράθυρο την περίοδο του εγκλεισμού απαντώντας στο ερώτημα: άλλαξε κάτι στα συναισθήματά μου όταν κοιτάζω από το παράθυρο την περίοδο της απομόνωσης; </a:t>
            </a:r>
          </a:p>
          <a:p>
            <a:r>
              <a:rPr lang="el-GR" dirty="0"/>
              <a:t> </a:t>
            </a:r>
          </a:p>
          <a:p>
            <a:endParaRPr lang="el-GR" dirty="0"/>
          </a:p>
        </p:txBody>
      </p:sp>
    </p:spTree>
    <p:extLst>
      <p:ext uri="{BB962C8B-B14F-4D97-AF65-F5344CB8AC3E}">
        <p14:creationId xmlns:p14="http://schemas.microsoft.com/office/powerpoint/2010/main" val="60636113"/>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534</Words>
  <Application>Microsoft Office PowerPoint</Application>
  <PresentationFormat>Ευρεία οθόνη</PresentationFormat>
  <Paragraphs>23</Paragraphs>
  <Slides>10</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10</vt:i4>
      </vt:variant>
    </vt:vector>
  </HeadingPairs>
  <TitlesOfParts>
    <vt:vector size="14" baseType="lpstr">
      <vt:lpstr>Arial</vt:lpstr>
      <vt:lpstr>Calibri</vt:lpstr>
      <vt:lpstr>Calibri Light</vt:lpstr>
      <vt:lpstr>Θέμα του Office</vt:lpstr>
      <vt:lpstr>Παράθυρο με θέα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Παράθυρο με θέα </dc:title>
  <dc:creator>eleni kartsaka</dc:creator>
  <cp:lastModifiedBy>eleni kartsaka</cp:lastModifiedBy>
  <cp:revision>5</cp:revision>
  <dcterms:created xsi:type="dcterms:W3CDTF">2020-05-06T17:49:45Z</dcterms:created>
  <dcterms:modified xsi:type="dcterms:W3CDTF">2023-02-07T20:54:08Z</dcterms:modified>
</cp:coreProperties>
</file>