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6" y="2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87A79A1-9F4E-46C8-9020-8AA82FB2DE9A}"/>
              </a:ext>
            </a:extLst>
          </p:cNvPr>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2AC34F8E-CED0-48A1-A647-57F3D3A1F5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p>
        </p:txBody>
      </p:sp>
      <p:sp>
        <p:nvSpPr>
          <p:cNvPr id="4" name="Θέση ημερομηνίας 3">
            <a:extLst>
              <a:ext uri="{FF2B5EF4-FFF2-40B4-BE49-F238E27FC236}">
                <a16:creationId xmlns:a16="http://schemas.microsoft.com/office/drawing/2014/main" id="{07D08A0F-A050-42AD-83A3-D79EACE1AED0}"/>
              </a:ext>
            </a:extLst>
          </p:cNvPr>
          <p:cNvSpPr>
            <a:spLocks noGrp="1"/>
          </p:cNvSpPr>
          <p:nvPr>
            <p:ph type="dt" sz="half" idx="10"/>
          </p:nvPr>
        </p:nvSpPr>
        <p:spPr/>
        <p:txBody>
          <a:bodyPr/>
          <a:lstStyle/>
          <a:p>
            <a:fld id="{0D95911C-588E-4AA4-9496-948028B3A634}" type="datetimeFigureOut">
              <a:rPr lang="el-GR" smtClean="0"/>
              <a:t>7/2/2023</a:t>
            </a:fld>
            <a:endParaRPr lang="el-GR"/>
          </a:p>
        </p:txBody>
      </p:sp>
      <p:sp>
        <p:nvSpPr>
          <p:cNvPr id="5" name="Θέση υποσέλιδου 4">
            <a:extLst>
              <a:ext uri="{FF2B5EF4-FFF2-40B4-BE49-F238E27FC236}">
                <a16:creationId xmlns:a16="http://schemas.microsoft.com/office/drawing/2014/main" id="{6F1F5AA7-0C2F-4425-9BCE-E3FADF87818A}"/>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317FBF8D-6FC7-4551-B236-9CAA55D6D5C6}"/>
              </a:ext>
            </a:extLst>
          </p:cNvPr>
          <p:cNvSpPr>
            <a:spLocks noGrp="1"/>
          </p:cNvSpPr>
          <p:nvPr>
            <p:ph type="sldNum" sz="quarter" idx="12"/>
          </p:nvPr>
        </p:nvSpPr>
        <p:spPr/>
        <p:txBody>
          <a:bodyPr/>
          <a:lstStyle/>
          <a:p>
            <a:fld id="{47B19825-6018-4D89-8CFA-F13C7C92A42F}" type="slidenum">
              <a:rPr lang="el-GR" smtClean="0"/>
              <a:t>‹#›</a:t>
            </a:fld>
            <a:endParaRPr lang="el-GR"/>
          </a:p>
        </p:txBody>
      </p:sp>
    </p:spTree>
    <p:extLst>
      <p:ext uri="{BB962C8B-B14F-4D97-AF65-F5344CB8AC3E}">
        <p14:creationId xmlns:p14="http://schemas.microsoft.com/office/powerpoint/2010/main" val="647619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06133DB-B0D2-491A-A2DF-D72FB8F8AF71}"/>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73A45FF5-FEAA-4A9E-8667-F86D59B090E5}"/>
              </a:ext>
            </a:extLst>
          </p:cNvPr>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3F06A20C-3759-4FEA-8DA7-AA5FD4F8E338}"/>
              </a:ext>
            </a:extLst>
          </p:cNvPr>
          <p:cNvSpPr>
            <a:spLocks noGrp="1"/>
          </p:cNvSpPr>
          <p:nvPr>
            <p:ph type="dt" sz="half" idx="10"/>
          </p:nvPr>
        </p:nvSpPr>
        <p:spPr/>
        <p:txBody>
          <a:bodyPr/>
          <a:lstStyle/>
          <a:p>
            <a:fld id="{0D95911C-588E-4AA4-9496-948028B3A634}" type="datetimeFigureOut">
              <a:rPr lang="el-GR" smtClean="0"/>
              <a:t>7/2/2023</a:t>
            </a:fld>
            <a:endParaRPr lang="el-GR"/>
          </a:p>
        </p:txBody>
      </p:sp>
      <p:sp>
        <p:nvSpPr>
          <p:cNvPr id="5" name="Θέση υποσέλιδου 4">
            <a:extLst>
              <a:ext uri="{FF2B5EF4-FFF2-40B4-BE49-F238E27FC236}">
                <a16:creationId xmlns:a16="http://schemas.microsoft.com/office/drawing/2014/main" id="{47DB855E-315D-4A8C-8204-08C5B8BFBA31}"/>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1DAC29BC-E1F6-4FAC-BA2B-5DD704716ABA}"/>
              </a:ext>
            </a:extLst>
          </p:cNvPr>
          <p:cNvSpPr>
            <a:spLocks noGrp="1"/>
          </p:cNvSpPr>
          <p:nvPr>
            <p:ph type="sldNum" sz="quarter" idx="12"/>
          </p:nvPr>
        </p:nvSpPr>
        <p:spPr/>
        <p:txBody>
          <a:bodyPr/>
          <a:lstStyle/>
          <a:p>
            <a:fld id="{47B19825-6018-4D89-8CFA-F13C7C92A42F}" type="slidenum">
              <a:rPr lang="el-GR" smtClean="0"/>
              <a:t>‹#›</a:t>
            </a:fld>
            <a:endParaRPr lang="el-GR"/>
          </a:p>
        </p:txBody>
      </p:sp>
    </p:spTree>
    <p:extLst>
      <p:ext uri="{BB962C8B-B14F-4D97-AF65-F5344CB8AC3E}">
        <p14:creationId xmlns:p14="http://schemas.microsoft.com/office/powerpoint/2010/main" val="2376719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a:extLst>
              <a:ext uri="{FF2B5EF4-FFF2-40B4-BE49-F238E27FC236}">
                <a16:creationId xmlns:a16="http://schemas.microsoft.com/office/drawing/2014/main" id="{00AF36D4-787D-47E5-93AF-E3F6E58D5241}"/>
              </a:ext>
            </a:extLst>
          </p:cNvPr>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2DC2EE50-F042-421B-BE07-69F3A1165052}"/>
              </a:ext>
            </a:extLst>
          </p:cNvPr>
          <p:cNvSpPr>
            <a:spLocks noGrp="1"/>
          </p:cNvSpPr>
          <p:nvPr>
            <p:ph type="body" orient="vert" idx="1"/>
          </p:nvPr>
        </p:nvSpPr>
        <p:spPr>
          <a:xfrm>
            <a:off x="838200" y="365125"/>
            <a:ext cx="7734300" cy="5811838"/>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E7B397EB-3766-4B7C-9084-00E172A11209}"/>
              </a:ext>
            </a:extLst>
          </p:cNvPr>
          <p:cNvSpPr>
            <a:spLocks noGrp="1"/>
          </p:cNvSpPr>
          <p:nvPr>
            <p:ph type="dt" sz="half" idx="10"/>
          </p:nvPr>
        </p:nvSpPr>
        <p:spPr/>
        <p:txBody>
          <a:bodyPr/>
          <a:lstStyle/>
          <a:p>
            <a:fld id="{0D95911C-588E-4AA4-9496-948028B3A634}" type="datetimeFigureOut">
              <a:rPr lang="el-GR" smtClean="0"/>
              <a:t>7/2/2023</a:t>
            </a:fld>
            <a:endParaRPr lang="el-GR"/>
          </a:p>
        </p:txBody>
      </p:sp>
      <p:sp>
        <p:nvSpPr>
          <p:cNvPr id="5" name="Θέση υποσέλιδου 4">
            <a:extLst>
              <a:ext uri="{FF2B5EF4-FFF2-40B4-BE49-F238E27FC236}">
                <a16:creationId xmlns:a16="http://schemas.microsoft.com/office/drawing/2014/main" id="{017D7F8A-6D59-4C42-8B32-14C4D07CCADB}"/>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E604BAD0-D371-441D-803A-809831423019}"/>
              </a:ext>
            </a:extLst>
          </p:cNvPr>
          <p:cNvSpPr>
            <a:spLocks noGrp="1"/>
          </p:cNvSpPr>
          <p:nvPr>
            <p:ph type="sldNum" sz="quarter" idx="12"/>
          </p:nvPr>
        </p:nvSpPr>
        <p:spPr/>
        <p:txBody>
          <a:bodyPr/>
          <a:lstStyle/>
          <a:p>
            <a:fld id="{47B19825-6018-4D89-8CFA-F13C7C92A42F}" type="slidenum">
              <a:rPr lang="el-GR" smtClean="0"/>
              <a:t>‹#›</a:t>
            </a:fld>
            <a:endParaRPr lang="el-GR"/>
          </a:p>
        </p:txBody>
      </p:sp>
    </p:spTree>
    <p:extLst>
      <p:ext uri="{BB962C8B-B14F-4D97-AF65-F5344CB8AC3E}">
        <p14:creationId xmlns:p14="http://schemas.microsoft.com/office/powerpoint/2010/main" val="3393434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A969666-5B0E-431E-A6C6-62A7BF4DA8EF}"/>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487C0DC4-3BD1-4BF4-9C46-A66BE18BFE16}"/>
              </a:ext>
            </a:extLst>
          </p:cNvPr>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DA4A3363-DDCD-43B1-BA1B-B4AD183D1E55}"/>
              </a:ext>
            </a:extLst>
          </p:cNvPr>
          <p:cNvSpPr>
            <a:spLocks noGrp="1"/>
          </p:cNvSpPr>
          <p:nvPr>
            <p:ph type="dt" sz="half" idx="10"/>
          </p:nvPr>
        </p:nvSpPr>
        <p:spPr/>
        <p:txBody>
          <a:bodyPr/>
          <a:lstStyle/>
          <a:p>
            <a:fld id="{0D95911C-588E-4AA4-9496-948028B3A634}" type="datetimeFigureOut">
              <a:rPr lang="el-GR" smtClean="0"/>
              <a:t>7/2/2023</a:t>
            </a:fld>
            <a:endParaRPr lang="el-GR"/>
          </a:p>
        </p:txBody>
      </p:sp>
      <p:sp>
        <p:nvSpPr>
          <p:cNvPr id="5" name="Θέση υποσέλιδου 4">
            <a:extLst>
              <a:ext uri="{FF2B5EF4-FFF2-40B4-BE49-F238E27FC236}">
                <a16:creationId xmlns:a16="http://schemas.microsoft.com/office/drawing/2014/main" id="{49B8FC93-99FD-4C20-81D9-CDEF2A3DD4C7}"/>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35C9B282-E000-46ED-8A91-17929BAF2756}"/>
              </a:ext>
            </a:extLst>
          </p:cNvPr>
          <p:cNvSpPr>
            <a:spLocks noGrp="1"/>
          </p:cNvSpPr>
          <p:nvPr>
            <p:ph type="sldNum" sz="quarter" idx="12"/>
          </p:nvPr>
        </p:nvSpPr>
        <p:spPr/>
        <p:txBody>
          <a:bodyPr/>
          <a:lstStyle/>
          <a:p>
            <a:fld id="{47B19825-6018-4D89-8CFA-F13C7C92A42F}" type="slidenum">
              <a:rPr lang="el-GR" smtClean="0"/>
              <a:t>‹#›</a:t>
            </a:fld>
            <a:endParaRPr lang="el-GR"/>
          </a:p>
        </p:txBody>
      </p:sp>
    </p:spTree>
    <p:extLst>
      <p:ext uri="{BB962C8B-B14F-4D97-AF65-F5344CB8AC3E}">
        <p14:creationId xmlns:p14="http://schemas.microsoft.com/office/powerpoint/2010/main" val="4161132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C2FD4C8-D480-4024-BA42-D53FAB73F861}"/>
              </a:ext>
            </a:extLst>
          </p:cNvPr>
          <p:cNvSpPr>
            <a:spLocks noGrp="1"/>
          </p:cNvSpPr>
          <p:nvPr>
            <p:ph type="title"/>
          </p:nvPr>
        </p:nvSpPr>
        <p:spPr>
          <a:xfrm>
            <a:off x="831850" y="1709738"/>
            <a:ext cx="10515600" cy="2852737"/>
          </a:xfrm>
        </p:spPr>
        <p:txBody>
          <a:bodyPr anchor="b"/>
          <a:lstStyle>
            <a:lvl1pPr>
              <a:defRPr sz="6000"/>
            </a:lvl1p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4FC2BE0F-A827-4C03-B276-7F7AE5E53A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355D8D05-D152-42FB-8680-7B61136B5308}"/>
              </a:ext>
            </a:extLst>
          </p:cNvPr>
          <p:cNvSpPr>
            <a:spLocks noGrp="1"/>
          </p:cNvSpPr>
          <p:nvPr>
            <p:ph type="dt" sz="half" idx="10"/>
          </p:nvPr>
        </p:nvSpPr>
        <p:spPr/>
        <p:txBody>
          <a:bodyPr/>
          <a:lstStyle/>
          <a:p>
            <a:fld id="{0D95911C-588E-4AA4-9496-948028B3A634}" type="datetimeFigureOut">
              <a:rPr lang="el-GR" smtClean="0"/>
              <a:t>7/2/2023</a:t>
            </a:fld>
            <a:endParaRPr lang="el-GR"/>
          </a:p>
        </p:txBody>
      </p:sp>
      <p:sp>
        <p:nvSpPr>
          <p:cNvPr id="5" name="Θέση υποσέλιδου 4">
            <a:extLst>
              <a:ext uri="{FF2B5EF4-FFF2-40B4-BE49-F238E27FC236}">
                <a16:creationId xmlns:a16="http://schemas.microsoft.com/office/drawing/2014/main" id="{CDE601E4-9B03-4172-B324-AD073B93A02B}"/>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A256E8FE-D907-4E1A-9D75-DC2F9EFCACDD}"/>
              </a:ext>
            </a:extLst>
          </p:cNvPr>
          <p:cNvSpPr>
            <a:spLocks noGrp="1"/>
          </p:cNvSpPr>
          <p:nvPr>
            <p:ph type="sldNum" sz="quarter" idx="12"/>
          </p:nvPr>
        </p:nvSpPr>
        <p:spPr/>
        <p:txBody>
          <a:bodyPr/>
          <a:lstStyle/>
          <a:p>
            <a:fld id="{47B19825-6018-4D89-8CFA-F13C7C92A42F}" type="slidenum">
              <a:rPr lang="el-GR" smtClean="0"/>
              <a:t>‹#›</a:t>
            </a:fld>
            <a:endParaRPr lang="el-GR"/>
          </a:p>
        </p:txBody>
      </p:sp>
    </p:spTree>
    <p:extLst>
      <p:ext uri="{BB962C8B-B14F-4D97-AF65-F5344CB8AC3E}">
        <p14:creationId xmlns:p14="http://schemas.microsoft.com/office/powerpoint/2010/main" val="2839550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7EECDDF-23E5-4CB9-98C6-944369BCE66B}"/>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49926248-A9A1-4EE3-99C1-36C805903329}"/>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828AEE58-DD2F-4309-91F1-EAADF1B64430}"/>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FB1FA91E-D59A-4618-BE3E-E5F90F86955B}"/>
              </a:ext>
            </a:extLst>
          </p:cNvPr>
          <p:cNvSpPr>
            <a:spLocks noGrp="1"/>
          </p:cNvSpPr>
          <p:nvPr>
            <p:ph type="dt" sz="half" idx="10"/>
          </p:nvPr>
        </p:nvSpPr>
        <p:spPr/>
        <p:txBody>
          <a:bodyPr/>
          <a:lstStyle/>
          <a:p>
            <a:fld id="{0D95911C-588E-4AA4-9496-948028B3A634}" type="datetimeFigureOut">
              <a:rPr lang="el-GR" smtClean="0"/>
              <a:t>7/2/2023</a:t>
            </a:fld>
            <a:endParaRPr lang="el-GR"/>
          </a:p>
        </p:txBody>
      </p:sp>
      <p:sp>
        <p:nvSpPr>
          <p:cNvPr id="6" name="Θέση υποσέλιδου 5">
            <a:extLst>
              <a:ext uri="{FF2B5EF4-FFF2-40B4-BE49-F238E27FC236}">
                <a16:creationId xmlns:a16="http://schemas.microsoft.com/office/drawing/2014/main" id="{A6DB8305-02BC-4817-8B89-2271B38E25A9}"/>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4B10BAC8-8662-4D6C-BB5F-AFC2D5295B4E}"/>
              </a:ext>
            </a:extLst>
          </p:cNvPr>
          <p:cNvSpPr>
            <a:spLocks noGrp="1"/>
          </p:cNvSpPr>
          <p:nvPr>
            <p:ph type="sldNum" sz="quarter" idx="12"/>
          </p:nvPr>
        </p:nvSpPr>
        <p:spPr/>
        <p:txBody>
          <a:bodyPr/>
          <a:lstStyle/>
          <a:p>
            <a:fld id="{47B19825-6018-4D89-8CFA-F13C7C92A42F}" type="slidenum">
              <a:rPr lang="el-GR" smtClean="0"/>
              <a:t>‹#›</a:t>
            </a:fld>
            <a:endParaRPr lang="el-GR"/>
          </a:p>
        </p:txBody>
      </p:sp>
    </p:spTree>
    <p:extLst>
      <p:ext uri="{BB962C8B-B14F-4D97-AF65-F5344CB8AC3E}">
        <p14:creationId xmlns:p14="http://schemas.microsoft.com/office/powerpoint/2010/main" val="1549704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8AAEE1E-70A8-42DD-84AB-CBB7380ADBC0}"/>
              </a:ext>
            </a:extLst>
          </p:cNvPr>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C52B2A66-2D3F-4EDA-88D9-EEE0CE2799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Θέση περιεχομένου 3">
            <a:extLst>
              <a:ext uri="{FF2B5EF4-FFF2-40B4-BE49-F238E27FC236}">
                <a16:creationId xmlns:a16="http://schemas.microsoft.com/office/drawing/2014/main" id="{3F24F73A-7C74-488A-B492-091D9AFAA84E}"/>
              </a:ext>
            </a:extLst>
          </p:cNvPr>
          <p:cNvSpPr>
            <a:spLocks noGrp="1"/>
          </p:cNvSpPr>
          <p:nvPr>
            <p:ph sz="half" idx="2"/>
          </p:nvPr>
        </p:nvSpPr>
        <p:spPr>
          <a:xfrm>
            <a:off x="839788" y="2505075"/>
            <a:ext cx="5157787"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κειμένου 4">
            <a:extLst>
              <a:ext uri="{FF2B5EF4-FFF2-40B4-BE49-F238E27FC236}">
                <a16:creationId xmlns:a16="http://schemas.microsoft.com/office/drawing/2014/main" id="{4A54EDE5-8E3C-44C8-9431-A697127A76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034E85E5-BB2B-4B98-9F98-D0D840832992}"/>
              </a:ext>
            </a:extLst>
          </p:cNvPr>
          <p:cNvSpPr>
            <a:spLocks noGrp="1"/>
          </p:cNvSpPr>
          <p:nvPr>
            <p:ph sz="quarter" idx="4"/>
          </p:nvPr>
        </p:nvSpPr>
        <p:spPr>
          <a:xfrm>
            <a:off x="6172200" y="2505075"/>
            <a:ext cx="5183188"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473DDF8C-5578-47F2-8A48-4C0348033F9D}"/>
              </a:ext>
            </a:extLst>
          </p:cNvPr>
          <p:cNvSpPr>
            <a:spLocks noGrp="1"/>
          </p:cNvSpPr>
          <p:nvPr>
            <p:ph type="dt" sz="half" idx="10"/>
          </p:nvPr>
        </p:nvSpPr>
        <p:spPr/>
        <p:txBody>
          <a:bodyPr/>
          <a:lstStyle/>
          <a:p>
            <a:fld id="{0D95911C-588E-4AA4-9496-948028B3A634}" type="datetimeFigureOut">
              <a:rPr lang="el-GR" smtClean="0"/>
              <a:t>7/2/2023</a:t>
            </a:fld>
            <a:endParaRPr lang="el-GR"/>
          </a:p>
        </p:txBody>
      </p:sp>
      <p:sp>
        <p:nvSpPr>
          <p:cNvPr id="8" name="Θέση υποσέλιδου 7">
            <a:extLst>
              <a:ext uri="{FF2B5EF4-FFF2-40B4-BE49-F238E27FC236}">
                <a16:creationId xmlns:a16="http://schemas.microsoft.com/office/drawing/2014/main" id="{BEE358BF-FF4A-459F-B873-D4F2ACE68EA3}"/>
              </a:ext>
            </a:extLst>
          </p:cNvPr>
          <p:cNvSpPr>
            <a:spLocks noGrp="1"/>
          </p:cNvSpPr>
          <p:nvPr>
            <p:ph type="ftr" sz="quarter" idx="11"/>
          </p:nvPr>
        </p:nvSpPr>
        <p:spPr/>
        <p:txBody>
          <a:bodyPr/>
          <a:lstStyle/>
          <a:p>
            <a:endParaRPr lang="el-GR"/>
          </a:p>
        </p:txBody>
      </p:sp>
      <p:sp>
        <p:nvSpPr>
          <p:cNvPr id="9" name="Θέση αριθμού διαφάνειας 8">
            <a:extLst>
              <a:ext uri="{FF2B5EF4-FFF2-40B4-BE49-F238E27FC236}">
                <a16:creationId xmlns:a16="http://schemas.microsoft.com/office/drawing/2014/main" id="{35C6D93B-5469-4152-9780-6F220694EA4A}"/>
              </a:ext>
            </a:extLst>
          </p:cNvPr>
          <p:cNvSpPr>
            <a:spLocks noGrp="1"/>
          </p:cNvSpPr>
          <p:nvPr>
            <p:ph type="sldNum" sz="quarter" idx="12"/>
          </p:nvPr>
        </p:nvSpPr>
        <p:spPr/>
        <p:txBody>
          <a:bodyPr/>
          <a:lstStyle/>
          <a:p>
            <a:fld id="{47B19825-6018-4D89-8CFA-F13C7C92A42F}" type="slidenum">
              <a:rPr lang="el-GR" smtClean="0"/>
              <a:t>‹#›</a:t>
            </a:fld>
            <a:endParaRPr lang="el-GR"/>
          </a:p>
        </p:txBody>
      </p:sp>
    </p:spTree>
    <p:extLst>
      <p:ext uri="{BB962C8B-B14F-4D97-AF65-F5344CB8AC3E}">
        <p14:creationId xmlns:p14="http://schemas.microsoft.com/office/powerpoint/2010/main" val="2023732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DB922DC-CB4E-494D-BE69-A35D05015952}"/>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70783CD5-6037-42FC-8985-4B444279E5EF}"/>
              </a:ext>
            </a:extLst>
          </p:cNvPr>
          <p:cNvSpPr>
            <a:spLocks noGrp="1"/>
          </p:cNvSpPr>
          <p:nvPr>
            <p:ph type="dt" sz="half" idx="10"/>
          </p:nvPr>
        </p:nvSpPr>
        <p:spPr/>
        <p:txBody>
          <a:bodyPr/>
          <a:lstStyle/>
          <a:p>
            <a:fld id="{0D95911C-588E-4AA4-9496-948028B3A634}" type="datetimeFigureOut">
              <a:rPr lang="el-GR" smtClean="0"/>
              <a:t>7/2/2023</a:t>
            </a:fld>
            <a:endParaRPr lang="el-GR"/>
          </a:p>
        </p:txBody>
      </p:sp>
      <p:sp>
        <p:nvSpPr>
          <p:cNvPr id="4" name="Θέση υποσέλιδου 3">
            <a:extLst>
              <a:ext uri="{FF2B5EF4-FFF2-40B4-BE49-F238E27FC236}">
                <a16:creationId xmlns:a16="http://schemas.microsoft.com/office/drawing/2014/main" id="{086CF2D4-F846-4259-82E8-F460AD7BCAF3}"/>
              </a:ext>
            </a:extLst>
          </p:cNvPr>
          <p:cNvSpPr>
            <a:spLocks noGrp="1"/>
          </p:cNvSpPr>
          <p:nvPr>
            <p:ph type="ftr" sz="quarter" idx="11"/>
          </p:nvPr>
        </p:nvSpPr>
        <p:spPr/>
        <p:txBody>
          <a:bodyPr/>
          <a:lstStyle/>
          <a:p>
            <a:endParaRPr lang="el-GR"/>
          </a:p>
        </p:txBody>
      </p:sp>
      <p:sp>
        <p:nvSpPr>
          <p:cNvPr id="5" name="Θέση αριθμού διαφάνειας 4">
            <a:extLst>
              <a:ext uri="{FF2B5EF4-FFF2-40B4-BE49-F238E27FC236}">
                <a16:creationId xmlns:a16="http://schemas.microsoft.com/office/drawing/2014/main" id="{40905AE1-F63A-40DA-A2B6-61DCB8452830}"/>
              </a:ext>
            </a:extLst>
          </p:cNvPr>
          <p:cNvSpPr>
            <a:spLocks noGrp="1"/>
          </p:cNvSpPr>
          <p:nvPr>
            <p:ph type="sldNum" sz="quarter" idx="12"/>
          </p:nvPr>
        </p:nvSpPr>
        <p:spPr/>
        <p:txBody>
          <a:bodyPr/>
          <a:lstStyle/>
          <a:p>
            <a:fld id="{47B19825-6018-4D89-8CFA-F13C7C92A42F}" type="slidenum">
              <a:rPr lang="el-GR" smtClean="0"/>
              <a:t>‹#›</a:t>
            </a:fld>
            <a:endParaRPr lang="el-GR"/>
          </a:p>
        </p:txBody>
      </p:sp>
    </p:spTree>
    <p:extLst>
      <p:ext uri="{BB962C8B-B14F-4D97-AF65-F5344CB8AC3E}">
        <p14:creationId xmlns:p14="http://schemas.microsoft.com/office/powerpoint/2010/main" val="321628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72BFF351-230F-445F-9BD7-F699AB863C65}"/>
              </a:ext>
            </a:extLst>
          </p:cNvPr>
          <p:cNvSpPr>
            <a:spLocks noGrp="1"/>
          </p:cNvSpPr>
          <p:nvPr>
            <p:ph type="dt" sz="half" idx="10"/>
          </p:nvPr>
        </p:nvSpPr>
        <p:spPr/>
        <p:txBody>
          <a:bodyPr/>
          <a:lstStyle/>
          <a:p>
            <a:fld id="{0D95911C-588E-4AA4-9496-948028B3A634}" type="datetimeFigureOut">
              <a:rPr lang="el-GR" smtClean="0"/>
              <a:t>7/2/2023</a:t>
            </a:fld>
            <a:endParaRPr lang="el-GR"/>
          </a:p>
        </p:txBody>
      </p:sp>
      <p:sp>
        <p:nvSpPr>
          <p:cNvPr id="3" name="Θέση υποσέλιδου 2">
            <a:extLst>
              <a:ext uri="{FF2B5EF4-FFF2-40B4-BE49-F238E27FC236}">
                <a16:creationId xmlns:a16="http://schemas.microsoft.com/office/drawing/2014/main" id="{EA04963C-9B42-41CA-A779-ACCA963F7548}"/>
              </a:ext>
            </a:extLst>
          </p:cNvPr>
          <p:cNvSpPr>
            <a:spLocks noGrp="1"/>
          </p:cNvSpPr>
          <p:nvPr>
            <p:ph type="ftr" sz="quarter" idx="11"/>
          </p:nvPr>
        </p:nvSpPr>
        <p:spPr/>
        <p:txBody>
          <a:bodyPr/>
          <a:lstStyle/>
          <a:p>
            <a:endParaRPr lang="el-GR"/>
          </a:p>
        </p:txBody>
      </p:sp>
      <p:sp>
        <p:nvSpPr>
          <p:cNvPr id="4" name="Θέση αριθμού διαφάνειας 3">
            <a:extLst>
              <a:ext uri="{FF2B5EF4-FFF2-40B4-BE49-F238E27FC236}">
                <a16:creationId xmlns:a16="http://schemas.microsoft.com/office/drawing/2014/main" id="{66F46CCD-3E48-4A81-B9E6-8C3BD6449262}"/>
              </a:ext>
            </a:extLst>
          </p:cNvPr>
          <p:cNvSpPr>
            <a:spLocks noGrp="1"/>
          </p:cNvSpPr>
          <p:nvPr>
            <p:ph type="sldNum" sz="quarter" idx="12"/>
          </p:nvPr>
        </p:nvSpPr>
        <p:spPr/>
        <p:txBody>
          <a:bodyPr/>
          <a:lstStyle/>
          <a:p>
            <a:fld id="{47B19825-6018-4D89-8CFA-F13C7C92A42F}" type="slidenum">
              <a:rPr lang="el-GR" smtClean="0"/>
              <a:t>‹#›</a:t>
            </a:fld>
            <a:endParaRPr lang="el-GR"/>
          </a:p>
        </p:txBody>
      </p:sp>
    </p:spTree>
    <p:extLst>
      <p:ext uri="{BB962C8B-B14F-4D97-AF65-F5344CB8AC3E}">
        <p14:creationId xmlns:p14="http://schemas.microsoft.com/office/powerpoint/2010/main" val="737697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EB81DF6-4A03-438A-97E7-EBAD3137ED5A}"/>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2B15FE00-9C06-4E40-B811-089ABE3891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κειμένου 3">
            <a:extLst>
              <a:ext uri="{FF2B5EF4-FFF2-40B4-BE49-F238E27FC236}">
                <a16:creationId xmlns:a16="http://schemas.microsoft.com/office/drawing/2014/main" id="{694EC59C-EFA1-4F69-BD5A-071BE97173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C054482C-8BC2-44CC-8C11-C71CE6878C90}"/>
              </a:ext>
            </a:extLst>
          </p:cNvPr>
          <p:cNvSpPr>
            <a:spLocks noGrp="1"/>
          </p:cNvSpPr>
          <p:nvPr>
            <p:ph type="dt" sz="half" idx="10"/>
          </p:nvPr>
        </p:nvSpPr>
        <p:spPr/>
        <p:txBody>
          <a:bodyPr/>
          <a:lstStyle/>
          <a:p>
            <a:fld id="{0D95911C-588E-4AA4-9496-948028B3A634}" type="datetimeFigureOut">
              <a:rPr lang="el-GR" smtClean="0"/>
              <a:t>7/2/2023</a:t>
            </a:fld>
            <a:endParaRPr lang="el-GR"/>
          </a:p>
        </p:txBody>
      </p:sp>
      <p:sp>
        <p:nvSpPr>
          <p:cNvPr id="6" name="Θέση υποσέλιδου 5">
            <a:extLst>
              <a:ext uri="{FF2B5EF4-FFF2-40B4-BE49-F238E27FC236}">
                <a16:creationId xmlns:a16="http://schemas.microsoft.com/office/drawing/2014/main" id="{4F5DC802-F8B1-45E6-B608-5237D2184AE1}"/>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307140EE-41F8-42C0-8D99-D7CBBEFA7C47}"/>
              </a:ext>
            </a:extLst>
          </p:cNvPr>
          <p:cNvSpPr>
            <a:spLocks noGrp="1"/>
          </p:cNvSpPr>
          <p:nvPr>
            <p:ph type="sldNum" sz="quarter" idx="12"/>
          </p:nvPr>
        </p:nvSpPr>
        <p:spPr/>
        <p:txBody>
          <a:bodyPr/>
          <a:lstStyle/>
          <a:p>
            <a:fld id="{47B19825-6018-4D89-8CFA-F13C7C92A42F}" type="slidenum">
              <a:rPr lang="el-GR" smtClean="0"/>
              <a:t>‹#›</a:t>
            </a:fld>
            <a:endParaRPr lang="el-GR"/>
          </a:p>
        </p:txBody>
      </p:sp>
    </p:spTree>
    <p:extLst>
      <p:ext uri="{BB962C8B-B14F-4D97-AF65-F5344CB8AC3E}">
        <p14:creationId xmlns:p14="http://schemas.microsoft.com/office/powerpoint/2010/main" val="143867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84ACD50-0E25-45B9-A84C-F1A254728461}"/>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D947B167-91C4-4829-9E0C-B8777D2ABB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245CAC49-A4EA-4209-A22A-1041F1CB6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25F3098E-C21F-4344-9924-C248CB5FB8A4}"/>
              </a:ext>
            </a:extLst>
          </p:cNvPr>
          <p:cNvSpPr>
            <a:spLocks noGrp="1"/>
          </p:cNvSpPr>
          <p:nvPr>
            <p:ph type="dt" sz="half" idx="10"/>
          </p:nvPr>
        </p:nvSpPr>
        <p:spPr/>
        <p:txBody>
          <a:bodyPr/>
          <a:lstStyle/>
          <a:p>
            <a:fld id="{0D95911C-588E-4AA4-9496-948028B3A634}" type="datetimeFigureOut">
              <a:rPr lang="el-GR" smtClean="0"/>
              <a:t>7/2/2023</a:t>
            </a:fld>
            <a:endParaRPr lang="el-GR"/>
          </a:p>
        </p:txBody>
      </p:sp>
      <p:sp>
        <p:nvSpPr>
          <p:cNvPr id="6" name="Θέση υποσέλιδου 5">
            <a:extLst>
              <a:ext uri="{FF2B5EF4-FFF2-40B4-BE49-F238E27FC236}">
                <a16:creationId xmlns:a16="http://schemas.microsoft.com/office/drawing/2014/main" id="{C5F45364-2A73-4A0A-B0B8-233DBE56B853}"/>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EAFD7CF6-5283-418C-81A7-07819C3F165E}"/>
              </a:ext>
            </a:extLst>
          </p:cNvPr>
          <p:cNvSpPr>
            <a:spLocks noGrp="1"/>
          </p:cNvSpPr>
          <p:nvPr>
            <p:ph type="sldNum" sz="quarter" idx="12"/>
          </p:nvPr>
        </p:nvSpPr>
        <p:spPr/>
        <p:txBody>
          <a:bodyPr/>
          <a:lstStyle/>
          <a:p>
            <a:fld id="{47B19825-6018-4D89-8CFA-F13C7C92A42F}" type="slidenum">
              <a:rPr lang="el-GR" smtClean="0"/>
              <a:t>‹#›</a:t>
            </a:fld>
            <a:endParaRPr lang="el-GR"/>
          </a:p>
        </p:txBody>
      </p:sp>
    </p:spTree>
    <p:extLst>
      <p:ext uri="{BB962C8B-B14F-4D97-AF65-F5344CB8AC3E}">
        <p14:creationId xmlns:p14="http://schemas.microsoft.com/office/powerpoint/2010/main" val="3672585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a:extLst>
              <a:ext uri="{FF2B5EF4-FFF2-40B4-BE49-F238E27FC236}">
                <a16:creationId xmlns:a16="http://schemas.microsoft.com/office/drawing/2014/main" id="{C77BF63C-6DAE-486E-A07B-0AA0AC6FFF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249A3D09-711B-40DF-BF75-2BE06383FF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6723E970-16E8-4BE3-BE79-A443B77A43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95911C-588E-4AA4-9496-948028B3A634}" type="datetimeFigureOut">
              <a:rPr lang="el-GR" smtClean="0"/>
              <a:t>7/2/2023</a:t>
            </a:fld>
            <a:endParaRPr lang="el-GR"/>
          </a:p>
        </p:txBody>
      </p:sp>
      <p:sp>
        <p:nvSpPr>
          <p:cNvPr id="5" name="Θέση υποσέλιδου 4">
            <a:extLst>
              <a:ext uri="{FF2B5EF4-FFF2-40B4-BE49-F238E27FC236}">
                <a16:creationId xmlns:a16="http://schemas.microsoft.com/office/drawing/2014/main" id="{840B7C32-A551-403C-8104-0B0D979570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Θέση αριθμού διαφάνειας 5">
            <a:extLst>
              <a:ext uri="{FF2B5EF4-FFF2-40B4-BE49-F238E27FC236}">
                <a16:creationId xmlns:a16="http://schemas.microsoft.com/office/drawing/2014/main" id="{48FA3BB6-EBDD-4995-85B9-45A3B3BB0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B19825-6018-4D89-8CFA-F13C7C92A42F}" type="slidenum">
              <a:rPr lang="el-GR" smtClean="0"/>
              <a:t>‹#›</a:t>
            </a:fld>
            <a:endParaRPr lang="el-GR"/>
          </a:p>
        </p:txBody>
      </p:sp>
    </p:spTree>
    <p:extLst>
      <p:ext uri="{BB962C8B-B14F-4D97-AF65-F5344CB8AC3E}">
        <p14:creationId xmlns:p14="http://schemas.microsoft.com/office/powerpoint/2010/main" val="4143729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random-art.org/" TargetMode="External"/><Relationship Id="rId2" Type="http://schemas.openxmlformats.org/officeDocument/2006/relationships/hyperlink" Target="https://snorpey.github.io/jpg-glitch/" TargetMode="External"/><Relationship Id="rId1" Type="http://schemas.openxmlformats.org/officeDocument/2006/relationships/slideLayout" Target="../slideLayouts/slideLayout1.xml"/><Relationship Id="rId6" Type="http://schemas.openxmlformats.org/officeDocument/2006/relationships/hyperlink" Target="http://weavesilk.com/" TargetMode="External"/><Relationship Id="rId5" Type="http://schemas.openxmlformats.org/officeDocument/2006/relationships/hyperlink" Target="https://photomosh.com/" TargetMode="External"/><Relationship Id="rId4" Type="http://schemas.openxmlformats.org/officeDocument/2006/relationships/hyperlink" Target="https://www.airtightinteractive.com/demos/js/imageglitcher/"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youtube.com/watch?v=b8WeX8MrThU" TargetMode="External"/><Relationship Id="rId3" Type="http://schemas.openxmlformats.org/officeDocument/2006/relationships/hyperlink" Target="https://www.youtube.com/watch?v=v-QmwrhO3ec" TargetMode="External"/><Relationship Id="rId7" Type="http://schemas.openxmlformats.org/officeDocument/2006/relationships/hyperlink" Target="https://www.youtube.com/watch?v=DCWepfiotOU" TargetMode="External"/><Relationship Id="rId2" Type="http://schemas.openxmlformats.org/officeDocument/2006/relationships/hyperlink" Target="https://www.youtube.com/watch?v=9xNfmsN_8hQ" TargetMode="External"/><Relationship Id="rId1" Type="http://schemas.openxmlformats.org/officeDocument/2006/relationships/slideLayout" Target="../slideLayouts/slideLayout2.xml"/><Relationship Id="rId6" Type="http://schemas.openxmlformats.org/officeDocument/2006/relationships/hyperlink" Target="https://www.youtube.com/watch?v=QNCIz-_QFrs" TargetMode="External"/><Relationship Id="rId5" Type="http://schemas.openxmlformats.org/officeDocument/2006/relationships/hyperlink" Target="https://www.youtube.com/watch?v=6T1g7zBAO9k" TargetMode="External"/><Relationship Id="rId4" Type="http://schemas.openxmlformats.org/officeDocument/2006/relationships/hyperlink" Target="https://www.youtube.com/watch?v=A15DUjwoo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Υπότιτλος 2">
            <a:extLst>
              <a:ext uri="{FF2B5EF4-FFF2-40B4-BE49-F238E27FC236}">
                <a16:creationId xmlns:a16="http://schemas.microsoft.com/office/drawing/2014/main" id="{074314F6-4A94-405A-AF85-5337C99E67FA}"/>
              </a:ext>
            </a:extLst>
          </p:cNvPr>
          <p:cNvSpPr>
            <a:spLocks noGrp="1"/>
          </p:cNvSpPr>
          <p:nvPr>
            <p:ph type="subTitle" idx="1"/>
          </p:nvPr>
        </p:nvSpPr>
        <p:spPr>
          <a:xfrm>
            <a:off x="1105469" y="586854"/>
            <a:ext cx="9562531" cy="4670946"/>
          </a:xfrm>
        </p:spPr>
        <p:txBody>
          <a:bodyPr>
            <a:normAutofit fontScale="85000" lnSpcReduction="10000"/>
          </a:bodyPr>
          <a:lstStyle/>
          <a:p>
            <a:r>
              <a:rPr lang="el-GR" b="1" u="sng" dirty="0"/>
              <a:t>3η διδακτική ώρα</a:t>
            </a:r>
            <a:endParaRPr lang="el-GR" dirty="0"/>
          </a:p>
          <a:p>
            <a:r>
              <a:rPr lang="el-GR" b="1" dirty="0"/>
              <a:t>Δραστηριότητα πρώτη: Φωτογράφηση (15΄)</a:t>
            </a:r>
            <a:endParaRPr lang="el-GR" dirty="0"/>
          </a:p>
          <a:p>
            <a:r>
              <a:rPr lang="el-GR" dirty="0"/>
              <a:t>Κάθε μαθητής έχοντας κατά νου το ιδιαίτερο βλέμμα του καλλιτέχνη που μελέτησε χρησιμοποιεί το κινητό του και φωτογραφίζει (α) ένα κοντινό πλάνο ενός αντικειμένου στο εσωτερικό του σπιτιού, (β) ένα γενικό πλάνο ενός μέλους της οικογένειάς του πλάι στο ανοιχτό παράθυρο, (γ) ένα γενικό πλάνο της θέας της πόλης ή της γειτονιάς .</a:t>
            </a:r>
          </a:p>
          <a:p>
            <a:r>
              <a:rPr lang="el-GR" dirty="0"/>
              <a:t> </a:t>
            </a:r>
          </a:p>
          <a:p>
            <a:r>
              <a:rPr lang="el-GR" b="1" dirty="0"/>
              <a:t>Δραστηριότητα δεύτερη: ηλεκτρονική επεξεργασία φωτογραφίας (15΄)</a:t>
            </a:r>
            <a:endParaRPr lang="el-GR" dirty="0"/>
          </a:p>
          <a:p>
            <a:r>
              <a:rPr lang="el-GR" dirty="0"/>
              <a:t>Στην συνέχεια οι μαθητές ανταλλάσσουν τις φωτογραφίες τους με ένα ακόμη μέλος της ομάδας που αναλαμβάνει να τις επεξεργαστεί χρησιμοποιώντας κάποιο από τα παρακάτω προγραμμάτων ψηφιακής επεξεργασίας εικόνων: το  </a:t>
            </a:r>
            <a:r>
              <a:rPr lang="el-GR" u="sng" dirty="0">
                <a:hlinkClick r:id="rId2"/>
              </a:rPr>
              <a:t>snorpey.github.io/</a:t>
            </a:r>
            <a:r>
              <a:rPr lang="el-GR" u="sng" dirty="0" err="1">
                <a:hlinkClick r:id="rId2"/>
              </a:rPr>
              <a:t>jpg</a:t>
            </a:r>
            <a:r>
              <a:rPr lang="el-GR" u="sng" dirty="0">
                <a:hlinkClick r:id="rId2"/>
              </a:rPr>
              <a:t>-</a:t>
            </a:r>
            <a:r>
              <a:rPr lang="el-GR" u="sng" dirty="0" err="1">
                <a:hlinkClick r:id="rId2"/>
              </a:rPr>
              <a:t>glitch</a:t>
            </a:r>
            <a:r>
              <a:rPr lang="el-GR" u="sng" dirty="0" err="1"/>
              <a:t>,</a:t>
            </a:r>
            <a:r>
              <a:rPr lang="el-GR" u="sng" dirty="0" err="1">
                <a:hlinkClick r:id="rId3"/>
              </a:rPr>
              <a:t>random</a:t>
            </a:r>
            <a:r>
              <a:rPr lang="el-GR" u="sng" dirty="0">
                <a:hlinkClick r:id="rId3"/>
              </a:rPr>
              <a:t>-art.org</a:t>
            </a:r>
            <a:r>
              <a:rPr lang="el-GR" u="sng" dirty="0"/>
              <a:t>,</a:t>
            </a:r>
            <a:r>
              <a:rPr lang="el-GR" dirty="0"/>
              <a:t> το </a:t>
            </a:r>
            <a:r>
              <a:rPr lang="en-US" u="sng" dirty="0" err="1">
                <a:hlinkClick r:id="rId4"/>
              </a:rPr>
              <a:t>airtightinteractive</a:t>
            </a:r>
            <a:r>
              <a:rPr lang="el-GR" u="sng" dirty="0">
                <a:hlinkClick r:id="rId4"/>
              </a:rPr>
              <a:t>.</a:t>
            </a:r>
            <a:r>
              <a:rPr lang="en-US" u="sng" dirty="0">
                <a:hlinkClick r:id="rId4"/>
              </a:rPr>
              <a:t>com</a:t>
            </a:r>
            <a:r>
              <a:rPr lang="el-GR" u="sng" dirty="0">
                <a:hlinkClick r:id="rId4"/>
              </a:rPr>
              <a:t>/</a:t>
            </a:r>
            <a:r>
              <a:rPr lang="en-US" u="sng" dirty="0">
                <a:hlinkClick r:id="rId4"/>
              </a:rPr>
              <a:t>demos</a:t>
            </a:r>
            <a:r>
              <a:rPr lang="el-GR" u="sng" dirty="0">
                <a:hlinkClick r:id="rId4"/>
              </a:rPr>
              <a:t>/</a:t>
            </a:r>
            <a:r>
              <a:rPr lang="en-US" u="sng" dirty="0" err="1">
                <a:hlinkClick r:id="rId4"/>
              </a:rPr>
              <a:t>js</a:t>
            </a:r>
            <a:r>
              <a:rPr lang="el-GR" u="sng" dirty="0">
                <a:hlinkClick r:id="rId4"/>
              </a:rPr>
              <a:t>/</a:t>
            </a:r>
            <a:r>
              <a:rPr lang="en-US" u="sng" dirty="0" err="1">
                <a:hlinkClick r:id="rId4"/>
              </a:rPr>
              <a:t>imageglitcher</a:t>
            </a:r>
            <a:r>
              <a:rPr lang="el-GR" u="sng" dirty="0"/>
              <a:t>,</a:t>
            </a:r>
            <a:r>
              <a:rPr lang="el-GR" dirty="0"/>
              <a:t> το </a:t>
            </a:r>
            <a:r>
              <a:rPr lang="en-US" u="sng" dirty="0" err="1">
                <a:hlinkClick r:id="rId5"/>
              </a:rPr>
              <a:t>photomosh</a:t>
            </a:r>
            <a:r>
              <a:rPr lang="el-GR" u="sng" dirty="0">
                <a:hlinkClick r:id="rId5"/>
              </a:rPr>
              <a:t>.</a:t>
            </a:r>
            <a:r>
              <a:rPr lang="en-US" u="sng" dirty="0">
                <a:hlinkClick r:id="rId5"/>
              </a:rPr>
              <a:t>com</a:t>
            </a:r>
            <a:r>
              <a:rPr lang="en-US" u="sng" dirty="0"/>
              <a:t> </a:t>
            </a:r>
            <a:r>
              <a:rPr lang="el-GR" dirty="0"/>
              <a:t>το</a:t>
            </a:r>
            <a:r>
              <a:rPr lang="el-GR" u="sng" dirty="0"/>
              <a:t> </a:t>
            </a:r>
            <a:r>
              <a:rPr lang="en-US" u="sng" dirty="0" err="1">
                <a:hlinkClick r:id="rId6"/>
              </a:rPr>
              <a:t>weavesilk</a:t>
            </a:r>
            <a:r>
              <a:rPr lang="el-GR" u="sng" dirty="0">
                <a:hlinkClick r:id="rId6"/>
              </a:rPr>
              <a:t>.</a:t>
            </a:r>
            <a:r>
              <a:rPr lang="en-US" u="sng" dirty="0">
                <a:hlinkClick r:id="rId6"/>
              </a:rPr>
              <a:t>com</a:t>
            </a:r>
            <a:r>
              <a:rPr lang="en-US" u="sng" dirty="0"/>
              <a:t> </a:t>
            </a:r>
            <a:r>
              <a:rPr lang="el-GR" dirty="0"/>
              <a:t>ή άλλα προγράμματα που θα προτείνουν οι μαθητές. Οι μαθητές επεξεργάζονται επίσης και τις δικές τους φωτογραφίες με το ίδιο πρόγραμμα.</a:t>
            </a:r>
          </a:p>
          <a:p>
            <a:r>
              <a:rPr lang="el-GR" dirty="0"/>
              <a:t> </a:t>
            </a:r>
          </a:p>
          <a:p>
            <a:endParaRPr lang="el-GR" dirty="0"/>
          </a:p>
        </p:txBody>
      </p:sp>
    </p:spTree>
    <p:extLst>
      <p:ext uri="{BB962C8B-B14F-4D97-AF65-F5344CB8AC3E}">
        <p14:creationId xmlns:p14="http://schemas.microsoft.com/office/powerpoint/2010/main" val="3369628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066C1B28-5F35-4FCD-B252-B19627138DB2}"/>
              </a:ext>
            </a:extLst>
          </p:cNvPr>
          <p:cNvSpPr>
            <a:spLocks noGrp="1"/>
          </p:cNvSpPr>
          <p:nvPr>
            <p:ph idx="1"/>
          </p:nvPr>
        </p:nvSpPr>
        <p:spPr>
          <a:xfrm>
            <a:off x="838200" y="327546"/>
            <a:ext cx="10515600" cy="5849417"/>
          </a:xfrm>
        </p:spPr>
        <p:txBody>
          <a:bodyPr>
            <a:normAutofit fontScale="77500" lnSpcReduction="20000"/>
          </a:bodyPr>
          <a:lstStyle/>
          <a:p>
            <a:r>
              <a:rPr lang="el-GR" b="1" dirty="0"/>
              <a:t>Δραστηριότητα τρίτη: Δημιουργία </a:t>
            </a:r>
            <a:r>
              <a:rPr lang="en-US" b="1" dirty="0"/>
              <a:t>video</a:t>
            </a:r>
            <a:r>
              <a:rPr lang="el-GR" b="1" dirty="0"/>
              <a:t> με το </a:t>
            </a:r>
            <a:r>
              <a:rPr lang="en-US" b="1" dirty="0"/>
              <a:t>movie maker </a:t>
            </a:r>
            <a:endParaRPr lang="el-GR" dirty="0"/>
          </a:p>
          <a:p>
            <a:r>
              <a:rPr lang="el-GR" dirty="0"/>
              <a:t>Τα μέλη των ομάδων διαμοιράζονται το υλικό (οι αρχικές και οι επεξεργασμένες φωτογραφίες, τα χάικου και τα έργα του καλλιτέχνη που μελέτησε η ομάδα) και εργάζονται ο καθένας ξεχωριστά για την δημιουργία ενός </a:t>
            </a:r>
            <a:r>
              <a:rPr lang="en-US" dirty="0"/>
              <a:t>video</a:t>
            </a:r>
            <a:r>
              <a:rPr lang="el-GR" dirty="0"/>
              <a:t>. Για τον σκοπό αυτό χρησιμοποιούν ένα ψηφιακό εργαλείο όπως το </a:t>
            </a:r>
            <a:r>
              <a:rPr lang="en-US" dirty="0"/>
              <a:t>movie maker</a:t>
            </a:r>
            <a:r>
              <a:rPr lang="el-GR" dirty="0"/>
              <a:t> ή άλλο ανάλογο εργαλείο της προτίμησής τους. Φροντίζουν για την ηχητική επένδυση του </a:t>
            </a:r>
            <a:r>
              <a:rPr lang="en-US" dirty="0"/>
              <a:t>video</a:t>
            </a:r>
            <a:r>
              <a:rPr lang="el-GR" dirty="0"/>
              <a:t> που θα πρέπει να είναι σύμφωνη με την ατμόσφαιρα του καλλιτέχνη που μελέτησαν. </a:t>
            </a:r>
          </a:p>
          <a:p>
            <a:pPr marL="0" indent="0">
              <a:buNone/>
            </a:pPr>
            <a:r>
              <a:rPr lang="el-GR" dirty="0"/>
              <a:t> </a:t>
            </a:r>
          </a:p>
          <a:p>
            <a:r>
              <a:rPr lang="el-GR" b="1" dirty="0"/>
              <a:t>Δραστηριότητα για τον ελεύθερο χρόνο</a:t>
            </a:r>
            <a:endParaRPr lang="el-GR" dirty="0"/>
          </a:p>
          <a:p>
            <a:pPr lvl="0"/>
            <a:r>
              <a:rPr lang="el-GR" dirty="0"/>
              <a:t>Στον ελεύθερο χρόνο τους οι συμμετέχοντες ΄της ομάδας </a:t>
            </a:r>
            <a:r>
              <a:rPr lang="en-US" dirty="0"/>
              <a:t>Matisse</a:t>
            </a:r>
            <a:r>
              <a:rPr lang="el-GR" dirty="0"/>
              <a:t> ακούνε έργα των </a:t>
            </a:r>
            <a:r>
              <a:rPr lang="el-GR" dirty="0" err="1">
                <a:hlinkClick r:id="rId2"/>
              </a:rPr>
              <a:t>Claude</a:t>
            </a:r>
            <a:r>
              <a:rPr lang="el-GR" dirty="0">
                <a:hlinkClick r:id="rId2"/>
              </a:rPr>
              <a:t> </a:t>
            </a:r>
            <a:r>
              <a:rPr lang="el-GR" dirty="0" err="1">
                <a:hlinkClick r:id="rId2"/>
              </a:rPr>
              <a:t>Debussy</a:t>
            </a:r>
            <a:r>
              <a:rPr lang="el-GR" dirty="0">
                <a:hlinkClick r:id="rId2"/>
              </a:rPr>
              <a:t> (</a:t>
            </a:r>
            <a:r>
              <a:rPr lang="el-GR" dirty="0" err="1">
                <a:hlinkClick r:id="rId2"/>
              </a:rPr>
              <a:t>L'Isle</a:t>
            </a:r>
            <a:r>
              <a:rPr lang="el-GR" dirty="0">
                <a:hlinkClick r:id="rId2"/>
              </a:rPr>
              <a:t> </a:t>
            </a:r>
            <a:r>
              <a:rPr lang="el-GR" dirty="0" err="1">
                <a:hlinkClick r:id="rId2"/>
              </a:rPr>
              <a:t>joyeuse</a:t>
            </a:r>
            <a:r>
              <a:rPr lang="el-GR" dirty="0">
                <a:hlinkClick r:id="rId2"/>
              </a:rPr>
              <a:t>)</a:t>
            </a:r>
            <a:r>
              <a:rPr lang="el-GR" dirty="0"/>
              <a:t>, του </a:t>
            </a:r>
            <a:r>
              <a:rPr lang="el-GR" dirty="0" err="1">
                <a:hlinkClick r:id="rId3"/>
              </a:rPr>
              <a:t>Joseph</a:t>
            </a:r>
            <a:r>
              <a:rPr lang="el-GR" dirty="0">
                <a:hlinkClick r:id="rId3"/>
              </a:rPr>
              <a:t> </a:t>
            </a:r>
            <a:r>
              <a:rPr lang="el-GR" dirty="0" err="1">
                <a:hlinkClick r:id="rId3"/>
              </a:rPr>
              <a:t>Maurice</a:t>
            </a:r>
            <a:r>
              <a:rPr lang="el-GR" dirty="0">
                <a:hlinkClick r:id="rId3"/>
              </a:rPr>
              <a:t> </a:t>
            </a:r>
            <a:r>
              <a:rPr lang="el-GR" dirty="0" err="1">
                <a:hlinkClick r:id="rId3"/>
              </a:rPr>
              <a:t>Ravel</a:t>
            </a:r>
            <a:r>
              <a:rPr lang="el-GR" dirty="0">
                <a:hlinkClick r:id="rId3"/>
              </a:rPr>
              <a:t> (</a:t>
            </a:r>
            <a:r>
              <a:rPr lang="el-GR" dirty="0" err="1">
                <a:hlinkClick r:id="rId3"/>
              </a:rPr>
              <a:t>Jeux</a:t>
            </a:r>
            <a:r>
              <a:rPr lang="el-GR" dirty="0">
                <a:hlinkClick r:id="rId3"/>
              </a:rPr>
              <a:t> </a:t>
            </a:r>
            <a:r>
              <a:rPr lang="el-GR" dirty="0" err="1">
                <a:hlinkClick r:id="rId3"/>
              </a:rPr>
              <a:t>d'eau</a:t>
            </a:r>
            <a:r>
              <a:rPr lang="el-GR" dirty="0">
                <a:hlinkClick r:id="rId3"/>
              </a:rPr>
              <a:t>)</a:t>
            </a:r>
            <a:r>
              <a:rPr lang="el-GR" dirty="0"/>
              <a:t>, του </a:t>
            </a:r>
            <a:r>
              <a:rPr lang="el-GR" dirty="0" err="1">
                <a:hlinkClick r:id="rId4"/>
              </a:rPr>
              <a:t>Albert</a:t>
            </a:r>
            <a:r>
              <a:rPr lang="el-GR" dirty="0">
                <a:hlinkClick r:id="rId4"/>
              </a:rPr>
              <a:t> </a:t>
            </a:r>
            <a:r>
              <a:rPr lang="el-GR" dirty="0" err="1">
                <a:hlinkClick r:id="rId4"/>
              </a:rPr>
              <a:t>Roussel</a:t>
            </a:r>
            <a:r>
              <a:rPr lang="el-GR" dirty="0">
                <a:hlinkClick r:id="rId4"/>
              </a:rPr>
              <a:t> (</a:t>
            </a:r>
            <a:r>
              <a:rPr lang="el-GR" dirty="0" err="1">
                <a:hlinkClick r:id="rId4"/>
              </a:rPr>
              <a:t>Le</a:t>
            </a:r>
            <a:r>
              <a:rPr lang="el-GR" dirty="0">
                <a:hlinkClick r:id="rId4"/>
              </a:rPr>
              <a:t> </a:t>
            </a:r>
            <a:r>
              <a:rPr lang="el-GR" dirty="0" err="1">
                <a:hlinkClick r:id="rId4"/>
              </a:rPr>
              <a:t>Festin</a:t>
            </a:r>
            <a:r>
              <a:rPr lang="el-GR" dirty="0">
                <a:hlinkClick r:id="rId4"/>
              </a:rPr>
              <a:t> de </a:t>
            </a:r>
            <a:r>
              <a:rPr lang="el-GR" dirty="0" err="1">
                <a:hlinkClick r:id="rId4"/>
              </a:rPr>
              <a:t>l'Araignée</a:t>
            </a:r>
            <a:r>
              <a:rPr lang="el-GR" dirty="0">
                <a:hlinkClick r:id="rId4"/>
              </a:rPr>
              <a:t>)</a:t>
            </a:r>
            <a:r>
              <a:rPr lang="el-GR" dirty="0"/>
              <a:t>, του </a:t>
            </a:r>
            <a:r>
              <a:rPr lang="el-GR" dirty="0" err="1">
                <a:hlinkClick r:id="rId5"/>
              </a:rPr>
              <a:t>Ralph</a:t>
            </a:r>
            <a:r>
              <a:rPr lang="el-GR" dirty="0">
                <a:hlinkClick r:id="rId5"/>
              </a:rPr>
              <a:t> </a:t>
            </a:r>
            <a:r>
              <a:rPr lang="el-GR" dirty="0" err="1">
                <a:hlinkClick r:id="rId5"/>
              </a:rPr>
              <a:t>Vaughan</a:t>
            </a:r>
            <a:r>
              <a:rPr lang="el-GR" dirty="0">
                <a:hlinkClick r:id="rId5"/>
              </a:rPr>
              <a:t> </a:t>
            </a:r>
            <a:r>
              <a:rPr lang="el-GR" dirty="0" err="1">
                <a:hlinkClick r:id="rId5"/>
              </a:rPr>
              <a:t>Williams</a:t>
            </a:r>
            <a:r>
              <a:rPr lang="el-GR" dirty="0">
                <a:hlinkClick r:id="rId5"/>
              </a:rPr>
              <a:t> (A Sea </a:t>
            </a:r>
            <a:r>
              <a:rPr lang="el-GR" dirty="0" err="1">
                <a:hlinkClick r:id="rId5"/>
              </a:rPr>
              <a:t>Symphony</a:t>
            </a:r>
            <a:r>
              <a:rPr lang="el-GR" dirty="0">
                <a:hlinkClick r:id="rId5"/>
              </a:rPr>
              <a:t>)</a:t>
            </a:r>
            <a:r>
              <a:rPr lang="el-GR" dirty="0"/>
              <a:t>. Οι μαθητές της ομάδας </a:t>
            </a:r>
            <a:r>
              <a:rPr lang="en-US" dirty="0"/>
              <a:t>Hooper</a:t>
            </a:r>
            <a:r>
              <a:rPr lang="el-GR" dirty="0"/>
              <a:t> ακούν αντίστοιχα έργα του </a:t>
            </a:r>
            <a:r>
              <a:rPr lang="el-GR" dirty="0" err="1">
                <a:hlinkClick r:id="rId6"/>
              </a:rPr>
              <a:t>Arnold</a:t>
            </a:r>
            <a:r>
              <a:rPr lang="el-GR" dirty="0">
                <a:hlinkClick r:id="rId6"/>
              </a:rPr>
              <a:t> </a:t>
            </a:r>
            <a:r>
              <a:rPr lang="el-GR" dirty="0" err="1">
                <a:hlinkClick r:id="rId6"/>
              </a:rPr>
              <a:t>Schönberg</a:t>
            </a:r>
            <a:r>
              <a:rPr lang="el-GR" dirty="0">
                <a:hlinkClick r:id="rId6"/>
              </a:rPr>
              <a:t> (</a:t>
            </a:r>
            <a:r>
              <a:rPr lang="el-GR" dirty="0" err="1">
                <a:hlinkClick r:id="rId6"/>
              </a:rPr>
              <a:t>Peripetie</a:t>
            </a:r>
            <a:r>
              <a:rPr lang="el-GR" dirty="0">
                <a:hlinkClick r:id="rId6"/>
              </a:rPr>
              <a:t>)</a:t>
            </a:r>
            <a:r>
              <a:rPr lang="el-GR" dirty="0"/>
              <a:t> του </a:t>
            </a:r>
            <a:r>
              <a:rPr lang="el-GR" dirty="0" err="1">
                <a:hlinkClick r:id="rId7"/>
              </a:rPr>
              <a:t>Anton</a:t>
            </a:r>
            <a:r>
              <a:rPr lang="el-GR" dirty="0">
                <a:hlinkClick r:id="rId7"/>
              </a:rPr>
              <a:t> </a:t>
            </a:r>
            <a:r>
              <a:rPr lang="el-GR" dirty="0" err="1">
                <a:hlinkClick r:id="rId7"/>
              </a:rPr>
              <a:t>Friedrich</a:t>
            </a:r>
            <a:r>
              <a:rPr lang="el-GR" dirty="0">
                <a:hlinkClick r:id="rId7"/>
              </a:rPr>
              <a:t> </a:t>
            </a:r>
            <a:r>
              <a:rPr lang="el-GR" dirty="0" err="1">
                <a:hlinkClick r:id="rId7"/>
              </a:rPr>
              <a:t>Wilhelm</a:t>
            </a:r>
            <a:r>
              <a:rPr lang="el-GR" dirty="0">
                <a:hlinkClick r:id="rId7"/>
              </a:rPr>
              <a:t> </a:t>
            </a:r>
            <a:r>
              <a:rPr lang="el-GR" dirty="0" err="1">
                <a:hlinkClick r:id="rId7"/>
              </a:rPr>
              <a:t>von</a:t>
            </a:r>
            <a:r>
              <a:rPr lang="el-GR" dirty="0">
                <a:hlinkClick r:id="rId7"/>
              </a:rPr>
              <a:t> </a:t>
            </a:r>
            <a:r>
              <a:rPr lang="el-GR" dirty="0" err="1">
                <a:hlinkClick r:id="rId7"/>
              </a:rPr>
              <a:t>Webern</a:t>
            </a:r>
            <a:r>
              <a:rPr lang="el-GR" dirty="0">
                <a:hlinkClick r:id="rId7"/>
              </a:rPr>
              <a:t> (</a:t>
            </a:r>
            <a:r>
              <a:rPr lang="el-GR" dirty="0" err="1">
                <a:hlinkClick r:id="rId7"/>
              </a:rPr>
              <a:t>Variations</a:t>
            </a:r>
            <a:r>
              <a:rPr lang="el-GR" dirty="0">
                <a:hlinkClick r:id="rId7"/>
              </a:rPr>
              <a:t> for </a:t>
            </a:r>
            <a:r>
              <a:rPr lang="el-GR" dirty="0" err="1">
                <a:hlinkClick r:id="rId7"/>
              </a:rPr>
              <a:t>Piano</a:t>
            </a:r>
            <a:r>
              <a:rPr lang="el-GR" dirty="0">
                <a:hlinkClick r:id="rId7"/>
              </a:rPr>
              <a:t>, </a:t>
            </a:r>
            <a:r>
              <a:rPr lang="el-GR" dirty="0" err="1">
                <a:hlinkClick r:id="rId7"/>
              </a:rPr>
              <a:t>Op</a:t>
            </a:r>
            <a:r>
              <a:rPr lang="el-GR" dirty="0">
                <a:hlinkClick r:id="rId7"/>
              </a:rPr>
              <a:t> 27)</a:t>
            </a:r>
            <a:r>
              <a:rPr lang="el-GR" dirty="0"/>
              <a:t>, του </a:t>
            </a:r>
            <a:r>
              <a:rPr lang="el-GR" dirty="0" err="1">
                <a:hlinkClick r:id="rId8"/>
              </a:rPr>
              <a:t>Alban</a:t>
            </a:r>
            <a:r>
              <a:rPr lang="el-GR" dirty="0">
                <a:hlinkClick r:id="rId8"/>
              </a:rPr>
              <a:t> </a:t>
            </a:r>
            <a:r>
              <a:rPr lang="el-GR" dirty="0" err="1">
                <a:hlinkClick r:id="rId8"/>
              </a:rPr>
              <a:t>Berg</a:t>
            </a:r>
            <a:r>
              <a:rPr lang="el-GR" dirty="0">
                <a:hlinkClick r:id="rId8"/>
              </a:rPr>
              <a:t> (</a:t>
            </a:r>
            <a:r>
              <a:rPr lang="el-GR" dirty="0" err="1">
                <a:hlinkClick r:id="rId8"/>
              </a:rPr>
              <a:t>Wozzeck</a:t>
            </a:r>
            <a:r>
              <a:rPr lang="el-GR" dirty="0">
                <a:hlinkClick r:id="rId8"/>
              </a:rPr>
              <a:t>)</a:t>
            </a:r>
            <a:r>
              <a:rPr lang="el-GR" dirty="0"/>
              <a:t>. Υπό την επίδραση της μουσικής και ακολουθώντας τις οδηγίες του  Φύλλου εργασίας 3 γράφουν τρία χάικου τα οποία και αποθηκεύουν στο </a:t>
            </a:r>
            <a:r>
              <a:rPr lang="el-GR" dirty="0" err="1"/>
              <a:t>Google</a:t>
            </a:r>
            <a:r>
              <a:rPr lang="el-GR" dirty="0"/>
              <a:t> </a:t>
            </a:r>
            <a:r>
              <a:rPr lang="el-GR" dirty="0" err="1"/>
              <a:t>Drive</a:t>
            </a:r>
            <a:r>
              <a:rPr lang="el-GR" dirty="0"/>
              <a:t> ως κοινόχρηστο για όλους έγγραφο.</a:t>
            </a:r>
          </a:p>
          <a:p>
            <a:pPr lvl="0"/>
            <a:r>
              <a:rPr lang="el-GR" dirty="0"/>
              <a:t>Στον ελεύθερο χρόνο τους οι συμμετέχοντες πειραματίζονται με τις λειτουργίες του προγράμματος επεξεργασίας </a:t>
            </a:r>
            <a:r>
              <a:rPr lang="en-US" dirty="0"/>
              <a:t>video </a:t>
            </a:r>
            <a:r>
              <a:rPr lang="en-US" dirty="0" err="1"/>
              <a:t>OpenShot</a:t>
            </a:r>
            <a:endParaRPr lang="el-GR" dirty="0"/>
          </a:p>
          <a:p>
            <a:r>
              <a:rPr lang="el-GR" dirty="0"/>
              <a:t> </a:t>
            </a:r>
          </a:p>
          <a:p>
            <a:endParaRPr lang="el-GR" dirty="0"/>
          </a:p>
        </p:txBody>
      </p:sp>
    </p:spTree>
    <p:extLst>
      <p:ext uri="{BB962C8B-B14F-4D97-AF65-F5344CB8AC3E}">
        <p14:creationId xmlns:p14="http://schemas.microsoft.com/office/powerpoint/2010/main" val="1889671824"/>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386</Words>
  <Application>Microsoft Office PowerPoint</Application>
  <PresentationFormat>Ευρεία οθόνη</PresentationFormat>
  <Paragraphs>14</Paragraphs>
  <Slides>2</Slides>
  <Notes>0</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2</vt:i4>
      </vt:variant>
    </vt:vector>
  </HeadingPairs>
  <TitlesOfParts>
    <vt:vector size="6" baseType="lpstr">
      <vt:lpstr>Arial</vt:lpstr>
      <vt:lpstr>Calibri</vt:lpstr>
      <vt:lpstr>Calibri Light</vt:lpstr>
      <vt:lpstr>Θέμα του Office</vt:lpstr>
      <vt:lpstr>Παρουσίαση του PowerPoint</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eleni kartsaka</dc:creator>
  <cp:lastModifiedBy>eleni kartsaka</cp:lastModifiedBy>
  <cp:revision>2</cp:revision>
  <dcterms:created xsi:type="dcterms:W3CDTF">2020-05-22T16:24:58Z</dcterms:created>
  <dcterms:modified xsi:type="dcterms:W3CDTF">2023-02-07T20:55:00Z</dcterms:modified>
</cp:coreProperties>
</file>