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64" r:id="rId4"/>
    <p:sldId id="266" r:id="rId5"/>
    <p:sldId id="271" r:id="rId6"/>
    <p:sldId id="259" r:id="rId7"/>
    <p:sldId id="261" r:id="rId8"/>
    <p:sldId id="268" r:id="rId9"/>
    <p:sldId id="269" r:id="rId10"/>
    <p:sldId id="270" r:id="rId11"/>
    <p:sldId id="262" r:id="rId12"/>
    <p:sldId id="265" r:id="rId13"/>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CEFE"/>
    <a:srgbClr val="B432BE"/>
    <a:srgbClr val="D830B8"/>
    <a:srgbClr val="CC99FF"/>
    <a:srgbClr val="99FFCC"/>
    <a:srgbClr val="FFCCFF"/>
    <a:srgbClr val="FFFFCC"/>
    <a:srgbClr val="FFC1E4"/>
    <a:srgbClr val="CCECFF"/>
    <a:srgbClr val="FBA9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6" d="100"/>
          <a:sy n="46" d="100"/>
        </p:scale>
        <p:origin x="58" y="77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9B1B1AB-78C4-40AA-9A83-687C9F8E0B5B}"/>
              </a:ext>
            </a:extLst>
          </p:cNvPr>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61279FEF-300A-4FE1-BED1-B989E5A4FD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p>
        </p:txBody>
      </p:sp>
      <p:sp>
        <p:nvSpPr>
          <p:cNvPr id="4" name="Θέση ημερομηνίας 3">
            <a:extLst>
              <a:ext uri="{FF2B5EF4-FFF2-40B4-BE49-F238E27FC236}">
                <a16:creationId xmlns:a16="http://schemas.microsoft.com/office/drawing/2014/main" id="{C036C92E-78BC-430B-826A-2999B5F97B2D}"/>
              </a:ext>
            </a:extLst>
          </p:cNvPr>
          <p:cNvSpPr>
            <a:spLocks noGrp="1"/>
          </p:cNvSpPr>
          <p:nvPr>
            <p:ph type="dt" sz="half" idx="10"/>
          </p:nvPr>
        </p:nvSpPr>
        <p:spPr/>
        <p:txBody>
          <a:bodyPr/>
          <a:lstStyle/>
          <a:p>
            <a:fld id="{814E7723-05B4-4F8D-966F-8C3A7F2CC16B}" type="datetimeFigureOut">
              <a:rPr lang="el-GR" smtClean="0"/>
              <a:t>3/6/2020</a:t>
            </a:fld>
            <a:endParaRPr lang="el-GR"/>
          </a:p>
        </p:txBody>
      </p:sp>
      <p:sp>
        <p:nvSpPr>
          <p:cNvPr id="5" name="Θέση υποσέλιδου 4">
            <a:extLst>
              <a:ext uri="{FF2B5EF4-FFF2-40B4-BE49-F238E27FC236}">
                <a16:creationId xmlns:a16="http://schemas.microsoft.com/office/drawing/2014/main" id="{B1F4C2A6-CA3A-40F1-B047-A4D976BA5B7F}"/>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A7FB4A70-5631-4706-8ED4-1E6332E5CECA}"/>
              </a:ext>
            </a:extLst>
          </p:cNvPr>
          <p:cNvSpPr>
            <a:spLocks noGrp="1"/>
          </p:cNvSpPr>
          <p:nvPr>
            <p:ph type="sldNum" sz="quarter" idx="12"/>
          </p:nvPr>
        </p:nvSpPr>
        <p:spPr/>
        <p:txBody>
          <a:bodyPr/>
          <a:lstStyle/>
          <a:p>
            <a:fld id="{EA24B074-4D35-4B22-9942-B4529C6941C8}" type="slidenum">
              <a:rPr lang="el-GR" smtClean="0"/>
              <a:t>‹#›</a:t>
            </a:fld>
            <a:endParaRPr lang="el-GR"/>
          </a:p>
        </p:txBody>
      </p:sp>
    </p:spTree>
    <p:extLst>
      <p:ext uri="{BB962C8B-B14F-4D97-AF65-F5344CB8AC3E}">
        <p14:creationId xmlns:p14="http://schemas.microsoft.com/office/powerpoint/2010/main" val="1536579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0FD7FA4-7C25-4970-B3D9-5A09E88C2E03}"/>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25BBADF7-87C3-4569-8125-FF9D1540B40F}"/>
              </a:ext>
            </a:extLst>
          </p:cNvPr>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A7557040-60BB-462D-83C0-7EA5B979CAAF}"/>
              </a:ext>
            </a:extLst>
          </p:cNvPr>
          <p:cNvSpPr>
            <a:spLocks noGrp="1"/>
          </p:cNvSpPr>
          <p:nvPr>
            <p:ph type="dt" sz="half" idx="10"/>
          </p:nvPr>
        </p:nvSpPr>
        <p:spPr/>
        <p:txBody>
          <a:bodyPr/>
          <a:lstStyle/>
          <a:p>
            <a:fld id="{814E7723-05B4-4F8D-966F-8C3A7F2CC16B}" type="datetimeFigureOut">
              <a:rPr lang="el-GR" smtClean="0"/>
              <a:t>3/6/2020</a:t>
            </a:fld>
            <a:endParaRPr lang="el-GR"/>
          </a:p>
        </p:txBody>
      </p:sp>
      <p:sp>
        <p:nvSpPr>
          <p:cNvPr id="5" name="Θέση υποσέλιδου 4">
            <a:extLst>
              <a:ext uri="{FF2B5EF4-FFF2-40B4-BE49-F238E27FC236}">
                <a16:creationId xmlns:a16="http://schemas.microsoft.com/office/drawing/2014/main" id="{D0D50D8C-FC2D-4F22-9AEF-4A18FBC25BB1}"/>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0B557B81-EA46-465E-9253-317C8D87AC84}"/>
              </a:ext>
            </a:extLst>
          </p:cNvPr>
          <p:cNvSpPr>
            <a:spLocks noGrp="1"/>
          </p:cNvSpPr>
          <p:nvPr>
            <p:ph type="sldNum" sz="quarter" idx="12"/>
          </p:nvPr>
        </p:nvSpPr>
        <p:spPr/>
        <p:txBody>
          <a:bodyPr/>
          <a:lstStyle/>
          <a:p>
            <a:fld id="{EA24B074-4D35-4B22-9942-B4529C6941C8}" type="slidenum">
              <a:rPr lang="el-GR" smtClean="0"/>
              <a:t>‹#›</a:t>
            </a:fld>
            <a:endParaRPr lang="el-GR"/>
          </a:p>
        </p:txBody>
      </p:sp>
    </p:spTree>
    <p:extLst>
      <p:ext uri="{BB962C8B-B14F-4D97-AF65-F5344CB8AC3E}">
        <p14:creationId xmlns:p14="http://schemas.microsoft.com/office/powerpoint/2010/main" val="377661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a:extLst>
              <a:ext uri="{FF2B5EF4-FFF2-40B4-BE49-F238E27FC236}">
                <a16:creationId xmlns:a16="http://schemas.microsoft.com/office/drawing/2014/main" id="{C27E83DE-F671-4B4C-88EF-92EB3B0BB529}"/>
              </a:ext>
            </a:extLst>
          </p:cNvPr>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D1C3DB47-2D4E-452B-A5C3-FB0D02269BA9}"/>
              </a:ext>
            </a:extLst>
          </p:cNvPr>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0D7138A4-7625-441E-BD01-00CF77DCF02F}"/>
              </a:ext>
            </a:extLst>
          </p:cNvPr>
          <p:cNvSpPr>
            <a:spLocks noGrp="1"/>
          </p:cNvSpPr>
          <p:nvPr>
            <p:ph type="dt" sz="half" idx="10"/>
          </p:nvPr>
        </p:nvSpPr>
        <p:spPr/>
        <p:txBody>
          <a:bodyPr/>
          <a:lstStyle/>
          <a:p>
            <a:fld id="{814E7723-05B4-4F8D-966F-8C3A7F2CC16B}" type="datetimeFigureOut">
              <a:rPr lang="el-GR" smtClean="0"/>
              <a:t>3/6/2020</a:t>
            </a:fld>
            <a:endParaRPr lang="el-GR"/>
          </a:p>
        </p:txBody>
      </p:sp>
      <p:sp>
        <p:nvSpPr>
          <p:cNvPr id="5" name="Θέση υποσέλιδου 4">
            <a:extLst>
              <a:ext uri="{FF2B5EF4-FFF2-40B4-BE49-F238E27FC236}">
                <a16:creationId xmlns:a16="http://schemas.microsoft.com/office/drawing/2014/main" id="{EBFD39E3-281F-4376-A0EE-F859B16E2315}"/>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4B34DAC9-4494-4285-8392-109F66C2D67F}"/>
              </a:ext>
            </a:extLst>
          </p:cNvPr>
          <p:cNvSpPr>
            <a:spLocks noGrp="1"/>
          </p:cNvSpPr>
          <p:nvPr>
            <p:ph type="sldNum" sz="quarter" idx="12"/>
          </p:nvPr>
        </p:nvSpPr>
        <p:spPr/>
        <p:txBody>
          <a:bodyPr/>
          <a:lstStyle/>
          <a:p>
            <a:fld id="{EA24B074-4D35-4B22-9942-B4529C6941C8}" type="slidenum">
              <a:rPr lang="el-GR" smtClean="0"/>
              <a:t>‹#›</a:t>
            </a:fld>
            <a:endParaRPr lang="el-GR"/>
          </a:p>
        </p:txBody>
      </p:sp>
    </p:spTree>
    <p:extLst>
      <p:ext uri="{BB962C8B-B14F-4D97-AF65-F5344CB8AC3E}">
        <p14:creationId xmlns:p14="http://schemas.microsoft.com/office/powerpoint/2010/main" val="4097353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0C05D76-FC77-49F4-A5AF-76B260C46E15}"/>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C67E186A-38E6-4AB7-851E-AB5F0BDBEE0E}"/>
              </a:ext>
            </a:extLst>
          </p:cNvPr>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6BB8F4C7-A540-4D51-AC34-D7E6F10D2B6E}"/>
              </a:ext>
            </a:extLst>
          </p:cNvPr>
          <p:cNvSpPr>
            <a:spLocks noGrp="1"/>
          </p:cNvSpPr>
          <p:nvPr>
            <p:ph type="dt" sz="half" idx="10"/>
          </p:nvPr>
        </p:nvSpPr>
        <p:spPr/>
        <p:txBody>
          <a:bodyPr/>
          <a:lstStyle/>
          <a:p>
            <a:fld id="{814E7723-05B4-4F8D-966F-8C3A7F2CC16B}" type="datetimeFigureOut">
              <a:rPr lang="el-GR" smtClean="0"/>
              <a:t>3/6/2020</a:t>
            </a:fld>
            <a:endParaRPr lang="el-GR"/>
          </a:p>
        </p:txBody>
      </p:sp>
      <p:sp>
        <p:nvSpPr>
          <p:cNvPr id="5" name="Θέση υποσέλιδου 4">
            <a:extLst>
              <a:ext uri="{FF2B5EF4-FFF2-40B4-BE49-F238E27FC236}">
                <a16:creationId xmlns:a16="http://schemas.microsoft.com/office/drawing/2014/main" id="{12C1C8BF-F97C-4B72-A12F-6A0BC1834745}"/>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8BB654C5-D34F-4BCD-8306-C71FBF5ADEF0}"/>
              </a:ext>
            </a:extLst>
          </p:cNvPr>
          <p:cNvSpPr>
            <a:spLocks noGrp="1"/>
          </p:cNvSpPr>
          <p:nvPr>
            <p:ph type="sldNum" sz="quarter" idx="12"/>
          </p:nvPr>
        </p:nvSpPr>
        <p:spPr/>
        <p:txBody>
          <a:bodyPr/>
          <a:lstStyle/>
          <a:p>
            <a:fld id="{EA24B074-4D35-4B22-9942-B4529C6941C8}" type="slidenum">
              <a:rPr lang="el-GR" smtClean="0"/>
              <a:t>‹#›</a:t>
            </a:fld>
            <a:endParaRPr lang="el-GR"/>
          </a:p>
        </p:txBody>
      </p:sp>
    </p:spTree>
    <p:extLst>
      <p:ext uri="{BB962C8B-B14F-4D97-AF65-F5344CB8AC3E}">
        <p14:creationId xmlns:p14="http://schemas.microsoft.com/office/powerpoint/2010/main" val="1245014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F57BBB6-9E53-4854-AAB1-B9191D0C5F64}"/>
              </a:ext>
            </a:extLst>
          </p:cNvPr>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5A276417-5B4F-4B0E-9F83-F2D8B504B2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3F7149DC-E46C-48E1-B253-FD16D10DC21C}"/>
              </a:ext>
            </a:extLst>
          </p:cNvPr>
          <p:cNvSpPr>
            <a:spLocks noGrp="1"/>
          </p:cNvSpPr>
          <p:nvPr>
            <p:ph type="dt" sz="half" idx="10"/>
          </p:nvPr>
        </p:nvSpPr>
        <p:spPr/>
        <p:txBody>
          <a:bodyPr/>
          <a:lstStyle/>
          <a:p>
            <a:fld id="{814E7723-05B4-4F8D-966F-8C3A7F2CC16B}" type="datetimeFigureOut">
              <a:rPr lang="el-GR" smtClean="0"/>
              <a:t>3/6/2020</a:t>
            </a:fld>
            <a:endParaRPr lang="el-GR"/>
          </a:p>
        </p:txBody>
      </p:sp>
      <p:sp>
        <p:nvSpPr>
          <p:cNvPr id="5" name="Θέση υποσέλιδου 4">
            <a:extLst>
              <a:ext uri="{FF2B5EF4-FFF2-40B4-BE49-F238E27FC236}">
                <a16:creationId xmlns:a16="http://schemas.microsoft.com/office/drawing/2014/main" id="{FED61F9E-A892-4BCF-AC5D-867B9E6D4310}"/>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FE7D585B-81C6-4561-85C7-7BC5BF1FCA2C}"/>
              </a:ext>
            </a:extLst>
          </p:cNvPr>
          <p:cNvSpPr>
            <a:spLocks noGrp="1"/>
          </p:cNvSpPr>
          <p:nvPr>
            <p:ph type="sldNum" sz="quarter" idx="12"/>
          </p:nvPr>
        </p:nvSpPr>
        <p:spPr/>
        <p:txBody>
          <a:bodyPr/>
          <a:lstStyle/>
          <a:p>
            <a:fld id="{EA24B074-4D35-4B22-9942-B4529C6941C8}" type="slidenum">
              <a:rPr lang="el-GR" smtClean="0"/>
              <a:t>‹#›</a:t>
            </a:fld>
            <a:endParaRPr lang="el-GR"/>
          </a:p>
        </p:txBody>
      </p:sp>
    </p:spTree>
    <p:extLst>
      <p:ext uri="{BB962C8B-B14F-4D97-AF65-F5344CB8AC3E}">
        <p14:creationId xmlns:p14="http://schemas.microsoft.com/office/powerpoint/2010/main" val="1723443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E1056E6-E10B-4D8A-951C-40795CF1425D}"/>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45FB0BC9-41F4-453F-9A72-2AEE4017B0C2}"/>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D523506F-10AE-420B-9828-0A997152C426}"/>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2A8C1C32-8CEA-4CD0-8EB8-7CAD2677ADE1}"/>
              </a:ext>
            </a:extLst>
          </p:cNvPr>
          <p:cNvSpPr>
            <a:spLocks noGrp="1"/>
          </p:cNvSpPr>
          <p:nvPr>
            <p:ph type="dt" sz="half" idx="10"/>
          </p:nvPr>
        </p:nvSpPr>
        <p:spPr/>
        <p:txBody>
          <a:bodyPr/>
          <a:lstStyle/>
          <a:p>
            <a:fld id="{814E7723-05B4-4F8D-966F-8C3A7F2CC16B}" type="datetimeFigureOut">
              <a:rPr lang="el-GR" smtClean="0"/>
              <a:t>3/6/2020</a:t>
            </a:fld>
            <a:endParaRPr lang="el-GR"/>
          </a:p>
        </p:txBody>
      </p:sp>
      <p:sp>
        <p:nvSpPr>
          <p:cNvPr id="6" name="Θέση υποσέλιδου 5">
            <a:extLst>
              <a:ext uri="{FF2B5EF4-FFF2-40B4-BE49-F238E27FC236}">
                <a16:creationId xmlns:a16="http://schemas.microsoft.com/office/drawing/2014/main" id="{E434EE01-17F6-4F62-9118-547E315CF11A}"/>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32FB887B-221E-42F3-B026-4345EEC2944C}"/>
              </a:ext>
            </a:extLst>
          </p:cNvPr>
          <p:cNvSpPr>
            <a:spLocks noGrp="1"/>
          </p:cNvSpPr>
          <p:nvPr>
            <p:ph type="sldNum" sz="quarter" idx="12"/>
          </p:nvPr>
        </p:nvSpPr>
        <p:spPr/>
        <p:txBody>
          <a:bodyPr/>
          <a:lstStyle/>
          <a:p>
            <a:fld id="{EA24B074-4D35-4B22-9942-B4529C6941C8}" type="slidenum">
              <a:rPr lang="el-GR" smtClean="0"/>
              <a:t>‹#›</a:t>
            </a:fld>
            <a:endParaRPr lang="el-GR"/>
          </a:p>
        </p:txBody>
      </p:sp>
    </p:spTree>
    <p:extLst>
      <p:ext uri="{BB962C8B-B14F-4D97-AF65-F5344CB8AC3E}">
        <p14:creationId xmlns:p14="http://schemas.microsoft.com/office/powerpoint/2010/main" val="561566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3D4FA35-7AD6-42C3-9C38-F047D32F3697}"/>
              </a:ext>
            </a:extLst>
          </p:cNvPr>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3F297253-A8CA-4ED0-9991-2DAA012E53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Θέση περιεχομένου 3">
            <a:extLst>
              <a:ext uri="{FF2B5EF4-FFF2-40B4-BE49-F238E27FC236}">
                <a16:creationId xmlns:a16="http://schemas.microsoft.com/office/drawing/2014/main" id="{233361D7-17C1-4399-B5A2-B4410D4C92D7}"/>
              </a:ext>
            </a:extLst>
          </p:cNvPr>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κειμένου 4">
            <a:extLst>
              <a:ext uri="{FF2B5EF4-FFF2-40B4-BE49-F238E27FC236}">
                <a16:creationId xmlns:a16="http://schemas.microsoft.com/office/drawing/2014/main" id="{6AED52D9-E057-45C9-83F8-7BC450CAED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217F258F-171C-4252-BFEB-DDA6F76F9BBA}"/>
              </a:ext>
            </a:extLst>
          </p:cNvPr>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70EF3586-EB61-4E30-B89F-A7D5B59E45F4}"/>
              </a:ext>
            </a:extLst>
          </p:cNvPr>
          <p:cNvSpPr>
            <a:spLocks noGrp="1"/>
          </p:cNvSpPr>
          <p:nvPr>
            <p:ph type="dt" sz="half" idx="10"/>
          </p:nvPr>
        </p:nvSpPr>
        <p:spPr/>
        <p:txBody>
          <a:bodyPr/>
          <a:lstStyle/>
          <a:p>
            <a:fld id="{814E7723-05B4-4F8D-966F-8C3A7F2CC16B}" type="datetimeFigureOut">
              <a:rPr lang="el-GR" smtClean="0"/>
              <a:t>3/6/2020</a:t>
            </a:fld>
            <a:endParaRPr lang="el-GR"/>
          </a:p>
        </p:txBody>
      </p:sp>
      <p:sp>
        <p:nvSpPr>
          <p:cNvPr id="8" name="Θέση υποσέλιδου 7">
            <a:extLst>
              <a:ext uri="{FF2B5EF4-FFF2-40B4-BE49-F238E27FC236}">
                <a16:creationId xmlns:a16="http://schemas.microsoft.com/office/drawing/2014/main" id="{3ED9E258-F006-4543-9A97-97F702BD8DD6}"/>
              </a:ext>
            </a:extLst>
          </p:cNvPr>
          <p:cNvSpPr>
            <a:spLocks noGrp="1"/>
          </p:cNvSpPr>
          <p:nvPr>
            <p:ph type="ftr" sz="quarter" idx="11"/>
          </p:nvPr>
        </p:nvSpPr>
        <p:spPr/>
        <p:txBody>
          <a:bodyPr/>
          <a:lstStyle/>
          <a:p>
            <a:endParaRPr lang="el-GR"/>
          </a:p>
        </p:txBody>
      </p:sp>
      <p:sp>
        <p:nvSpPr>
          <p:cNvPr id="9" name="Θέση αριθμού διαφάνειας 8">
            <a:extLst>
              <a:ext uri="{FF2B5EF4-FFF2-40B4-BE49-F238E27FC236}">
                <a16:creationId xmlns:a16="http://schemas.microsoft.com/office/drawing/2014/main" id="{B7F28738-B7C0-4649-A0A7-AC6340479403}"/>
              </a:ext>
            </a:extLst>
          </p:cNvPr>
          <p:cNvSpPr>
            <a:spLocks noGrp="1"/>
          </p:cNvSpPr>
          <p:nvPr>
            <p:ph type="sldNum" sz="quarter" idx="12"/>
          </p:nvPr>
        </p:nvSpPr>
        <p:spPr/>
        <p:txBody>
          <a:bodyPr/>
          <a:lstStyle/>
          <a:p>
            <a:fld id="{EA24B074-4D35-4B22-9942-B4529C6941C8}" type="slidenum">
              <a:rPr lang="el-GR" smtClean="0"/>
              <a:t>‹#›</a:t>
            </a:fld>
            <a:endParaRPr lang="el-GR"/>
          </a:p>
        </p:txBody>
      </p:sp>
    </p:spTree>
    <p:extLst>
      <p:ext uri="{BB962C8B-B14F-4D97-AF65-F5344CB8AC3E}">
        <p14:creationId xmlns:p14="http://schemas.microsoft.com/office/powerpoint/2010/main" val="3385747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16B777F-ADA0-4DDC-99A8-55E1BE601E85}"/>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C261B633-1805-479C-A799-26A2EDDD0D3D}"/>
              </a:ext>
            </a:extLst>
          </p:cNvPr>
          <p:cNvSpPr>
            <a:spLocks noGrp="1"/>
          </p:cNvSpPr>
          <p:nvPr>
            <p:ph type="dt" sz="half" idx="10"/>
          </p:nvPr>
        </p:nvSpPr>
        <p:spPr/>
        <p:txBody>
          <a:bodyPr/>
          <a:lstStyle/>
          <a:p>
            <a:fld id="{814E7723-05B4-4F8D-966F-8C3A7F2CC16B}" type="datetimeFigureOut">
              <a:rPr lang="el-GR" smtClean="0"/>
              <a:t>3/6/2020</a:t>
            </a:fld>
            <a:endParaRPr lang="el-GR"/>
          </a:p>
        </p:txBody>
      </p:sp>
      <p:sp>
        <p:nvSpPr>
          <p:cNvPr id="4" name="Θέση υποσέλιδου 3">
            <a:extLst>
              <a:ext uri="{FF2B5EF4-FFF2-40B4-BE49-F238E27FC236}">
                <a16:creationId xmlns:a16="http://schemas.microsoft.com/office/drawing/2014/main" id="{BA419BF0-0505-4A0D-90DA-AEABC30E0E73}"/>
              </a:ext>
            </a:extLst>
          </p:cNvPr>
          <p:cNvSpPr>
            <a:spLocks noGrp="1"/>
          </p:cNvSpPr>
          <p:nvPr>
            <p:ph type="ftr" sz="quarter" idx="11"/>
          </p:nvPr>
        </p:nvSpPr>
        <p:spPr/>
        <p:txBody>
          <a:bodyPr/>
          <a:lstStyle/>
          <a:p>
            <a:endParaRPr lang="el-GR"/>
          </a:p>
        </p:txBody>
      </p:sp>
      <p:sp>
        <p:nvSpPr>
          <p:cNvPr id="5" name="Θέση αριθμού διαφάνειας 4">
            <a:extLst>
              <a:ext uri="{FF2B5EF4-FFF2-40B4-BE49-F238E27FC236}">
                <a16:creationId xmlns:a16="http://schemas.microsoft.com/office/drawing/2014/main" id="{89A3E243-827C-421E-A74D-191A189A1019}"/>
              </a:ext>
            </a:extLst>
          </p:cNvPr>
          <p:cNvSpPr>
            <a:spLocks noGrp="1"/>
          </p:cNvSpPr>
          <p:nvPr>
            <p:ph type="sldNum" sz="quarter" idx="12"/>
          </p:nvPr>
        </p:nvSpPr>
        <p:spPr/>
        <p:txBody>
          <a:bodyPr/>
          <a:lstStyle/>
          <a:p>
            <a:fld id="{EA24B074-4D35-4B22-9942-B4529C6941C8}" type="slidenum">
              <a:rPr lang="el-GR" smtClean="0"/>
              <a:t>‹#›</a:t>
            </a:fld>
            <a:endParaRPr lang="el-GR"/>
          </a:p>
        </p:txBody>
      </p:sp>
    </p:spTree>
    <p:extLst>
      <p:ext uri="{BB962C8B-B14F-4D97-AF65-F5344CB8AC3E}">
        <p14:creationId xmlns:p14="http://schemas.microsoft.com/office/powerpoint/2010/main" val="309248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E429662A-E3DF-42E1-B15F-7C46F3E0DF7C}"/>
              </a:ext>
            </a:extLst>
          </p:cNvPr>
          <p:cNvSpPr>
            <a:spLocks noGrp="1"/>
          </p:cNvSpPr>
          <p:nvPr>
            <p:ph type="dt" sz="half" idx="10"/>
          </p:nvPr>
        </p:nvSpPr>
        <p:spPr/>
        <p:txBody>
          <a:bodyPr/>
          <a:lstStyle/>
          <a:p>
            <a:fld id="{814E7723-05B4-4F8D-966F-8C3A7F2CC16B}" type="datetimeFigureOut">
              <a:rPr lang="el-GR" smtClean="0"/>
              <a:t>3/6/2020</a:t>
            </a:fld>
            <a:endParaRPr lang="el-GR"/>
          </a:p>
        </p:txBody>
      </p:sp>
      <p:sp>
        <p:nvSpPr>
          <p:cNvPr id="3" name="Θέση υποσέλιδου 2">
            <a:extLst>
              <a:ext uri="{FF2B5EF4-FFF2-40B4-BE49-F238E27FC236}">
                <a16:creationId xmlns:a16="http://schemas.microsoft.com/office/drawing/2014/main" id="{F5774D9F-DC8F-4C06-9249-CC73A0311E3D}"/>
              </a:ext>
            </a:extLst>
          </p:cNvPr>
          <p:cNvSpPr>
            <a:spLocks noGrp="1"/>
          </p:cNvSpPr>
          <p:nvPr>
            <p:ph type="ftr" sz="quarter" idx="11"/>
          </p:nvPr>
        </p:nvSpPr>
        <p:spPr/>
        <p:txBody>
          <a:bodyPr/>
          <a:lstStyle/>
          <a:p>
            <a:endParaRPr lang="el-GR"/>
          </a:p>
        </p:txBody>
      </p:sp>
      <p:sp>
        <p:nvSpPr>
          <p:cNvPr id="4" name="Θέση αριθμού διαφάνειας 3">
            <a:extLst>
              <a:ext uri="{FF2B5EF4-FFF2-40B4-BE49-F238E27FC236}">
                <a16:creationId xmlns:a16="http://schemas.microsoft.com/office/drawing/2014/main" id="{F1B43033-45C3-4A43-91BC-7AB9D4672249}"/>
              </a:ext>
            </a:extLst>
          </p:cNvPr>
          <p:cNvSpPr>
            <a:spLocks noGrp="1"/>
          </p:cNvSpPr>
          <p:nvPr>
            <p:ph type="sldNum" sz="quarter" idx="12"/>
          </p:nvPr>
        </p:nvSpPr>
        <p:spPr/>
        <p:txBody>
          <a:bodyPr/>
          <a:lstStyle/>
          <a:p>
            <a:fld id="{EA24B074-4D35-4B22-9942-B4529C6941C8}" type="slidenum">
              <a:rPr lang="el-GR" smtClean="0"/>
              <a:t>‹#›</a:t>
            </a:fld>
            <a:endParaRPr lang="el-GR"/>
          </a:p>
        </p:txBody>
      </p:sp>
    </p:spTree>
    <p:extLst>
      <p:ext uri="{BB962C8B-B14F-4D97-AF65-F5344CB8AC3E}">
        <p14:creationId xmlns:p14="http://schemas.microsoft.com/office/powerpoint/2010/main" val="542591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340B5C5-B7DC-442E-8607-D31745C7B37D}"/>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3C473C6C-B736-4C02-8DB4-AE01B06425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κειμένου 3">
            <a:extLst>
              <a:ext uri="{FF2B5EF4-FFF2-40B4-BE49-F238E27FC236}">
                <a16:creationId xmlns:a16="http://schemas.microsoft.com/office/drawing/2014/main" id="{0FC37ACD-0864-4736-ABCA-7E3DF5C65B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8B553FD7-A5B4-4D00-8798-AD428BEFB7C9}"/>
              </a:ext>
            </a:extLst>
          </p:cNvPr>
          <p:cNvSpPr>
            <a:spLocks noGrp="1"/>
          </p:cNvSpPr>
          <p:nvPr>
            <p:ph type="dt" sz="half" idx="10"/>
          </p:nvPr>
        </p:nvSpPr>
        <p:spPr/>
        <p:txBody>
          <a:bodyPr/>
          <a:lstStyle/>
          <a:p>
            <a:fld id="{814E7723-05B4-4F8D-966F-8C3A7F2CC16B}" type="datetimeFigureOut">
              <a:rPr lang="el-GR" smtClean="0"/>
              <a:t>3/6/2020</a:t>
            </a:fld>
            <a:endParaRPr lang="el-GR"/>
          </a:p>
        </p:txBody>
      </p:sp>
      <p:sp>
        <p:nvSpPr>
          <p:cNvPr id="6" name="Θέση υποσέλιδου 5">
            <a:extLst>
              <a:ext uri="{FF2B5EF4-FFF2-40B4-BE49-F238E27FC236}">
                <a16:creationId xmlns:a16="http://schemas.microsoft.com/office/drawing/2014/main" id="{B05DBC77-00CB-4F5C-93C4-FFDE2EFF3E13}"/>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240D6A3D-FCB3-40C5-AB49-E8C69FE2A76E}"/>
              </a:ext>
            </a:extLst>
          </p:cNvPr>
          <p:cNvSpPr>
            <a:spLocks noGrp="1"/>
          </p:cNvSpPr>
          <p:nvPr>
            <p:ph type="sldNum" sz="quarter" idx="12"/>
          </p:nvPr>
        </p:nvSpPr>
        <p:spPr/>
        <p:txBody>
          <a:bodyPr/>
          <a:lstStyle/>
          <a:p>
            <a:fld id="{EA24B074-4D35-4B22-9942-B4529C6941C8}" type="slidenum">
              <a:rPr lang="el-GR" smtClean="0"/>
              <a:t>‹#›</a:t>
            </a:fld>
            <a:endParaRPr lang="el-GR"/>
          </a:p>
        </p:txBody>
      </p:sp>
    </p:spTree>
    <p:extLst>
      <p:ext uri="{BB962C8B-B14F-4D97-AF65-F5344CB8AC3E}">
        <p14:creationId xmlns:p14="http://schemas.microsoft.com/office/powerpoint/2010/main" val="193950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2F9AA0F-398F-43C1-A51D-FA61AEA43B3D}"/>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FA47A2B1-51B4-44DD-82C3-7E9295DECA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199B9123-56B4-42D8-9A68-3C5B398A71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AEF04AAF-7108-42DB-B528-3C68C88F4540}"/>
              </a:ext>
            </a:extLst>
          </p:cNvPr>
          <p:cNvSpPr>
            <a:spLocks noGrp="1"/>
          </p:cNvSpPr>
          <p:nvPr>
            <p:ph type="dt" sz="half" idx="10"/>
          </p:nvPr>
        </p:nvSpPr>
        <p:spPr/>
        <p:txBody>
          <a:bodyPr/>
          <a:lstStyle/>
          <a:p>
            <a:fld id="{814E7723-05B4-4F8D-966F-8C3A7F2CC16B}" type="datetimeFigureOut">
              <a:rPr lang="el-GR" smtClean="0"/>
              <a:t>3/6/2020</a:t>
            </a:fld>
            <a:endParaRPr lang="el-GR"/>
          </a:p>
        </p:txBody>
      </p:sp>
      <p:sp>
        <p:nvSpPr>
          <p:cNvPr id="6" name="Θέση υποσέλιδου 5">
            <a:extLst>
              <a:ext uri="{FF2B5EF4-FFF2-40B4-BE49-F238E27FC236}">
                <a16:creationId xmlns:a16="http://schemas.microsoft.com/office/drawing/2014/main" id="{24BC8D5D-480E-4D7D-8385-C150ACFC4E32}"/>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863586CF-DDE7-4A67-B5B9-C46A2EFABBD3}"/>
              </a:ext>
            </a:extLst>
          </p:cNvPr>
          <p:cNvSpPr>
            <a:spLocks noGrp="1"/>
          </p:cNvSpPr>
          <p:nvPr>
            <p:ph type="sldNum" sz="quarter" idx="12"/>
          </p:nvPr>
        </p:nvSpPr>
        <p:spPr/>
        <p:txBody>
          <a:bodyPr/>
          <a:lstStyle/>
          <a:p>
            <a:fld id="{EA24B074-4D35-4B22-9942-B4529C6941C8}" type="slidenum">
              <a:rPr lang="el-GR" smtClean="0"/>
              <a:t>‹#›</a:t>
            </a:fld>
            <a:endParaRPr lang="el-GR"/>
          </a:p>
        </p:txBody>
      </p:sp>
    </p:spTree>
    <p:extLst>
      <p:ext uri="{BB962C8B-B14F-4D97-AF65-F5344CB8AC3E}">
        <p14:creationId xmlns:p14="http://schemas.microsoft.com/office/powerpoint/2010/main" val="1460897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a:extLst>
              <a:ext uri="{FF2B5EF4-FFF2-40B4-BE49-F238E27FC236}">
                <a16:creationId xmlns:a16="http://schemas.microsoft.com/office/drawing/2014/main" id="{95CD7711-3B85-48DD-B451-D593896D6E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D3C44365-0E84-44DD-9BD5-C9B0FE3D33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853954B7-12D1-4339-85C2-CA55AF4A4F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4E7723-05B4-4F8D-966F-8C3A7F2CC16B}" type="datetimeFigureOut">
              <a:rPr lang="el-GR" smtClean="0"/>
              <a:t>3/6/2020</a:t>
            </a:fld>
            <a:endParaRPr lang="el-GR"/>
          </a:p>
        </p:txBody>
      </p:sp>
      <p:sp>
        <p:nvSpPr>
          <p:cNvPr id="5" name="Θέση υποσέλιδου 4">
            <a:extLst>
              <a:ext uri="{FF2B5EF4-FFF2-40B4-BE49-F238E27FC236}">
                <a16:creationId xmlns:a16="http://schemas.microsoft.com/office/drawing/2014/main" id="{5934D209-2A78-45C3-83C6-D4E691FA5E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Θέση αριθμού διαφάνειας 5">
            <a:extLst>
              <a:ext uri="{FF2B5EF4-FFF2-40B4-BE49-F238E27FC236}">
                <a16:creationId xmlns:a16="http://schemas.microsoft.com/office/drawing/2014/main" id="{9C0F3CC7-A191-419A-8480-F766279DDE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24B074-4D35-4B22-9942-B4529C6941C8}" type="slidenum">
              <a:rPr lang="el-GR" smtClean="0"/>
              <a:t>‹#›</a:t>
            </a:fld>
            <a:endParaRPr lang="el-GR"/>
          </a:p>
        </p:txBody>
      </p:sp>
    </p:spTree>
    <p:extLst>
      <p:ext uri="{BB962C8B-B14F-4D97-AF65-F5344CB8AC3E}">
        <p14:creationId xmlns:p14="http://schemas.microsoft.com/office/powerpoint/2010/main" val="2821228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hyperlink" Target="https://en.wikipedia.org/wiki/Museum_of_Modern_Art" TargetMode="External"/><Relationship Id="rId7" Type="http://schemas.openxmlformats.org/officeDocument/2006/relationships/hyperlink" Target="https://www.wikiart.org/en/victor-vasarely" TargetMode="External"/><Relationship Id="rId2" Type="http://schemas.openxmlformats.org/officeDocument/2006/relationships/hyperlink" Target="https://americanart.si.edu/artwork/apricot-ripple-71506" TargetMode="External"/><Relationship Id="rId1" Type="http://schemas.openxmlformats.org/officeDocument/2006/relationships/slideLayout" Target="../slideLayouts/slideLayout2.xml"/><Relationship Id="rId6" Type="http://schemas.openxmlformats.org/officeDocument/2006/relationships/hyperlink" Target="https://www.google.com/url?sa=i&amp;url=https://www.clevelandart.org/centennial/centennial-loans/roy-lichtenstein-little-big-painting&amp;psig=AOvVaw3YR5DGQN84rJoyD-LrW1w0&amp;ust=1588259938108000&amp;source=images&amp;cd=vfe&amp;ved=0CA0QjhxqFwoTCOi6-sL3jekCFQAAAAAdAAAAABAb" TargetMode="External"/><Relationship Id="rId5" Type="http://schemas.openxmlformats.org/officeDocument/2006/relationships/hyperlink" Target="https://www.wikiart.org/en/bridget-riley" TargetMode="External"/><Relationship Id="rId4" Type="http://schemas.openxmlformats.org/officeDocument/2006/relationships/hyperlink" Target="https://www.wikiart.org/en/claude-tousignan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hyperlink" Target="photodentro.edu.gr/v/item/ds/8521/6562?fbclid=IwAR37TYTkRLra7VAFgdjzfc6lnEWVLtKkEz7_aO9cWkGk7PHMBvwUcaPKDOY"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ebooks.edu.gr/modules/ebook/show.php/DSDIM-A103/84/679,2543/" TargetMode="External"/><Relationship Id="rId2" Type="http://schemas.openxmlformats.org/officeDocument/2006/relationships/hyperlink" Target="http://ebooks.edu.gr/modules/ebook/show.php/DSGL107/134/974,3504/" TargetMode="External"/><Relationship Id="rId1" Type="http://schemas.openxmlformats.org/officeDocument/2006/relationships/slideLayout" Target="../slideLayouts/slideLayout2.xml"/><Relationship Id="rId6" Type="http://schemas.openxmlformats.org/officeDocument/2006/relationships/hyperlink" Target="https://kleki.com/?fbclid=IwAR20IpqscrHTqsq_EnghBiaq_lVIh7ukSl4vfznMErYKrV2s_UzOKvOTYvs" TargetMode="External"/><Relationship Id="rId5" Type="http://schemas.openxmlformats.org/officeDocument/2006/relationships/hyperlink" Target="http://www.edutv.gr/index.php/kallitexnika/to-kouti-me-ta-tessera-mystika-2o-epeisodio-to-magiko-skoini" TargetMode="External"/><Relationship Id="rId4" Type="http://schemas.openxmlformats.org/officeDocument/2006/relationships/hyperlink" Target="http://ebooks.edu.gr/modules/ebook/show.php/DSGYM-A104/56/435,1645/"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hyperlink" Target="http://ebooks.edu.gr/modules/ebook/show.php/DSDIM-A103/84/679,2543/" TargetMode="External"/><Relationship Id="rId7" Type="http://schemas.openxmlformats.org/officeDocument/2006/relationships/hyperlink" Target="https://kleki.com/?fbclid=IwAR20IpqscrHTqsq_EnghBiaq_lVIh7ukSl4vfznMErYKrV2s_UzOKvOTYvs" TargetMode="External"/><Relationship Id="rId2" Type="http://schemas.openxmlformats.org/officeDocument/2006/relationships/hyperlink" Target="http://ebooks.edu.gr/modules/ebook/show.php/DSGL107/134/974,3504/" TargetMode="External"/><Relationship Id="rId1" Type="http://schemas.openxmlformats.org/officeDocument/2006/relationships/slideLayout" Target="../slideLayouts/slideLayout2.xml"/><Relationship Id="rId6" Type="http://schemas.openxmlformats.org/officeDocument/2006/relationships/hyperlink" Target="https://learningapps.org/display?v=pk077anxj20" TargetMode="External"/><Relationship Id="rId5" Type="http://schemas.openxmlformats.org/officeDocument/2006/relationships/hyperlink" Target="http://www.edutv.gr/index.php/kallitexnika/to-kouti-me-ta-tessera-mystika-2o-epeisodio-to-magiko-skoini" TargetMode="External"/><Relationship Id="rId4" Type="http://schemas.openxmlformats.org/officeDocument/2006/relationships/hyperlink" Target="http://ebooks.edu.gr/modules/ebook/show.php/DSDIM-G101/711/4698,2124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answergarden.ch/123148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A9A0AF0-54ED-4B0C-A44B-72C6C72E110A}"/>
              </a:ext>
            </a:extLst>
          </p:cNvPr>
          <p:cNvSpPr>
            <a:spLocks noGrp="1"/>
          </p:cNvSpPr>
          <p:nvPr>
            <p:ph type="title"/>
          </p:nvPr>
        </p:nvSpPr>
        <p:spPr>
          <a:xfrm>
            <a:off x="642996" y="4571216"/>
            <a:ext cx="10906008" cy="1115415"/>
          </a:xfrm>
        </p:spPr>
        <p:txBody>
          <a:bodyPr vert="horz" lIns="91440" tIns="45720" rIns="91440" bIns="45720" rtlCol="0" anchor="b">
            <a:normAutofit/>
          </a:bodyPr>
          <a:lstStyle/>
          <a:p>
            <a:pPr algn="ctr"/>
            <a:r>
              <a:rPr lang="en-US" sz="6000" b="1" kern="1200">
                <a:solidFill>
                  <a:schemeClr val="tx1"/>
                </a:solidFill>
                <a:latin typeface="+mj-lt"/>
                <a:ea typeface="+mj-ea"/>
                <a:cs typeface="+mj-cs"/>
              </a:rPr>
              <a:t>Η γραμμή</a:t>
            </a:r>
          </a:p>
        </p:txBody>
      </p:sp>
      <p:pic>
        <p:nvPicPr>
          <p:cNvPr id="3074" name="Picture 2" descr="concept and design tutorial for lineart with charmant devianart group">
            <a:extLst>
              <a:ext uri="{FF2B5EF4-FFF2-40B4-BE49-F238E27FC236}">
                <a16:creationId xmlns:a16="http://schemas.microsoft.com/office/drawing/2014/main" id="{C277396E-0876-43ED-9A7C-76ADD9AE1F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720" r="29844" b="2"/>
          <a:stretch/>
        </p:blipFill>
        <p:spPr bwMode="auto">
          <a:xfrm>
            <a:off x="321628" y="320511"/>
            <a:ext cx="3794760" cy="393097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Leonardo da Vinci Famous Line Drawing">
            <a:extLst>
              <a:ext uri="{FF2B5EF4-FFF2-40B4-BE49-F238E27FC236}">
                <a16:creationId xmlns:a16="http://schemas.microsoft.com/office/drawing/2014/main" id="{9EC092A7-7ACC-4E2E-95C0-CDFBF21A90F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814" b="5"/>
          <a:stretch/>
        </p:blipFill>
        <p:spPr bwMode="auto">
          <a:xfrm>
            <a:off x="4198385" y="320511"/>
            <a:ext cx="3794760" cy="393097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iet Mondrian - Wikipedia">
            <a:extLst>
              <a:ext uri="{FF2B5EF4-FFF2-40B4-BE49-F238E27FC236}">
                <a16:creationId xmlns:a16="http://schemas.microsoft.com/office/drawing/2014/main" id="{498D2E60-FDD7-436C-84F9-EDCAAB8B8A3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991" r="24157" b="-2"/>
          <a:stretch/>
        </p:blipFill>
        <p:spPr bwMode="auto">
          <a:xfrm>
            <a:off x="8075142" y="320511"/>
            <a:ext cx="3794760" cy="3930978"/>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Straight Connector 74">
            <a:extLst>
              <a:ext uri="{FF2B5EF4-FFF2-40B4-BE49-F238E27FC236}">
                <a16:creationId xmlns:a16="http://schemas.microsoft.com/office/drawing/2014/main" id="{60188E89-AF78-40F6-B787-E9BD9C6256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5778706"/>
            <a:ext cx="9144000" cy="0"/>
          </a:xfrm>
          <a:prstGeom prst="line">
            <a:avLst/>
          </a:prstGeom>
          <a:ln w="19050">
            <a:solidFill>
              <a:srgbClr val="9881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3198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wdUpDiag">
          <a:fgClr>
            <a:srgbClr val="CC99FF"/>
          </a:fgClr>
          <a:bgClr>
            <a:schemeClr val="bg1"/>
          </a:bgClr>
        </a:pattFill>
        <a:effectLst/>
      </p:bgPr>
    </p:bg>
    <p:spTree>
      <p:nvGrpSpPr>
        <p:cNvPr id="1" name=""/>
        <p:cNvGrpSpPr/>
        <p:nvPr/>
      </p:nvGrpSpPr>
      <p:grpSpPr>
        <a:xfrm>
          <a:off x="0" y="0"/>
          <a:ext cx="0" cy="0"/>
          <a:chOff x="0" y="0"/>
          <a:chExt cx="0" cy="0"/>
        </a:xfrm>
      </p:grpSpPr>
      <p:sp>
        <p:nvSpPr>
          <p:cNvPr id="4" name="Οβάλ 3">
            <a:extLst>
              <a:ext uri="{FF2B5EF4-FFF2-40B4-BE49-F238E27FC236}">
                <a16:creationId xmlns:a16="http://schemas.microsoft.com/office/drawing/2014/main" id="{85339D61-17E5-4C49-87C0-4008FEFEEA3B}"/>
              </a:ext>
            </a:extLst>
          </p:cNvPr>
          <p:cNvSpPr/>
          <p:nvPr/>
        </p:nvSpPr>
        <p:spPr>
          <a:xfrm>
            <a:off x="2536135" y="55756"/>
            <a:ext cx="7119730" cy="6802244"/>
          </a:xfrm>
          <a:prstGeom prst="ellipse">
            <a:avLst/>
          </a:prstGeom>
          <a:pattFill prst="narVert">
            <a:fgClr>
              <a:schemeClr val="accent1"/>
            </a:fgClr>
            <a:bgClr>
              <a:schemeClr val="bg1"/>
            </a:bgClr>
          </a:patt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l-GR" sz="2400" b="1" dirty="0">
                <a:solidFill>
                  <a:schemeClr val="tx1"/>
                </a:solidFill>
              </a:rPr>
              <a:t>Μόλις φτιάξεις  το παραμύθι σου μπορείς να το ανεβάσεις στο φάκελό σου μαζί με τις ζωγραφιές σου. </a:t>
            </a:r>
          </a:p>
          <a:p>
            <a:pPr algn="ctr">
              <a:lnSpc>
                <a:spcPct val="150000"/>
              </a:lnSpc>
            </a:pPr>
            <a:r>
              <a:rPr lang="el-GR" sz="2400" b="1" dirty="0">
                <a:solidFill>
                  <a:schemeClr val="tx1"/>
                </a:solidFill>
              </a:rPr>
              <a:t>Θα χαρώ πολύ να το διαβάσω. Μπορείς αν θέλεις να τις στείλεις και στους συμμαθητές σου. Αν ενώσετε μετά όλα τα παραμύθια που θα γράψετε και να φτιάξετε μια συλλογή παραμυθιών που θα λέγεται: Όταν οι άνθρωποι είχαν καραντίνα.</a:t>
            </a:r>
          </a:p>
        </p:txBody>
      </p:sp>
    </p:spTree>
    <p:extLst>
      <p:ext uri="{BB962C8B-B14F-4D97-AF65-F5344CB8AC3E}">
        <p14:creationId xmlns:p14="http://schemas.microsoft.com/office/powerpoint/2010/main" val="2282501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dkHorz">
          <a:fgClr>
            <a:srgbClr val="D830B8"/>
          </a:fgClr>
          <a:bgClr>
            <a:schemeClr val="bg1"/>
          </a:bgClr>
        </a:pattFill>
        <a:effectLst/>
      </p:bgPr>
    </p:bg>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497B917A-FE01-42A3-996F-85E61F9F91CE}"/>
              </a:ext>
            </a:extLst>
          </p:cNvPr>
          <p:cNvSpPr>
            <a:spLocks noGrp="1"/>
          </p:cNvSpPr>
          <p:nvPr>
            <p:ph idx="1"/>
          </p:nvPr>
        </p:nvSpPr>
        <p:spPr>
          <a:xfrm>
            <a:off x="2862241" y="773962"/>
            <a:ext cx="5963935" cy="4977482"/>
          </a:xfrm>
          <a:pattFill prst="dkVert">
            <a:fgClr>
              <a:srgbClr val="FDCEFE"/>
            </a:fgClr>
            <a:bgClr>
              <a:schemeClr val="bg1"/>
            </a:bgClr>
          </a:pattFill>
        </p:spPr>
        <p:txBody>
          <a:bodyPr>
            <a:normAutofit fontScale="85000" lnSpcReduction="20000"/>
          </a:bodyPr>
          <a:lstStyle/>
          <a:p>
            <a:pPr marL="0" indent="0" algn="ctr">
              <a:buNone/>
            </a:pPr>
            <a:endParaRPr lang="el-GR" dirty="0"/>
          </a:p>
          <a:p>
            <a:pPr marL="0" indent="0" algn="ctr">
              <a:buNone/>
            </a:pPr>
            <a:r>
              <a:rPr lang="el-GR" sz="3100" b="1" dirty="0">
                <a:solidFill>
                  <a:schemeClr val="accent1">
                    <a:lumMod val="75000"/>
                  </a:schemeClr>
                </a:solidFill>
                <a:effectLst>
                  <a:outerShdw blurRad="38100" dist="38100" dir="2700000" algn="tl">
                    <a:srgbClr val="000000">
                      <a:alpha val="43137"/>
                    </a:srgbClr>
                  </a:outerShdw>
                </a:effectLst>
              </a:rPr>
              <a:t>Εύχομαι να είμαστε όλοι καλά </a:t>
            </a:r>
          </a:p>
          <a:p>
            <a:pPr marL="0" indent="0" algn="ctr">
              <a:buNone/>
            </a:pPr>
            <a:endParaRPr lang="el-GR" sz="3100" b="1" dirty="0">
              <a:solidFill>
                <a:schemeClr val="accent1">
                  <a:lumMod val="75000"/>
                </a:schemeClr>
              </a:solidFill>
              <a:effectLst>
                <a:outerShdw blurRad="38100" dist="38100" dir="2700000" algn="tl">
                  <a:srgbClr val="000000">
                    <a:alpha val="43137"/>
                  </a:srgbClr>
                </a:outerShdw>
              </a:effectLst>
            </a:endParaRPr>
          </a:p>
          <a:p>
            <a:pPr marL="0" indent="0" algn="ctr">
              <a:buNone/>
            </a:pPr>
            <a:r>
              <a:rPr lang="el-GR" sz="3100" b="1" dirty="0">
                <a:solidFill>
                  <a:schemeClr val="accent1">
                    <a:lumMod val="75000"/>
                  </a:schemeClr>
                </a:solidFill>
                <a:effectLst>
                  <a:outerShdw blurRad="38100" dist="38100" dir="2700000" algn="tl">
                    <a:srgbClr val="000000">
                      <a:alpha val="43137"/>
                    </a:srgbClr>
                  </a:outerShdw>
                </a:effectLst>
              </a:rPr>
              <a:t>και θα είμαστε. </a:t>
            </a:r>
          </a:p>
          <a:p>
            <a:pPr marL="0" indent="0" algn="ctr">
              <a:buNone/>
            </a:pPr>
            <a:endParaRPr lang="el-GR" sz="3100" b="1" dirty="0">
              <a:solidFill>
                <a:schemeClr val="accent1">
                  <a:lumMod val="75000"/>
                </a:schemeClr>
              </a:solidFill>
              <a:effectLst>
                <a:outerShdw blurRad="38100" dist="38100" dir="2700000" algn="tl">
                  <a:srgbClr val="000000">
                    <a:alpha val="43137"/>
                  </a:srgbClr>
                </a:outerShdw>
              </a:effectLst>
            </a:endParaRPr>
          </a:p>
          <a:p>
            <a:pPr marL="0" indent="0" algn="ctr">
              <a:buNone/>
            </a:pPr>
            <a:r>
              <a:rPr lang="el-GR" sz="3100" b="1" dirty="0">
                <a:solidFill>
                  <a:schemeClr val="accent1">
                    <a:lumMod val="75000"/>
                  </a:schemeClr>
                </a:solidFill>
                <a:effectLst>
                  <a:outerShdw blurRad="38100" dist="38100" dir="2700000" algn="tl">
                    <a:srgbClr val="000000">
                      <a:alpha val="43137"/>
                    </a:srgbClr>
                  </a:outerShdw>
                </a:effectLst>
              </a:rPr>
              <a:t>Γιατί όταν τηρούμε τις οδηγίες των</a:t>
            </a:r>
          </a:p>
          <a:p>
            <a:pPr marL="0" indent="0" algn="ctr">
              <a:buNone/>
            </a:pPr>
            <a:endParaRPr lang="el-GR" sz="3100" b="1" dirty="0">
              <a:solidFill>
                <a:schemeClr val="accent1">
                  <a:lumMod val="75000"/>
                </a:schemeClr>
              </a:solidFill>
              <a:effectLst>
                <a:outerShdw blurRad="38100" dist="38100" dir="2700000" algn="tl">
                  <a:srgbClr val="000000">
                    <a:alpha val="43137"/>
                  </a:srgbClr>
                </a:outerShdw>
              </a:effectLst>
            </a:endParaRPr>
          </a:p>
          <a:p>
            <a:pPr marL="0" indent="0" algn="ctr">
              <a:buNone/>
            </a:pPr>
            <a:r>
              <a:rPr lang="el-GR" sz="3100" b="1" dirty="0">
                <a:solidFill>
                  <a:schemeClr val="accent1">
                    <a:lumMod val="75000"/>
                  </a:schemeClr>
                </a:solidFill>
                <a:effectLst>
                  <a:outerShdw blurRad="38100" dist="38100" dir="2700000" algn="tl">
                    <a:srgbClr val="000000">
                      <a:alpha val="43137"/>
                    </a:srgbClr>
                  </a:outerShdw>
                </a:effectLst>
              </a:rPr>
              <a:t> ειδικών</a:t>
            </a:r>
          </a:p>
          <a:p>
            <a:pPr marL="0" indent="0" algn="ctr">
              <a:buNone/>
            </a:pPr>
            <a:endParaRPr lang="el-GR" sz="3100" b="1" dirty="0">
              <a:solidFill>
                <a:schemeClr val="accent1">
                  <a:lumMod val="75000"/>
                </a:schemeClr>
              </a:solidFill>
              <a:effectLst>
                <a:outerShdw blurRad="38100" dist="38100" dir="2700000" algn="tl">
                  <a:srgbClr val="000000">
                    <a:alpha val="43137"/>
                  </a:srgbClr>
                </a:outerShdw>
              </a:effectLst>
            </a:endParaRPr>
          </a:p>
          <a:p>
            <a:pPr marL="0" indent="0" algn="ctr">
              <a:buNone/>
            </a:pPr>
            <a:r>
              <a:rPr lang="el-GR" sz="3100" b="1" dirty="0">
                <a:solidFill>
                  <a:schemeClr val="accent1">
                    <a:lumMod val="75000"/>
                  </a:schemeClr>
                </a:solidFill>
                <a:effectLst>
                  <a:outerShdw blurRad="38100" dist="38100" dir="2700000" algn="tl">
                    <a:srgbClr val="000000">
                      <a:alpha val="43137"/>
                    </a:srgbClr>
                  </a:outerShdw>
                </a:effectLst>
              </a:rPr>
              <a:t> δεν περπατάμε σε τεντωμένο σκοινί</a:t>
            </a:r>
          </a:p>
          <a:p>
            <a:pPr marL="0" indent="0" algn="ctr">
              <a:buNone/>
            </a:pPr>
            <a:endParaRPr lang="el-GR" sz="3100" b="1" dirty="0">
              <a:solidFill>
                <a:schemeClr val="accent1">
                  <a:lumMod val="75000"/>
                </a:schemeClr>
              </a:solidFill>
              <a:effectLst>
                <a:outerShdw blurRad="38100" dist="38100" dir="2700000" algn="tl">
                  <a:srgbClr val="000000">
                    <a:alpha val="43137"/>
                  </a:srgbClr>
                </a:outerShdw>
              </a:effectLst>
            </a:endParaRPr>
          </a:p>
          <a:p>
            <a:pPr marL="0" indent="0" algn="ctr">
              <a:buNone/>
            </a:pPr>
            <a:r>
              <a:rPr lang="el-GR" sz="3100" b="1" dirty="0">
                <a:solidFill>
                  <a:schemeClr val="accent1">
                    <a:lumMod val="75000"/>
                  </a:schemeClr>
                </a:solidFill>
                <a:effectLst>
                  <a:outerShdw blurRad="38100" dist="38100" dir="2700000" algn="tl">
                    <a:srgbClr val="000000">
                      <a:alpha val="43137"/>
                    </a:srgbClr>
                  </a:outerShdw>
                </a:effectLst>
              </a:rPr>
              <a:t> αλλά σε ίσιο και ασφαλές μονοπάτι.</a:t>
            </a:r>
          </a:p>
          <a:p>
            <a:pPr marL="0" indent="0" algn="ctr">
              <a:buNone/>
            </a:pPr>
            <a:endParaRPr lang="el-GR" sz="3100" b="1" dirty="0">
              <a:solidFill>
                <a:schemeClr val="accent1">
                  <a:lumMod val="75000"/>
                </a:schemeClr>
              </a:solidFill>
              <a:effectLst>
                <a:outerShdw blurRad="38100" dist="38100" dir="2700000" algn="tl">
                  <a:srgbClr val="000000">
                    <a:alpha val="43137"/>
                  </a:srgbClr>
                </a:outerShdw>
              </a:effectLst>
            </a:endParaRPr>
          </a:p>
          <a:p>
            <a:pPr marL="0" indent="0" algn="ctr">
              <a:buNone/>
            </a:pPr>
            <a:endParaRPr lang="el-GR" sz="3100" b="1" dirty="0">
              <a:solidFill>
                <a:schemeClr val="accent1">
                  <a:lumMod val="75000"/>
                </a:schemeClr>
              </a:solidFill>
              <a:effectLst>
                <a:outerShdw blurRad="38100" dist="38100" dir="2700000" algn="tl">
                  <a:srgbClr val="000000">
                    <a:alpha val="43137"/>
                  </a:srgbClr>
                </a:outerShdw>
              </a:effectLst>
            </a:endParaRPr>
          </a:p>
          <a:p>
            <a:pPr marL="0" indent="0" algn="ctr">
              <a:buNone/>
            </a:pPr>
            <a:endParaRPr lang="el-GR" sz="3100" b="1" dirty="0">
              <a:solidFill>
                <a:schemeClr val="accent1">
                  <a:lumMod val="75000"/>
                </a:schemeClr>
              </a:solidFill>
              <a:effectLst>
                <a:outerShdw blurRad="38100" dist="38100" dir="2700000" algn="tl">
                  <a:srgbClr val="000000">
                    <a:alpha val="43137"/>
                  </a:srgbClr>
                </a:outerShdw>
              </a:effectLst>
            </a:endParaRPr>
          </a:p>
          <a:p>
            <a:pPr marL="0" indent="0" algn="ctr">
              <a:buNone/>
            </a:pPr>
            <a:endParaRPr lang="el-GR" sz="3100" b="1" dirty="0">
              <a:solidFill>
                <a:schemeClr val="accent1">
                  <a:lumMod val="75000"/>
                </a:schemeClr>
              </a:solidFill>
              <a:effectLst>
                <a:outerShdw blurRad="38100" dist="38100" dir="2700000" algn="tl">
                  <a:srgbClr val="000000">
                    <a:alpha val="43137"/>
                  </a:srgbClr>
                </a:outerShdw>
              </a:effectLst>
            </a:endParaRPr>
          </a:p>
          <a:p>
            <a:pPr marL="0" indent="0" algn="ctr">
              <a:buNone/>
            </a:pPr>
            <a:endParaRPr lang="el-GR" b="1" dirty="0">
              <a:solidFill>
                <a:schemeClr val="accent1">
                  <a:lumMod val="75000"/>
                </a:schemeClr>
              </a:solidFill>
            </a:endParaRPr>
          </a:p>
          <a:p>
            <a:pPr algn="ctr"/>
            <a:endParaRPr lang="el-GR" dirty="0"/>
          </a:p>
          <a:p>
            <a:pPr algn="ctr"/>
            <a:endParaRPr lang="el-GR" dirty="0"/>
          </a:p>
          <a:p>
            <a:pPr algn="ctr"/>
            <a:endParaRPr lang="el-GR" dirty="0"/>
          </a:p>
          <a:p>
            <a:pPr algn="ctr"/>
            <a:endParaRPr lang="el-GR" dirty="0"/>
          </a:p>
        </p:txBody>
      </p:sp>
    </p:spTree>
    <p:extLst>
      <p:ext uri="{BB962C8B-B14F-4D97-AF65-F5344CB8AC3E}">
        <p14:creationId xmlns:p14="http://schemas.microsoft.com/office/powerpoint/2010/main" val="44876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Ορθογώνιο 6">
            <a:extLst>
              <a:ext uri="{FF2B5EF4-FFF2-40B4-BE49-F238E27FC236}">
                <a16:creationId xmlns:a16="http://schemas.microsoft.com/office/drawing/2014/main" id="{0BF94401-2C4D-454A-A986-53FFC3A3A5B6}"/>
              </a:ext>
            </a:extLst>
          </p:cNvPr>
          <p:cNvSpPr/>
          <p:nvPr/>
        </p:nvSpPr>
        <p:spPr>
          <a:xfrm>
            <a:off x="178494" y="0"/>
            <a:ext cx="4890054" cy="9233297"/>
          </a:xfrm>
          <a:prstGeom prst="rect">
            <a:avLst/>
          </a:prstGeom>
        </p:spPr>
        <p:txBody>
          <a:bodyPr wrap="square">
            <a:spAutoFit/>
          </a:bodyPr>
          <a:lstStyle/>
          <a:p>
            <a:pPr eaLnBrk="0" fontAlgn="base" hangingPunct="0">
              <a:spcBef>
                <a:spcPct val="0"/>
              </a:spcBef>
              <a:spcAft>
                <a:spcPct val="0"/>
              </a:spcAft>
            </a:pPr>
            <a:endParaRPr lang="en-US" altLang="el-GR" dirty="0">
              <a:solidFill>
                <a:srgbClr val="000000"/>
              </a:solidFill>
              <a:latin typeface="WorkSans Light"/>
            </a:endParaRPr>
          </a:p>
          <a:p>
            <a:pPr marL="342900" indent="-342900" eaLnBrk="0" fontAlgn="base" hangingPunct="0">
              <a:spcBef>
                <a:spcPct val="0"/>
              </a:spcBef>
              <a:spcAft>
                <a:spcPct val="0"/>
              </a:spcAft>
              <a:buFont typeface="+mj-lt"/>
              <a:buAutoNum type="arabicPeriod"/>
            </a:pPr>
            <a:r>
              <a:rPr lang="en-US" dirty="0">
                <a:solidFill>
                  <a:srgbClr val="000000"/>
                </a:solidFill>
                <a:latin typeface="WorkSans Light"/>
              </a:rPr>
              <a:t> </a:t>
            </a:r>
            <a:r>
              <a:rPr lang="en-US" u="sng" dirty="0">
                <a:solidFill>
                  <a:srgbClr val="000000"/>
                </a:solidFill>
                <a:latin typeface="WorkSans Light"/>
              </a:rPr>
              <a:t>Gene Davis</a:t>
            </a:r>
            <a:r>
              <a:rPr lang="el-GR" u="sng" dirty="0">
                <a:solidFill>
                  <a:srgbClr val="000000"/>
                </a:solidFill>
                <a:latin typeface="WorkSans Light"/>
              </a:rPr>
              <a:t>, </a:t>
            </a:r>
            <a:r>
              <a:rPr lang="en-US" u="sng" dirty="0">
                <a:solidFill>
                  <a:srgbClr val="000000"/>
                </a:solidFill>
                <a:latin typeface="WorkSans Light"/>
              </a:rPr>
              <a:t>Apricot Ripple,</a:t>
            </a:r>
            <a:r>
              <a:rPr lang="en-US" u="sng" dirty="0">
                <a:hlinkClick r:id="rId2"/>
              </a:rPr>
              <a:t> </a:t>
            </a:r>
            <a:r>
              <a:rPr lang="en-US" u="sng" dirty="0"/>
              <a:t>1968, </a:t>
            </a:r>
            <a:r>
              <a:rPr lang="en-US" u="sng" dirty="0">
                <a:solidFill>
                  <a:srgbClr val="000000"/>
                </a:solidFill>
                <a:latin typeface="WorkSans Light"/>
              </a:rPr>
              <a:t>Smithsonian American Art Museum</a:t>
            </a:r>
          </a:p>
          <a:p>
            <a:pPr marL="342900" indent="-342900" eaLnBrk="0" fontAlgn="base" hangingPunct="0">
              <a:spcBef>
                <a:spcPct val="0"/>
              </a:spcBef>
              <a:spcAft>
                <a:spcPct val="0"/>
              </a:spcAft>
              <a:buFont typeface="+mj-lt"/>
              <a:buAutoNum type="arabicPeriod"/>
            </a:pPr>
            <a:endParaRPr lang="en-US" u="sng" dirty="0">
              <a:solidFill>
                <a:srgbClr val="000000"/>
              </a:solidFill>
              <a:latin typeface="WorkSans Light"/>
            </a:endParaRPr>
          </a:p>
          <a:p>
            <a:pPr marL="342900" indent="-342900" eaLnBrk="0" fontAlgn="base" hangingPunct="0">
              <a:spcBef>
                <a:spcPct val="0"/>
              </a:spcBef>
              <a:spcAft>
                <a:spcPct val="0"/>
              </a:spcAft>
              <a:buFont typeface="+mj-lt"/>
              <a:buAutoNum type="arabicPeriod"/>
            </a:pPr>
            <a:r>
              <a:rPr lang="en-US" u="sng" dirty="0">
                <a:solidFill>
                  <a:srgbClr val="000000"/>
                </a:solidFill>
                <a:latin typeface="WorkSans Light"/>
              </a:rPr>
              <a:t>Piet Mondrian </a:t>
            </a:r>
            <a:r>
              <a:rPr lang="nl-NL" u="sng" dirty="0">
                <a:solidFill>
                  <a:srgbClr val="000000"/>
                </a:solidFill>
                <a:latin typeface="WorkSans Light"/>
              </a:rPr>
              <a:t>Gezicht op strand en pier vanaf de duinen, Domburg, 1909</a:t>
            </a:r>
          </a:p>
          <a:p>
            <a:pPr marL="342900" indent="-342900" eaLnBrk="0" fontAlgn="base" hangingPunct="0">
              <a:spcBef>
                <a:spcPct val="0"/>
              </a:spcBef>
              <a:spcAft>
                <a:spcPct val="0"/>
              </a:spcAft>
              <a:buFont typeface="+mj-lt"/>
              <a:buAutoNum type="arabicPeriod"/>
            </a:pPr>
            <a:endParaRPr lang="en-US" u="sng" dirty="0">
              <a:solidFill>
                <a:srgbClr val="000000"/>
              </a:solidFill>
              <a:latin typeface="WorkSans Light"/>
            </a:endParaRPr>
          </a:p>
          <a:p>
            <a:pPr marL="342900" indent="-342900" eaLnBrk="0" fontAlgn="base" hangingPunct="0">
              <a:spcBef>
                <a:spcPct val="0"/>
              </a:spcBef>
              <a:spcAft>
                <a:spcPct val="0"/>
              </a:spcAft>
              <a:buFont typeface="+mj-lt"/>
              <a:buAutoNum type="arabicPeriod"/>
            </a:pPr>
            <a:r>
              <a:rPr lang="en-US" u="sng" dirty="0">
                <a:solidFill>
                  <a:srgbClr val="000000"/>
                </a:solidFill>
                <a:latin typeface="WorkSans Light"/>
              </a:rPr>
              <a:t>Pablo Picasso</a:t>
            </a:r>
            <a:r>
              <a:rPr lang="el-GR" u="sng" dirty="0">
                <a:solidFill>
                  <a:srgbClr val="000000"/>
                </a:solidFill>
                <a:latin typeface="WorkSans Light"/>
              </a:rPr>
              <a:t>, </a:t>
            </a:r>
            <a:r>
              <a:rPr lang="en-US" u="sng" dirty="0">
                <a:solidFill>
                  <a:srgbClr val="000000"/>
                </a:solidFill>
                <a:latin typeface="WorkSans Light"/>
              </a:rPr>
              <a:t>Girl Before A Mirror, 1932</a:t>
            </a:r>
            <a:r>
              <a:rPr lang="el-GR" u="sng" dirty="0">
                <a:solidFill>
                  <a:srgbClr val="000000"/>
                </a:solidFill>
                <a:latin typeface="WorkSans Light"/>
              </a:rPr>
              <a:t>, Λάδι σε καμβά</a:t>
            </a:r>
            <a:r>
              <a:rPr lang="en-US" u="sng" dirty="0">
                <a:solidFill>
                  <a:srgbClr val="000000"/>
                </a:solidFill>
                <a:latin typeface="WorkSans Light"/>
              </a:rPr>
              <a:t> </a:t>
            </a:r>
            <a:r>
              <a:rPr lang="en-US" u="sng" dirty="0">
                <a:solidFill>
                  <a:srgbClr val="000000"/>
                </a:solidFill>
                <a:latin typeface="WorkSans Light"/>
                <a:hlinkClick r:id="rId3">
                  <a:extLst>
                    <a:ext uri="{A12FA001-AC4F-418D-AE19-62706E023703}">
                      <ahyp:hlinkClr xmlns:ahyp="http://schemas.microsoft.com/office/drawing/2018/hyperlinkcolor" val="tx"/>
                    </a:ext>
                  </a:extLst>
                </a:hlinkClick>
              </a:rPr>
              <a:t>Museum of Modern Art</a:t>
            </a:r>
            <a:r>
              <a:rPr lang="en-US" u="sng" dirty="0">
                <a:solidFill>
                  <a:srgbClr val="000000"/>
                </a:solidFill>
                <a:latin typeface="WorkSans Light"/>
              </a:rPr>
              <a:t>, New York City</a:t>
            </a:r>
          </a:p>
          <a:p>
            <a:pPr marL="342900" indent="-342900" eaLnBrk="0" fontAlgn="base" hangingPunct="0">
              <a:spcBef>
                <a:spcPct val="0"/>
              </a:spcBef>
              <a:spcAft>
                <a:spcPct val="0"/>
              </a:spcAft>
              <a:buFont typeface="+mj-lt"/>
              <a:buAutoNum type="arabicPeriod"/>
            </a:pPr>
            <a:endParaRPr lang="en-US" dirty="0">
              <a:solidFill>
                <a:srgbClr val="000000"/>
              </a:solidFill>
              <a:latin typeface="WorkSans Light"/>
            </a:endParaRPr>
          </a:p>
          <a:p>
            <a:pPr marL="342900" indent="-342900" eaLnBrk="0" fontAlgn="base" hangingPunct="0">
              <a:spcBef>
                <a:spcPct val="0"/>
              </a:spcBef>
              <a:spcAft>
                <a:spcPct val="0"/>
              </a:spcAft>
              <a:buFont typeface="+mj-lt"/>
              <a:buAutoNum type="arabicPeriod"/>
            </a:pPr>
            <a:r>
              <a:rPr lang="fr-FR" u="sng" dirty="0">
                <a:solidFill>
                  <a:srgbClr val="000000"/>
                </a:solidFill>
                <a:latin typeface="WorkSans Light"/>
                <a:hlinkClick r:id="rId4">
                  <a:extLst>
                    <a:ext uri="{A12FA001-AC4F-418D-AE19-62706E023703}">
                      <ahyp:hlinkClr xmlns:ahyp="http://schemas.microsoft.com/office/drawing/2018/hyperlinkcolor" val="tx"/>
                    </a:ext>
                  </a:extLst>
                </a:hlinkClick>
              </a:rPr>
              <a:t>Claude Tousignant</a:t>
            </a:r>
            <a:r>
              <a:rPr lang="el-GR" u="sng" dirty="0">
                <a:solidFill>
                  <a:srgbClr val="000000"/>
                </a:solidFill>
                <a:latin typeface="WorkSans Light"/>
              </a:rPr>
              <a:t>, </a:t>
            </a:r>
            <a:r>
              <a:rPr lang="en-US" u="sng" dirty="0">
                <a:solidFill>
                  <a:srgbClr val="000000"/>
                </a:solidFill>
                <a:latin typeface="WorkSans Light"/>
              </a:rPr>
              <a:t>Chromatic Accelerator,  </a:t>
            </a:r>
            <a:r>
              <a:rPr lang="fr-FR" u="sng" dirty="0">
                <a:solidFill>
                  <a:srgbClr val="000000"/>
                </a:solidFill>
                <a:latin typeface="WorkSans Light"/>
              </a:rPr>
              <a:t>1967</a:t>
            </a:r>
          </a:p>
          <a:p>
            <a:pPr marL="342900" indent="-342900" eaLnBrk="0" fontAlgn="base" hangingPunct="0">
              <a:spcBef>
                <a:spcPct val="0"/>
              </a:spcBef>
              <a:spcAft>
                <a:spcPct val="0"/>
              </a:spcAft>
              <a:buFont typeface="+mj-lt"/>
              <a:buAutoNum type="arabicPeriod"/>
            </a:pPr>
            <a:endParaRPr lang="fr-FR" dirty="0">
              <a:solidFill>
                <a:srgbClr val="000000"/>
              </a:solidFill>
              <a:latin typeface="WorkSans Light"/>
            </a:endParaRPr>
          </a:p>
          <a:p>
            <a:pPr marL="342900" indent="-342900" eaLnBrk="0" fontAlgn="base" hangingPunct="0">
              <a:spcBef>
                <a:spcPct val="0"/>
              </a:spcBef>
              <a:spcAft>
                <a:spcPct val="0"/>
              </a:spcAft>
              <a:buFont typeface="+mj-lt"/>
              <a:buAutoNum type="arabicPeriod"/>
            </a:pPr>
            <a:r>
              <a:rPr lang="en-US" u="sng" dirty="0">
                <a:solidFill>
                  <a:srgbClr val="000000"/>
                </a:solidFill>
                <a:latin typeface="WorkSans Light"/>
                <a:hlinkClick r:id="rId5">
                  <a:extLst>
                    <a:ext uri="{A12FA001-AC4F-418D-AE19-62706E023703}">
                      <ahyp:hlinkClr xmlns:ahyp="http://schemas.microsoft.com/office/drawing/2018/hyperlinkcolor" val="tx"/>
                    </a:ext>
                  </a:extLst>
                </a:hlinkClick>
              </a:rPr>
              <a:t>Bridget Riley</a:t>
            </a:r>
            <a:r>
              <a:rPr lang="en-US" u="sng" dirty="0">
                <a:solidFill>
                  <a:srgbClr val="000000"/>
                </a:solidFill>
                <a:latin typeface="WorkSans Light"/>
              </a:rPr>
              <a:t>, Untitled (Diagonal Curve), 1966,  </a:t>
            </a:r>
          </a:p>
          <a:p>
            <a:pPr marL="342900" indent="-342900" eaLnBrk="0" fontAlgn="base" hangingPunct="0">
              <a:spcBef>
                <a:spcPct val="0"/>
              </a:spcBef>
              <a:spcAft>
                <a:spcPct val="0"/>
              </a:spcAft>
              <a:buFont typeface="+mj-lt"/>
              <a:buAutoNum type="arabicPeriod"/>
            </a:pPr>
            <a:endParaRPr lang="en-US" u="sng" dirty="0">
              <a:latin typeface="WorkSans Light"/>
              <a:hlinkClick r:id="rId6">
                <a:extLst>
                  <a:ext uri="{A12FA001-AC4F-418D-AE19-62706E023703}">
                    <ahyp:hlinkClr xmlns:ahyp="http://schemas.microsoft.com/office/drawing/2018/hyperlinkcolor" val="tx"/>
                  </a:ext>
                </a:extLst>
              </a:hlinkClick>
            </a:endParaRPr>
          </a:p>
          <a:p>
            <a:r>
              <a:rPr lang="el-GR" u="sng" dirty="0">
                <a:solidFill>
                  <a:srgbClr val="000000"/>
                </a:solidFill>
                <a:latin typeface="WorkSans Light"/>
                <a:hlinkClick r:id="rId6">
                  <a:extLst>
                    <a:ext uri="{A12FA001-AC4F-418D-AE19-62706E023703}">
                      <ahyp:hlinkClr xmlns:ahyp="http://schemas.microsoft.com/office/drawing/2018/hyperlinkcolor" val="tx"/>
                    </a:ext>
                  </a:extLst>
                </a:hlinkClick>
              </a:rPr>
              <a:t> </a:t>
            </a:r>
            <a:r>
              <a:rPr lang="el-GR" dirty="0"/>
              <a:t>Η επαναληπτική άσκηση πάνω στο ίδιο μοτίβο λειτουργεί </a:t>
            </a:r>
            <a:r>
              <a:rPr lang="el-GR" dirty="0" err="1"/>
              <a:t>αναστοχαστικά</a:t>
            </a:r>
            <a:r>
              <a:rPr lang="el-GR" dirty="0"/>
              <a:t> και ως αυτό-αξιολόγηση καθώς οι δυνατότητες που προσφέρουν τα ψηφιακά εργαλεία τους δίνουν την δυνατότητα να αλλάξουν ότι δεν τους αρέσει.</a:t>
            </a:r>
          </a:p>
          <a:p>
            <a:r>
              <a:rPr lang="el-GR" dirty="0"/>
              <a:t> </a:t>
            </a:r>
          </a:p>
          <a:p>
            <a:pPr eaLnBrk="0" fontAlgn="base" hangingPunct="0">
              <a:spcBef>
                <a:spcPct val="0"/>
              </a:spcBef>
              <a:spcAft>
                <a:spcPct val="0"/>
              </a:spcAft>
            </a:pPr>
            <a:r>
              <a:rPr lang="en-US" u="sng" dirty="0">
                <a:solidFill>
                  <a:srgbClr val="000000"/>
                </a:solidFill>
                <a:latin typeface="WorkSans Light"/>
                <a:hlinkClick r:id="rId6">
                  <a:extLst>
                    <a:ext uri="{A12FA001-AC4F-418D-AE19-62706E023703}">
                      <ahyp:hlinkClr xmlns:ahyp="http://schemas.microsoft.com/office/drawing/2018/hyperlinkcolor" val="tx"/>
                    </a:ext>
                  </a:extLst>
                </a:hlinkClick>
              </a:rPr>
              <a:t>:</a:t>
            </a:r>
            <a:r>
              <a:rPr lang="el-GR" u="sng" dirty="0">
                <a:solidFill>
                  <a:srgbClr val="000000"/>
                </a:solidFill>
                <a:latin typeface="WorkSans Light"/>
                <a:hlinkClick r:id="rId6">
                  <a:extLst>
                    <a:ext uri="{A12FA001-AC4F-418D-AE19-62706E023703}">
                      <ahyp:hlinkClr xmlns:ahyp="http://schemas.microsoft.com/office/drawing/2018/hyperlinkcolor" val="tx"/>
                    </a:ext>
                  </a:extLst>
                </a:hlinkClick>
              </a:rPr>
              <a:t>, </a:t>
            </a:r>
            <a:r>
              <a:rPr lang="en-US" u="sng" dirty="0">
                <a:solidFill>
                  <a:srgbClr val="000000"/>
                </a:solidFill>
                <a:latin typeface="WorkSans Light"/>
                <a:hlinkClick r:id="rId6">
                  <a:extLst>
                    <a:ext uri="{A12FA001-AC4F-418D-AE19-62706E023703}">
                      <ahyp:hlinkClr xmlns:ahyp="http://schemas.microsoft.com/office/drawing/2018/hyperlinkcolor" val="tx"/>
                    </a:ext>
                  </a:extLst>
                </a:hlinkClick>
              </a:rPr>
              <a:t>Little Big Painting</a:t>
            </a:r>
            <a:r>
              <a:rPr lang="el-GR" u="sng" dirty="0">
                <a:solidFill>
                  <a:srgbClr val="000000"/>
                </a:solidFill>
                <a:latin typeface="WorkSans Light"/>
                <a:hlinkClick r:id="rId6">
                  <a:extLst>
                    <a:ext uri="{A12FA001-AC4F-418D-AE19-62706E023703}">
                      <ahyp:hlinkClr xmlns:ahyp="http://schemas.microsoft.com/office/drawing/2018/hyperlinkcolor" val="tx"/>
                    </a:ext>
                  </a:extLst>
                </a:hlinkClick>
              </a:rPr>
              <a:t>, </a:t>
            </a:r>
            <a:r>
              <a:rPr lang="en-US" u="sng" dirty="0">
                <a:solidFill>
                  <a:srgbClr val="000000"/>
                </a:solidFill>
                <a:latin typeface="WorkSans Light"/>
                <a:hlinkClick r:id="rId6">
                  <a:extLst>
                    <a:ext uri="{A12FA001-AC4F-418D-AE19-62706E023703}">
                      <ahyp:hlinkClr xmlns:ahyp="http://schemas.microsoft.com/office/drawing/2018/hyperlinkcolor" val="tx"/>
                    </a:ext>
                  </a:extLst>
                </a:hlinkClick>
              </a:rPr>
              <a:t> | Cleveland Museum of Art</a:t>
            </a:r>
            <a:endParaRPr lang="en-US" u="sng" dirty="0">
              <a:solidFill>
                <a:srgbClr val="000000"/>
              </a:solidFill>
              <a:latin typeface="WorkSans Light"/>
            </a:endParaRPr>
          </a:p>
          <a:p>
            <a:pPr marL="342900" indent="-342900" eaLnBrk="0" fontAlgn="base" hangingPunct="0">
              <a:spcBef>
                <a:spcPct val="0"/>
              </a:spcBef>
              <a:spcAft>
                <a:spcPct val="0"/>
              </a:spcAft>
              <a:buFont typeface="+mj-lt"/>
              <a:buAutoNum type="arabicPeriod"/>
            </a:pPr>
            <a:endParaRPr lang="en-US" u="sng" dirty="0">
              <a:solidFill>
                <a:srgbClr val="000000"/>
              </a:solidFill>
              <a:latin typeface="WorkSans Light"/>
              <a:hlinkClick r:id="rId7"/>
            </a:endParaRPr>
          </a:p>
          <a:p>
            <a:pPr marL="342900" indent="-342900" eaLnBrk="0" fontAlgn="base" hangingPunct="0">
              <a:spcBef>
                <a:spcPct val="0"/>
              </a:spcBef>
              <a:spcAft>
                <a:spcPct val="0"/>
              </a:spcAft>
              <a:buFont typeface="+mj-lt"/>
              <a:buAutoNum type="arabicPeriod"/>
            </a:pPr>
            <a:r>
              <a:rPr lang="en-US" u="sng" dirty="0">
                <a:solidFill>
                  <a:srgbClr val="000000"/>
                </a:solidFill>
                <a:latin typeface="WorkSans Light"/>
                <a:hlinkClick r:id="rId7">
                  <a:extLst>
                    <a:ext uri="{A12FA001-AC4F-418D-AE19-62706E023703}">
                      <ahyp:hlinkClr xmlns:ahyp="http://schemas.microsoft.com/office/drawing/2018/hyperlinkcolor" val="tx"/>
                    </a:ext>
                  </a:extLst>
                </a:hlinkClick>
              </a:rPr>
              <a:t>Victor </a:t>
            </a:r>
            <a:r>
              <a:rPr lang="en-US" u="sng" dirty="0" err="1">
                <a:solidFill>
                  <a:srgbClr val="000000"/>
                </a:solidFill>
                <a:latin typeface="WorkSans Light"/>
                <a:hlinkClick r:id="rId7">
                  <a:extLst>
                    <a:ext uri="{A12FA001-AC4F-418D-AE19-62706E023703}">
                      <ahyp:hlinkClr xmlns:ahyp="http://schemas.microsoft.com/office/drawing/2018/hyperlinkcolor" val="tx"/>
                    </a:ext>
                  </a:extLst>
                </a:hlinkClick>
              </a:rPr>
              <a:t>Vasarely</a:t>
            </a:r>
            <a:r>
              <a:rPr lang="en-US" u="sng" dirty="0">
                <a:solidFill>
                  <a:srgbClr val="000000"/>
                </a:solidFill>
                <a:latin typeface="WorkSans Light"/>
              </a:rPr>
              <a:t>, Zebra, 1937</a:t>
            </a:r>
            <a:endParaRPr lang="el-GR" u="sng" dirty="0">
              <a:solidFill>
                <a:srgbClr val="000000"/>
              </a:solidFill>
              <a:latin typeface="WorkSans Light"/>
            </a:endParaRPr>
          </a:p>
          <a:p>
            <a:pPr marL="342900" indent="-342900" eaLnBrk="0" fontAlgn="base" hangingPunct="0">
              <a:spcBef>
                <a:spcPct val="0"/>
              </a:spcBef>
              <a:spcAft>
                <a:spcPct val="0"/>
              </a:spcAft>
              <a:buFont typeface="+mj-lt"/>
              <a:buAutoNum type="arabicPeriod"/>
            </a:pPr>
            <a:endParaRPr lang="el-GR" u="sng" dirty="0">
              <a:solidFill>
                <a:srgbClr val="000000"/>
              </a:solidFill>
              <a:latin typeface="WorkSans Light"/>
            </a:endParaRPr>
          </a:p>
          <a:p>
            <a:pPr marL="342900" indent="-342900" eaLnBrk="0" fontAlgn="base" hangingPunct="0">
              <a:spcBef>
                <a:spcPct val="0"/>
              </a:spcBef>
              <a:spcAft>
                <a:spcPct val="0"/>
              </a:spcAft>
              <a:buFont typeface="+mj-lt"/>
              <a:buAutoNum type="arabicPeriod"/>
            </a:pPr>
            <a:r>
              <a:rPr lang="en-US" u="sng" dirty="0">
                <a:solidFill>
                  <a:srgbClr val="000000"/>
                </a:solidFill>
                <a:latin typeface="WorkSans Light"/>
              </a:rPr>
              <a:t>Edna Andrade</a:t>
            </a:r>
            <a:r>
              <a:rPr lang="el-GR" u="sng" dirty="0">
                <a:solidFill>
                  <a:srgbClr val="000000"/>
                </a:solidFill>
                <a:latin typeface="WorkSans Light"/>
              </a:rPr>
              <a:t>, </a:t>
            </a:r>
            <a:r>
              <a:rPr lang="en-US" u="sng" dirty="0">
                <a:solidFill>
                  <a:srgbClr val="000000"/>
                </a:solidFill>
                <a:latin typeface="WorkSans Light"/>
              </a:rPr>
              <a:t>Orange </a:t>
            </a:r>
            <a:r>
              <a:rPr lang="en-US" u="sng" dirty="0" err="1">
                <a:solidFill>
                  <a:srgbClr val="000000"/>
                </a:solidFill>
                <a:latin typeface="WorkSans Light"/>
              </a:rPr>
              <a:t>Cisoide</a:t>
            </a:r>
            <a:r>
              <a:rPr lang="el-GR" u="sng" dirty="0">
                <a:solidFill>
                  <a:srgbClr val="000000"/>
                </a:solidFill>
                <a:latin typeface="WorkSans Light"/>
              </a:rPr>
              <a:t>, 1971</a:t>
            </a:r>
            <a:endParaRPr lang="en-US" u="sng" dirty="0">
              <a:solidFill>
                <a:srgbClr val="000000"/>
              </a:solidFill>
              <a:latin typeface="WorkSans Light"/>
            </a:endParaRPr>
          </a:p>
          <a:p>
            <a:pPr marL="342900" indent="-342900" eaLnBrk="0" fontAlgn="base" hangingPunct="0">
              <a:spcBef>
                <a:spcPct val="0"/>
              </a:spcBef>
              <a:spcAft>
                <a:spcPct val="0"/>
              </a:spcAft>
              <a:buFont typeface="+mj-lt"/>
              <a:buAutoNum type="arabicPeriod"/>
            </a:pPr>
            <a:endParaRPr lang="en-US" u="sng" dirty="0">
              <a:solidFill>
                <a:srgbClr val="000000"/>
              </a:solidFill>
              <a:latin typeface="WorkSans Light"/>
            </a:endParaRPr>
          </a:p>
          <a:p>
            <a:pPr marL="342900" indent="-342900" eaLnBrk="0" fontAlgn="base" hangingPunct="0">
              <a:spcBef>
                <a:spcPct val="0"/>
              </a:spcBef>
              <a:spcAft>
                <a:spcPct val="0"/>
              </a:spcAft>
              <a:buFont typeface="+mj-lt"/>
              <a:buAutoNum type="arabicPeriod"/>
            </a:pPr>
            <a:endParaRPr lang="en-US" u="sng" dirty="0">
              <a:solidFill>
                <a:srgbClr val="000000"/>
              </a:solidFill>
              <a:latin typeface="WorkSans Light"/>
            </a:endParaRPr>
          </a:p>
          <a:p>
            <a:pPr marL="342900" indent="-342900" eaLnBrk="0" fontAlgn="base" hangingPunct="0">
              <a:spcBef>
                <a:spcPct val="0"/>
              </a:spcBef>
              <a:spcAft>
                <a:spcPct val="0"/>
              </a:spcAft>
              <a:buFont typeface="+mj-lt"/>
              <a:buAutoNum type="arabicPeriod"/>
            </a:pPr>
            <a:endParaRPr lang="en-US" u="sng" dirty="0">
              <a:solidFill>
                <a:srgbClr val="000000"/>
              </a:solidFill>
              <a:latin typeface="WorkSans Light"/>
            </a:endParaRPr>
          </a:p>
          <a:p>
            <a:pPr eaLnBrk="0" fontAlgn="base" hangingPunct="0">
              <a:spcBef>
                <a:spcPct val="0"/>
              </a:spcBef>
              <a:spcAft>
                <a:spcPct val="0"/>
              </a:spcAft>
            </a:pPr>
            <a:endParaRPr lang="en-US" dirty="0">
              <a:solidFill>
                <a:srgbClr val="000000"/>
              </a:solidFill>
              <a:latin typeface="WorkSans Light"/>
            </a:endParaRPr>
          </a:p>
          <a:p>
            <a:pPr eaLnBrk="0" fontAlgn="base" hangingPunct="0">
              <a:spcBef>
                <a:spcPct val="0"/>
              </a:spcBef>
              <a:spcAft>
                <a:spcPct val="0"/>
              </a:spcAft>
            </a:pPr>
            <a:endParaRPr lang="en-US" dirty="0">
              <a:solidFill>
                <a:srgbClr val="000000"/>
              </a:solidFill>
              <a:latin typeface="WorkSans Light"/>
            </a:endParaRPr>
          </a:p>
          <a:p>
            <a:pPr eaLnBrk="0" fontAlgn="base" hangingPunct="0">
              <a:spcBef>
                <a:spcPct val="0"/>
              </a:spcBef>
              <a:spcAft>
                <a:spcPct val="0"/>
              </a:spcAft>
            </a:pPr>
            <a:endParaRPr lang="en-US" altLang="el-GR" dirty="0">
              <a:solidFill>
                <a:srgbClr val="000000"/>
              </a:solidFill>
              <a:latin typeface="WorkSans Light"/>
            </a:endParaRPr>
          </a:p>
        </p:txBody>
      </p:sp>
      <p:pic>
        <p:nvPicPr>
          <p:cNvPr id="1026" name="Picture 2" descr="Buy Roy Lichtenstein - Brushstrokes">
            <a:extLst>
              <a:ext uri="{FF2B5EF4-FFF2-40B4-BE49-F238E27FC236}">
                <a16:creationId xmlns:a16="http://schemas.microsoft.com/office/drawing/2014/main" id="{38D8309E-D49F-466C-9342-702BE16AAA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50226" y="1280644"/>
            <a:ext cx="5758480" cy="4296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953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Zebra, 1937 - Victor Vasarely">
            <a:extLst>
              <a:ext uri="{FF2B5EF4-FFF2-40B4-BE49-F238E27FC236}">
                <a16:creationId xmlns:a16="http://schemas.microsoft.com/office/drawing/2014/main" id="{F4A5C4FC-E8D9-42C3-8B8E-45EF971E243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244" b="15880"/>
          <a:stretch/>
        </p:blipFill>
        <p:spPr bwMode="auto">
          <a:xfrm>
            <a:off x="0" y="10"/>
            <a:ext cx="12192000" cy="6857990"/>
          </a:xfrm>
          <a:prstGeom prst="rect">
            <a:avLst/>
          </a:prstGeom>
          <a:noFill/>
          <a:extLst>
            <a:ext uri="{909E8E84-426E-40DD-AFC4-6F175D3DCCD1}">
              <a14:hiddenFill xmlns:a14="http://schemas.microsoft.com/office/drawing/2010/main">
                <a:solidFill>
                  <a:srgbClr val="FFFFFF"/>
                </a:solidFill>
              </a14:hiddenFill>
            </a:ext>
          </a:extLst>
        </p:spPr>
      </p:pic>
      <p:sp>
        <p:nvSpPr>
          <p:cNvPr id="135"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cxnSp>
        <p:nvCxnSpPr>
          <p:cNvPr id="137" name="Straight Connector 136">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Θέση περιεχομένου 2">
            <a:extLst>
              <a:ext uri="{FF2B5EF4-FFF2-40B4-BE49-F238E27FC236}">
                <a16:creationId xmlns:a16="http://schemas.microsoft.com/office/drawing/2014/main" id="{05298D94-A749-4445-A5C3-05B87654848F}"/>
              </a:ext>
            </a:extLst>
          </p:cNvPr>
          <p:cNvSpPr>
            <a:spLocks noGrp="1"/>
          </p:cNvSpPr>
          <p:nvPr>
            <p:ph idx="1"/>
          </p:nvPr>
        </p:nvSpPr>
        <p:spPr>
          <a:xfrm>
            <a:off x="323752" y="3337139"/>
            <a:ext cx="5369668" cy="1865970"/>
          </a:xfrm>
        </p:spPr>
        <p:txBody>
          <a:bodyPr anchor="ctr">
            <a:noAutofit/>
          </a:bodyPr>
          <a:lstStyle/>
          <a:p>
            <a:pPr marL="0" indent="0" algn="ctr">
              <a:buNone/>
            </a:pPr>
            <a:r>
              <a:rPr lang="el-GR" sz="2400" b="1" dirty="0"/>
              <a:t>Καλημέρα παιδιά</a:t>
            </a:r>
          </a:p>
          <a:p>
            <a:pPr marL="0" indent="0" algn="ctr">
              <a:buNone/>
            </a:pPr>
            <a:r>
              <a:rPr lang="el-GR" sz="2400" b="1" dirty="0"/>
              <a:t>Θα σας πω ένα μυστικό. </a:t>
            </a:r>
          </a:p>
          <a:p>
            <a:pPr marL="0" indent="0" algn="ctr">
              <a:buNone/>
            </a:pPr>
            <a:r>
              <a:rPr lang="el-GR" sz="2400" b="1" dirty="0"/>
              <a:t>Αγαπώ πολύ τις ζέβρες.</a:t>
            </a:r>
          </a:p>
          <a:p>
            <a:pPr marL="0" indent="0" algn="ctr">
              <a:buNone/>
            </a:pPr>
            <a:r>
              <a:rPr lang="el-GR" sz="2400" b="1" dirty="0"/>
              <a:t>Μπορεί επειδή έχω αδυναμία </a:t>
            </a:r>
          </a:p>
          <a:p>
            <a:pPr marL="0" indent="0" algn="ctr">
              <a:buNone/>
            </a:pPr>
            <a:r>
              <a:rPr lang="el-GR" sz="2400" b="1" dirty="0"/>
              <a:t>στις γραμμές.</a:t>
            </a:r>
          </a:p>
          <a:p>
            <a:pPr marL="0" indent="0" algn="ctr">
              <a:buNone/>
            </a:pPr>
            <a:r>
              <a:rPr lang="el-GR" sz="2400" b="1" dirty="0"/>
              <a:t>Με τις γραμμές μπορείς </a:t>
            </a:r>
          </a:p>
          <a:p>
            <a:pPr marL="0" indent="0" algn="ctr">
              <a:buNone/>
            </a:pPr>
            <a:r>
              <a:rPr lang="el-GR" sz="2400" b="1" dirty="0"/>
              <a:t>να ζωγραφήσεις </a:t>
            </a:r>
          </a:p>
          <a:p>
            <a:pPr marL="0" indent="0" algn="ctr">
              <a:buNone/>
            </a:pPr>
            <a:r>
              <a:rPr lang="el-GR" sz="2400" b="1" dirty="0"/>
              <a:t>τα πάντα!!!</a:t>
            </a:r>
          </a:p>
        </p:txBody>
      </p:sp>
    </p:spTree>
    <p:extLst>
      <p:ext uri="{BB962C8B-B14F-4D97-AF65-F5344CB8AC3E}">
        <p14:creationId xmlns:p14="http://schemas.microsoft.com/office/powerpoint/2010/main" val="649628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narHorz">
          <a:fgClr>
            <a:schemeClr val="accent6">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B2A09B-A4F5-4D47-B03F-A66DB70E3E61}"/>
              </a:ext>
            </a:extLst>
          </p:cNvPr>
          <p:cNvSpPr txBox="1"/>
          <p:nvPr/>
        </p:nvSpPr>
        <p:spPr>
          <a:xfrm>
            <a:off x="762000" y="685800"/>
            <a:ext cx="5314543" cy="496913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1400" b="1" dirty="0"/>
          </a:p>
        </p:txBody>
      </p:sp>
      <p:sp>
        <p:nvSpPr>
          <p:cNvPr id="83" name="Freeform: Shape 82">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339AAB7B-7F79-440A-BA1A-9BBC690C4F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251" r="-1" b="14523"/>
          <a:stretch/>
        </p:blipFill>
        <p:spPr bwMode="auto">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
        <p:nvSpPr>
          <p:cNvPr id="5" name="Ορθογώνιο 4">
            <a:extLst>
              <a:ext uri="{FF2B5EF4-FFF2-40B4-BE49-F238E27FC236}">
                <a16:creationId xmlns:a16="http://schemas.microsoft.com/office/drawing/2014/main" id="{1990F4E4-EB30-4B73-8DBE-4364B77ACE8F}"/>
              </a:ext>
            </a:extLst>
          </p:cNvPr>
          <p:cNvSpPr/>
          <p:nvPr/>
        </p:nvSpPr>
        <p:spPr>
          <a:xfrm>
            <a:off x="597188" y="351234"/>
            <a:ext cx="5479355" cy="6143220"/>
          </a:xfrm>
          <a:prstGeom prst="rect">
            <a:avLst/>
          </a:prstGeom>
          <a:pattFill prst="pct5">
            <a:fgClr>
              <a:schemeClr val="accent1"/>
            </a:fgClr>
            <a:bgClr>
              <a:schemeClr val="bg1"/>
            </a:bgClr>
          </a:pattFill>
        </p:spPr>
        <p:txBody>
          <a:bodyPr wrap="square">
            <a:spAutoFit/>
          </a:bodyPr>
          <a:lstStyle/>
          <a:p>
            <a:pPr algn="ctr">
              <a:lnSpc>
                <a:spcPct val="90000"/>
              </a:lnSpc>
              <a:spcAft>
                <a:spcPts val="600"/>
              </a:spcAft>
            </a:pPr>
            <a:endParaRPr lang="el-GR" sz="2400" b="1" dirty="0"/>
          </a:p>
          <a:p>
            <a:pPr algn="ctr">
              <a:lnSpc>
                <a:spcPct val="90000"/>
              </a:lnSpc>
              <a:spcAft>
                <a:spcPts val="600"/>
              </a:spcAft>
            </a:pPr>
            <a:r>
              <a:rPr lang="el-GR" sz="2000" b="1" dirty="0"/>
              <a:t>Όπως όλοι γνωρίζουμε </a:t>
            </a:r>
            <a:r>
              <a:rPr lang="en-US" sz="2000" b="1" dirty="0"/>
              <a:t>  </a:t>
            </a:r>
            <a:endParaRPr lang="el-GR" sz="2000" b="1" dirty="0"/>
          </a:p>
          <a:p>
            <a:pPr algn="ctr">
              <a:lnSpc>
                <a:spcPct val="90000"/>
              </a:lnSpc>
              <a:spcAft>
                <a:spcPts val="600"/>
              </a:spcAft>
            </a:pPr>
            <a:r>
              <a:rPr lang="el-GR" sz="2000" b="1" dirty="0"/>
              <a:t>οι ζέβρες</a:t>
            </a:r>
            <a:r>
              <a:rPr lang="en-US" sz="2000" b="1" dirty="0"/>
              <a:t> είναι ασπρόμαυρες. </a:t>
            </a:r>
          </a:p>
          <a:p>
            <a:pPr algn="ctr">
              <a:lnSpc>
                <a:spcPct val="90000"/>
              </a:lnSpc>
              <a:spcAft>
                <a:spcPts val="600"/>
              </a:spcAft>
            </a:pPr>
            <a:r>
              <a:rPr lang="en-US" sz="2000" b="1" dirty="0"/>
              <a:t>Αλλά εγώ, </a:t>
            </a:r>
            <a:r>
              <a:rPr lang="el-GR" sz="2000" b="1" dirty="0"/>
              <a:t>όταν</a:t>
            </a:r>
            <a:r>
              <a:rPr lang="en-US" sz="2000" b="1" dirty="0"/>
              <a:t> ήμουν μικρή,</a:t>
            </a:r>
          </a:p>
          <a:p>
            <a:pPr algn="ctr">
              <a:lnSpc>
                <a:spcPct val="90000"/>
              </a:lnSpc>
              <a:spcAft>
                <a:spcPts val="600"/>
              </a:spcAft>
            </a:pPr>
            <a:r>
              <a:rPr lang="en-US" sz="2000" b="1" dirty="0"/>
              <a:t>τις </a:t>
            </a:r>
            <a:r>
              <a:rPr lang="el-GR" sz="2000" b="1" dirty="0"/>
              <a:t> φανταζόμουν</a:t>
            </a:r>
            <a:r>
              <a:rPr lang="en-US" sz="2000" b="1" dirty="0"/>
              <a:t>  </a:t>
            </a:r>
            <a:r>
              <a:rPr lang="el-GR" sz="2000" b="1" dirty="0"/>
              <a:t>πολύχρωμες</a:t>
            </a:r>
            <a:r>
              <a:rPr lang="en-US" sz="2000" b="1" dirty="0"/>
              <a:t>.  </a:t>
            </a:r>
            <a:endParaRPr lang="el-GR" sz="2000" b="1" dirty="0"/>
          </a:p>
          <a:p>
            <a:pPr algn="ctr">
              <a:lnSpc>
                <a:spcPct val="90000"/>
              </a:lnSpc>
              <a:spcAft>
                <a:spcPts val="600"/>
              </a:spcAft>
            </a:pPr>
            <a:r>
              <a:rPr lang="el-GR" sz="2000" b="1" dirty="0"/>
              <a:t>επειδή είχα ζωηρή φαντασία.</a:t>
            </a:r>
            <a:endParaRPr lang="en-US" sz="2000" b="1" dirty="0"/>
          </a:p>
          <a:p>
            <a:pPr algn="ctr">
              <a:lnSpc>
                <a:spcPct val="90000"/>
              </a:lnSpc>
              <a:spcAft>
                <a:spcPts val="600"/>
              </a:spcAft>
            </a:pPr>
            <a:r>
              <a:rPr lang="el-GR" sz="2000" b="1" dirty="0"/>
              <a:t>Παρακαλούσα</a:t>
            </a:r>
            <a:endParaRPr lang="en-US" sz="2000" b="1" dirty="0"/>
          </a:p>
          <a:p>
            <a:pPr algn="ctr">
              <a:lnSpc>
                <a:spcPct val="90000"/>
              </a:lnSpc>
              <a:spcAft>
                <a:spcPts val="600"/>
              </a:spcAft>
            </a:pPr>
            <a:r>
              <a:rPr lang="el-GR" sz="2000" b="1" dirty="0"/>
              <a:t>μάλιστα</a:t>
            </a:r>
            <a:r>
              <a:rPr lang="en-US" sz="2000" b="1" dirty="0"/>
              <a:t> τον παππού μου</a:t>
            </a:r>
          </a:p>
          <a:p>
            <a:pPr algn="ctr">
              <a:lnSpc>
                <a:spcPct val="90000"/>
              </a:lnSpc>
              <a:spcAft>
                <a:spcPts val="600"/>
              </a:spcAft>
            </a:pPr>
            <a:r>
              <a:rPr lang="en-US" sz="2000" b="1" dirty="0"/>
              <a:t> να </a:t>
            </a:r>
            <a:r>
              <a:rPr lang="el-GR" sz="2000" b="1" dirty="0"/>
              <a:t> μου</a:t>
            </a:r>
            <a:r>
              <a:rPr lang="en-US" sz="2000" b="1" dirty="0"/>
              <a:t> </a:t>
            </a:r>
            <a:r>
              <a:rPr lang="el-GR" sz="2000" b="1" dirty="0"/>
              <a:t>χαρίσει</a:t>
            </a:r>
            <a:r>
              <a:rPr lang="en-US" sz="2000" b="1" dirty="0"/>
              <a:t> </a:t>
            </a:r>
            <a:r>
              <a:rPr lang="el-GR" sz="2000" b="1" dirty="0"/>
              <a:t>μια </a:t>
            </a:r>
            <a:r>
              <a:rPr lang="en-US" sz="2000" b="1" dirty="0"/>
              <a:t>π</a:t>
            </a:r>
            <a:r>
              <a:rPr lang="en-US" sz="2000" b="1" dirty="0" err="1"/>
              <a:t>ολύχρωμη</a:t>
            </a:r>
            <a:r>
              <a:rPr lang="en-US" sz="2000" b="1" dirty="0"/>
              <a:t> ζέβρα!!!</a:t>
            </a:r>
          </a:p>
          <a:p>
            <a:pPr algn="ctr">
              <a:lnSpc>
                <a:spcPct val="90000"/>
              </a:lnSpc>
              <a:spcAft>
                <a:spcPts val="600"/>
              </a:spcAft>
            </a:pPr>
            <a:r>
              <a:rPr lang="en-US" sz="2000" b="1" dirty="0"/>
              <a:t>Αυτό βέβαια </a:t>
            </a:r>
            <a:r>
              <a:rPr lang="el-GR" sz="2000" b="1" dirty="0"/>
              <a:t>δεν μπορούσε να γίνει</a:t>
            </a:r>
            <a:r>
              <a:rPr lang="en-US" sz="2000" b="1" dirty="0"/>
              <a:t>.</a:t>
            </a:r>
          </a:p>
          <a:p>
            <a:pPr algn="ctr">
              <a:lnSpc>
                <a:spcPct val="90000"/>
              </a:lnSpc>
              <a:spcAft>
                <a:spcPts val="600"/>
              </a:spcAft>
            </a:pPr>
            <a:r>
              <a:rPr lang="en-US" sz="2000" b="1" dirty="0"/>
              <a:t> </a:t>
            </a:r>
            <a:r>
              <a:rPr lang="el-GR" sz="2000" b="1" dirty="0"/>
              <a:t>Γι' αυτό κι εγώ άρχισα </a:t>
            </a:r>
            <a:r>
              <a:rPr lang="en-US" sz="2000" b="1" dirty="0"/>
              <a:t>να ζωγραφίζω</a:t>
            </a:r>
          </a:p>
          <a:p>
            <a:pPr algn="ctr">
              <a:lnSpc>
                <a:spcPct val="90000"/>
              </a:lnSpc>
              <a:spcAft>
                <a:spcPts val="600"/>
              </a:spcAft>
            </a:pPr>
            <a:r>
              <a:rPr lang="el-GR" sz="2000" b="1" dirty="0"/>
              <a:t>πολύχρωμες </a:t>
            </a:r>
            <a:r>
              <a:rPr lang="en-US" sz="2000" b="1" dirty="0"/>
              <a:t> </a:t>
            </a:r>
            <a:r>
              <a:rPr lang="el-GR" sz="2000" b="1" dirty="0"/>
              <a:t>ζέβρες </a:t>
            </a:r>
          </a:p>
          <a:p>
            <a:pPr algn="ctr">
              <a:lnSpc>
                <a:spcPct val="90000"/>
              </a:lnSpc>
              <a:spcAft>
                <a:spcPts val="600"/>
              </a:spcAft>
            </a:pPr>
            <a:r>
              <a:rPr lang="el-GR" sz="2000" b="1" dirty="0"/>
              <a:t>όπως ο ζωγράφος  </a:t>
            </a:r>
            <a:r>
              <a:rPr lang="en-US" sz="2000" b="1" dirty="0"/>
              <a:t>Franz Marc </a:t>
            </a:r>
            <a:endParaRPr lang="el-GR" sz="2000" b="1" dirty="0"/>
          </a:p>
          <a:p>
            <a:pPr algn="ctr">
              <a:lnSpc>
                <a:spcPct val="90000"/>
              </a:lnSpc>
              <a:spcAft>
                <a:spcPts val="600"/>
              </a:spcAft>
            </a:pPr>
            <a:r>
              <a:rPr lang="el-GR" sz="2000" b="1" dirty="0"/>
              <a:t>που ζωγράφιζε πολύχρωμα ζώα</a:t>
            </a:r>
            <a:r>
              <a:rPr lang="en-US" sz="2000" b="1" dirty="0"/>
              <a:t>.  </a:t>
            </a:r>
          </a:p>
          <a:p>
            <a:pPr algn="ctr">
              <a:lnSpc>
                <a:spcPct val="90000"/>
              </a:lnSpc>
              <a:spcAft>
                <a:spcPts val="600"/>
              </a:spcAft>
            </a:pPr>
            <a:r>
              <a:rPr lang="el-GR" sz="2000" b="1" dirty="0"/>
              <a:t>Έγραφα</a:t>
            </a:r>
            <a:r>
              <a:rPr lang="en-US" sz="2000" b="1" dirty="0"/>
              <a:t> και παραμύθια με</a:t>
            </a:r>
            <a:endParaRPr lang="el-GR" sz="2000" b="1" dirty="0"/>
          </a:p>
          <a:p>
            <a:pPr algn="ctr">
              <a:lnSpc>
                <a:spcPct val="90000"/>
              </a:lnSpc>
              <a:spcAft>
                <a:spcPts val="600"/>
              </a:spcAft>
            </a:pPr>
            <a:r>
              <a:rPr lang="el-GR" sz="2000" b="1" dirty="0"/>
              <a:t>πολύχρωμες ζέβρες</a:t>
            </a:r>
            <a:r>
              <a:rPr lang="en-US" sz="2000" b="1" dirty="0"/>
              <a:t>.</a:t>
            </a:r>
            <a:endParaRPr lang="el-GR" sz="2000" b="1" dirty="0"/>
          </a:p>
          <a:p>
            <a:pPr algn="ctr">
              <a:lnSpc>
                <a:spcPct val="90000"/>
              </a:lnSpc>
              <a:spcAft>
                <a:spcPts val="600"/>
              </a:spcAft>
            </a:pPr>
            <a:endParaRPr lang="el-GR" sz="2400" dirty="0"/>
          </a:p>
        </p:txBody>
      </p:sp>
    </p:spTree>
    <p:extLst>
      <p:ext uri="{BB962C8B-B14F-4D97-AF65-F5344CB8AC3E}">
        <p14:creationId xmlns:p14="http://schemas.microsoft.com/office/powerpoint/2010/main" val="405442300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C6C95B-0A58-48DE-BE70-3AF3C7DCE796}"/>
              </a:ext>
            </a:extLst>
          </p:cNvPr>
          <p:cNvSpPr txBox="1"/>
          <p:nvPr/>
        </p:nvSpPr>
        <p:spPr>
          <a:xfrm>
            <a:off x="0" y="6135756"/>
            <a:ext cx="12191999" cy="400110"/>
          </a:xfrm>
          <a:prstGeom prst="rect">
            <a:avLst/>
          </a:prstGeom>
          <a:noFill/>
        </p:spPr>
        <p:txBody>
          <a:bodyPr wrap="square" rtlCol="0">
            <a:spAutoFit/>
          </a:bodyPr>
          <a:lstStyle/>
          <a:p>
            <a:pPr algn="ctr"/>
            <a:r>
              <a:rPr lang="el-GR" sz="2000" b="1" dirty="0"/>
              <a:t>Αν και είναι αλήθεια ότι καμιά φορά μπορούν να σου φέρουν ζάλη</a:t>
            </a:r>
          </a:p>
        </p:txBody>
      </p:sp>
      <p:pic>
        <p:nvPicPr>
          <p:cNvPr id="5126" name="Picture 6" descr="Chromatic Accelerator, 1967 - Claude Tousignant">
            <a:extLst>
              <a:ext uri="{FF2B5EF4-FFF2-40B4-BE49-F238E27FC236}">
                <a16:creationId xmlns:a16="http://schemas.microsoft.com/office/drawing/2014/main" id="{6EBB5B43-0F3D-4F39-9214-05F6A18EA7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45" y="183750"/>
            <a:ext cx="5633557" cy="5609063"/>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Untitled (Diagonal Curve), 1966 - Bridget Riley">
            <a:extLst>
              <a:ext uri="{FF2B5EF4-FFF2-40B4-BE49-F238E27FC236}">
                <a16:creationId xmlns:a16="http://schemas.microsoft.com/office/drawing/2014/main" id="{39990915-6A2E-43DC-ADE1-D205F0A491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7299" y="206940"/>
            <a:ext cx="5609063" cy="5609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99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Orange Cisoide, 1971 - Edna Andrade">
            <a:extLst>
              <a:ext uri="{FF2B5EF4-FFF2-40B4-BE49-F238E27FC236}">
                <a16:creationId xmlns:a16="http://schemas.microsoft.com/office/drawing/2014/main" id="{F85ACCD3-5FB0-4AC2-BB2C-52C78D651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413" y="137559"/>
            <a:ext cx="3548750" cy="293363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Orange Cisoide, 1971 - Edna Andrade">
            <a:extLst>
              <a:ext uri="{FF2B5EF4-FFF2-40B4-BE49-F238E27FC236}">
                <a16:creationId xmlns:a16="http://schemas.microsoft.com/office/drawing/2014/main" id="{E9BD5C9C-1354-4D2D-99B0-C6305D842B1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1672118" y="5624179"/>
            <a:ext cx="1492526" cy="123382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Orange Cisoide, 1971 - Edna Andrade">
            <a:extLst>
              <a:ext uri="{FF2B5EF4-FFF2-40B4-BE49-F238E27FC236}">
                <a16:creationId xmlns:a16="http://schemas.microsoft.com/office/drawing/2014/main" id="{26E5C5F6-FAD6-4274-9BDE-3D5F2767406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1168" y="3224684"/>
            <a:ext cx="1492527" cy="123382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Orange Cisoide, 1971 - Edna Andrade">
            <a:extLst>
              <a:ext uri="{FF2B5EF4-FFF2-40B4-BE49-F238E27FC236}">
                <a16:creationId xmlns:a16="http://schemas.microsoft.com/office/drawing/2014/main" id="{E156AD74-A36A-47DB-B3E9-618F71C2EDB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2875332" y="4409804"/>
            <a:ext cx="1492526" cy="123382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Orange Cisoide, 1971 - Edna Andrade">
            <a:extLst>
              <a:ext uri="{FF2B5EF4-FFF2-40B4-BE49-F238E27FC236}">
                <a16:creationId xmlns:a16="http://schemas.microsoft.com/office/drawing/2014/main" id="{6E7CB5D9-412B-4620-AD45-421AA637AD6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60168" y="4409804"/>
            <a:ext cx="1492526" cy="123382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110A845-03C5-4495-A28F-4A71A11F7C01}"/>
              </a:ext>
            </a:extLst>
          </p:cNvPr>
          <p:cNvSpPr txBox="1"/>
          <p:nvPr/>
        </p:nvSpPr>
        <p:spPr>
          <a:xfrm>
            <a:off x="5128591" y="297079"/>
            <a:ext cx="6745357" cy="6186309"/>
          </a:xfrm>
          <a:prstGeom prst="rect">
            <a:avLst/>
          </a:prstGeom>
          <a:pattFill prst="pct90">
            <a:fgClr>
              <a:srgbClr val="FFC000"/>
            </a:fgClr>
            <a:bgClr>
              <a:schemeClr val="bg1"/>
            </a:bgClr>
          </a:pattFill>
        </p:spPr>
        <p:txBody>
          <a:bodyPr wrap="square" rtlCol="0">
            <a:spAutoFit/>
          </a:bodyPr>
          <a:lstStyle/>
          <a:p>
            <a:endParaRPr lang="en-US" dirty="0"/>
          </a:p>
          <a:p>
            <a:r>
              <a:rPr lang="el-GR" b="1" dirty="0"/>
              <a:t>Όταν βαριέσαι μπορείς να διασκεδάζεις αφάνταστα παίζοντας παιχνίδια με τις γραμμές.</a:t>
            </a:r>
            <a:r>
              <a:rPr lang="en-US" b="1" dirty="0"/>
              <a:t> </a:t>
            </a:r>
            <a:endParaRPr lang="el-GR" b="1" dirty="0"/>
          </a:p>
          <a:p>
            <a:endParaRPr lang="el-GR" b="1" dirty="0"/>
          </a:p>
          <a:p>
            <a:r>
              <a:rPr lang="el-GR" b="1" dirty="0"/>
              <a:t>Μπορείς να τους δώσεις και ονόματα για να γίνεται ακόμη πιο διασκεδαστικό το παιχνίδι. Μπορείς για παράδειγμα μια κάθετη γραμμή να την βαπτίσεις κύριο Κάθετο και μια καμπύλη δεσποινίς </a:t>
            </a:r>
            <a:r>
              <a:rPr lang="el-GR" b="1" dirty="0" err="1"/>
              <a:t>Καμπυλίτσα</a:t>
            </a:r>
            <a:r>
              <a:rPr lang="el-GR" b="1" dirty="0"/>
              <a:t>.</a:t>
            </a:r>
          </a:p>
          <a:p>
            <a:endParaRPr lang="el-GR" b="1" dirty="0"/>
          </a:p>
          <a:p>
            <a:r>
              <a:rPr lang="el-GR" b="1" dirty="0"/>
              <a:t> Επαναλαμβάνοντας τις ίδιες γραμμές μπορείς να φτιάξεις πολύ ωραίες εικαστικές εργασίες. Υπάρχουν διάφορα εργαλεία στον υπολογιστή που μπορείς να παίξεις σχεδιάζοντας γραμμές.</a:t>
            </a:r>
          </a:p>
          <a:p>
            <a:endParaRPr lang="el-GR" b="1" dirty="0"/>
          </a:p>
          <a:p>
            <a:r>
              <a:rPr lang="el-GR" b="1" dirty="0"/>
              <a:t>Ένα τέτοιο εργαλείο που θα σου αρέσει πολύ μπορείς να βρεις </a:t>
            </a:r>
            <a:r>
              <a:rPr lang="el-GR" b="1" dirty="0">
                <a:hlinkClick r:id="rId4" action="ppaction://hlinkfile"/>
              </a:rPr>
              <a:t>εδώ</a:t>
            </a:r>
            <a:r>
              <a:rPr lang="el-GR" b="1" dirty="0"/>
              <a:t>. Για να μπορέσεις να παίξεις με αυτό το παιχνίδι ζήτα από έναν μεγαλύτερο να  ενεργοποιήσει το </a:t>
            </a:r>
            <a:r>
              <a:rPr lang="en-US" b="1" dirty="0"/>
              <a:t>Adobe Flash Player.</a:t>
            </a:r>
            <a:r>
              <a:rPr lang="el-GR" b="1" dirty="0"/>
              <a:t> </a:t>
            </a:r>
          </a:p>
          <a:p>
            <a:endParaRPr lang="el-GR" b="1" dirty="0"/>
          </a:p>
          <a:p>
            <a:r>
              <a:rPr lang="el-GR" b="1" dirty="0"/>
              <a:t>Αν δουλέψεις με αυτό το εργαλείο στείλε μου σε παρακαλώ αυτό που θα ζωγραφίσεις κάνοντας ένα </a:t>
            </a:r>
            <a:r>
              <a:rPr lang="en-US" b="1" dirty="0"/>
              <a:t>Print screen. </a:t>
            </a:r>
            <a:r>
              <a:rPr lang="el-GR" b="1" dirty="0"/>
              <a:t>Όπως σου είπα τρελαίνομαι για γραμμές και θα ήθελα να έχω και το δικό σου έργο στη συλλογή μου.</a:t>
            </a:r>
            <a:endParaRPr lang="en-US" b="1" dirty="0"/>
          </a:p>
          <a:p>
            <a:endParaRPr lang="el-GR" dirty="0"/>
          </a:p>
        </p:txBody>
      </p:sp>
    </p:spTree>
    <p:extLst>
      <p:ext uri="{BB962C8B-B14F-4D97-AF65-F5344CB8AC3E}">
        <p14:creationId xmlns:p14="http://schemas.microsoft.com/office/powerpoint/2010/main" val="345709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wdUpDiag">
          <a:fgClr>
            <a:srgbClr val="FF0000"/>
          </a:fgClr>
          <a:bgClr>
            <a:schemeClr val="bg1"/>
          </a:bgClr>
        </a:pattFill>
        <a:effectLst/>
      </p:bgPr>
    </p:bg>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039281BF-5B29-4DAB-838C-5B8AD6DA1B92}"/>
              </a:ext>
            </a:extLst>
          </p:cNvPr>
          <p:cNvSpPr>
            <a:spLocks noGrp="1"/>
          </p:cNvSpPr>
          <p:nvPr>
            <p:ph idx="1"/>
          </p:nvPr>
        </p:nvSpPr>
        <p:spPr>
          <a:xfrm>
            <a:off x="979209" y="882926"/>
            <a:ext cx="9981066" cy="5092147"/>
          </a:xfrm>
          <a:pattFill prst="lgGrid">
            <a:fgClr>
              <a:srgbClr val="FDCEFE"/>
            </a:fgClr>
            <a:bgClr>
              <a:schemeClr val="bg1"/>
            </a:bgClr>
          </a:pattFill>
        </p:spPr>
        <p:txBody>
          <a:bodyPr>
            <a:normAutofit fontScale="77500" lnSpcReduction="20000"/>
          </a:bodyPr>
          <a:lstStyle/>
          <a:p>
            <a:pPr algn="just">
              <a:lnSpc>
                <a:spcPct val="115000"/>
              </a:lnSpc>
              <a:spcAft>
                <a:spcPts val="0"/>
              </a:spcAft>
            </a:pPr>
            <a:r>
              <a:rPr lang="el-GR" b="1" dirty="0">
                <a:latin typeface="Calibri" panose="020F0502020204030204" pitchFamily="34" charset="0"/>
                <a:ea typeface="Times New Roman" panose="02020603050405020304" pitchFamily="18" charset="0"/>
                <a:cs typeface="Calibri" panose="020F0502020204030204" pitchFamily="34" charset="0"/>
              </a:rPr>
              <a:t>Ας ξεκινήσουμε όμως τώρα το μάθημά μας</a:t>
            </a:r>
          </a:p>
          <a:p>
            <a:pPr algn="just">
              <a:lnSpc>
                <a:spcPct val="115000"/>
              </a:lnSpc>
              <a:spcAft>
                <a:spcPts val="0"/>
              </a:spcAft>
            </a:pPr>
            <a:r>
              <a:rPr lang="el-GR" b="1" dirty="0">
                <a:latin typeface="Calibri" panose="020F0502020204030204" pitchFamily="34" charset="0"/>
                <a:ea typeface="Times New Roman" panose="02020603050405020304" pitchFamily="18" charset="0"/>
                <a:cs typeface="Calibri" panose="020F0502020204030204" pitchFamily="34" charset="0"/>
              </a:rPr>
              <a:t>Στο σημερινό μάθημα εκτός από αυτό το </a:t>
            </a:r>
            <a:r>
              <a:rPr lang="en-US" b="1" dirty="0" err="1">
                <a:latin typeface="Calibri" panose="020F0502020204030204" pitchFamily="34" charset="0"/>
                <a:ea typeface="Times New Roman" panose="02020603050405020304" pitchFamily="18" charset="0"/>
                <a:cs typeface="Calibri" panose="020F0502020204030204" pitchFamily="34" charset="0"/>
              </a:rPr>
              <a:t>Ppoint</a:t>
            </a:r>
            <a:r>
              <a:rPr lang="el-GR" b="1" dirty="0">
                <a:latin typeface="Calibri" panose="020F0502020204030204" pitchFamily="34" charset="0"/>
                <a:ea typeface="Times New Roman" panose="02020603050405020304" pitchFamily="18" charset="0"/>
                <a:cs typeface="Calibri" panose="020F0502020204030204" pitchFamily="34" charset="0"/>
              </a:rPr>
              <a:t> θα δεις: </a:t>
            </a:r>
          </a:p>
          <a:p>
            <a:pPr algn="just">
              <a:lnSpc>
                <a:spcPct val="115000"/>
              </a:lnSpc>
              <a:spcAft>
                <a:spcPts val="0"/>
              </a:spcAft>
            </a:pPr>
            <a:r>
              <a:rPr lang="el-GR" b="1" dirty="0">
                <a:latin typeface="Calibri" panose="020F0502020204030204" pitchFamily="34" charset="0"/>
                <a:ea typeface="Times New Roman" panose="02020603050405020304" pitchFamily="18" charset="0"/>
                <a:cs typeface="Calibri" panose="020F0502020204030204" pitchFamily="34" charset="0"/>
              </a:rPr>
              <a:t>(α) Την  ενότητα του βιβλίου μας που μας μιλάει για το σημείο, τη γραμμή, το σχήμα και το χρώμα. Σήμερα θα διαβάσεις το κομμάτι που αναφέρετε στη γραμμή. Θα βρεις ότι χρειάζεσαι στο </a:t>
            </a:r>
            <a:r>
              <a:rPr lang="el-GR" b="1" dirty="0" err="1">
                <a:latin typeface="Calibri" panose="020F0502020204030204" pitchFamily="34" charset="0"/>
                <a:ea typeface="Times New Roman" panose="02020603050405020304" pitchFamily="18" charset="0"/>
                <a:cs typeface="Calibri" panose="020F0502020204030204" pitchFamily="34" charset="0"/>
              </a:rPr>
              <a:t>διαδραστικό</a:t>
            </a:r>
            <a:r>
              <a:rPr lang="el-GR" b="1" dirty="0">
                <a:latin typeface="Calibri" panose="020F0502020204030204" pitchFamily="34" charset="0"/>
                <a:ea typeface="Times New Roman" panose="02020603050405020304" pitchFamily="18" charset="0"/>
                <a:cs typeface="Calibri" panose="020F0502020204030204" pitchFamily="34" charset="0"/>
              </a:rPr>
              <a:t> σχολικό βιβλίο που βρίσκεται </a:t>
            </a:r>
            <a:r>
              <a:rPr lang="el-GR" b="1" dirty="0">
                <a:latin typeface="Calibri" panose="020F0502020204030204" pitchFamily="34" charset="0"/>
                <a:ea typeface="Times New Roman" panose="02020603050405020304" pitchFamily="18" charset="0"/>
                <a:cs typeface="Calibri" panose="020F0502020204030204" pitchFamily="34" charset="0"/>
                <a:hlinkClick r:id="rId2"/>
              </a:rPr>
              <a:t>εδώ</a:t>
            </a:r>
            <a:r>
              <a:rPr lang="el-GR" b="1" dirty="0">
                <a:latin typeface="Calibri" panose="020F0502020204030204" pitchFamily="34" charset="0"/>
                <a:ea typeface="Times New Roman" panose="02020603050405020304" pitchFamily="18" charset="0"/>
                <a:cs typeface="Calibri" panose="020F0502020204030204" pitchFamily="34" charset="0"/>
              </a:rPr>
              <a:t> Α-Β Δημοτικό,  </a:t>
            </a:r>
            <a:r>
              <a:rPr lang="el-GR" b="1" dirty="0">
                <a:latin typeface="Calibri" panose="020F0502020204030204" pitchFamily="34" charset="0"/>
                <a:ea typeface="Times New Roman" panose="02020603050405020304" pitchFamily="18" charset="0"/>
                <a:cs typeface="Calibri" panose="020F0502020204030204" pitchFamily="34" charset="0"/>
                <a:hlinkClick r:id="rId3"/>
              </a:rPr>
              <a:t>εδώ</a:t>
            </a:r>
            <a:r>
              <a:rPr lang="el-GR" b="1" dirty="0">
                <a:latin typeface="Calibri" panose="020F0502020204030204" pitchFamily="34" charset="0"/>
                <a:ea typeface="Times New Roman" panose="02020603050405020304" pitchFamily="18" charset="0"/>
                <a:cs typeface="Calibri" panose="020F0502020204030204" pitchFamily="34" charset="0"/>
              </a:rPr>
              <a:t> Γ-Δ Δημοτικό, εδώ Ε-Στ </a:t>
            </a:r>
            <a:r>
              <a:rPr lang="el-GR" b="1" dirty="0" err="1">
                <a:latin typeface="Calibri" panose="020F0502020204030204" pitchFamily="34" charset="0"/>
                <a:ea typeface="Times New Roman" panose="02020603050405020304" pitchFamily="18" charset="0"/>
                <a:cs typeface="Calibri" panose="020F0502020204030204" pitchFamily="34" charset="0"/>
              </a:rPr>
              <a:t>Δημοτικό,</a:t>
            </a:r>
            <a:r>
              <a:rPr lang="el-GR" b="1" dirty="0" err="1">
                <a:latin typeface="Calibri" panose="020F0502020204030204" pitchFamily="34" charset="0"/>
                <a:ea typeface="Times New Roman" panose="02020603050405020304" pitchFamily="18" charset="0"/>
                <a:cs typeface="Calibri" panose="020F0502020204030204" pitchFamily="34" charset="0"/>
                <a:hlinkClick r:id="rId4"/>
              </a:rPr>
              <a:t>εδώ</a:t>
            </a:r>
            <a:r>
              <a:rPr lang="el-GR" b="1" dirty="0">
                <a:latin typeface="Calibri" panose="020F0502020204030204" pitchFamily="34" charset="0"/>
                <a:ea typeface="Times New Roman" panose="02020603050405020304" pitchFamily="18" charset="0"/>
                <a:cs typeface="Calibri" panose="020F0502020204030204" pitchFamily="34" charset="0"/>
              </a:rPr>
              <a:t> Α Γυμνασίου.</a:t>
            </a:r>
            <a:r>
              <a:rPr lang="el-GR" sz="1600" b="1" dirty="0">
                <a:solidFill>
                  <a:prstClr val="black"/>
                </a:solidFill>
                <a:latin typeface="Calibri" panose="020F0502020204030204" pitchFamily="34" charset="0"/>
                <a:ea typeface="Times New Roman" panose="02020603050405020304" pitchFamily="18" charset="0"/>
                <a:cs typeface="Calibri" panose="020F0502020204030204" pitchFamily="34" charset="0"/>
              </a:rPr>
              <a:t> </a:t>
            </a:r>
            <a:r>
              <a:rPr lang="el-GR" b="1" dirty="0">
                <a:latin typeface="Calibri" panose="020F0502020204030204" pitchFamily="34" charset="0"/>
                <a:cs typeface="Calibri" panose="020F0502020204030204" pitchFamily="34" charset="0"/>
              </a:rPr>
              <a:t>Για να το δεις πρέπει να πατήσεις </a:t>
            </a:r>
            <a:r>
              <a:rPr lang="en-US" b="1" dirty="0">
                <a:latin typeface="Calibri" panose="020F0502020204030204" pitchFamily="34" charset="0"/>
                <a:cs typeface="Calibri" panose="020F0502020204030204" pitchFamily="34" charset="0"/>
              </a:rPr>
              <a:t>ctrl </a:t>
            </a:r>
            <a:r>
              <a:rPr lang="el-GR" b="1" dirty="0">
                <a:latin typeface="Calibri" panose="020F0502020204030204" pitchFamily="34" charset="0"/>
                <a:cs typeface="Calibri" panose="020F0502020204030204" pitchFamily="34" charset="0"/>
              </a:rPr>
              <a:t>και κλικ.</a:t>
            </a:r>
          </a:p>
          <a:p>
            <a:pPr algn="just">
              <a:lnSpc>
                <a:spcPct val="115000"/>
              </a:lnSpc>
              <a:spcAft>
                <a:spcPts val="0"/>
              </a:spcAft>
            </a:pPr>
            <a:r>
              <a:rPr lang="el-GR" b="1" dirty="0">
                <a:latin typeface="Calibri" panose="020F0502020204030204" pitchFamily="34" charset="0"/>
                <a:ea typeface="Times New Roman" panose="02020603050405020304" pitchFamily="18" charset="0"/>
                <a:cs typeface="Calibri" panose="020F0502020204030204" pitchFamily="34" charset="0"/>
              </a:rPr>
              <a:t>(β) Ένα χαρούμενο βιντεάκι που θα σε βοηθήσει να καταλάβεις τι είναι η γραμμή. Το βιντεάκι μπορείς να το δεις αν πατήσεις </a:t>
            </a:r>
            <a:r>
              <a:rPr lang="el-GR" b="1" dirty="0">
                <a:latin typeface="Calibri" panose="020F0502020204030204" pitchFamily="34" charset="0"/>
                <a:ea typeface="Times New Roman" panose="02020603050405020304" pitchFamily="18" charset="0"/>
                <a:cs typeface="Calibri" panose="020F0502020204030204" pitchFamily="34" charset="0"/>
                <a:hlinkClick r:id="rId5"/>
              </a:rPr>
              <a:t>εδώ</a:t>
            </a:r>
            <a:r>
              <a:rPr lang="el-GR" b="1" dirty="0">
                <a:latin typeface="Calibri" panose="020F0502020204030204" pitchFamily="34" charset="0"/>
                <a:ea typeface="Times New Roman" panose="02020603050405020304" pitchFamily="18" charset="0"/>
                <a:cs typeface="Calibri" panose="020F0502020204030204" pitchFamily="34" charset="0"/>
              </a:rPr>
              <a:t>. Για να το δεις πρέπει να πατήσεις </a:t>
            </a:r>
            <a:r>
              <a:rPr lang="en-US" b="1" dirty="0">
                <a:latin typeface="Calibri" panose="020F0502020204030204" pitchFamily="34" charset="0"/>
                <a:ea typeface="Times New Roman" panose="02020603050405020304" pitchFamily="18" charset="0"/>
                <a:cs typeface="Calibri" panose="020F0502020204030204" pitchFamily="34" charset="0"/>
              </a:rPr>
              <a:t>ctrl </a:t>
            </a:r>
            <a:r>
              <a:rPr lang="el-GR" b="1" dirty="0">
                <a:latin typeface="Calibri" panose="020F0502020204030204" pitchFamily="34" charset="0"/>
                <a:ea typeface="Times New Roman" panose="02020603050405020304" pitchFamily="18" charset="0"/>
                <a:cs typeface="Calibri" panose="020F0502020204030204" pitchFamily="34" charset="0"/>
              </a:rPr>
              <a:t>και κλικ.</a:t>
            </a:r>
            <a:endParaRPr lang="en-US" b="1" dirty="0">
              <a:latin typeface="Calibri" panose="020F0502020204030204" pitchFamily="34" charset="0"/>
              <a:ea typeface="Times New Roman" panose="02020603050405020304" pitchFamily="18" charset="0"/>
              <a:cs typeface="Calibri" panose="020F0502020204030204" pitchFamily="34" charset="0"/>
            </a:endParaRPr>
          </a:p>
          <a:p>
            <a:pPr algn="just">
              <a:lnSpc>
                <a:spcPct val="115000"/>
              </a:lnSpc>
              <a:spcAft>
                <a:spcPts val="0"/>
              </a:spcAft>
            </a:pPr>
            <a:r>
              <a:rPr lang="en-US" b="1" dirty="0">
                <a:latin typeface="Calibri" panose="020F0502020204030204" pitchFamily="34" charset="0"/>
                <a:ea typeface="Times New Roman" panose="02020603050405020304" pitchFamily="18" charset="0"/>
                <a:cs typeface="Calibri" panose="020F0502020204030204" pitchFamily="34" charset="0"/>
              </a:rPr>
              <a:t>(</a:t>
            </a:r>
            <a:r>
              <a:rPr lang="el-GR" b="1" dirty="0">
                <a:latin typeface="Calibri" panose="020F0502020204030204" pitchFamily="34" charset="0"/>
                <a:ea typeface="Times New Roman" panose="02020603050405020304" pitchFamily="18" charset="0"/>
                <a:cs typeface="Calibri" panose="020F0502020204030204" pitchFamily="34" charset="0"/>
              </a:rPr>
              <a:t>γ) Ένα </a:t>
            </a:r>
            <a:r>
              <a:rPr lang="el-GR" b="1" dirty="0"/>
              <a:t>ψηφιακό εργαλείο ζωγραφικής για να ζωγραφίσουμε στον υπολογιστή. Το ψηφιακό εργαλείο θα το βρεις </a:t>
            </a:r>
            <a:r>
              <a:rPr lang="el-GR" b="1" dirty="0">
                <a:hlinkClick r:id="rId6"/>
              </a:rPr>
              <a:t>εδώ </a:t>
            </a:r>
            <a:r>
              <a:rPr lang="el-GR" b="1" dirty="0"/>
              <a:t>. </a:t>
            </a:r>
            <a:r>
              <a:rPr lang="el-GR" b="1" dirty="0">
                <a:latin typeface="Calibri" panose="020F0502020204030204" pitchFamily="34" charset="0"/>
                <a:ea typeface="Times New Roman" panose="02020603050405020304" pitchFamily="18" charset="0"/>
                <a:cs typeface="Calibri" panose="020F0502020204030204" pitchFamily="34" charset="0"/>
              </a:rPr>
              <a:t>Για να το δεις πρέπει να πατήσεις </a:t>
            </a:r>
            <a:r>
              <a:rPr lang="en-US" b="1" dirty="0">
                <a:latin typeface="Calibri" panose="020F0502020204030204" pitchFamily="34" charset="0"/>
                <a:ea typeface="Times New Roman" panose="02020603050405020304" pitchFamily="18" charset="0"/>
                <a:cs typeface="Calibri" panose="020F0502020204030204" pitchFamily="34" charset="0"/>
              </a:rPr>
              <a:t>ctrl </a:t>
            </a:r>
            <a:r>
              <a:rPr lang="el-GR" b="1" dirty="0">
                <a:latin typeface="Calibri" panose="020F0502020204030204" pitchFamily="34" charset="0"/>
                <a:ea typeface="Times New Roman" panose="02020603050405020304" pitchFamily="18" charset="0"/>
                <a:cs typeface="Calibri" panose="020F0502020204030204" pitchFamily="34" charset="0"/>
              </a:rPr>
              <a:t>και κλικ.</a:t>
            </a:r>
          </a:p>
          <a:p>
            <a:pPr algn="just">
              <a:lnSpc>
                <a:spcPct val="115000"/>
              </a:lnSpc>
              <a:spcAft>
                <a:spcPts val="0"/>
              </a:spcAft>
            </a:pPr>
            <a:endParaRPr lang="el-GR" dirty="0">
              <a:latin typeface="Calibri" panose="020F0502020204030204" pitchFamily="34" charset="0"/>
              <a:ea typeface="Times New Roman" panose="02020603050405020304" pitchFamily="18" charset="0"/>
              <a:cs typeface="Calibri" panose="020F0502020204030204" pitchFamily="34" charset="0"/>
            </a:endParaRPr>
          </a:p>
          <a:p>
            <a:pPr algn="just"/>
            <a:endParaRPr lang="el-GR" dirty="0"/>
          </a:p>
        </p:txBody>
      </p:sp>
    </p:spTree>
    <p:extLst>
      <p:ext uri="{BB962C8B-B14F-4D97-AF65-F5344CB8AC3E}">
        <p14:creationId xmlns:p14="http://schemas.microsoft.com/office/powerpoint/2010/main" val="1202482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CC1C4765-6018-4F21-B9DE-9D4C4A44FB02}"/>
              </a:ext>
            </a:extLst>
          </p:cNvPr>
          <p:cNvSpPr>
            <a:spLocks noGrp="1"/>
          </p:cNvSpPr>
          <p:nvPr>
            <p:ph idx="1"/>
          </p:nvPr>
        </p:nvSpPr>
        <p:spPr>
          <a:xfrm>
            <a:off x="466750" y="359488"/>
            <a:ext cx="5871421" cy="6139024"/>
          </a:xfrm>
          <a:solidFill>
            <a:schemeClr val="bg2"/>
          </a:solidFill>
        </p:spPr>
        <p:txBody>
          <a:bodyPr>
            <a:normAutofit fontScale="40000" lnSpcReduction="20000"/>
          </a:bodyPr>
          <a:lstStyle/>
          <a:p>
            <a:endParaRPr lang="el-GR" b="1" dirty="0"/>
          </a:p>
          <a:p>
            <a:r>
              <a:rPr lang="el-GR" sz="3300" b="1" dirty="0"/>
              <a:t>Ας πάρουμε όμως τα πράγματα με τη σειρά</a:t>
            </a:r>
          </a:p>
          <a:p>
            <a:endParaRPr lang="el-GR" sz="3300" b="1" dirty="0"/>
          </a:p>
          <a:p>
            <a:r>
              <a:rPr lang="el-GR" sz="3300" b="1" dirty="0"/>
              <a:t>Διάβασε στο βιβλίο την ενότητα για τη γραμμή </a:t>
            </a:r>
            <a:r>
              <a:rPr lang="el-GR" sz="3300" b="1" u="sng" dirty="0">
                <a:solidFill>
                  <a:schemeClr val="accent1"/>
                </a:solidFill>
                <a:latin typeface="Calibri" panose="020F0502020204030204" pitchFamily="34" charset="0"/>
                <a:ea typeface="Times New Roman" panose="02020603050405020304" pitchFamily="18" charset="0"/>
                <a:cs typeface="Calibri" panose="020F0502020204030204" pitchFamily="34" charset="0"/>
              </a:rPr>
              <a:t>ε</a:t>
            </a:r>
            <a:r>
              <a:rPr lang="el-GR" sz="3300" b="1" u="sng" dirty="0">
                <a:solidFill>
                  <a:schemeClr val="accent1"/>
                </a:solidFill>
              </a:rPr>
              <a:t>δώ</a:t>
            </a:r>
            <a:r>
              <a:rPr lang="el-GR" sz="3300" b="1" dirty="0"/>
              <a:t> </a:t>
            </a:r>
            <a:r>
              <a:rPr lang="el-GR" sz="3300" b="1" dirty="0">
                <a:latin typeface="Calibri" panose="020F0502020204030204" pitchFamily="34" charset="0"/>
                <a:ea typeface="Times New Roman" panose="02020603050405020304" pitchFamily="18" charset="0"/>
                <a:cs typeface="Calibri" panose="020F0502020204030204" pitchFamily="34" charset="0"/>
              </a:rPr>
              <a:t>. </a:t>
            </a:r>
            <a:r>
              <a:rPr lang="el-GR" sz="3300" b="1" dirty="0"/>
              <a:t>Για να το</a:t>
            </a:r>
          </a:p>
          <a:p>
            <a:r>
              <a:rPr lang="el-GR" sz="3300" b="1" dirty="0"/>
              <a:t> δεις πρέπει να πατήσεις </a:t>
            </a:r>
            <a:r>
              <a:rPr lang="en-US" sz="3300" b="1" dirty="0"/>
              <a:t>ctrl </a:t>
            </a:r>
            <a:r>
              <a:rPr lang="el-GR" sz="3300" b="1" dirty="0"/>
              <a:t>και κλικ.</a:t>
            </a:r>
          </a:p>
          <a:p>
            <a:endParaRPr lang="el-GR" sz="3300" b="1" dirty="0">
              <a:latin typeface="Calibri" panose="020F0502020204030204" pitchFamily="34" charset="0"/>
              <a:cs typeface="Calibri" panose="020F0502020204030204" pitchFamily="34" charset="0"/>
            </a:endParaRPr>
          </a:p>
          <a:p>
            <a:r>
              <a:rPr lang="el-GR" sz="3300" b="1" dirty="0"/>
              <a:t>Δες ύστερα το </a:t>
            </a:r>
            <a:r>
              <a:rPr lang="el-GR" sz="3300" b="1" dirty="0" err="1"/>
              <a:t>βιντεάκι</a:t>
            </a:r>
            <a:r>
              <a:rPr lang="el-GR" sz="3300" b="1" dirty="0"/>
              <a:t> για τη γραμμή </a:t>
            </a:r>
            <a:r>
              <a:rPr lang="el-GR" sz="3300" b="1" dirty="0" err="1">
                <a:hlinkClick r:id="rId2"/>
              </a:rPr>
              <a:t>εδώ</a:t>
            </a:r>
            <a:r>
              <a:rPr lang="el-GR" sz="3300" b="1" dirty="0" err="1"/>
              <a:t>Α</a:t>
            </a:r>
            <a:r>
              <a:rPr lang="el-GR" sz="3300" b="1" dirty="0"/>
              <a:t>-Β </a:t>
            </a:r>
            <a:r>
              <a:rPr lang="el-GR" sz="3300" b="1" dirty="0" err="1"/>
              <a:t>Δημοτικου</a:t>
            </a:r>
            <a:r>
              <a:rPr lang="el-GR" sz="3300" b="1" dirty="0"/>
              <a:t> ,  </a:t>
            </a:r>
            <a:r>
              <a:rPr lang="el-GR" sz="3300" b="1" dirty="0">
                <a:hlinkClick r:id="rId3"/>
              </a:rPr>
              <a:t>Εδώ</a:t>
            </a:r>
            <a:r>
              <a:rPr lang="el-GR" sz="3300" b="1" dirty="0"/>
              <a:t>  Γ-Δ Δημοτικού, </a:t>
            </a:r>
            <a:r>
              <a:rPr lang="el-GR" sz="3300" b="1" dirty="0">
                <a:hlinkClick r:id="rId4"/>
              </a:rPr>
              <a:t>εδώ </a:t>
            </a:r>
            <a:r>
              <a:rPr lang="el-GR" sz="3300" b="1" dirty="0"/>
              <a:t> Ε-ΣΤ Δημοτικού, </a:t>
            </a:r>
            <a:r>
              <a:rPr lang="el-GR" sz="3300" b="1" dirty="0">
                <a:hlinkClick r:id="rId5"/>
              </a:rPr>
              <a:t>εδώ</a:t>
            </a:r>
            <a:r>
              <a:rPr lang="el-GR" sz="3300" b="1" dirty="0"/>
              <a:t> Α Γυμνασίου . Για να το</a:t>
            </a:r>
          </a:p>
          <a:p>
            <a:pPr marL="0" indent="0">
              <a:buNone/>
            </a:pPr>
            <a:r>
              <a:rPr lang="el-GR" sz="3300" b="1" dirty="0"/>
              <a:t>     δεις πρέπει να πατήσεις </a:t>
            </a:r>
            <a:r>
              <a:rPr lang="en-US" sz="3300" b="1" dirty="0"/>
              <a:t>ctrl </a:t>
            </a:r>
            <a:r>
              <a:rPr lang="el-GR" sz="3300" b="1" dirty="0"/>
              <a:t>και κλικ.</a:t>
            </a:r>
          </a:p>
          <a:p>
            <a:pPr marL="0" indent="0">
              <a:buNone/>
            </a:pPr>
            <a:endParaRPr lang="el-GR" sz="3300" b="1" dirty="0"/>
          </a:p>
          <a:p>
            <a:r>
              <a:rPr lang="el-GR" sz="3300" b="1" dirty="0"/>
              <a:t>Άκου ύστερα  το ΑΡΧΕΙΟ ΗΧΟΥ – ΓΡΑΜΜΗ</a:t>
            </a:r>
          </a:p>
          <a:p>
            <a:endParaRPr lang="el-GR" sz="3300" b="1" dirty="0"/>
          </a:p>
          <a:p>
            <a:pPr lvl="0"/>
            <a:r>
              <a:rPr lang="el-GR" sz="3300" b="1" dirty="0"/>
              <a:t>Τώρα μπορείς να ζωγραφίσεις ακολουθώντας τις</a:t>
            </a:r>
          </a:p>
          <a:p>
            <a:pPr marL="0" lvl="0" indent="0">
              <a:buNone/>
            </a:pPr>
            <a:r>
              <a:rPr lang="el-GR" sz="3300" b="1" dirty="0"/>
              <a:t>     οδηγίες της κυρίας Σοφίας. Όπως και στην τάξη.</a:t>
            </a:r>
          </a:p>
          <a:p>
            <a:pPr marL="0" lvl="0" indent="0">
              <a:buNone/>
            </a:pPr>
            <a:r>
              <a:rPr lang="el-GR" sz="3300" b="1" dirty="0"/>
              <a:t>    Αν χρησιμοποιήσεις τέμπερες όταν τελειώσεις άφησε </a:t>
            </a:r>
          </a:p>
          <a:p>
            <a:pPr marL="0" lvl="0" indent="0">
              <a:buNone/>
            </a:pPr>
            <a:r>
              <a:rPr lang="el-GR" sz="3300" b="1" dirty="0"/>
              <a:t>    την εργασία σου σε μια άκρη να στεγνώσει και για να </a:t>
            </a:r>
          </a:p>
          <a:p>
            <a:pPr marL="0" lvl="0" indent="0">
              <a:buNone/>
            </a:pPr>
            <a:r>
              <a:rPr lang="el-GR" sz="3300" b="1" dirty="0"/>
              <a:t>    ξεκουραστείς μπορείς αν θέλεις να ακούσεις αν θέλεις </a:t>
            </a:r>
          </a:p>
          <a:p>
            <a:pPr marL="0" lvl="0" indent="0">
              <a:buNone/>
            </a:pPr>
            <a:r>
              <a:rPr lang="el-GR" sz="3300" b="1" dirty="0"/>
              <a:t>    μουσική. </a:t>
            </a:r>
          </a:p>
          <a:p>
            <a:pPr lvl="0"/>
            <a:r>
              <a:rPr lang="el-GR" sz="3300" b="1" dirty="0"/>
              <a:t>Κάνε τώρα το φύλλο εργασίας Γραμμή και το παιχνίδι ονομασία γραμμών </a:t>
            </a:r>
            <a:r>
              <a:rPr lang="el-GR" sz="3300" b="1" dirty="0">
                <a:hlinkClick r:id="rId6"/>
              </a:rPr>
              <a:t>εδώ</a:t>
            </a:r>
            <a:endParaRPr lang="el-GR" sz="3300" b="1" dirty="0"/>
          </a:p>
          <a:p>
            <a:pPr lvl="0"/>
            <a:endParaRPr lang="el-GR" sz="3300" b="1" dirty="0"/>
          </a:p>
          <a:p>
            <a:pPr lvl="0"/>
            <a:r>
              <a:rPr lang="el-GR" sz="3300" b="1" dirty="0"/>
              <a:t>Τέλος μπορείς να ζωγραφίσεις το έργο σου και στον</a:t>
            </a:r>
          </a:p>
          <a:p>
            <a:pPr marL="0" lvl="0" indent="0">
              <a:buNone/>
            </a:pPr>
            <a:r>
              <a:rPr lang="el-GR" sz="3300" b="1" dirty="0"/>
              <a:t>     υπολογιστή χρησιμοποιώντας το εργαλείο που θα βρεις </a:t>
            </a:r>
            <a:r>
              <a:rPr lang="el-GR" sz="3300" b="1" dirty="0">
                <a:hlinkClick r:id="rId7"/>
              </a:rPr>
              <a:t>εδώ</a:t>
            </a:r>
            <a:r>
              <a:rPr lang="el-GR" sz="3300" b="1" dirty="0"/>
              <a:t>. Για</a:t>
            </a:r>
          </a:p>
          <a:p>
            <a:pPr marL="0" indent="0">
              <a:buNone/>
            </a:pPr>
            <a:r>
              <a:rPr lang="el-GR" sz="3300" b="1" dirty="0"/>
              <a:t>     να το δεις πρέπει να πατήσεις </a:t>
            </a:r>
            <a:r>
              <a:rPr lang="en-US" sz="3300" b="1" dirty="0"/>
              <a:t>ctrl </a:t>
            </a:r>
            <a:r>
              <a:rPr lang="el-GR" sz="3300" b="1" dirty="0"/>
              <a:t>και κλικ.</a:t>
            </a:r>
          </a:p>
          <a:p>
            <a:pPr marL="0" lvl="0" indent="0">
              <a:buNone/>
            </a:pPr>
            <a:endParaRPr lang="el-GR" dirty="0"/>
          </a:p>
          <a:p>
            <a:pPr marL="0" lvl="0" indent="0">
              <a:buNone/>
            </a:pPr>
            <a:endParaRPr lang="el-GR" dirty="0"/>
          </a:p>
          <a:p>
            <a:endParaRPr lang="el-GR" dirty="0"/>
          </a:p>
        </p:txBody>
      </p:sp>
      <p:pic>
        <p:nvPicPr>
          <p:cNvPr id="6146" name="Picture 2" descr="Girl Before A Mirror, 1903 by Pablo Picasso">
            <a:extLst>
              <a:ext uri="{FF2B5EF4-FFF2-40B4-BE49-F238E27FC236}">
                <a16:creationId xmlns:a16="http://schemas.microsoft.com/office/drawing/2014/main" id="{B236D6EA-C382-4C41-A38D-C63EF09B236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99469" y="0"/>
            <a:ext cx="55372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388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zigZag">
          <a:fgClr>
            <a:schemeClr val="accent1"/>
          </a:fgClr>
          <a:bgClr>
            <a:schemeClr val="bg1"/>
          </a:bgClr>
        </a:pattFill>
        <a:effectLst/>
      </p:bgPr>
    </p:bg>
    <p:spTree>
      <p:nvGrpSpPr>
        <p:cNvPr id="1" name=""/>
        <p:cNvGrpSpPr/>
        <p:nvPr/>
      </p:nvGrpSpPr>
      <p:grpSpPr>
        <a:xfrm>
          <a:off x="0" y="0"/>
          <a:ext cx="0" cy="0"/>
          <a:chOff x="0" y="0"/>
          <a:chExt cx="0" cy="0"/>
        </a:xfrm>
      </p:grpSpPr>
      <p:sp>
        <p:nvSpPr>
          <p:cNvPr id="4" name="Οβάλ 3">
            <a:extLst>
              <a:ext uri="{FF2B5EF4-FFF2-40B4-BE49-F238E27FC236}">
                <a16:creationId xmlns:a16="http://schemas.microsoft.com/office/drawing/2014/main" id="{85339D61-17E5-4C49-87C0-4008FEFEEA3B}"/>
              </a:ext>
            </a:extLst>
          </p:cNvPr>
          <p:cNvSpPr/>
          <p:nvPr/>
        </p:nvSpPr>
        <p:spPr>
          <a:xfrm>
            <a:off x="2517913" y="26505"/>
            <a:ext cx="7156174" cy="6857999"/>
          </a:xfrm>
          <a:prstGeom prst="ellipse">
            <a:avLst/>
          </a:prstGeom>
          <a:pattFill prst="ltUpDiag">
            <a:fgClr>
              <a:schemeClr val="accent1"/>
            </a:fgClr>
            <a:bgClr>
              <a:schemeClr val="bg1"/>
            </a:bgClr>
          </a:patt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l-GR" sz="2400" b="1" dirty="0">
                <a:solidFill>
                  <a:schemeClr val="accent1">
                    <a:lumMod val="75000"/>
                  </a:schemeClr>
                </a:solidFill>
              </a:rPr>
              <a:t>Οι ζέβρες ζουν στην Αφρική</a:t>
            </a:r>
          </a:p>
          <a:p>
            <a:pPr algn="ctr">
              <a:lnSpc>
                <a:spcPct val="150000"/>
              </a:lnSpc>
            </a:pPr>
            <a:r>
              <a:rPr lang="el-GR" sz="2400" b="1" dirty="0">
                <a:solidFill>
                  <a:schemeClr val="accent1">
                    <a:lumMod val="75000"/>
                  </a:schemeClr>
                </a:solidFill>
              </a:rPr>
              <a:t> όπως και πολλά ακόμη άγρια ζώα.</a:t>
            </a:r>
          </a:p>
          <a:p>
            <a:pPr algn="ctr">
              <a:lnSpc>
                <a:spcPct val="150000"/>
              </a:lnSpc>
            </a:pPr>
            <a:r>
              <a:rPr lang="el-GR" sz="2400" b="1" dirty="0">
                <a:solidFill>
                  <a:schemeClr val="accent1">
                    <a:lumMod val="75000"/>
                  </a:schemeClr>
                </a:solidFill>
              </a:rPr>
              <a:t>Οι λαοί της Αφρικής </a:t>
            </a:r>
            <a:endParaRPr lang="en-US" sz="2400" b="1" dirty="0">
              <a:solidFill>
                <a:schemeClr val="accent1">
                  <a:lumMod val="75000"/>
                </a:schemeClr>
              </a:solidFill>
            </a:endParaRPr>
          </a:p>
          <a:p>
            <a:pPr algn="ctr">
              <a:lnSpc>
                <a:spcPct val="150000"/>
              </a:lnSpc>
            </a:pPr>
            <a:r>
              <a:rPr lang="el-GR" sz="2400" b="1" dirty="0">
                <a:solidFill>
                  <a:schemeClr val="accent1">
                    <a:lumMod val="75000"/>
                  </a:schemeClr>
                </a:solidFill>
              </a:rPr>
              <a:t>αγαπούν πολύ τα παραμύθια με ζώα. Μπορείς</a:t>
            </a:r>
            <a:r>
              <a:rPr lang="en-US" sz="2400" b="1" dirty="0">
                <a:solidFill>
                  <a:schemeClr val="accent1">
                    <a:lumMod val="75000"/>
                  </a:schemeClr>
                </a:solidFill>
              </a:rPr>
              <a:t>,</a:t>
            </a:r>
            <a:r>
              <a:rPr lang="el-GR" sz="2400" b="1" dirty="0">
                <a:solidFill>
                  <a:schemeClr val="accent1">
                    <a:lumMod val="75000"/>
                  </a:schemeClr>
                </a:solidFill>
              </a:rPr>
              <a:t> με την βοήθεια  κάποιου μεγαλύτερου να βρεις στο </a:t>
            </a:r>
            <a:r>
              <a:rPr lang="en-US" sz="2400" b="1" dirty="0">
                <a:solidFill>
                  <a:schemeClr val="accent1">
                    <a:lumMod val="75000"/>
                  </a:schemeClr>
                </a:solidFill>
              </a:rPr>
              <a:t>Internet </a:t>
            </a:r>
            <a:r>
              <a:rPr lang="el-GR" sz="2400" b="1" dirty="0">
                <a:solidFill>
                  <a:schemeClr val="accent1">
                    <a:lumMod val="75000"/>
                  </a:schemeClr>
                </a:solidFill>
              </a:rPr>
              <a:t>και να διαβάσεις αφρικάνικα παραμύθια με ζώα</a:t>
            </a:r>
          </a:p>
        </p:txBody>
      </p:sp>
    </p:spTree>
    <p:extLst>
      <p:ext uri="{BB962C8B-B14F-4D97-AF65-F5344CB8AC3E}">
        <p14:creationId xmlns:p14="http://schemas.microsoft.com/office/powerpoint/2010/main" val="3506736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ltHorz">
          <a:fgClr>
            <a:schemeClr val="accent1"/>
          </a:fgClr>
          <a:bgClr>
            <a:schemeClr val="bg1"/>
          </a:bgClr>
        </a:pattFill>
        <a:effectLst/>
      </p:bgPr>
    </p:bg>
    <p:spTree>
      <p:nvGrpSpPr>
        <p:cNvPr id="1" name=""/>
        <p:cNvGrpSpPr/>
        <p:nvPr/>
      </p:nvGrpSpPr>
      <p:grpSpPr>
        <a:xfrm>
          <a:off x="0" y="0"/>
          <a:ext cx="0" cy="0"/>
          <a:chOff x="0" y="0"/>
          <a:chExt cx="0" cy="0"/>
        </a:xfrm>
      </p:grpSpPr>
      <p:cxnSp>
        <p:nvCxnSpPr>
          <p:cNvPr id="1028" name="Straight Arrow Connector 70">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 name="Οβάλ 3">
            <a:extLst>
              <a:ext uri="{FF2B5EF4-FFF2-40B4-BE49-F238E27FC236}">
                <a16:creationId xmlns:a16="http://schemas.microsoft.com/office/drawing/2014/main" id="{85339D61-17E5-4C49-87C0-4008FEFEEA3B}"/>
              </a:ext>
            </a:extLst>
          </p:cNvPr>
          <p:cNvSpPr/>
          <p:nvPr/>
        </p:nvSpPr>
        <p:spPr>
          <a:xfrm>
            <a:off x="0" y="0"/>
            <a:ext cx="7010400" cy="6857997"/>
          </a:xfrm>
          <a:prstGeom prst="ellipse">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p>
            <a:pPr algn="ctr">
              <a:spcAft>
                <a:spcPts val="600"/>
              </a:spcAft>
            </a:pPr>
            <a:r>
              <a:rPr lang="en-US" b="1" dirty="0">
                <a:solidFill>
                  <a:schemeClr val="tx1"/>
                </a:solidFill>
              </a:rPr>
              <a:t>Ύστερα μπορείς</a:t>
            </a:r>
            <a:r>
              <a:rPr lang="el-GR" b="1" dirty="0">
                <a:solidFill>
                  <a:schemeClr val="tx1"/>
                </a:solidFill>
              </a:rPr>
              <a:t> </a:t>
            </a:r>
            <a:r>
              <a:rPr lang="en-US" b="1" dirty="0">
                <a:solidFill>
                  <a:schemeClr val="tx1"/>
                </a:solidFill>
              </a:rPr>
              <a:t>να γράψεις και εσύ</a:t>
            </a:r>
          </a:p>
          <a:p>
            <a:pPr algn="ctr">
              <a:spcAft>
                <a:spcPts val="600"/>
              </a:spcAft>
            </a:pPr>
            <a:r>
              <a:rPr lang="en-US" b="1" dirty="0">
                <a:solidFill>
                  <a:schemeClr val="tx1"/>
                </a:solidFill>
              </a:rPr>
              <a:t>ένα παραμύθι με ήρωες άγρια ζώα </a:t>
            </a:r>
          </a:p>
          <a:p>
            <a:pPr algn="ctr">
              <a:spcAft>
                <a:spcPts val="600"/>
              </a:spcAft>
            </a:pPr>
            <a:r>
              <a:rPr lang="en-US" b="1" dirty="0">
                <a:solidFill>
                  <a:schemeClr val="tx1"/>
                </a:solidFill>
              </a:rPr>
              <a:t>και μπ</a:t>
            </a:r>
            <a:r>
              <a:rPr lang="en-US" b="1" dirty="0" err="1">
                <a:solidFill>
                  <a:schemeClr val="tx1"/>
                </a:solidFill>
              </a:rPr>
              <a:t>ορείς</a:t>
            </a:r>
            <a:r>
              <a:rPr lang="en-US" b="1" dirty="0">
                <a:solidFill>
                  <a:schemeClr val="tx1"/>
                </a:solidFill>
              </a:rPr>
              <a:t> και να το εικονογραφήσεις αν θέλεις. </a:t>
            </a:r>
          </a:p>
          <a:p>
            <a:pPr algn="ctr">
              <a:spcAft>
                <a:spcPts val="600"/>
              </a:spcAft>
            </a:pPr>
            <a:r>
              <a:rPr lang="el-GR" b="1" dirty="0">
                <a:solidFill>
                  <a:schemeClr val="tx1"/>
                </a:solidFill>
              </a:rPr>
              <a:t>Θα ήταν ωραίο να γράψεις μια ιστορία </a:t>
            </a:r>
          </a:p>
          <a:p>
            <a:pPr algn="ctr">
              <a:spcAft>
                <a:spcPts val="600"/>
              </a:spcAft>
            </a:pPr>
            <a:r>
              <a:rPr lang="el-GR" b="1" dirty="0">
                <a:solidFill>
                  <a:schemeClr val="tx1"/>
                </a:solidFill>
              </a:rPr>
              <a:t> με ζώα που ταξιδεύουν και κάνουν τουρισμό</a:t>
            </a:r>
          </a:p>
          <a:p>
            <a:pPr algn="ctr">
              <a:spcAft>
                <a:spcPts val="600"/>
              </a:spcAft>
            </a:pPr>
            <a:r>
              <a:rPr lang="el-GR" b="1" dirty="0">
                <a:solidFill>
                  <a:schemeClr val="tx1"/>
                </a:solidFill>
              </a:rPr>
              <a:t> στις άδεις ανθρώπινες πόλεις. </a:t>
            </a:r>
          </a:p>
          <a:p>
            <a:pPr algn="ctr">
              <a:spcAft>
                <a:spcPts val="600"/>
              </a:spcAft>
            </a:pPr>
            <a:r>
              <a:rPr lang="el-GR" b="1" dirty="0">
                <a:solidFill>
                  <a:schemeClr val="tx1"/>
                </a:solidFill>
              </a:rPr>
              <a:t>Τα ζώα δεν έχουν καραντίνα και μπορούν να ταξιδεύουν όπου θέλουν.</a:t>
            </a:r>
            <a:endParaRPr lang="en-US" b="1" dirty="0">
              <a:solidFill>
                <a:schemeClr val="tx1"/>
              </a:solidFill>
            </a:endParaRPr>
          </a:p>
          <a:p>
            <a:pPr algn="ctr">
              <a:spcAft>
                <a:spcPts val="600"/>
              </a:spcAft>
            </a:pPr>
            <a:r>
              <a:rPr lang="en-US" b="1" dirty="0">
                <a:solidFill>
                  <a:schemeClr val="tx1"/>
                </a:solidFill>
              </a:rPr>
              <a:t>Πάρε μερικά φύλλα Α4</a:t>
            </a:r>
            <a:r>
              <a:rPr lang="el-GR" b="1" dirty="0">
                <a:solidFill>
                  <a:schemeClr val="tx1"/>
                </a:solidFill>
              </a:rPr>
              <a:t>,</a:t>
            </a:r>
            <a:r>
              <a:rPr lang="en-US" b="1" dirty="0">
                <a:solidFill>
                  <a:schemeClr val="tx1"/>
                </a:solidFill>
              </a:rPr>
              <a:t> </a:t>
            </a:r>
            <a:r>
              <a:rPr lang="en-US" b="1" dirty="0" err="1">
                <a:solidFill>
                  <a:schemeClr val="tx1"/>
                </a:solidFill>
              </a:rPr>
              <a:t>δί</a:t>
            </a:r>
            <a:r>
              <a:rPr lang="en-US" b="1" dirty="0">
                <a:solidFill>
                  <a:schemeClr val="tx1"/>
                </a:solidFill>
              </a:rPr>
              <a:t>πλωσέ τα στη μέση. </a:t>
            </a:r>
            <a:endParaRPr lang="el-GR" b="1" dirty="0">
              <a:solidFill>
                <a:schemeClr val="tx1"/>
              </a:solidFill>
            </a:endParaRPr>
          </a:p>
          <a:p>
            <a:pPr algn="ctr">
              <a:spcAft>
                <a:spcPts val="600"/>
              </a:spcAft>
            </a:pPr>
            <a:r>
              <a:rPr lang="en-US" b="1" dirty="0">
                <a:solidFill>
                  <a:schemeClr val="tx1"/>
                </a:solidFill>
              </a:rPr>
              <a:t> Bάλε τις </a:t>
            </a:r>
            <a:r>
              <a:rPr lang="en-US" b="1" dirty="0" err="1">
                <a:solidFill>
                  <a:schemeClr val="tx1"/>
                </a:solidFill>
              </a:rPr>
              <a:t>δι</a:t>
            </a:r>
            <a:r>
              <a:rPr lang="en-US" b="1" dirty="0">
                <a:solidFill>
                  <a:schemeClr val="tx1"/>
                </a:solidFill>
              </a:rPr>
              <a:t>πλωμένες σελίδες τη μια μέσα </a:t>
            </a:r>
            <a:endParaRPr lang="el-GR" b="1" dirty="0">
              <a:solidFill>
                <a:schemeClr val="tx1"/>
              </a:solidFill>
            </a:endParaRPr>
          </a:p>
          <a:p>
            <a:pPr algn="ctr">
              <a:spcAft>
                <a:spcPts val="600"/>
              </a:spcAft>
            </a:pPr>
            <a:r>
              <a:rPr lang="en-US" b="1" dirty="0">
                <a:solidFill>
                  <a:schemeClr val="tx1"/>
                </a:solidFill>
              </a:rPr>
              <a:t>στην</a:t>
            </a:r>
            <a:r>
              <a:rPr lang="el-GR" b="1" dirty="0">
                <a:solidFill>
                  <a:schemeClr val="tx1"/>
                </a:solidFill>
              </a:rPr>
              <a:t> </a:t>
            </a:r>
            <a:r>
              <a:rPr lang="en-US" b="1" dirty="0">
                <a:solidFill>
                  <a:schemeClr val="tx1"/>
                </a:solidFill>
              </a:rPr>
              <a:t>άλλη κα ζήτα από κάποιον </a:t>
            </a:r>
            <a:endParaRPr lang="el-GR" b="1" dirty="0">
              <a:solidFill>
                <a:schemeClr val="tx1"/>
              </a:solidFill>
            </a:endParaRPr>
          </a:p>
          <a:p>
            <a:pPr algn="ctr">
              <a:spcAft>
                <a:spcPts val="600"/>
              </a:spcAft>
            </a:pPr>
            <a:r>
              <a:rPr lang="en-US" b="1" dirty="0">
                <a:solidFill>
                  <a:schemeClr val="tx1"/>
                </a:solidFill>
              </a:rPr>
              <a:t>μεγα</a:t>
            </a:r>
            <a:r>
              <a:rPr lang="en-US" b="1" dirty="0" err="1">
                <a:solidFill>
                  <a:schemeClr val="tx1"/>
                </a:solidFill>
              </a:rPr>
              <a:t>λύτερ</a:t>
            </a:r>
            <a:r>
              <a:rPr lang="el-GR" b="1" dirty="0">
                <a:solidFill>
                  <a:schemeClr val="tx1"/>
                </a:solidFill>
              </a:rPr>
              <a:t>ο</a:t>
            </a:r>
            <a:r>
              <a:rPr lang="en-US" b="1" dirty="0">
                <a:solidFill>
                  <a:schemeClr val="tx1"/>
                </a:solidFill>
              </a:rPr>
              <a:t> να σου τις ράψει εκεί που διπλώνουν</a:t>
            </a:r>
          </a:p>
          <a:p>
            <a:pPr algn="ctr">
              <a:spcAft>
                <a:spcPts val="600"/>
              </a:spcAft>
            </a:pPr>
            <a:r>
              <a:rPr lang="en-US" b="1" dirty="0">
                <a:solidFill>
                  <a:schemeClr val="tx1"/>
                </a:solidFill>
              </a:rPr>
              <a:t> Έτσι θα έχεις φτιάξει </a:t>
            </a:r>
            <a:endParaRPr lang="el-GR" b="1" dirty="0">
              <a:solidFill>
                <a:schemeClr val="tx1"/>
              </a:solidFill>
            </a:endParaRPr>
          </a:p>
          <a:p>
            <a:pPr algn="ctr">
              <a:spcAft>
                <a:spcPts val="600"/>
              </a:spcAft>
            </a:pPr>
            <a:r>
              <a:rPr lang="en-US" b="1" dirty="0">
                <a:solidFill>
                  <a:schemeClr val="tx1"/>
                </a:solidFill>
              </a:rPr>
              <a:t>το π</a:t>
            </a:r>
            <a:r>
              <a:rPr lang="en-US" b="1" dirty="0" err="1">
                <a:solidFill>
                  <a:schemeClr val="tx1"/>
                </a:solidFill>
              </a:rPr>
              <a:t>ρώτο</a:t>
            </a:r>
            <a:r>
              <a:rPr lang="en-US" b="1" dirty="0">
                <a:solidFill>
                  <a:schemeClr val="tx1"/>
                </a:solidFill>
              </a:rPr>
              <a:t> δικό </a:t>
            </a:r>
            <a:r>
              <a:rPr lang="en-US" b="1" dirty="0" err="1">
                <a:solidFill>
                  <a:schemeClr val="tx1"/>
                </a:solidFill>
              </a:rPr>
              <a:t>σου</a:t>
            </a:r>
            <a:r>
              <a:rPr lang="en-US" b="1" dirty="0">
                <a:solidFill>
                  <a:schemeClr val="tx1"/>
                </a:solidFill>
              </a:rPr>
              <a:t> βιβ</a:t>
            </a:r>
            <a:r>
              <a:rPr lang="en-US" b="1" dirty="0" err="1">
                <a:solidFill>
                  <a:schemeClr val="tx1"/>
                </a:solidFill>
              </a:rPr>
              <a:t>λίο</a:t>
            </a:r>
            <a:endParaRPr lang="en-US" b="1" dirty="0">
              <a:solidFill>
                <a:schemeClr val="tx1"/>
              </a:solidFill>
            </a:endParaRPr>
          </a:p>
          <a:p>
            <a:pPr algn="ctr">
              <a:spcAft>
                <a:spcPts val="600"/>
              </a:spcAft>
            </a:pPr>
            <a:r>
              <a:rPr lang="el-GR" b="1" dirty="0">
                <a:solidFill>
                  <a:schemeClr val="tx1"/>
                </a:solidFill>
              </a:rPr>
              <a:t>Γράψε τον τίτλο του </a:t>
            </a:r>
            <a:r>
              <a:rPr lang="el-GR" b="1" dirty="0">
                <a:solidFill>
                  <a:schemeClr val="tx1"/>
                </a:solidFill>
                <a:hlinkClick r:id="rId2"/>
              </a:rPr>
              <a:t>εδώ</a:t>
            </a:r>
            <a:endParaRPr lang="en-US" b="1" dirty="0">
              <a:solidFill>
                <a:schemeClr val="tx1"/>
              </a:solidFill>
            </a:endParaRPr>
          </a:p>
        </p:txBody>
      </p:sp>
      <p:pic>
        <p:nvPicPr>
          <p:cNvPr id="1026" name="Picture 2">
            <a:extLst>
              <a:ext uri="{FF2B5EF4-FFF2-40B4-BE49-F238E27FC236}">
                <a16:creationId xmlns:a16="http://schemas.microsoft.com/office/drawing/2014/main" id="{AB336AC3-1FB5-461B-9B53-82EF63A739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63" r="6451"/>
          <a:stretch/>
        </p:blipFill>
        <p:spPr bwMode="auto">
          <a:xfrm>
            <a:off x="5878849" y="10"/>
            <a:ext cx="6313150"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439258"/>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1990</TotalTime>
  <Words>878</Words>
  <Application>Microsoft Office PowerPoint</Application>
  <PresentationFormat>Ευρεία οθόνη</PresentationFormat>
  <Paragraphs>125</Paragraphs>
  <Slides>12</Slides>
  <Notes>0</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12</vt:i4>
      </vt:variant>
    </vt:vector>
  </HeadingPairs>
  <TitlesOfParts>
    <vt:vector size="17" baseType="lpstr">
      <vt:lpstr>Arial</vt:lpstr>
      <vt:lpstr>Calibri</vt:lpstr>
      <vt:lpstr>Calibri Light</vt:lpstr>
      <vt:lpstr>WorkSans Light</vt:lpstr>
      <vt:lpstr>Θέμα του Office</vt:lpstr>
      <vt:lpstr>Η γραμμή</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Η γραμμή</dc:title>
  <dc:creator>eleni kartsaka</dc:creator>
  <cp:lastModifiedBy>eleni kartsaka</cp:lastModifiedBy>
  <cp:revision>22</cp:revision>
  <dcterms:created xsi:type="dcterms:W3CDTF">2020-04-29T15:29:28Z</dcterms:created>
  <dcterms:modified xsi:type="dcterms:W3CDTF">2020-06-03T18:06:04Z</dcterms:modified>
</cp:coreProperties>
</file>