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65" r:id="rId4"/>
    <p:sldId id="273" r:id="rId5"/>
    <p:sldId id="267" r:id="rId6"/>
    <p:sldId id="270" r:id="rId7"/>
    <p:sldId id="271" r:id="rId8"/>
    <p:sldId id="259" r:id="rId9"/>
    <p:sldId id="272" r:id="rId10"/>
    <p:sldId id="266" r:id="rId11"/>
    <p:sldId id="262" r:id="rId12"/>
    <p:sldId id="268" r:id="rId13"/>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FDCEFE"/>
    <a:srgbClr val="8E3CE0"/>
    <a:srgbClr val="663300"/>
    <a:srgbClr val="996633"/>
    <a:srgbClr val="F193E1"/>
    <a:srgbClr val="99FFCC"/>
    <a:srgbClr val="FFCCFF"/>
    <a:srgbClr val="FFFFCC"/>
    <a:srgbClr val="FFC1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09B1B1AB-78C4-40AA-9A83-687C9F8E0B5B}"/>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 xmlns:a16="http://schemas.microsoft.com/office/drawing/2014/main" id="{61279FEF-300A-4FE1-BED1-B989E5A4FD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 xmlns:a16="http://schemas.microsoft.com/office/drawing/2014/main" id="{C036C92E-78BC-430B-826A-2999B5F97B2D}"/>
              </a:ext>
            </a:extLst>
          </p:cNvPr>
          <p:cNvSpPr>
            <a:spLocks noGrp="1"/>
          </p:cNvSpPr>
          <p:nvPr>
            <p:ph type="dt" sz="half" idx="10"/>
          </p:nvPr>
        </p:nvSpPr>
        <p:spPr/>
        <p:txBody>
          <a:bodyPr/>
          <a:lstStyle/>
          <a:p>
            <a:fld id="{814E7723-05B4-4F8D-966F-8C3A7F2CC16B}" type="datetimeFigureOut">
              <a:rPr lang="el-GR" smtClean="0"/>
              <a:t>17/5/2020</a:t>
            </a:fld>
            <a:endParaRPr lang="el-GR"/>
          </a:p>
        </p:txBody>
      </p:sp>
      <p:sp>
        <p:nvSpPr>
          <p:cNvPr id="5" name="Θέση υποσέλιδου 4">
            <a:extLst>
              <a:ext uri="{FF2B5EF4-FFF2-40B4-BE49-F238E27FC236}">
                <a16:creationId xmlns="" xmlns:a16="http://schemas.microsoft.com/office/drawing/2014/main" id="{B1F4C2A6-CA3A-40F1-B047-A4D976BA5B7F}"/>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 xmlns:a16="http://schemas.microsoft.com/office/drawing/2014/main" id="{A7FB4A70-5631-4706-8ED4-1E6332E5CECA}"/>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1536579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80FD7FA4-7C25-4970-B3D9-5A09E88C2E03}"/>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 xmlns:a16="http://schemas.microsoft.com/office/drawing/2014/main" id="{25BBADF7-87C3-4569-8125-FF9D1540B40F}"/>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 xmlns:a16="http://schemas.microsoft.com/office/drawing/2014/main" id="{A7557040-60BB-462D-83C0-7EA5B979CAAF}"/>
              </a:ext>
            </a:extLst>
          </p:cNvPr>
          <p:cNvSpPr>
            <a:spLocks noGrp="1"/>
          </p:cNvSpPr>
          <p:nvPr>
            <p:ph type="dt" sz="half" idx="10"/>
          </p:nvPr>
        </p:nvSpPr>
        <p:spPr/>
        <p:txBody>
          <a:bodyPr/>
          <a:lstStyle/>
          <a:p>
            <a:fld id="{814E7723-05B4-4F8D-966F-8C3A7F2CC16B}" type="datetimeFigureOut">
              <a:rPr lang="el-GR" smtClean="0"/>
              <a:t>17/5/2020</a:t>
            </a:fld>
            <a:endParaRPr lang="el-GR"/>
          </a:p>
        </p:txBody>
      </p:sp>
      <p:sp>
        <p:nvSpPr>
          <p:cNvPr id="5" name="Θέση υποσέλιδου 4">
            <a:extLst>
              <a:ext uri="{FF2B5EF4-FFF2-40B4-BE49-F238E27FC236}">
                <a16:creationId xmlns="" xmlns:a16="http://schemas.microsoft.com/office/drawing/2014/main" id="{D0D50D8C-FC2D-4F22-9AEF-4A18FBC25BB1}"/>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 xmlns:a16="http://schemas.microsoft.com/office/drawing/2014/main" id="{0B557B81-EA46-465E-9253-317C8D87AC84}"/>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377661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 xmlns:a16="http://schemas.microsoft.com/office/drawing/2014/main" id="{C27E83DE-F671-4B4C-88EF-92EB3B0BB529}"/>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 xmlns:a16="http://schemas.microsoft.com/office/drawing/2014/main" id="{D1C3DB47-2D4E-452B-A5C3-FB0D02269BA9}"/>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 xmlns:a16="http://schemas.microsoft.com/office/drawing/2014/main" id="{0D7138A4-7625-441E-BD01-00CF77DCF02F}"/>
              </a:ext>
            </a:extLst>
          </p:cNvPr>
          <p:cNvSpPr>
            <a:spLocks noGrp="1"/>
          </p:cNvSpPr>
          <p:nvPr>
            <p:ph type="dt" sz="half" idx="10"/>
          </p:nvPr>
        </p:nvSpPr>
        <p:spPr/>
        <p:txBody>
          <a:bodyPr/>
          <a:lstStyle/>
          <a:p>
            <a:fld id="{814E7723-05B4-4F8D-966F-8C3A7F2CC16B}" type="datetimeFigureOut">
              <a:rPr lang="el-GR" smtClean="0"/>
              <a:t>17/5/2020</a:t>
            </a:fld>
            <a:endParaRPr lang="el-GR"/>
          </a:p>
        </p:txBody>
      </p:sp>
      <p:sp>
        <p:nvSpPr>
          <p:cNvPr id="5" name="Θέση υποσέλιδου 4">
            <a:extLst>
              <a:ext uri="{FF2B5EF4-FFF2-40B4-BE49-F238E27FC236}">
                <a16:creationId xmlns="" xmlns:a16="http://schemas.microsoft.com/office/drawing/2014/main" id="{EBFD39E3-281F-4376-A0EE-F859B16E2315}"/>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 xmlns:a16="http://schemas.microsoft.com/office/drawing/2014/main" id="{4B34DAC9-4494-4285-8392-109F66C2D67F}"/>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4097353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20C05D76-FC77-49F4-A5AF-76B260C46E15}"/>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 xmlns:a16="http://schemas.microsoft.com/office/drawing/2014/main" id="{C67E186A-38E6-4AB7-851E-AB5F0BDBEE0E}"/>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 xmlns:a16="http://schemas.microsoft.com/office/drawing/2014/main" id="{6BB8F4C7-A540-4D51-AC34-D7E6F10D2B6E}"/>
              </a:ext>
            </a:extLst>
          </p:cNvPr>
          <p:cNvSpPr>
            <a:spLocks noGrp="1"/>
          </p:cNvSpPr>
          <p:nvPr>
            <p:ph type="dt" sz="half" idx="10"/>
          </p:nvPr>
        </p:nvSpPr>
        <p:spPr/>
        <p:txBody>
          <a:bodyPr/>
          <a:lstStyle/>
          <a:p>
            <a:fld id="{814E7723-05B4-4F8D-966F-8C3A7F2CC16B}" type="datetimeFigureOut">
              <a:rPr lang="el-GR" smtClean="0"/>
              <a:t>17/5/2020</a:t>
            </a:fld>
            <a:endParaRPr lang="el-GR"/>
          </a:p>
        </p:txBody>
      </p:sp>
      <p:sp>
        <p:nvSpPr>
          <p:cNvPr id="5" name="Θέση υποσέλιδου 4">
            <a:extLst>
              <a:ext uri="{FF2B5EF4-FFF2-40B4-BE49-F238E27FC236}">
                <a16:creationId xmlns="" xmlns:a16="http://schemas.microsoft.com/office/drawing/2014/main" id="{12C1C8BF-F97C-4B72-A12F-6A0BC1834745}"/>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 xmlns:a16="http://schemas.microsoft.com/office/drawing/2014/main" id="{8BB654C5-D34F-4BCD-8306-C71FBF5ADEF0}"/>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124501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8F57BBB6-9E53-4854-AAB1-B9191D0C5F64}"/>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 xmlns:a16="http://schemas.microsoft.com/office/drawing/2014/main" id="{5A276417-5B4F-4B0E-9F83-F2D8B504B2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 xmlns:a16="http://schemas.microsoft.com/office/drawing/2014/main" id="{3F7149DC-E46C-48E1-B253-FD16D10DC21C}"/>
              </a:ext>
            </a:extLst>
          </p:cNvPr>
          <p:cNvSpPr>
            <a:spLocks noGrp="1"/>
          </p:cNvSpPr>
          <p:nvPr>
            <p:ph type="dt" sz="half" idx="10"/>
          </p:nvPr>
        </p:nvSpPr>
        <p:spPr/>
        <p:txBody>
          <a:bodyPr/>
          <a:lstStyle/>
          <a:p>
            <a:fld id="{814E7723-05B4-4F8D-966F-8C3A7F2CC16B}" type="datetimeFigureOut">
              <a:rPr lang="el-GR" smtClean="0"/>
              <a:t>17/5/2020</a:t>
            </a:fld>
            <a:endParaRPr lang="el-GR"/>
          </a:p>
        </p:txBody>
      </p:sp>
      <p:sp>
        <p:nvSpPr>
          <p:cNvPr id="5" name="Θέση υποσέλιδου 4">
            <a:extLst>
              <a:ext uri="{FF2B5EF4-FFF2-40B4-BE49-F238E27FC236}">
                <a16:creationId xmlns="" xmlns:a16="http://schemas.microsoft.com/office/drawing/2014/main" id="{FED61F9E-A892-4BCF-AC5D-867B9E6D4310}"/>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 xmlns:a16="http://schemas.microsoft.com/office/drawing/2014/main" id="{FE7D585B-81C6-4561-85C7-7BC5BF1FCA2C}"/>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1723443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6E1056E6-E10B-4D8A-951C-40795CF1425D}"/>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 xmlns:a16="http://schemas.microsoft.com/office/drawing/2014/main" id="{45FB0BC9-41F4-453F-9A72-2AEE4017B0C2}"/>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 xmlns:a16="http://schemas.microsoft.com/office/drawing/2014/main" id="{D523506F-10AE-420B-9828-0A997152C426}"/>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 xmlns:a16="http://schemas.microsoft.com/office/drawing/2014/main" id="{2A8C1C32-8CEA-4CD0-8EB8-7CAD2677ADE1}"/>
              </a:ext>
            </a:extLst>
          </p:cNvPr>
          <p:cNvSpPr>
            <a:spLocks noGrp="1"/>
          </p:cNvSpPr>
          <p:nvPr>
            <p:ph type="dt" sz="half" idx="10"/>
          </p:nvPr>
        </p:nvSpPr>
        <p:spPr/>
        <p:txBody>
          <a:bodyPr/>
          <a:lstStyle/>
          <a:p>
            <a:fld id="{814E7723-05B4-4F8D-966F-8C3A7F2CC16B}" type="datetimeFigureOut">
              <a:rPr lang="el-GR" smtClean="0"/>
              <a:t>17/5/2020</a:t>
            </a:fld>
            <a:endParaRPr lang="el-GR"/>
          </a:p>
        </p:txBody>
      </p:sp>
      <p:sp>
        <p:nvSpPr>
          <p:cNvPr id="6" name="Θέση υποσέλιδου 5">
            <a:extLst>
              <a:ext uri="{FF2B5EF4-FFF2-40B4-BE49-F238E27FC236}">
                <a16:creationId xmlns="" xmlns:a16="http://schemas.microsoft.com/office/drawing/2014/main" id="{E434EE01-17F6-4F62-9118-547E315CF11A}"/>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 xmlns:a16="http://schemas.microsoft.com/office/drawing/2014/main" id="{32FB887B-221E-42F3-B026-4345EEC2944C}"/>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561566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03D4FA35-7AD6-42C3-9C38-F047D32F3697}"/>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 xmlns:a16="http://schemas.microsoft.com/office/drawing/2014/main" id="{3F297253-A8CA-4ED0-9991-2DAA012E53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 xmlns:a16="http://schemas.microsoft.com/office/drawing/2014/main" id="{233361D7-17C1-4399-B5A2-B4410D4C92D7}"/>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κειμένου 4">
            <a:extLst>
              <a:ext uri="{FF2B5EF4-FFF2-40B4-BE49-F238E27FC236}">
                <a16:creationId xmlns="" xmlns:a16="http://schemas.microsoft.com/office/drawing/2014/main" id="{6AED52D9-E057-45C9-83F8-7BC450CAED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 xmlns:a16="http://schemas.microsoft.com/office/drawing/2014/main" id="{217F258F-171C-4252-BFEB-DDA6F76F9BBA}"/>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 xmlns:a16="http://schemas.microsoft.com/office/drawing/2014/main" id="{70EF3586-EB61-4E30-B89F-A7D5B59E45F4}"/>
              </a:ext>
            </a:extLst>
          </p:cNvPr>
          <p:cNvSpPr>
            <a:spLocks noGrp="1"/>
          </p:cNvSpPr>
          <p:nvPr>
            <p:ph type="dt" sz="half" idx="10"/>
          </p:nvPr>
        </p:nvSpPr>
        <p:spPr/>
        <p:txBody>
          <a:bodyPr/>
          <a:lstStyle/>
          <a:p>
            <a:fld id="{814E7723-05B4-4F8D-966F-8C3A7F2CC16B}" type="datetimeFigureOut">
              <a:rPr lang="el-GR" smtClean="0"/>
              <a:t>17/5/2020</a:t>
            </a:fld>
            <a:endParaRPr lang="el-GR"/>
          </a:p>
        </p:txBody>
      </p:sp>
      <p:sp>
        <p:nvSpPr>
          <p:cNvPr id="8" name="Θέση υποσέλιδου 7">
            <a:extLst>
              <a:ext uri="{FF2B5EF4-FFF2-40B4-BE49-F238E27FC236}">
                <a16:creationId xmlns="" xmlns:a16="http://schemas.microsoft.com/office/drawing/2014/main" id="{3ED9E258-F006-4543-9A97-97F702BD8DD6}"/>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 xmlns:a16="http://schemas.microsoft.com/office/drawing/2014/main" id="{B7F28738-B7C0-4649-A0A7-AC6340479403}"/>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3385747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B16B777F-ADA0-4DDC-99A8-55E1BE601E85}"/>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 xmlns:a16="http://schemas.microsoft.com/office/drawing/2014/main" id="{C261B633-1805-479C-A799-26A2EDDD0D3D}"/>
              </a:ext>
            </a:extLst>
          </p:cNvPr>
          <p:cNvSpPr>
            <a:spLocks noGrp="1"/>
          </p:cNvSpPr>
          <p:nvPr>
            <p:ph type="dt" sz="half" idx="10"/>
          </p:nvPr>
        </p:nvSpPr>
        <p:spPr/>
        <p:txBody>
          <a:bodyPr/>
          <a:lstStyle/>
          <a:p>
            <a:fld id="{814E7723-05B4-4F8D-966F-8C3A7F2CC16B}" type="datetimeFigureOut">
              <a:rPr lang="el-GR" smtClean="0"/>
              <a:t>17/5/2020</a:t>
            </a:fld>
            <a:endParaRPr lang="el-GR"/>
          </a:p>
        </p:txBody>
      </p:sp>
      <p:sp>
        <p:nvSpPr>
          <p:cNvPr id="4" name="Θέση υποσέλιδου 3">
            <a:extLst>
              <a:ext uri="{FF2B5EF4-FFF2-40B4-BE49-F238E27FC236}">
                <a16:creationId xmlns="" xmlns:a16="http://schemas.microsoft.com/office/drawing/2014/main" id="{BA419BF0-0505-4A0D-90DA-AEABC30E0E73}"/>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 xmlns:a16="http://schemas.microsoft.com/office/drawing/2014/main" id="{89A3E243-827C-421E-A74D-191A189A1019}"/>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309248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 xmlns:a16="http://schemas.microsoft.com/office/drawing/2014/main" id="{E429662A-E3DF-42E1-B15F-7C46F3E0DF7C}"/>
              </a:ext>
            </a:extLst>
          </p:cNvPr>
          <p:cNvSpPr>
            <a:spLocks noGrp="1"/>
          </p:cNvSpPr>
          <p:nvPr>
            <p:ph type="dt" sz="half" idx="10"/>
          </p:nvPr>
        </p:nvSpPr>
        <p:spPr/>
        <p:txBody>
          <a:bodyPr/>
          <a:lstStyle/>
          <a:p>
            <a:fld id="{814E7723-05B4-4F8D-966F-8C3A7F2CC16B}" type="datetimeFigureOut">
              <a:rPr lang="el-GR" smtClean="0"/>
              <a:t>17/5/2020</a:t>
            </a:fld>
            <a:endParaRPr lang="el-GR"/>
          </a:p>
        </p:txBody>
      </p:sp>
      <p:sp>
        <p:nvSpPr>
          <p:cNvPr id="3" name="Θέση υποσέλιδου 2">
            <a:extLst>
              <a:ext uri="{FF2B5EF4-FFF2-40B4-BE49-F238E27FC236}">
                <a16:creationId xmlns="" xmlns:a16="http://schemas.microsoft.com/office/drawing/2014/main" id="{F5774D9F-DC8F-4C06-9249-CC73A0311E3D}"/>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 xmlns:a16="http://schemas.microsoft.com/office/drawing/2014/main" id="{F1B43033-45C3-4A43-91BC-7AB9D4672249}"/>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542591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7340B5C5-B7DC-442E-8607-D31745C7B37D}"/>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 xmlns:a16="http://schemas.microsoft.com/office/drawing/2014/main" id="{3C473C6C-B736-4C02-8DB4-AE01B06425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κειμένου 3">
            <a:extLst>
              <a:ext uri="{FF2B5EF4-FFF2-40B4-BE49-F238E27FC236}">
                <a16:creationId xmlns="" xmlns:a16="http://schemas.microsoft.com/office/drawing/2014/main" id="{0FC37ACD-0864-4736-ABCA-7E3DF5C65B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 xmlns:a16="http://schemas.microsoft.com/office/drawing/2014/main" id="{8B553FD7-A5B4-4D00-8798-AD428BEFB7C9}"/>
              </a:ext>
            </a:extLst>
          </p:cNvPr>
          <p:cNvSpPr>
            <a:spLocks noGrp="1"/>
          </p:cNvSpPr>
          <p:nvPr>
            <p:ph type="dt" sz="half" idx="10"/>
          </p:nvPr>
        </p:nvSpPr>
        <p:spPr/>
        <p:txBody>
          <a:bodyPr/>
          <a:lstStyle/>
          <a:p>
            <a:fld id="{814E7723-05B4-4F8D-966F-8C3A7F2CC16B}" type="datetimeFigureOut">
              <a:rPr lang="el-GR" smtClean="0"/>
              <a:t>17/5/2020</a:t>
            </a:fld>
            <a:endParaRPr lang="el-GR"/>
          </a:p>
        </p:txBody>
      </p:sp>
      <p:sp>
        <p:nvSpPr>
          <p:cNvPr id="6" name="Θέση υποσέλιδου 5">
            <a:extLst>
              <a:ext uri="{FF2B5EF4-FFF2-40B4-BE49-F238E27FC236}">
                <a16:creationId xmlns="" xmlns:a16="http://schemas.microsoft.com/office/drawing/2014/main" id="{B05DBC77-00CB-4F5C-93C4-FFDE2EFF3E13}"/>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 xmlns:a16="http://schemas.microsoft.com/office/drawing/2014/main" id="{240D6A3D-FCB3-40C5-AB49-E8C69FE2A76E}"/>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193950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A2F9AA0F-398F-43C1-A51D-FA61AEA43B3D}"/>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 xmlns:a16="http://schemas.microsoft.com/office/drawing/2014/main" id="{FA47A2B1-51B4-44DD-82C3-7E9295DECA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 xmlns:a16="http://schemas.microsoft.com/office/drawing/2014/main" id="{199B9123-56B4-42D8-9A68-3C5B398A7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 xmlns:a16="http://schemas.microsoft.com/office/drawing/2014/main" id="{AEF04AAF-7108-42DB-B528-3C68C88F4540}"/>
              </a:ext>
            </a:extLst>
          </p:cNvPr>
          <p:cNvSpPr>
            <a:spLocks noGrp="1"/>
          </p:cNvSpPr>
          <p:nvPr>
            <p:ph type="dt" sz="half" idx="10"/>
          </p:nvPr>
        </p:nvSpPr>
        <p:spPr/>
        <p:txBody>
          <a:bodyPr/>
          <a:lstStyle/>
          <a:p>
            <a:fld id="{814E7723-05B4-4F8D-966F-8C3A7F2CC16B}" type="datetimeFigureOut">
              <a:rPr lang="el-GR" smtClean="0"/>
              <a:t>17/5/2020</a:t>
            </a:fld>
            <a:endParaRPr lang="el-GR"/>
          </a:p>
        </p:txBody>
      </p:sp>
      <p:sp>
        <p:nvSpPr>
          <p:cNvPr id="6" name="Θέση υποσέλιδου 5">
            <a:extLst>
              <a:ext uri="{FF2B5EF4-FFF2-40B4-BE49-F238E27FC236}">
                <a16:creationId xmlns="" xmlns:a16="http://schemas.microsoft.com/office/drawing/2014/main" id="{24BC8D5D-480E-4D7D-8385-C150ACFC4E32}"/>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 xmlns:a16="http://schemas.microsoft.com/office/drawing/2014/main" id="{863586CF-DDE7-4A67-B5B9-C46A2EFABBD3}"/>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1460897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 xmlns:a16="http://schemas.microsoft.com/office/drawing/2014/main" id="{95CD7711-3B85-48DD-B451-D593896D6E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 xmlns:a16="http://schemas.microsoft.com/office/drawing/2014/main" id="{D3C44365-0E84-44DD-9BD5-C9B0FE3D33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 xmlns:a16="http://schemas.microsoft.com/office/drawing/2014/main" id="{853954B7-12D1-4339-85C2-CA55AF4A4F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4E7723-05B4-4F8D-966F-8C3A7F2CC16B}" type="datetimeFigureOut">
              <a:rPr lang="el-GR" smtClean="0"/>
              <a:t>17/5/2020</a:t>
            </a:fld>
            <a:endParaRPr lang="el-GR"/>
          </a:p>
        </p:txBody>
      </p:sp>
      <p:sp>
        <p:nvSpPr>
          <p:cNvPr id="5" name="Θέση υποσέλιδου 4">
            <a:extLst>
              <a:ext uri="{FF2B5EF4-FFF2-40B4-BE49-F238E27FC236}">
                <a16:creationId xmlns="" xmlns:a16="http://schemas.microsoft.com/office/drawing/2014/main" id="{5934D209-2A78-45C3-83C6-D4E691FA5E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a:extLst>
              <a:ext uri="{FF2B5EF4-FFF2-40B4-BE49-F238E27FC236}">
                <a16:creationId xmlns="" xmlns:a16="http://schemas.microsoft.com/office/drawing/2014/main" id="{9C0F3CC7-A191-419A-8480-F766279DDE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4B074-4D35-4B22-9942-B4529C6941C8}" type="slidenum">
              <a:rPr lang="el-GR" smtClean="0"/>
              <a:t>‹#›</a:t>
            </a:fld>
            <a:endParaRPr lang="el-GR"/>
          </a:p>
        </p:txBody>
      </p:sp>
    </p:spTree>
    <p:extLst>
      <p:ext uri="{BB962C8B-B14F-4D97-AF65-F5344CB8AC3E}">
        <p14:creationId xmlns:p14="http://schemas.microsoft.com/office/powerpoint/2010/main" val="2821228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hyperlink" Target="http://photodentro.edu.gr/v/item/ds/8521/181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agosian.com/exhibitions/2012/damien-hirst-the-complete-spot-paintings-1986-2011/" TargetMode="External"/><Relationship Id="rId2" Type="http://schemas.openxmlformats.org/officeDocument/2006/relationships/hyperlink" Target="https://theculturetrip.com/" TargetMode="External"/><Relationship Id="rId1" Type="http://schemas.openxmlformats.org/officeDocument/2006/relationships/slideLayout" Target="../slideLayouts/slideLayout2.xml"/><Relationship Id="rId5" Type="http://schemas.openxmlformats.org/officeDocument/2006/relationships/hyperlink" Target="https://en.wikipedia.org/wiki/Singapore_Biennale" TargetMode="External"/><Relationship Id="rId4" Type="http://schemas.openxmlformats.org/officeDocument/2006/relationships/hyperlink" Target="https://news.artnet.com/art-world/damien-hirst-cherry-blossom-paintings-153211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blogs.getty.edu/iris/11-haiku-to-teach-kids-about-ar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hyperlink" Target="https://web.archive.org/web/20160321081212/http:/artpad.art.com/artpad/painter/"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kleki.com/?fbclid=IwAR20IpqscrHTqsq_EnghBiaq_lVIh7ukSl4vfznMErYKrV2s_UzOKvOTYvs" TargetMode="External"/><Relationship Id="rId3" Type="http://schemas.openxmlformats.org/officeDocument/2006/relationships/hyperlink" Target="http://ebooks.edu.gr/modules/ebook/show.php/DSDIM-A103/84/679,2542/" TargetMode="External"/><Relationship Id="rId7" Type="http://schemas.openxmlformats.org/officeDocument/2006/relationships/hyperlink" Target="https://web.archive.org/web/20160321081212/http:/artpad.art.com/artpad/painter/" TargetMode="External"/><Relationship Id="rId2" Type="http://schemas.openxmlformats.org/officeDocument/2006/relationships/hyperlink" Target="http://ebooks.edu.gr/modules/ebook/show.php/DSGL107/134/976,3509/" TargetMode="External"/><Relationship Id="rId1" Type="http://schemas.openxmlformats.org/officeDocument/2006/relationships/slideLayout" Target="../slideLayouts/slideLayout2.xml"/><Relationship Id="rId6" Type="http://schemas.openxmlformats.org/officeDocument/2006/relationships/hyperlink" Target="http://www.edutv.gr/index.php/kallitexnika/to-kouti-me-ta-tessera-mystika-1o-epeisodio-to-magiko-balaki?fbclid=IwAR0q5cT7oo7vG5zbTxnEcklqCpEQrkpyWANZusYbWP3jeTexPz__LgT03aI" TargetMode="External"/><Relationship Id="rId11" Type="http://schemas.openxmlformats.org/officeDocument/2006/relationships/image" Target="../media/image18.jpeg"/><Relationship Id="rId5" Type="http://schemas.openxmlformats.org/officeDocument/2006/relationships/hyperlink" Target="http://ebooks.edu.gr/modules/ebook/show.php/DSGYM-A104/56/435,1645/" TargetMode="External"/><Relationship Id="rId10" Type="http://schemas.openxmlformats.org/officeDocument/2006/relationships/image" Target="../media/image17.jpeg"/><Relationship Id="rId4" Type="http://schemas.openxmlformats.org/officeDocument/2006/relationships/hyperlink" Target="http://ebooks.edu.gr/modules/ebook/show.php/DSDIM-G101/711/4698,21241/" TargetMode="External"/><Relationship Id="rId9"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hyperlink" Target="http://ebooks.edu.gr/modules/ebook/show.php/DSGYM-A104/56/435,1645/" TargetMode="External"/><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hyperlink" Target="https://web.archive.org/web/20160321081212/http:/artpad.art.com/artpad/painter/" TargetMode="External"/><Relationship Id="rId4" Type="http://schemas.openxmlformats.org/officeDocument/2006/relationships/hyperlink" Target="http://www.edutv.gr/index.php/kallitexnika/to-kouti-me-ta-tessera-mystika-1o-epeisodio-to-magiko-balaki?fbclid=IwAR0q5cT7oo7vG5zbTxnEcklqCpEQrkpyWANZusYbWP3jeTexPz__LgT03a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90">
          <a:fgClr>
            <a:srgbClr val="00B0F0"/>
          </a:fgClr>
          <a:bgClr>
            <a:schemeClr val="bg1"/>
          </a:bgClr>
        </a:pattFill>
        <a:effectLst/>
      </p:bgPr>
    </p:bg>
    <p:spTree>
      <p:nvGrpSpPr>
        <p:cNvPr id="1" name=""/>
        <p:cNvGrpSpPr/>
        <p:nvPr/>
      </p:nvGrpSpPr>
      <p:grpSpPr>
        <a:xfrm>
          <a:off x="0" y="0"/>
          <a:ext cx="0" cy="0"/>
          <a:chOff x="0" y="0"/>
          <a:chExt cx="0" cy="0"/>
        </a:xfrm>
      </p:grpSpPr>
      <p:sp>
        <p:nvSpPr>
          <p:cNvPr id="83" name="Freeform 43">
            <a:extLst>
              <a:ext uri="{FF2B5EF4-FFF2-40B4-BE49-F238E27FC236}">
                <a16:creationId xmlns="" xmlns:a16="http://schemas.microsoft.com/office/drawing/2014/main" id="{AAD8F19F-4A55-467B-BED0-8837659A90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5353050" y="2660089"/>
            <a:ext cx="6838950" cy="4197911"/>
          </a:xfrm>
          <a:custGeom>
            <a:avLst/>
            <a:gdLst>
              <a:gd name="connsiteX0" fmla="*/ 4893809 w 6838950"/>
              <a:gd name="connsiteY0" fmla="*/ 0 h 4197911"/>
              <a:gd name="connsiteX1" fmla="*/ 4887586 w 6838950"/>
              <a:gd name="connsiteY1" fmla="*/ 0 h 4197911"/>
              <a:gd name="connsiteX2" fmla="*/ 3697795 w 6838950"/>
              <a:gd name="connsiteY2" fmla="*/ 0 h 4197911"/>
              <a:gd name="connsiteX3" fmla="*/ 2047750 w 6838950"/>
              <a:gd name="connsiteY3" fmla="*/ 0 h 4197911"/>
              <a:gd name="connsiteX4" fmla="*/ 0 w 6838950"/>
              <a:gd name="connsiteY4" fmla="*/ 0 h 4197911"/>
              <a:gd name="connsiteX5" fmla="*/ 0 w 6838950"/>
              <a:gd name="connsiteY5" fmla="*/ 4197911 h 4197911"/>
              <a:gd name="connsiteX6" fmla="*/ 6838950 w 6838950"/>
              <a:gd name="connsiteY6" fmla="*/ 4197911 h 4197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38950" h="4197911">
                <a:moveTo>
                  <a:pt x="4893809" y="0"/>
                </a:moveTo>
                <a:lnTo>
                  <a:pt x="4887586" y="0"/>
                </a:lnTo>
                <a:lnTo>
                  <a:pt x="3697795" y="0"/>
                </a:lnTo>
                <a:lnTo>
                  <a:pt x="2047750" y="0"/>
                </a:lnTo>
                <a:lnTo>
                  <a:pt x="0" y="0"/>
                </a:lnTo>
                <a:lnTo>
                  <a:pt x="0" y="4197911"/>
                </a:lnTo>
                <a:lnTo>
                  <a:pt x="6838950" y="4197911"/>
                </a:lnTo>
                <a:close/>
              </a:path>
            </a:pathLst>
          </a:custGeom>
          <a:solidFill>
            <a:srgbClr val="69664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Τίτλος 1">
            <a:extLst>
              <a:ext uri="{FF2B5EF4-FFF2-40B4-BE49-F238E27FC236}">
                <a16:creationId xmlns="" xmlns:a16="http://schemas.microsoft.com/office/drawing/2014/main" id="{BA9A0AF0-54ED-4B0C-A44B-72C6C72E110A}"/>
              </a:ext>
            </a:extLst>
          </p:cNvPr>
          <p:cNvSpPr>
            <a:spLocks noGrp="1"/>
          </p:cNvSpPr>
          <p:nvPr>
            <p:ph type="title"/>
          </p:nvPr>
        </p:nvSpPr>
        <p:spPr>
          <a:xfrm>
            <a:off x="7122524" y="3429000"/>
            <a:ext cx="4613784" cy="2882589"/>
          </a:xfrm>
          <a:pattFill prst="pct5">
            <a:fgClr>
              <a:srgbClr val="00B0F0"/>
            </a:fgClr>
            <a:bgClr>
              <a:schemeClr val="bg1"/>
            </a:bgClr>
          </a:pattFill>
        </p:spPr>
        <p:txBody>
          <a:bodyPr vert="horz" lIns="91440" tIns="45720" rIns="91440" bIns="45720" rtlCol="0" anchor="t">
            <a:normAutofit/>
          </a:bodyPr>
          <a:lstStyle/>
          <a:p>
            <a:pPr algn="ctr"/>
            <a:r>
              <a:rPr lang="el-GR" sz="6000" b="1" dirty="0">
                <a:solidFill>
                  <a:srgbClr val="0070C0"/>
                </a:solidFill>
              </a:rPr>
              <a:t/>
            </a:r>
            <a:br>
              <a:rPr lang="el-GR" sz="6000" b="1" dirty="0">
                <a:solidFill>
                  <a:srgbClr val="0070C0"/>
                </a:solidFill>
              </a:rPr>
            </a:br>
            <a:r>
              <a:rPr lang="en-US" sz="6000" b="1" kern="1200" dirty="0">
                <a:solidFill>
                  <a:schemeClr val="accent1">
                    <a:lumMod val="75000"/>
                  </a:schemeClr>
                </a:solidFill>
                <a:latin typeface="+mj-lt"/>
                <a:ea typeface="+mj-ea"/>
                <a:cs typeface="+mj-cs"/>
              </a:rPr>
              <a:t>T</a:t>
            </a:r>
            <a:r>
              <a:rPr lang="el-GR" sz="6000" b="1" kern="1200" dirty="0">
                <a:solidFill>
                  <a:schemeClr val="accent1">
                    <a:lumMod val="75000"/>
                  </a:schemeClr>
                </a:solidFill>
                <a:latin typeface="+mj-lt"/>
                <a:ea typeface="+mj-ea"/>
                <a:cs typeface="+mj-cs"/>
              </a:rPr>
              <a:t>ο</a:t>
            </a:r>
            <a:r>
              <a:rPr lang="en-US" sz="6000" b="1" kern="1200" dirty="0">
                <a:solidFill>
                  <a:schemeClr val="accent1">
                    <a:lumMod val="75000"/>
                  </a:schemeClr>
                </a:solidFill>
                <a:latin typeface="+mj-lt"/>
                <a:ea typeface="+mj-ea"/>
                <a:cs typeface="+mj-cs"/>
              </a:rPr>
              <a:t> σημείο</a:t>
            </a:r>
          </a:p>
        </p:txBody>
      </p:sp>
      <p:grpSp>
        <p:nvGrpSpPr>
          <p:cNvPr id="4" name="Ομάδα 3">
            <a:extLst>
              <a:ext uri="{FF2B5EF4-FFF2-40B4-BE49-F238E27FC236}">
                <a16:creationId xmlns="" xmlns:a16="http://schemas.microsoft.com/office/drawing/2014/main" id="{20F57DF3-D0F4-49E2-8758-47041357CA0B}"/>
              </a:ext>
            </a:extLst>
          </p:cNvPr>
          <p:cNvGrpSpPr/>
          <p:nvPr/>
        </p:nvGrpSpPr>
        <p:grpSpPr>
          <a:xfrm>
            <a:off x="1" y="-6235"/>
            <a:ext cx="12192000" cy="6864235"/>
            <a:chOff x="1" y="-6235"/>
            <a:chExt cx="12192000" cy="6864235"/>
          </a:xfrm>
        </p:grpSpPr>
        <p:pic>
          <p:nvPicPr>
            <p:cNvPr id="1034" name="Picture 10" descr="Γιαγιόι Κουσάμα: Η πιο διάσημη γιαγιά της τέχνης ανοίγει ξανά τα ...">
              <a:extLst>
                <a:ext uri="{FF2B5EF4-FFF2-40B4-BE49-F238E27FC236}">
                  <a16:creationId xmlns="" xmlns:a16="http://schemas.microsoft.com/office/drawing/2014/main" id="{1DD560DC-73E7-4DC3-8216-EC5AA2A505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06" r="6429"/>
            <a:stretch/>
          </p:blipFill>
          <p:spPr bwMode="auto">
            <a:xfrm>
              <a:off x="1" y="-6235"/>
              <a:ext cx="3255403" cy="2505456"/>
            </a:xfrm>
            <a:custGeom>
              <a:avLst/>
              <a:gdLst/>
              <a:ahLst/>
              <a:cxnLst/>
              <a:rect l="l" t="t" r="r" b="b"/>
              <a:pathLst>
                <a:path w="3255403" h="2505456">
                  <a:moveTo>
                    <a:pt x="0" y="0"/>
                  </a:moveTo>
                  <a:lnTo>
                    <a:pt x="3255403" y="0"/>
                  </a:lnTo>
                  <a:lnTo>
                    <a:pt x="2094477" y="2505456"/>
                  </a:lnTo>
                  <a:lnTo>
                    <a:pt x="0" y="2505456"/>
                  </a:lnTo>
                  <a:close/>
                </a:path>
              </a:pathLst>
            </a:custGeom>
            <a:noFill/>
            <a:extLst>
              <a:ext uri="{909E8E84-426E-40DD-AFC4-6F175D3DCCD1}">
                <a14:hiddenFill xmlns:a14="http://schemas.microsoft.com/office/drawing/2010/main">
                  <a:solidFill>
                    <a:srgbClr val="FFFFFF"/>
                  </a:solidFill>
                </a14:hiddenFill>
              </a:ext>
            </a:extLst>
          </p:spPr>
        </p:pic>
        <p:pic>
          <p:nvPicPr>
            <p:cNvPr id="1036" name="Picture 12" descr="Το παιδικό δωμάτιο της Γιαγιόι Κουσάμα | Το παιδικό δωμάτιο της ...">
              <a:extLst>
                <a:ext uri="{FF2B5EF4-FFF2-40B4-BE49-F238E27FC236}">
                  <a16:creationId xmlns="" xmlns:a16="http://schemas.microsoft.com/office/drawing/2014/main" id="{97E84D7F-7B6B-4E44-8DBE-F161B889B1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642" b="22920"/>
            <a:stretch/>
          </p:blipFill>
          <p:spPr bwMode="auto">
            <a:xfrm>
              <a:off x="7381876" y="10"/>
              <a:ext cx="4810125" cy="2501827"/>
            </a:xfrm>
            <a:custGeom>
              <a:avLst/>
              <a:gdLst/>
              <a:ahLst/>
              <a:cxnLst/>
              <a:rect l="l" t="t" r="r" b="b"/>
              <a:pathLst>
                <a:path w="4810125" h="2501837">
                  <a:moveTo>
                    <a:pt x="1159248" y="0"/>
                  </a:moveTo>
                  <a:lnTo>
                    <a:pt x="4810125" y="0"/>
                  </a:lnTo>
                  <a:lnTo>
                    <a:pt x="4810125" y="2501837"/>
                  </a:lnTo>
                  <a:lnTo>
                    <a:pt x="0" y="2501837"/>
                  </a:ln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Yayoi Kusama: Η ψυχεδέλεια στην τέχνη">
              <a:extLst>
                <a:ext uri="{FF2B5EF4-FFF2-40B4-BE49-F238E27FC236}">
                  <a16:creationId xmlns="" xmlns:a16="http://schemas.microsoft.com/office/drawing/2014/main" id="{9508C4B9-17C7-4FA6-86CC-2AD3FCDF44E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16"/>
            <a:stretch/>
          </p:blipFill>
          <p:spPr bwMode="auto">
            <a:xfrm>
              <a:off x="4675537" y="-6235"/>
              <a:ext cx="3677817" cy="2505456"/>
            </a:xfrm>
            <a:custGeom>
              <a:avLst/>
              <a:gdLst/>
              <a:ahLst/>
              <a:cxnLst/>
              <a:rect l="l" t="t" r="r" b="b"/>
              <a:pathLst>
                <a:path w="3677817" h="2505456">
                  <a:moveTo>
                    <a:pt x="1160926" y="0"/>
                  </a:moveTo>
                  <a:lnTo>
                    <a:pt x="3677817" y="0"/>
                  </a:lnTo>
                  <a:lnTo>
                    <a:pt x="2516891" y="2505456"/>
                  </a:lnTo>
                  <a:lnTo>
                    <a:pt x="0" y="2505456"/>
                  </a:lnTo>
                  <a:close/>
                </a:path>
              </a:pathLst>
            </a:custGeom>
            <a:noFill/>
            <a:extLst>
              <a:ext uri="{909E8E84-426E-40DD-AFC4-6F175D3DCCD1}">
                <a14:hiddenFill xmlns:a14="http://schemas.microsoft.com/office/drawing/2010/main">
                  <a:solidFill>
                    <a:srgbClr val="FFFFFF"/>
                  </a:solidFill>
                </a14:hiddenFill>
              </a:ext>
            </a:extLst>
          </p:spPr>
        </p:pic>
        <p:pic>
          <p:nvPicPr>
            <p:cNvPr id="1038" name="Picture 14" descr="Γιαγιόι Κουσάμα: Η πιο διάσημη γιαγιά της τέχνης ανοίγει ξανά τα ...">
              <a:extLst>
                <a:ext uri="{FF2B5EF4-FFF2-40B4-BE49-F238E27FC236}">
                  <a16:creationId xmlns="" xmlns:a16="http://schemas.microsoft.com/office/drawing/2014/main" id="{9DA46A3C-94BD-45DA-BD6D-69894C4A9AF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155" r="9403" b="-1"/>
            <a:stretch/>
          </p:blipFill>
          <p:spPr bwMode="auto">
            <a:xfrm>
              <a:off x="1" y="2660089"/>
              <a:ext cx="7122523" cy="4197911"/>
            </a:xfrm>
            <a:custGeom>
              <a:avLst/>
              <a:gdLst/>
              <a:ahLst/>
              <a:cxnLst/>
              <a:rect l="l" t="t" r="r" b="b"/>
              <a:pathLst>
                <a:path w="7122523" h="4197911">
                  <a:moveTo>
                    <a:pt x="0" y="0"/>
                  </a:moveTo>
                  <a:lnTo>
                    <a:pt x="7122523" y="0"/>
                  </a:lnTo>
                  <a:lnTo>
                    <a:pt x="5177382" y="4197911"/>
                  </a:lnTo>
                  <a:lnTo>
                    <a:pt x="5171159" y="4197911"/>
                  </a:lnTo>
                  <a:lnTo>
                    <a:pt x="3981368" y="4197911"/>
                  </a:lnTo>
                  <a:lnTo>
                    <a:pt x="2331323" y="4197911"/>
                  </a:lnTo>
                  <a:lnTo>
                    <a:pt x="0" y="4197911"/>
                  </a:lnTo>
                  <a:close/>
                </a:path>
              </a:pathLst>
            </a:custGeom>
            <a:noFill/>
            <a:extLst>
              <a:ext uri="{909E8E84-426E-40DD-AFC4-6F175D3DCCD1}">
                <a14:hiddenFill xmlns:a14="http://schemas.microsoft.com/office/drawing/2010/main">
                  <a:solidFill>
                    <a:srgbClr val="FFFFFF"/>
                  </a:solidFill>
                </a14:hiddenFill>
              </a:ext>
            </a:extLst>
          </p:spPr>
        </p:pic>
        <p:pic>
          <p:nvPicPr>
            <p:cNvPr id="3" name="Picture 2" descr="Ο φαντασμαγορικός κόσμος της Yayoi Kusama - neolaia.gr .">
              <a:extLst>
                <a:ext uri="{FF2B5EF4-FFF2-40B4-BE49-F238E27FC236}">
                  <a16:creationId xmlns="" xmlns:a16="http://schemas.microsoft.com/office/drawing/2014/main" id="{D3A03E5F-4813-43B6-8F5D-F67F1850017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96" r="6255" b="1"/>
            <a:stretch/>
          </p:blipFill>
          <p:spPr bwMode="auto">
            <a:xfrm>
              <a:off x="2261968" y="10"/>
              <a:ext cx="3393943" cy="2502833"/>
            </a:xfrm>
            <a:custGeom>
              <a:avLst/>
              <a:gdLst/>
              <a:ahLst/>
              <a:cxnLst/>
              <a:rect l="l" t="t" r="r" b="b"/>
              <a:pathLst>
                <a:path w="3393943" h="2502843">
                  <a:moveTo>
                    <a:pt x="1159715" y="0"/>
                  </a:moveTo>
                  <a:lnTo>
                    <a:pt x="3393943" y="0"/>
                  </a:lnTo>
                  <a:lnTo>
                    <a:pt x="2234228" y="2502843"/>
                  </a:lnTo>
                  <a:lnTo>
                    <a:pt x="0" y="2502843"/>
                  </a:lnTo>
                  <a:close/>
                </a:path>
              </a:pathLst>
            </a:cu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63198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5" name="Οβάλ 4">
            <a:extLst>
              <a:ext uri="{FF2B5EF4-FFF2-40B4-BE49-F238E27FC236}">
                <a16:creationId xmlns="" xmlns:a16="http://schemas.microsoft.com/office/drawing/2014/main" id="{489A50FC-75AD-489D-9DD5-FB87BC63EF15}"/>
              </a:ext>
            </a:extLst>
          </p:cNvPr>
          <p:cNvSpPr/>
          <p:nvPr/>
        </p:nvSpPr>
        <p:spPr>
          <a:xfrm>
            <a:off x="14542" y="543834"/>
            <a:ext cx="5438296" cy="5425688"/>
          </a:xfrm>
          <a:prstGeom prst="ellipse">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000" b="1" dirty="0">
                <a:solidFill>
                  <a:schemeClr val="tx1"/>
                </a:solidFill>
              </a:rPr>
              <a:t>Τώρα που έμαθες τόσα πράγματα για τα σημεία ίσως σου κάνει κέφι να διαβάσεις και ένα </a:t>
            </a:r>
            <a:r>
              <a:rPr lang="el-GR" sz="2000" b="1" dirty="0" err="1">
                <a:solidFill>
                  <a:schemeClr val="tx1"/>
                </a:solidFill>
              </a:rPr>
              <a:t>κόμιξ</a:t>
            </a:r>
            <a:r>
              <a:rPr lang="el-GR" sz="2000" b="1" dirty="0">
                <a:solidFill>
                  <a:schemeClr val="tx1"/>
                </a:solidFill>
              </a:rPr>
              <a:t>  με ήρωα τον Σποτ ένα τοσοδούλικο σημείο.</a:t>
            </a:r>
          </a:p>
          <a:p>
            <a:pPr algn="ctr"/>
            <a:r>
              <a:rPr lang="el-GR" sz="2000" b="1" dirty="0">
                <a:solidFill>
                  <a:schemeClr val="tx1"/>
                </a:solidFill>
              </a:rPr>
              <a:t>Θα το βρεις</a:t>
            </a:r>
            <a:r>
              <a:rPr lang="el-GR" sz="2000" b="1" dirty="0"/>
              <a:t> </a:t>
            </a:r>
            <a:r>
              <a:rPr lang="el-GR" sz="2000" dirty="0">
                <a:hlinkClick r:id="rId2"/>
              </a:rPr>
              <a:t>εδω</a:t>
            </a:r>
            <a:endParaRPr lang="el-GR" sz="2000" dirty="0"/>
          </a:p>
          <a:p>
            <a:pPr algn="ctr"/>
            <a:endParaRPr lang="el-GR" dirty="0"/>
          </a:p>
        </p:txBody>
      </p:sp>
      <p:sp>
        <p:nvSpPr>
          <p:cNvPr id="6" name="Τμήμα κύκλου 5">
            <a:extLst>
              <a:ext uri="{FF2B5EF4-FFF2-40B4-BE49-F238E27FC236}">
                <a16:creationId xmlns="" xmlns:a16="http://schemas.microsoft.com/office/drawing/2014/main" id="{B6B59CE5-86D8-493B-93E2-1012883FA6EE}"/>
              </a:ext>
            </a:extLst>
          </p:cNvPr>
          <p:cNvSpPr/>
          <p:nvPr/>
        </p:nvSpPr>
        <p:spPr>
          <a:xfrm>
            <a:off x="9101161" y="399769"/>
            <a:ext cx="2261383" cy="2124857"/>
          </a:xfrm>
          <a:prstGeom prst="pie">
            <a:avLst/>
          </a:prstGeom>
          <a:solidFill>
            <a:srgbClr val="8E3C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solidFill>
                <a:schemeClr val="tx1"/>
              </a:solidFill>
            </a:endParaRPr>
          </a:p>
        </p:txBody>
      </p:sp>
      <p:sp>
        <p:nvSpPr>
          <p:cNvPr id="7" name="Οβάλ 6">
            <a:extLst>
              <a:ext uri="{FF2B5EF4-FFF2-40B4-BE49-F238E27FC236}">
                <a16:creationId xmlns="" xmlns:a16="http://schemas.microsoft.com/office/drawing/2014/main" id="{7C4C0134-A2AD-4DFB-9C50-9F09C9CFE446}"/>
              </a:ext>
            </a:extLst>
          </p:cNvPr>
          <p:cNvSpPr/>
          <p:nvPr/>
        </p:nvSpPr>
        <p:spPr>
          <a:xfrm>
            <a:off x="4547485" y="1849532"/>
            <a:ext cx="4619102" cy="4464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t>Αν θέλεις μπορείς να φτιάξεις και εσύ ένα </a:t>
            </a:r>
            <a:r>
              <a:rPr lang="el-GR" b="1" dirty="0" err="1"/>
              <a:t>κόμιξ</a:t>
            </a:r>
            <a:r>
              <a:rPr lang="el-GR" b="1"/>
              <a:t> για </a:t>
            </a:r>
            <a:r>
              <a:rPr lang="el-GR" b="1" dirty="0"/>
              <a:t>την δεσποινίδα Λίτσα Τελίτσα. Είναι αυτή που σου δείχνει το κόκκινο βελάκι. Είναι πολύ στεναχωρημένη και κλαίει με βεραμάν δάκρυ επειδή της λείπει κάτι για να είναι τέλεια τελεία.</a:t>
            </a:r>
          </a:p>
          <a:p>
            <a:pPr algn="ctr"/>
            <a:r>
              <a:rPr lang="el-GR" b="1" dirty="0"/>
              <a:t>Σκέψου τι είναι αυτό που της λείπει και τι πρέπει να κάνει για να το αποκτήσει</a:t>
            </a:r>
          </a:p>
        </p:txBody>
      </p:sp>
      <p:sp>
        <p:nvSpPr>
          <p:cNvPr id="8" name="Ελεύθερη σχεδίαση: Σχήμα 7">
            <a:extLst>
              <a:ext uri="{FF2B5EF4-FFF2-40B4-BE49-F238E27FC236}">
                <a16:creationId xmlns="" xmlns:a16="http://schemas.microsoft.com/office/drawing/2014/main" id="{4D9E52CF-53E6-4535-A893-37389A692ABE}"/>
              </a:ext>
            </a:extLst>
          </p:cNvPr>
          <p:cNvSpPr/>
          <p:nvPr/>
        </p:nvSpPr>
        <p:spPr>
          <a:xfrm>
            <a:off x="9533744" y="926598"/>
            <a:ext cx="314794" cy="438821"/>
          </a:xfrm>
          <a:custGeom>
            <a:avLst/>
            <a:gdLst>
              <a:gd name="connsiteX0" fmla="*/ 299804 w 314794"/>
              <a:gd name="connsiteY0" fmla="*/ 47763 h 438821"/>
              <a:gd name="connsiteX1" fmla="*/ 74951 w 314794"/>
              <a:gd name="connsiteY1" fmla="*/ 152694 h 438821"/>
              <a:gd name="connsiteX2" fmla="*/ 44971 w 314794"/>
              <a:gd name="connsiteY2" fmla="*/ 197664 h 438821"/>
              <a:gd name="connsiteX3" fmla="*/ 29981 w 314794"/>
              <a:gd name="connsiteY3" fmla="*/ 272615 h 438821"/>
              <a:gd name="connsiteX4" fmla="*/ 0 w 314794"/>
              <a:gd name="connsiteY4" fmla="*/ 362556 h 438821"/>
              <a:gd name="connsiteX5" fmla="*/ 14990 w 314794"/>
              <a:gd name="connsiteY5" fmla="*/ 437507 h 438821"/>
              <a:gd name="connsiteX6" fmla="*/ 134912 w 314794"/>
              <a:gd name="connsiteY6" fmla="*/ 407527 h 438821"/>
              <a:gd name="connsiteX7" fmla="*/ 164892 w 314794"/>
              <a:gd name="connsiteY7" fmla="*/ 377546 h 438821"/>
              <a:gd name="connsiteX8" fmla="*/ 209863 w 314794"/>
              <a:gd name="connsiteY8" fmla="*/ 347566 h 438821"/>
              <a:gd name="connsiteX9" fmla="*/ 269823 w 314794"/>
              <a:gd name="connsiteY9" fmla="*/ 257625 h 438821"/>
              <a:gd name="connsiteX10" fmla="*/ 314794 w 314794"/>
              <a:gd name="connsiteY10" fmla="*/ 92733 h 438821"/>
              <a:gd name="connsiteX11" fmla="*/ 284813 w 314794"/>
              <a:gd name="connsiteY11" fmla="*/ 2792 h 438821"/>
              <a:gd name="connsiteX12" fmla="*/ 194872 w 314794"/>
              <a:gd name="connsiteY12" fmla="*/ 32772 h 438821"/>
              <a:gd name="connsiteX13" fmla="*/ 164892 w 314794"/>
              <a:gd name="connsiteY13" fmla="*/ 62753 h 438821"/>
              <a:gd name="connsiteX14" fmla="*/ 119922 w 314794"/>
              <a:gd name="connsiteY14" fmla="*/ 92733 h 438821"/>
              <a:gd name="connsiteX15" fmla="*/ 104931 w 314794"/>
              <a:gd name="connsiteY15" fmla="*/ 137704 h 438821"/>
              <a:gd name="connsiteX16" fmla="*/ 74951 w 314794"/>
              <a:gd name="connsiteY16" fmla="*/ 182674 h 438821"/>
              <a:gd name="connsiteX17" fmla="*/ 89941 w 314794"/>
              <a:gd name="connsiteY17" fmla="*/ 302595 h 438821"/>
              <a:gd name="connsiteX18" fmla="*/ 209863 w 314794"/>
              <a:gd name="connsiteY18" fmla="*/ 257625 h 438821"/>
              <a:gd name="connsiteX19" fmla="*/ 269823 w 314794"/>
              <a:gd name="connsiteY19" fmla="*/ 167684 h 438821"/>
              <a:gd name="connsiteX20" fmla="*/ 299804 w 314794"/>
              <a:gd name="connsiteY20" fmla="*/ 122713 h 438821"/>
              <a:gd name="connsiteX21" fmla="*/ 299804 w 314794"/>
              <a:gd name="connsiteY21" fmla="*/ 47763 h 438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4794" h="438821">
                <a:moveTo>
                  <a:pt x="299804" y="47763"/>
                </a:moveTo>
                <a:cubicBezTo>
                  <a:pt x="204388" y="84461"/>
                  <a:pt x="131267" y="82298"/>
                  <a:pt x="74951" y="152694"/>
                </a:cubicBezTo>
                <a:cubicBezTo>
                  <a:pt x="63697" y="166762"/>
                  <a:pt x="54964" y="182674"/>
                  <a:pt x="44971" y="197664"/>
                </a:cubicBezTo>
                <a:cubicBezTo>
                  <a:pt x="39974" y="222648"/>
                  <a:pt x="36685" y="248034"/>
                  <a:pt x="29981" y="272615"/>
                </a:cubicBezTo>
                <a:cubicBezTo>
                  <a:pt x="21666" y="303104"/>
                  <a:pt x="0" y="362556"/>
                  <a:pt x="0" y="362556"/>
                </a:cubicBezTo>
                <a:cubicBezTo>
                  <a:pt x="4997" y="387540"/>
                  <a:pt x="-6209" y="423374"/>
                  <a:pt x="14990" y="437507"/>
                </a:cubicBezTo>
                <a:cubicBezTo>
                  <a:pt x="27049" y="445546"/>
                  <a:pt x="114383" y="414370"/>
                  <a:pt x="134912" y="407527"/>
                </a:cubicBezTo>
                <a:cubicBezTo>
                  <a:pt x="144905" y="397533"/>
                  <a:pt x="153856" y="386375"/>
                  <a:pt x="164892" y="377546"/>
                </a:cubicBezTo>
                <a:cubicBezTo>
                  <a:pt x="178960" y="366291"/>
                  <a:pt x="197999" y="361124"/>
                  <a:pt x="209863" y="347566"/>
                </a:cubicBezTo>
                <a:cubicBezTo>
                  <a:pt x="233590" y="320449"/>
                  <a:pt x="269823" y="257625"/>
                  <a:pt x="269823" y="257625"/>
                </a:cubicBezTo>
                <a:cubicBezTo>
                  <a:pt x="303636" y="122375"/>
                  <a:pt x="286774" y="176794"/>
                  <a:pt x="314794" y="92733"/>
                </a:cubicBezTo>
                <a:cubicBezTo>
                  <a:pt x="304800" y="62753"/>
                  <a:pt x="313079" y="16925"/>
                  <a:pt x="284813" y="2792"/>
                </a:cubicBezTo>
                <a:cubicBezTo>
                  <a:pt x="256547" y="-11341"/>
                  <a:pt x="194872" y="32772"/>
                  <a:pt x="194872" y="32772"/>
                </a:cubicBezTo>
                <a:cubicBezTo>
                  <a:pt x="184879" y="42766"/>
                  <a:pt x="175928" y="53924"/>
                  <a:pt x="164892" y="62753"/>
                </a:cubicBezTo>
                <a:cubicBezTo>
                  <a:pt x="150824" y="74007"/>
                  <a:pt x="131176" y="78665"/>
                  <a:pt x="119922" y="92733"/>
                </a:cubicBezTo>
                <a:cubicBezTo>
                  <a:pt x="110051" y="105072"/>
                  <a:pt x="111998" y="123571"/>
                  <a:pt x="104931" y="137704"/>
                </a:cubicBezTo>
                <a:cubicBezTo>
                  <a:pt x="96874" y="153818"/>
                  <a:pt x="84944" y="167684"/>
                  <a:pt x="74951" y="182674"/>
                </a:cubicBezTo>
                <a:cubicBezTo>
                  <a:pt x="79948" y="222648"/>
                  <a:pt x="66526" y="269814"/>
                  <a:pt x="89941" y="302595"/>
                </a:cubicBezTo>
                <a:cubicBezTo>
                  <a:pt x="100683" y="317634"/>
                  <a:pt x="208374" y="258369"/>
                  <a:pt x="209863" y="257625"/>
                </a:cubicBezTo>
                <a:lnTo>
                  <a:pt x="269823" y="167684"/>
                </a:lnTo>
                <a:cubicBezTo>
                  <a:pt x="279817" y="152694"/>
                  <a:pt x="299804" y="140729"/>
                  <a:pt x="299804" y="122713"/>
                </a:cubicBezTo>
                <a:lnTo>
                  <a:pt x="299804" y="4776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Ελεύθερη σχεδίαση: Σχήμα 8">
            <a:extLst>
              <a:ext uri="{FF2B5EF4-FFF2-40B4-BE49-F238E27FC236}">
                <a16:creationId xmlns="" xmlns:a16="http://schemas.microsoft.com/office/drawing/2014/main" id="{D1BCA54E-DE63-412F-ABEB-4E6C199497EA}"/>
              </a:ext>
            </a:extLst>
          </p:cNvPr>
          <p:cNvSpPr/>
          <p:nvPr/>
        </p:nvSpPr>
        <p:spPr>
          <a:xfrm>
            <a:off x="10418164" y="1256220"/>
            <a:ext cx="959370" cy="302757"/>
          </a:xfrm>
          <a:custGeom>
            <a:avLst/>
            <a:gdLst>
              <a:gd name="connsiteX0" fmla="*/ 0 w 959370"/>
              <a:gd name="connsiteY0" fmla="*/ 212816 h 302757"/>
              <a:gd name="connsiteX1" fmla="*/ 59961 w 959370"/>
              <a:gd name="connsiteY1" fmla="*/ 122875 h 302757"/>
              <a:gd name="connsiteX2" fmla="*/ 89941 w 959370"/>
              <a:gd name="connsiteY2" fmla="*/ 167846 h 302757"/>
              <a:gd name="connsiteX3" fmla="*/ 104931 w 959370"/>
              <a:gd name="connsiteY3" fmla="*/ 122875 h 302757"/>
              <a:gd name="connsiteX4" fmla="*/ 119921 w 959370"/>
              <a:gd name="connsiteY4" fmla="*/ 2954 h 302757"/>
              <a:gd name="connsiteX5" fmla="*/ 149902 w 959370"/>
              <a:gd name="connsiteY5" fmla="*/ 32934 h 302757"/>
              <a:gd name="connsiteX6" fmla="*/ 209862 w 959370"/>
              <a:gd name="connsiteY6" fmla="*/ 122875 h 302757"/>
              <a:gd name="connsiteX7" fmla="*/ 224852 w 959370"/>
              <a:gd name="connsiteY7" fmla="*/ 167846 h 302757"/>
              <a:gd name="connsiteX8" fmla="*/ 254833 w 959370"/>
              <a:gd name="connsiteY8" fmla="*/ 77905 h 302757"/>
              <a:gd name="connsiteX9" fmla="*/ 284813 w 959370"/>
              <a:gd name="connsiteY9" fmla="*/ 32934 h 302757"/>
              <a:gd name="connsiteX10" fmla="*/ 299803 w 959370"/>
              <a:gd name="connsiteY10" fmla="*/ 77905 h 302757"/>
              <a:gd name="connsiteX11" fmla="*/ 329784 w 959370"/>
              <a:gd name="connsiteY11" fmla="*/ 242796 h 302757"/>
              <a:gd name="connsiteX12" fmla="*/ 374754 w 959370"/>
              <a:gd name="connsiteY12" fmla="*/ 197826 h 302757"/>
              <a:gd name="connsiteX13" fmla="*/ 404734 w 959370"/>
              <a:gd name="connsiteY13" fmla="*/ 92895 h 302757"/>
              <a:gd name="connsiteX14" fmla="*/ 434715 w 959370"/>
              <a:gd name="connsiteY14" fmla="*/ 122875 h 302757"/>
              <a:gd name="connsiteX15" fmla="*/ 449705 w 959370"/>
              <a:gd name="connsiteY15" fmla="*/ 167846 h 302757"/>
              <a:gd name="connsiteX16" fmla="*/ 464695 w 959370"/>
              <a:gd name="connsiteY16" fmla="*/ 242796 h 302757"/>
              <a:gd name="connsiteX17" fmla="*/ 479685 w 959370"/>
              <a:gd name="connsiteY17" fmla="*/ 302757 h 302757"/>
              <a:gd name="connsiteX18" fmla="*/ 524656 w 959370"/>
              <a:gd name="connsiteY18" fmla="*/ 77905 h 302757"/>
              <a:gd name="connsiteX19" fmla="*/ 554636 w 959370"/>
              <a:gd name="connsiteY19" fmla="*/ 122875 h 302757"/>
              <a:gd name="connsiteX20" fmla="*/ 599606 w 959370"/>
              <a:gd name="connsiteY20" fmla="*/ 152855 h 302757"/>
              <a:gd name="connsiteX21" fmla="*/ 629587 w 959370"/>
              <a:gd name="connsiteY21" fmla="*/ 182836 h 302757"/>
              <a:gd name="connsiteX22" fmla="*/ 674557 w 959370"/>
              <a:gd name="connsiteY22" fmla="*/ 152855 h 302757"/>
              <a:gd name="connsiteX23" fmla="*/ 719528 w 959370"/>
              <a:gd name="connsiteY23" fmla="*/ 92895 h 302757"/>
              <a:gd name="connsiteX24" fmla="*/ 764498 w 959370"/>
              <a:gd name="connsiteY24" fmla="*/ 212816 h 302757"/>
              <a:gd name="connsiteX25" fmla="*/ 794479 w 959370"/>
              <a:gd name="connsiteY25" fmla="*/ 242796 h 302757"/>
              <a:gd name="connsiteX26" fmla="*/ 809469 w 959370"/>
              <a:gd name="connsiteY26" fmla="*/ 287767 h 302757"/>
              <a:gd name="connsiteX27" fmla="*/ 824459 w 959370"/>
              <a:gd name="connsiteY27" fmla="*/ 242796 h 302757"/>
              <a:gd name="connsiteX28" fmla="*/ 839449 w 959370"/>
              <a:gd name="connsiteY28" fmla="*/ 122875 h 302757"/>
              <a:gd name="connsiteX29" fmla="*/ 884420 w 959370"/>
              <a:gd name="connsiteY29" fmla="*/ 137865 h 302757"/>
              <a:gd name="connsiteX30" fmla="*/ 914400 w 959370"/>
              <a:gd name="connsiteY30" fmla="*/ 197826 h 302757"/>
              <a:gd name="connsiteX31" fmla="*/ 959370 w 959370"/>
              <a:gd name="connsiteY31" fmla="*/ 257787 h 302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59370" h="302757">
                <a:moveTo>
                  <a:pt x="0" y="212816"/>
                </a:moveTo>
                <a:cubicBezTo>
                  <a:pt x="2949" y="198072"/>
                  <a:pt x="209" y="98974"/>
                  <a:pt x="59961" y="122875"/>
                </a:cubicBezTo>
                <a:cubicBezTo>
                  <a:pt x="76688" y="129566"/>
                  <a:pt x="79948" y="152856"/>
                  <a:pt x="89941" y="167846"/>
                </a:cubicBezTo>
                <a:cubicBezTo>
                  <a:pt x="94938" y="152856"/>
                  <a:pt x="102104" y="138421"/>
                  <a:pt x="104931" y="122875"/>
                </a:cubicBezTo>
                <a:cubicBezTo>
                  <a:pt x="112137" y="83240"/>
                  <a:pt x="101905" y="38986"/>
                  <a:pt x="119921" y="2954"/>
                </a:cubicBezTo>
                <a:cubicBezTo>
                  <a:pt x="126242" y="-9687"/>
                  <a:pt x="141422" y="21628"/>
                  <a:pt x="149902" y="32934"/>
                </a:cubicBezTo>
                <a:cubicBezTo>
                  <a:pt x="171521" y="61759"/>
                  <a:pt x="209862" y="122875"/>
                  <a:pt x="209862" y="122875"/>
                </a:cubicBezTo>
                <a:cubicBezTo>
                  <a:pt x="214859" y="137865"/>
                  <a:pt x="213679" y="179019"/>
                  <a:pt x="224852" y="167846"/>
                </a:cubicBezTo>
                <a:cubicBezTo>
                  <a:pt x="247198" y="145500"/>
                  <a:pt x="237304" y="104200"/>
                  <a:pt x="254833" y="77905"/>
                </a:cubicBezTo>
                <a:lnTo>
                  <a:pt x="284813" y="32934"/>
                </a:lnTo>
                <a:cubicBezTo>
                  <a:pt x="289810" y="47924"/>
                  <a:pt x="295971" y="62576"/>
                  <a:pt x="299803" y="77905"/>
                </a:cubicBezTo>
                <a:cubicBezTo>
                  <a:pt x="310277" y="119801"/>
                  <a:pt x="323103" y="202710"/>
                  <a:pt x="329784" y="242796"/>
                </a:cubicBezTo>
                <a:cubicBezTo>
                  <a:pt x="344774" y="227806"/>
                  <a:pt x="362995" y="215465"/>
                  <a:pt x="374754" y="197826"/>
                </a:cubicBezTo>
                <a:cubicBezTo>
                  <a:pt x="383355" y="184924"/>
                  <a:pt x="402735" y="100890"/>
                  <a:pt x="404734" y="92895"/>
                </a:cubicBezTo>
                <a:cubicBezTo>
                  <a:pt x="414728" y="102888"/>
                  <a:pt x="427444" y="110756"/>
                  <a:pt x="434715" y="122875"/>
                </a:cubicBezTo>
                <a:cubicBezTo>
                  <a:pt x="442845" y="136424"/>
                  <a:pt x="445873" y="152517"/>
                  <a:pt x="449705" y="167846"/>
                </a:cubicBezTo>
                <a:cubicBezTo>
                  <a:pt x="455884" y="192563"/>
                  <a:pt x="459168" y="217925"/>
                  <a:pt x="464695" y="242796"/>
                </a:cubicBezTo>
                <a:cubicBezTo>
                  <a:pt x="469164" y="262908"/>
                  <a:pt x="474688" y="282770"/>
                  <a:pt x="479685" y="302757"/>
                </a:cubicBezTo>
                <a:cubicBezTo>
                  <a:pt x="572659" y="163301"/>
                  <a:pt x="409258" y="424103"/>
                  <a:pt x="524656" y="77905"/>
                </a:cubicBezTo>
                <a:cubicBezTo>
                  <a:pt x="530353" y="60814"/>
                  <a:pt x="541897" y="110136"/>
                  <a:pt x="554636" y="122875"/>
                </a:cubicBezTo>
                <a:cubicBezTo>
                  <a:pt x="567375" y="135614"/>
                  <a:pt x="585538" y="141601"/>
                  <a:pt x="599606" y="152855"/>
                </a:cubicBezTo>
                <a:cubicBezTo>
                  <a:pt x="610642" y="161684"/>
                  <a:pt x="619593" y="172842"/>
                  <a:pt x="629587" y="182836"/>
                </a:cubicBezTo>
                <a:cubicBezTo>
                  <a:pt x="644577" y="172842"/>
                  <a:pt x="666500" y="168969"/>
                  <a:pt x="674557" y="152855"/>
                </a:cubicBezTo>
                <a:cubicBezTo>
                  <a:pt x="714955" y="72058"/>
                  <a:pt x="657321" y="30688"/>
                  <a:pt x="719528" y="92895"/>
                </a:cubicBezTo>
                <a:cubicBezTo>
                  <a:pt x="732710" y="145624"/>
                  <a:pt x="733144" y="165785"/>
                  <a:pt x="764498" y="212816"/>
                </a:cubicBezTo>
                <a:cubicBezTo>
                  <a:pt x="772338" y="224575"/>
                  <a:pt x="784485" y="232803"/>
                  <a:pt x="794479" y="242796"/>
                </a:cubicBezTo>
                <a:cubicBezTo>
                  <a:pt x="799476" y="257786"/>
                  <a:pt x="793668" y="287767"/>
                  <a:pt x="809469" y="287767"/>
                </a:cubicBezTo>
                <a:cubicBezTo>
                  <a:pt x="825270" y="287767"/>
                  <a:pt x="821632" y="258342"/>
                  <a:pt x="824459" y="242796"/>
                </a:cubicBezTo>
                <a:cubicBezTo>
                  <a:pt x="831665" y="203161"/>
                  <a:pt x="834452" y="162849"/>
                  <a:pt x="839449" y="122875"/>
                </a:cubicBezTo>
                <a:cubicBezTo>
                  <a:pt x="854439" y="127872"/>
                  <a:pt x="873247" y="126692"/>
                  <a:pt x="884420" y="137865"/>
                </a:cubicBezTo>
                <a:cubicBezTo>
                  <a:pt x="900221" y="153666"/>
                  <a:pt x="903313" y="178424"/>
                  <a:pt x="914400" y="197826"/>
                </a:cubicBezTo>
                <a:cubicBezTo>
                  <a:pt x="936998" y="237374"/>
                  <a:pt x="936074" y="234490"/>
                  <a:pt x="959370" y="25778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Φεγγάρι 9">
            <a:extLst>
              <a:ext uri="{FF2B5EF4-FFF2-40B4-BE49-F238E27FC236}">
                <a16:creationId xmlns="" xmlns:a16="http://schemas.microsoft.com/office/drawing/2014/main" id="{54353AF4-B120-492A-A435-067497562C56}"/>
              </a:ext>
            </a:extLst>
          </p:cNvPr>
          <p:cNvSpPr/>
          <p:nvPr/>
        </p:nvSpPr>
        <p:spPr>
          <a:xfrm>
            <a:off x="10298243" y="1365419"/>
            <a:ext cx="1064301" cy="193558"/>
          </a:xfrm>
          <a:prstGeom prst="mo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Ελεύθερη σχεδίαση: Σχήμα 10">
            <a:extLst>
              <a:ext uri="{FF2B5EF4-FFF2-40B4-BE49-F238E27FC236}">
                <a16:creationId xmlns="" xmlns:a16="http://schemas.microsoft.com/office/drawing/2014/main" id="{5AC48BC8-690B-4DBE-9D5B-2579CB1AF8D7}"/>
              </a:ext>
            </a:extLst>
          </p:cNvPr>
          <p:cNvSpPr/>
          <p:nvPr/>
        </p:nvSpPr>
        <p:spPr>
          <a:xfrm>
            <a:off x="9858328" y="1289320"/>
            <a:ext cx="245042" cy="447332"/>
          </a:xfrm>
          <a:custGeom>
            <a:avLst/>
            <a:gdLst>
              <a:gd name="connsiteX0" fmla="*/ 5200 w 245042"/>
              <a:gd name="connsiteY0" fmla="*/ 29814 h 447332"/>
              <a:gd name="connsiteX1" fmla="*/ 185082 w 245042"/>
              <a:gd name="connsiteY1" fmla="*/ 419559 h 447332"/>
              <a:gd name="connsiteX2" fmla="*/ 245042 w 245042"/>
              <a:gd name="connsiteY2" fmla="*/ 389578 h 447332"/>
              <a:gd name="connsiteX3" fmla="*/ 230052 w 245042"/>
              <a:gd name="connsiteY3" fmla="*/ 269657 h 447332"/>
              <a:gd name="connsiteX4" fmla="*/ 185082 w 245042"/>
              <a:gd name="connsiteY4" fmla="*/ 224687 h 447332"/>
              <a:gd name="connsiteX5" fmla="*/ 170092 w 245042"/>
              <a:gd name="connsiteY5" fmla="*/ 164726 h 447332"/>
              <a:gd name="connsiteX6" fmla="*/ 140111 w 245042"/>
              <a:gd name="connsiteY6" fmla="*/ 134746 h 447332"/>
              <a:gd name="connsiteX7" fmla="*/ 110131 w 245042"/>
              <a:gd name="connsiteY7" fmla="*/ 89775 h 447332"/>
              <a:gd name="connsiteX8" fmla="*/ 95141 w 245042"/>
              <a:gd name="connsiteY8" fmla="*/ 44805 h 447332"/>
              <a:gd name="connsiteX9" fmla="*/ 50170 w 245042"/>
              <a:gd name="connsiteY9" fmla="*/ 29814 h 447332"/>
              <a:gd name="connsiteX10" fmla="*/ 5200 w 245042"/>
              <a:gd name="connsiteY10" fmla="*/ 29814 h 447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042" h="447332">
                <a:moveTo>
                  <a:pt x="5200" y="29814"/>
                </a:moveTo>
                <a:cubicBezTo>
                  <a:pt x="27685" y="94772"/>
                  <a:pt x="115594" y="294480"/>
                  <a:pt x="185082" y="419559"/>
                </a:cubicBezTo>
                <a:cubicBezTo>
                  <a:pt x="226721" y="494510"/>
                  <a:pt x="243377" y="394574"/>
                  <a:pt x="245042" y="389578"/>
                </a:cubicBezTo>
                <a:cubicBezTo>
                  <a:pt x="240045" y="349604"/>
                  <a:pt x="243819" y="307516"/>
                  <a:pt x="230052" y="269657"/>
                </a:cubicBezTo>
                <a:cubicBezTo>
                  <a:pt x="222807" y="249734"/>
                  <a:pt x="195600" y="243093"/>
                  <a:pt x="185082" y="224687"/>
                </a:cubicBezTo>
                <a:cubicBezTo>
                  <a:pt x="174861" y="206799"/>
                  <a:pt x="179306" y="183153"/>
                  <a:pt x="170092" y="164726"/>
                </a:cubicBezTo>
                <a:cubicBezTo>
                  <a:pt x="163771" y="152085"/>
                  <a:pt x="148940" y="145782"/>
                  <a:pt x="140111" y="134746"/>
                </a:cubicBezTo>
                <a:cubicBezTo>
                  <a:pt x="128856" y="120678"/>
                  <a:pt x="118188" y="105889"/>
                  <a:pt x="110131" y="89775"/>
                </a:cubicBezTo>
                <a:cubicBezTo>
                  <a:pt x="103065" y="75642"/>
                  <a:pt x="106314" y="55978"/>
                  <a:pt x="95141" y="44805"/>
                </a:cubicBezTo>
                <a:cubicBezTo>
                  <a:pt x="83968" y="33632"/>
                  <a:pt x="64841" y="35683"/>
                  <a:pt x="50170" y="29814"/>
                </a:cubicBezTo>
                <a:cubicBezTo>
                  <a:pt x="39796" y="25664"/>
                  <a:pt x="-17285" y="-35144"/>
                  <a:pt x="5200" y="29814"/>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Ελεύθερη σχεδίαση: Σχήμα 12">
            <a:extLst>
              <a:ext uri="{FF2B5EF4-FFF2-40B4-BE49-F238E27FC236}">
                <a16:creationId xmlns="" xmlns:a16="http://schemas.microsoft.com/office/drawing/2014/main" id="{2B67054E-61D0-4BE0-8F34-8BD855B12300}"/>
              </a:ext>
            </a:extLst>
          </p:cNvPr>
          <p:cNvSpPr/>
          <p:nvPr/>
        </p:nvSpPr>
        <p:spPr>
          <a:xfrm>
            <a:off x="9652920" y="1646247"/>
            <a:ext cx="173076" cy="377425"/>
          </a:xfrm>
          <a:custGeom>
            <a:avLst/>
            <a:gdLst>
              <a:gd name="connsiteX0" fmla="*/ 105677 w 173076"/>
              <a:gd name="connsiteY0" fmla="*/ 2671 h 377425"/>
              <a:gd name="connsiteX1" fmla="*/ 746 w 173076"/>
              <a:gd name="connsiteY1" fmla="*/ 152573 h 377425"/>
              <a:gd name="connsiteX2" fmla="*/ 75696 w 173076"/>
              <a:gd name="connsiteY2" fmla="*/ 377425 h 377425"/>
              <a:gd name="connsiteX3" fmla="*/ 150647 w 173076"/>
              <a:gd name="connsiteY3" fmla="*/ 362435 h 377425"/>
              <a:gd name="connsiteX4" fmla="*/ 150647 w 173076"/>
              <a:gd name="connsiteY4" fmla="*/ 107602 h 377425"/>
              <a:gd name="connsiteX5" fmla="*/ 135657 w 173076"/>
              <a:gd name="connsiteY5" fmla="*/ 62632 h 377425"/>
              <a:gd name="connsiteX6" fmla="*/ 105677 w 173076"/>
              <a:gd name="connsiteY6" fmla="*/ 2671 h 377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076" h="377425">
                <a:moveTo>
                  <a:pt x="105677" y="2671"/>
                </a:moveTo>
                <a:cubicBezTo>
                  <a:pt x="83192" y="17661"/>
                  <a:pt x="64058" y="89259"/>
                  <a:pt x="746" y="152573"/>
                </a:cubicBezTo>
                <a:cubicBezTo>
                  <a:pt x="9107" y="211104"/>
                  <a:pt x="-30978" y="377425"/>
                  <a:pt x="75696" y="377425"/>
                </a:cubicBezTo>
                <a:cubicBezTo>
                  <a:pt x="101174" y="377425"/>
                  <a:pt x="125663" y="367432"/>
                  <a:pt x="150647" y="362435"/>
                </a:cubicBezTo>
                <a:cubicBezTo>
                  <a:pt x="186078" y="256140"/>
                  <a:pt x="174470" y="310102"/>
                  <a:pt x="150647" y="107602"/>
                </a:cubicBezTo>
                <a:cubicBezTo>
                  <a:pt x="148801" y="91909"/>
                  <a:pt x="144841" y="75490"/>
                  <a:pt x="135657" y="62632"/>
                </a:cubicBezTo>
                <a:cubicBezTo>
                  <a:pt x="119228" y="39631"/>
                  <a:pt x="128162" y="-12319"/>
                  <a:pt x="105677" y="2671"/>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Ελεύθερη σχεδίαση: Σχήμα 14">
            <a:extLst>
              <a:ext uri="{FF2B5EF4-FFF2-40B4-BE49-F238E27FC236}">
                <a16:creationId xmlns="" xmlns:a16="http://schemas.microsoft.com/office/drawing/2014/main" id="{80F25AC8-0E97-4683-BBBB-442F4C64C4F7}"/>
              </a:ext>
            </a:extLst>
          </p:cNvPr>
          <p:cNvSpPr/>
          <p:nvPr/>
        </p:nvSpPr>
        <p:spPr>
          <a:xfrm>
            <a:off x="10142187" y="2020856"/>
            <a:ext cx="201026" cy="377570"/>
          </a:xfrm>
          <a:custGeom>
            <a:avLst/>
            <a:gdLst>
              <a:gd name="connsiteX0" fmla="*/ 6154 w 201026"/>
              <a:gd name="connsiteY0" fmla="*/ 2816 h 377570"/>
              <a:gd name="connsiteX1" fmla="*/ 21144 w 201026"/>
              <a:gd name="connsiteY1" fmla="*/ 182698 h 377570"/>
              <a:gd name="connsiteX2" fmla="*/ 36134 w 201026"/>
              <a:gd name="connsiteY2" fmla="*/ 227669 h 377570"/>
              <a:gd name="connsiteX3" fmla="*/ 51124 w 201026"/>
              <a:gd name="connsiteY3" fmla="*/ 287629 h 377570"/>
              <a:gd name="connsiteX4" fmla="*/ 66115 w 201026"/>
              <a:gd name="connsiteY4" fmla="*/ 332600 h 377570"/>
              <a:gd name="connsiteX5" fmla="*/ 111085 w 201026"/>
              <a:gd name="connsiteY5" fmla="*/ 377570 h 377570"/>
              <a:gd name="connsiteX6" fmla="*/ 156056 w 201026"/>
              <a:gd name="connsiteY6" fmla="*/ 347590 h 377570"/>
              <a:gd name="connsiteX7" fmla="*/ 201026 w 201026"/>
              <a:gd name="connsiteY7" fmla="*/ 257649 h 377570"/>
              <a:gd name="connsiteX8" fmla="*/ 156056 w 201026"/>
              <a:gd name="connsiteY8" fmla="*/ 122737 h 377570"/>
              <a:gd name="connsiteX9" fmla="*/ 126075 w 201026"/>
              <a:gd name="connsiteY9" fmla="*/ 77767 h 377570"/>
              <a:gd name="connsiteX10" fmla="*/ 6154 w 201026"/>
              <a:gd name="connsiteY10" fmla="*/ 2816 h 37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1026" h="377570">
                <a:moveTo>
                  <a:pt x="6154" y="2816"/>
                </a:moveTo>
                <a:cubicBezTo>
                  <a:pt x="-11334" y="20304"/>
                  <a:pt x="13192" y="123057"/>
                  <a:pt x="21144" y="182698"/>
                </a:cubicBezTo>
                <a:cubicBezTo>
                  <a:pt x="23232" y="198361"/>
                  <a:pt x="31793" y="212476"/>
                  <a:pt x="36134" y="227669"/>
                </a:cubicBezTo>
                <a:cubicBezTo>
                  <a:pt x="41794" y="247478"/>
                  <a:pt x="45464" y="267820"/>
                  <a:pt x="51124" y="287629"/>
                </a:cubicBezTo>
                <a:cubicBezTo>
                  <a:pt x="55465" y="302822"/>
                  <a:pt x="57350" y="319453"/>
                  <a:pt x="66115" y="332600"/>
                </a:cubicBezTo>
                <a:cubicBezTo>
                  <a:pt x="77874" y="350239"/>
                  <a:pt x="96095" y="362580"/>
                  <a:pt x="111085" y="377570"/>
                </a:cubicBezTo>
                <a:cubicBezTo>
                  <a:pt x="126075" y="367577"/>
                  <a:pt x="143317" y="360329"/>
                  <a:pt x="156056" y="347590"/>
                </a:cubicBezTo>
                <a:cubicBezTo>
                  <a:pt x="185114" y="318532"/>
                  <a:pt x="188835" y="294223"/>
                  <a:pt x="201026" y="257649"/>
                </a:cubicBezTo>
                <a:cubicBezTo>
                  <a:pt x="178064" y="96914"/>
                  <a:pt x="213408" y="194427"/>
                  <a:pt x="156056" y="122737"/>
                </a:cubicBezTo>
                <a:cubicBezTo>
                  <a:pt x="144802" y="108669"/>
                  <a:pt x="139633" y="89631"/>
                  <a:pt x="126075" y="77767"/>
                </a:cubicBezTo>
                <a:cubicBezTo>
                  <a:pt x="98958" y="54040"/>
                  <a:pt x="23642" y="-14672"/>
                  <a:pt x="6154" y="2816"/>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6" name="Ελεύθερη σχεδίαση: Σχήμα 15">
            <a:extLst>
              <a:ext uri="{FF2B5EF4-FFF2-40B4-BE49-F238E27FC236}">
                <a16:creationId xmlns="" xmlns:a16="http://schemas.microsoft.com/office/drawing/2014/main" id="{A8CD33B4-9125-43B7-98AE-15D4747BC31A}"/>
              </a:ext>
            </a:extLst>
          </p:cNvPr>
          <p:cNvSpPr/>
          <p:nvPr/>
        </p:nvSpPr>
        <p:spPr>
          <a:xfrm>
            <a:off x="9712252" y="869430"/>
            <a:ext cx="182719" cy="257942"/>
          </a:xfrm>
          <a:custGeom>
            <a:avLst/>
            <a:gdLst>
              <a:gd name="connsiteX0" fmla="*/ 1374 w 182719"/>
              <a:gd name="connsiteY0" fmla="*/ 224852 h 257942"/>
              <a:gd name="connsiteX1" fmla="*/ 76325 w 182719"/>
              <a:gd name="connsiteY1" fmla="*/ 254832 h 257942"/>
              <a:gd name="connsiteX2" fmla="*/ 106305 w 182719"/>
              <a:gd name="connsiteY2" fmla="*/ 164891 h 257942"/>
              <a:gd name="connsiteX3" fmla="*/ 1374 w 182719"/>
              <a:gd name="connsiteY3" fmla="*/ 149901 h 257942"/>
              <a:gd name="connsiteX4" fmla="*/ 31355 w 182719"/>
              <a:gd name="connsiteY4" fmla="*/ 179881 h 257942"/>
              <a:gd name="connsiteX5" fmla="*/ 16364 w 182719"/>
              <a:gd name="connsiteY5" fmla="*/ 224852 h 257942"/>
              <a:gd name="connsiteX6" fmla="*/ 136286 w 182719"/>
              <a:gd name="connsiteY6" fmla="*/ 224852 h 257942"/>
              <a:gd name="connsiteX7" fmla="*/ 166266 w 182719"/>
              <a:gd name="connsiteY7" fmla="*/ 179881 h 257942"/>
              <a:gd name="connsiteX8" fmla="*/ 166266 w 182719"/>
              <a:gd name="connsiteY8" fmla="*/ 0 h 257942"/>
              <a:gd name="connsiteX9" fmla="*/ 106305 w 182719"/>
              <a:gd name="connsiteY9" fmla="*/ 134911 h 257942"/>
              <a:gd name="connsiteX10" fmla="*/ 121296 w 182719"/>
              <a:gd name="connsiteY10" fmla="*/ 89940 h 257942"/>
              <a:gd name="connsiteX11" fmla="*/ 136286 w 182719"/>
              <a:gd name="connsiteY11" fmla="*/ 74950 h 257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2719" h="257942">
                <a:moveTo>
                  <a:pt x="1374" y="224852"/>
                </a:moveTo>
                <a:cubicBezTo>
                  <a:pt x="26358" y="234845"/>
                  <a:pt x="52962" y="268182"/>
                  <a:pt x="76325" y="254832"/>
                </a:cubicBezTo>
                <a:cubicBezTo>
                  <a:pt x="103763" y="239153"/>
                  <a:pt x="106305" y="164891"/>
                  <a:pt x="106305" y="164891"/>
                </a:cubicBezTo>
                <a:cubicBezTo>
                  <a:pt x="83261" y="149528"/>
                  <a:pt x="34136" y="100757"/>
                  <a:pt x="1374" y="149901"/>
                </a:cubicBezTo>
                <a:cubicBezTo>
                  <a:pt x="-6466" y="161660"/>
                  <a:pt x="21361" y="169888"/>
                  <a:pt x="31355" y="179881"/>
                </a:cubicBezTo>
                <a:cubicBezTo>
                  <a:pt x="26358" y="194871"/>
                  <a:pt x="9298" y="210719"/>
                  <a:pt x="16364" y="224852"/>
                </a:cubicBezTo>
                <a:cubicBezTo>
                  <a:pt x="33125" y="258375"/>
                  <a:pt x="130302" y="226049"/>
                  <a:pt x="136286" y="224852"/>
                </a:cubicBezTo>
                <a:cubicBezTo>
                  <a:pt x="146279" y="209862"/>
                  <a:pt x="158209" y="195995"/>
                  <a:pt x="166266" y="179881"/>
                </a:cubicBezTo>
                <a:cubicBezTo>
                  <a:pt x="198228" y="115957"/>
                  <a:pt x="175374" y="81973"/>
                  <a:pt x="166266" y="0"/>
                </a:cubicBezTo>
                <a:cubicBezTo>
                  <a:pt x="118757" y="71263"/>
                  <a:pt x="141982" y="27881"/>
                  <a:pt x="106305" y="134911"/>
                </a:cubicBezTo>
                <a:cubicBezTo>
                  <a:pt x="101308" y="149901"/>
                  <a:pt x="110123" y="101113"/>
                  <a:pt x="121296" y="89940"/>
                </a:cubicBezTo>
                <a:lnTo>
                  <a:pt x="136286" y="7495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 name="Βέλος: Κάτω 16">
            <a:extLst>
              <a:ext uri="{FF2B5EF4-FFF2-40B4-BE49-F238E27FC236}">
                <a16:creationId xmlns="" xmlns:a16="http://schemas.microsoft.com/office/drawing/2014/main" id="{D082C555-63D5-4C17-B06C-03A3505AB3E7}"/>
              </a:ext>
            </a:extLst>
          </p:cNvPr>
          <p:cNvSpPr/>
          <p:nvPr/>
        </p:nvSpPr>
        <p:spPr>
          <a:xfrm rot="14049534">
            <a:off x="8746995" y="1986666"/>
            <a:ext cx="353914" cy="82351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4224238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3ος Μαθητικός Διαγωνισμός «Παιδί &amp; Κινηματογράφος»: Από τους ...">
            <a:extLst>
              <a:ext uri="{FF2B5EF4-FFF2-40B4-BE49-F238E27FC236}">
                <a16:creationId xmlns="" xmlns:a16="http://schemas.microsoft.com/office/drawing/2014/main" id="{037FF31E-84BA-4869-8F54-2810637755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490" y="661481"/>
            <a:ext cx="8484846" cy="5535037"/>
          </a:xfrm>
          <a:prstGeom prst="rect">
            <a:avLst/>
          </a:prstGeom>
          <a:noFill/>
          <a:extLst>
            <a:ext uri="{909E8E84-426E-40DD-AFC4-6F175D3DCCD1}">
              <a14:hiddenFill xmlns:a14="http://schemas.microsoft.com/office/drawing/2010/main">
                <a:solidFill>
                  <a:srgbClr val="FFFFFF"/>
                </a:solidFill>
              </a14:hiddenFill>
            </a:ext>
          </a:extLst>
        </p:spPr>
      </p:pic>
      <p:sp>
        <p:nvSpPr>
          <p:cNvPr id="2" name="Οβάλ 1">
            <a:extLst>
              <a:ext uri="{FF2B5EF4-FFF2-40B4-BE49-F238E27FC236}">
                <a16:creationId xmlns="" xmlns:a16="http://schemas.microsoft.com/office/drawing/2014/main" id="{CEF090AA-E1EE-4235-9702-1AD940EF581D}"/>
              </a:ext>
            </a:extLst>
          </p:cNvPr>
          <p:cNvSpPr/>
          <p:nvPr/>
        </p:nvSpPr>
        <p:spPr>
          <a:xfrm>
            <a:off x="8375038" y="4325485"/>
            <a:ext cx="2689675" cy="2464420"/>
          </a:xfrm>
          <a:prstGeom prst="ellipse">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solidFill>
                  <a:schemeClr val="accent1"/>
                </a:solidFill>
              </a:rPr>
              <a:t>Αρκεί </a:t>
            </a:r>
          </a:p>
          <a:p>
            <a:pPr algn="ctr"/>
            <a:r>
              <a:rPr lang="el-GR" b="1" dirty="0">
                <a:solidFill>
                  <a:schemeClr val="accent1"/>
                </a:solidFill>
              </a:rPr>
              <a:t>να είμαστε δημιουργικοί όπως η Γιαγιόι Κουσάμα</a:t>
            </a:r>
          </a:p>
          <a:p>
            <a:pPr algn="ctr"/>
            <a:endParaRPr lang="el-GR" dirty="0"/>
          </a:p>
        </p:txBody>
      </p:sp>
      <p:sp>
        <p:nvSpPr>
          <p:cNvPr id="4" name="Οβάλ 3">
            <a:extLst>
              <a:ext uri="{FF2B5EF4-FFF2-40B4-BE49-F238E27FC236}">
                <a16:creationId xmlns="" xmlns:a16="http://schemas.microsoft.com/office/drawing/2014/main" id="{EE8FC39F-87E8-4ACA-8864-494EEC63B280}"/>
              </a:ext>
            </a:extLst>
          </p:cNvPr>
          <p:cNvSpPr/>
          <p:nvPr/>
        </p:nvSpPr>
        <p:spPr>
          <a:xfrm>
            <a:off x="126460" y="418289"/>
            <a:ext cx="3433864" cy="3599234"/>
          </a:xfrm>
          <a:prstGeom prst="ellipse">
            <a:avLst/>
          </a:prstGeom>
          <a:pattFill prst="pct8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800" b="1" dirty="0">
                <a:solidFill>
                  <a:schemeClr val="bg1"/>
                </a:solidFill>
              </a:rPr>
              <a:t>Εύχομαι να είμαστε όλοι καλά</a:t>
            </a:r>
          </a:p>
          <a:p>
            <a:pPr algn="ctr"/>
            <a:r>
              <a:rPr lang="el-GR" sz="2800" b="1" dirty="0">
                <a:solidFill>
                  <a:schemeClr val="bg1"/>
                </a:solidFill>
              </a:rPr>
              <a:t>και θα είμαστε</a:t>
            </a:r>
          </a:p>
        </p:txBody>
      </p:sp>
    </p:spTree>
    <p:extLst>
      <p:ext uri="{BB962C8B-B14F-4D97-AF65-F5344CB8AC3E}">
        <p14:creationId xmlns:p14="http://schemas.microsoft.com/office/powerpoint/2010/main" val="44876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 xmlns:a16="http://schemas.microsoft.com/office/drawing/2014/main" id="{CCEA15B0-90A9-437A-8A8E-D7F479CFFB92}"/>
              </a:ext>
            </a:extLst>
          </p:cNvPr>
          <p:cNvSpPr>
            <a:spLocks noGrp="1"/>
          </p:cNvSpPr>
          <p:nvPr>
            <p:ph idx="1"/>
          </p:nvPr>
        </p:nvSpPr>
        <p:spPr>
          <a:xfrm>
            <a:off x="251459" y="656117"/>
            <a:ext cx="11767715" cy="4351338"/>
          </a:xfrm>
        </p:spPr>
        <p:txBody>
          <a:bodyPr>
            <a:normAutofit lnSpcReduction="10000"/>
          </a:bodyPr>
          <a:lstStyle/>
          <a:p>
            <a:endParaRPr lang="el-GR" dirty="0"/>
          </a:p>
          <a:p>
            <a:r>
              <a:rPr lang="en-US" dirty="0"/>
              <a:t>Aboriginal Art Galleries in Sydney</a:t>
            </a:r>
            <a:r>
              <a:rPr lang="el-GR" dirty="0"/>
              <a:t> </a:t>
            </a:r>
            <a:r>
              <a:rPr lang="en-US" dirty="0">
                <a:hlinkClick r:id="rId2"/>
              </a:rPr>
              <a:t>https://theculturetrip.com/</a:t>
            </a:r>
            <a:endParaRPr lang="en-US" dirty="0"/>
          </a:p>
          <a:p>
            <a:r>
              <a:rPr lang="en-US" dirty="0"/>
              <a:t>Damien Hirst The Complete Spot Paintings</a:t>
            </a:r>
            <a:r>
              <a:rPr lang="el-GR" dirty="0"/>
              <a:t>, 2017</a:t>
            </a:r>
            <a:r>
              <a:rPr lang="en-US" dirty="0">
                <a:hlinkClick r:id="rId3"/>
              </a:rPr>
              <a:t> https://gagosian.com/exhibitions/2012/damien-hirst-the-complete-spot-paintings-1986-2011/</a:t>
            </a:r>
            <a:endParaRPr lang="el-GR" dirty="0"/>
          </a:p>
          <a:p>
            <a:r>
              <a:rPr lang="en-US" dirty="0"/>
              <a:t>Damien Hirst cherry blossom</a:t>
            </a:r>
            <a:r>
              <a:rPr lang="el-GR" dirty="0"/>
              <a:t>, 2017 </a:t>
            </a:r>
            <a:r>
              <a:rPr lang="en-US" dirty="0">
                <a:hlinkClick r:id="rId4"/>
              </a:rPr>
              <a:t>https://news.artnet.com/art-world/damien-hirst-cherry-blossom-paintings-1532110</a:t>
            </a:r>
            <a:endParaRPr lang="el-GR" dirty="0"/>
          </a:p>
          <a:p>
            <a:r>
              <a:rPr lang="el-GR" i="1" dirty="0"/>
              <a:t>Ζωρζ </a:t>
            </a:r>
            <a:r>
              <a:rPr lang="el-GR" i="1" dirty="0" err="1"/>
              <a:t>Σερά</a:t>
            </a:r>
            <a:r>
              <a:rPr lang="el-GR" i="1" dirty="0"/>
              <a:t>, Κολυμβητές στην </a:t>
            </a:r>
            <a:r>
              <a:rPr lang="el-GR" i="1" dirty="0" err="1"/>
              <a:t>Asnières</a:t>
            </a:r>
            <a:r>
              <a:rPr lang="el-GR" dirty="0"/>
              <a:t>, 1884, Λονδίνο, Εθνική Πινακοθήκη</a:t>
            </a:r>
          </a:p>
          <a:p>
            <a:r>
              <a:rPr lang="en-US" dirty="0"/>
              <a:t>Yayoi Kusama's </a:t>
            </a:r>
            <a:r>
              <a:rPr lang="en-US" i="1" dirty="0"/>
              <a:t>Ascension of Polka Dots on the Trees</a:t>
            </a:r>
            <a:r>
              <a:rPr lang="en-US" dirty="0"/>
              <a:t> at the  2006 </a:t>
            </a:r>
            <a:r>
              <a:rPr lang="en-US" dirty="0">
                <a:hlinkClick r:id="rId5" tooltip="Singapore Biennale"/>
              </a:rPr>
              <a:t>Singapore Biennale</a:t>
            </a:r>
            <a:endParaRPr lang="en-US" b="1" dirty="0"/>
          </a:p>
          <a:p>
            <a:endParaRPr lang="el-GR" dirty="0"/>
          </a:p>
        </p:txBody>
      </p:sp>
    </p:spTree>
    <p:extLst>
      <p:ext uri="{BB962C8B-B14F-4D97-AF65-F5344CB8AC3E}">
        <p14:creationId xmlns:p14="http://schemas.microsoft.com/office/powerpoint/2010/main" val="406561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8AECFA17-6CB2-40CF-BFCF-F26FDD91C4DC}"/>
              </a:ext>
            </a:extLst>
          </p:cNvPr>
          <p:cNvSpPr txBox="1"/>
          <p:nvPr/>
        </p:nvSpPr>
        <p:spPr>
          <a:xfrm>
            <a:off x="77820" y="4252532"/>
            <a:ext cx="12114179" cy="2605467"/>
          </a:xfrm>
          <a:prstGeom prst="rect">
            <a:avLst/>
          </a:prstGeom>
        </p:spPr>
        <p:txBody>
          <a:bodyPr vert="horz" lIns="91440" tIns="45720" rIns="91440" bIns="45720" rtlCol="0" anchor="b">
            <a:normAutofit fontScale="55000" lnSpcReduction="20000"/>
          </a:bodyPr>
          <a:lstStyle/>
          <a:p>
            <a:pPr algn="ctr">
              <a:lnSpc>
                <a:spcPct val="170000"/>
              </a:lnSpc>
              <a:spcBef>
                <a:spcPct val="0"/>
              </a:spcBef>
              <a:spcAft>
                <a:spcPts val="600"/>
              </a:spcAft>
            </a:pPr>
            <a:r>
              <a:rPr lang="el-GR" sz="4200" b="1" dirty="0">
                <a:effectLst>
                  <a:outerShdw blurRad="38100" dist="38100" dir="2700000" algn="tl">
                    <a:srgbClr val="000000">
                      <a:alpha val="43137"/>
                    </a:srgbClr>
                  </a:outerShdw>
                </a:effectLst>
                <a:latin typeface="+mj-lt"/>
                <a:ea typeface="+mj-ea"/>
                <a:cs typeface="+mj-cs"/>
              </a:rPr>
              <a:t>Καλημέρα</a:t>
            </a:r>
            <a:r>
              <a:rPr lang="en-US" sz="4200" b="1" kern="1200" dirty="0">
                <a:solidFill>
                  <a:schemeClr val="tx1"/>
                </a:solidFill>
                <a:effectLst>
                  <a:outerShdw blurRad="38100" dist="38100" dir="2700000" algn="tl">
                    <a:srgbClr val="000000">
                      <a:alpha val="43137"/>
                    </a:srgbClr>
                  </a:outerShdw>
                </a:effectLst>
                <a:latin typeface="+mj-lt"/>
                <a:ea typeface="+mj-ea"/>
                <a:cs typeface="+mj-cs"/>
              </a:rPr>
              <a:t> παιδιά</a:t>
            </a:r>
          </a:p>
          <a:p>
            <a:pPr algn="ctr">
              <a:lnSpc>
                <a:spcPct val="170000"/>
              </a:lnSpc>
              <a:spcBef>
                <a:spcPct val="0"/>
              </a:spcBef>
              <a:spcAft>
                <a:spcPts val="600"/>
              </a:spcAft>
            </a:pPr>
            <a:r>
              <a:rPr lang="en-US" sz="4200" b="1" kern="1200" dirty="0">
                <a:solidFill>
                  <a:schemeClr val="tx1"/>
                </a:solidFill>
                <a:effectLst>
                  <a:outerShdw blurRad="38100" dist="38100" dir="2700000" algn="tl">
                    <a:srgbClr val="000000">
                      <a:alpha val="43137"/>
                    </a:srgbClr>
                  </a:outerShdw>
                </a:effectLst>
                <a:latin typeface="+mj-lt"/>
                <a:ea typeface="+mj-ea"/>
                <a:cs typeface="+mj-cs"/>
              </a:rPr>
              <a:t>Πως θα σας </a:t>
            </a:r>
            <a:r>
              <a:rPr lang="el-GR" sz="4200" b="1" kern="1200" dirty="0">
                <a:solidFill>
                  <a:schemeClr val="tx1"/>
                </a:solidFill>
                <a:effectLst>
                  <a:outerShdw blurRad="38100" dist="38100" dir="2700000" algn="tl">
                    <a:srgbClr val="000000">
                      <a:alpha val="43137"/>
                    </a:srgbClr>
                  </a:outerShdw>
                </a:effectLst>
                <a:latin typeface="+mj-lt"/>
                <a:ea typeface="+mj-ea"/>
                <a:cs typeface="+mj-cs"/>
              </a:rPr>
              <a:t>φαινόταν</a:t>
            </a:r>
            <a:r>
              <a:rPr lang="en-US" sz="4200" b="1" kern="1200" dirty="0">
                <a:solidFill>
                  <a:schemeClr val="tx1"/>
                </a:solidFill>
                <a:effectLst>
                  <a:outerShdw blurRad="38100" dist="38100" dir="2700000" algn="tl">
                    <a:srgbClr val="000000">
                      <a:alpha val="43137"/>
                    </a:srgbClr>
                  </a:outerShdw>
                </a:effectLst>
                <a:latin typeface="+mj-lt"/>
                <a:ea typeface="+mj-ea"/>
                <a:cs typeface="+mj-cs"/>
              </a:rPr>
              <a:t> να ζούσατε σε </a:t>
            </a:r>
            <a:r>
              <a:rPr lang="el-GR" sz="4200" b="1" kern="1200" dirty="0">
                <a:solidFill>
                  <a:schemeClr val="tx1"/>
                </a:solidFill>
                <a:effectLst>
                  <a:outerShdw blurRad="38100" dist="38100" dir="2700000" algn="tl">
                    <a:srgbClr val="000000">
                      <a:alpha val="43137"/>
                    </a:srgbClr>
                  </a:outerShdw>
                </a:effectLst>
                <a:latin typeface="+mj-lt"/>
                <a:ea typeface="+mj-ea"/>
                <a:cs typeface="+mj-cs"/>
              </a:rPr>
              <a:t>ένα </a:t>
            </a:r>
            <a:r>
              <a:rPr lang="el-GR" sz="4200" b="1" dirty="0">
                <a:effectLst>
                  <a:outerShdw blurRad="38100" dist="38100" dir="2700000" algn="tl">
                    <a:srgbClr val="000000">
                      <a:alpha val="43137"/>
                    </a:srgbClr>
                  </a:outerShdw>
                </a:effectLst>
                <a:latin typeface="+mj-lt"/>
                <a:ea typeface="+mj-ea"/>
                <a:cs typeface="+mj-cs"/>
              </a:rPr>
              <a:t>σπίτι</a:t>
            </a:r>
            <a:r>
              <a:rPr lang="en-US" sz="4200" b="1" kern="1200" dirty="0">
                <a:solidFill>
                  <a:schemeClr val="tx1"/>
                </a:solidFill>
                <a:effectLst>
                  <a:outerShdw blurRad="38100" dist="38100" dir="2700000" algn="tl">
                    <a:srgbClr val="000000">
                      <a:alpha val="43137"/>
                    </a:srgbClr>
                  </a:outerShdw>
                </a:effectLst>
                <a:latin typeface="+mj-lt"/>
                <a:ea typeface="+mj-ea"/>
                <a:cs typeface="+mj-cs"/>
              </a:rPr>
              <a:t> πλημμυρισμένο</a:t>
            </a:r>
            <a:r>
              <a:rPr lang="el-GR" sz="4200" b="1" kern="1200" dirty="0">
                <a:solidFill>
                  <a:schemeClr val="tx1"/>
                </a:solidFill>
                <a:effectLst>
                  <a:outerShdw blurRad="38100" dist="38100" dir="2700000" algn="tl">
                    <a:srgbClr val="000000">
                      <a:alpha val="43137"/>
                    </a:srgbClr>
                  </a:outerShdw>
                </a:effectLst>
                <a:latin typeface="+mj-lt"/>
                <a:ea typeface="+mj-ea"/>
                <a:cs typeface="+mj-cs"/>
              </a:rPr>
              <a:t> τελίτσες!!!</a:t>
            </a:r>
          </a:p>
          <a:p>
            <a:pPr algn="ctr">
              <a:lnSpc>
                <a:spcPct val="170000"/>
              </a:lnSpc>
              <a:spcBef>
                <a:spcPct val="0"/>
              </a:spcBef>
              <a:spcAft>
                <a:spcPts val="600"/>
              </a:spcAft>
            </a:pPr>
            <a:r>
              <a:rPr lang="el-GR" sz="4200" b="1" kern="1200" dirty="0">
                <a:solidFill>
                  <a:schemeClr val="tx1"/>
                </a:solidFill>
                <a:effectLst>
                  <a:outerShdw blurRad="38100" dist="38100" dir="2700000" algn="tl">
                    <a:srgbClr val="000000">
                      <a:alpha val="43137"/>
                    </a:srgbClr>
                  </a:outerShdw>
                </a:effectLst>
                <a:latin typeface="+mj-lt"/>
                <a:ea typeface="+mj-ea"/>
                <a:cs typeface="+mj-cs"/>
              </a:rPr>
              <a:t>Τέτοιους χώρους </a:t>
            </a:r>
            <a:r>
              <a:rPr lang="el-GR" sz="4200" b="1" dirty="0">
                <a:effectLst>
                  <a:outerShdw blurRad="38100" dist="38100" dir="2700000" algn="tl">
                    <a:srgbClr val="000000">
                      <a:alpha val="43137"/>
                    </a:srgbClr>
                  </a:outerShdw>
                </a:effectLst>
                <a:latin typeface="+mj-lt"/>
                <a:ea typeface="+mj-ea"/>
                <a:cs typeface="+mj-cs"/>
              </a:rPr>
              <a:t>δημιουργεί</a:t>
            </a:r>
            <a:r>
              <a:rPr lang="el-GR" sz="4200" b="1" kern="1200" dirty="0">
                <a:solidFill>
                  <a:schemeClr val="tx1"/>
                </a:solidFill>
                <a:effectLst>
                  <a:outerShdw blurRad="38100" dist="38100" dir="2700000" algn="tl">
                    <a:srgbClr val="000000">
                      <a:alpha val="43137"/>
                    </a:srgbClr>
                  </a:outerShdw>
                </a:effectLst>
                <a:latin typeface="+mj-lt"/>
                <a:ea typeface="+mj-ea"/>
                <a:cs typeface="+mj-cs"/>
              </a:rPr>
              <a:t> η Γιαγιόι Κουσάμα </a:t>
            </a:r>
            <a:r>
              <a:rPr lang="en-US" sz="4200" b="1" kern="1200" dirty="0">
                <a:solidFill>
                  <a:schemeClr val="tx1"/>
                </a:solidFill>
                <a:effectLst>
                  <a:outerShdw blurRad="38100" dist="38100" dir="2700000" algn="tl">
                    <a:srgbClr val="000000">
                      <a:alpha val="43137"/>
                    </a:srgbClr>
                  </a:outerShdw>
                </a:effectLst>
                <a:latin typeface="+mj-lt"/>
                <a:ea typeface="+mj-ea"/>
                <a:cs typeface="+mj-cs"/>
              </a:rPr>
              <a:t>(</a:t>
            </a:r>
            <a:r>
              <a:rPr lang="en-US" sz="4200" b="1" dirty="0">
                <a:effectLst>
                  <a:outerShdw blurRad="38100" dist="38100" dir="2700000" algn="tl">
                    <a:srgbClr val="000000">
                      <a:alpha val="43137"/>
                    </a:srgbClr>
                  </a:outerShdw>
                </a:effectLst>
                <a:latin typeface="+mj-lt"/>
                <a:ea typeface="+mj-ea"/>
                <a:cs typeface="+mj-cs"/>
              </a:rPr>
              <a:t>Yayoi Kusama) </a:t>
            </a:r>
            <a:r>
              <a:rPr lang="el-GR" sz="4200" b="1" kern="1200" dirty="0">
                <a:solidFill>
                  <a:schemeClr val="tx1"/>
                </a:solidFill>
                <a:effectLst>
                  <a:outerShdw blurRad="38100" dist="38100" dir="2700000" algn="tl">
                    <a:srgbClr val="000000">
                      <a:alpha val="43137"/>
                    </a:srgbClr>
                  </a:outerShdw>
                </a:effectLst>
                <a:latin typeface="+mj-lt"/>
                <a:ea typeface="+mj-ea"/>
                <a:cs typeface="+mj-cs"/>
              </a:rPr>
              <a:t>που τρελαίνεται για τα σημεία </a:t>
            </a:r>
          </a:p>
          <a:p>
            <a:pPr algn="ctr">
              <a:lnSpc>
                <a:spcPct val="170000"/>
              </a:lnSpc>
              <a:spcBef>
                <a:spcPct val="0"/>
              </a:spcBef>
              <a:spcAft>
                <a:spcPts val="600"/>
              </a:spcAft>
            </a:pPr>
            <a:r>
              <a:rPr lang="el-GR" sz="4200" b="1" kern="1200" dirty="0">
                <a:solidFill>
                  <a:schemeClr val="tx1"/>
                </a:solidFill>
                <a:effectLst>
                  <a:outerShdw blurRad="38100" dist="38100" dir="2700000" algn="tl">
                    <a:srgbClr val="000000">
                      <a:alpha val="43137"/>
                    </a:srgbClr>
                  </a:outerShdw>
                </a:effectLst>
                <a:latin typeface="+mj-lt"/>
                <a:ea typeface="+mj-ea"/>
                <a:cs typeface="+mj-cs"/>
              </a:rPr>
              <a:t>και τα βάζει παντού στα έργα της.</a:t>
            </a:r>
          </a:p>
          <a:p>
            <a:pPr algn="ctr">
              <a:lnSpc>
                <a:spcPct val="90000"/>
              </a:lnSpc>
              <a:spcBef>
                <a:spcPct val="0"/>
              </a:spcBef>
              <a:spcAft>
                <a:spcPts val="600"/>
              </a:spcAft>
            </a:pPr>
            <a:endParaRPr lang="en-US" sz="2900" kern="1200" dirty="0">
              <a:solidFill>
                <a:schemeClr val="tx1"/>
              </a:solidFill>
              <a:latin typeface="+mj-lt"/>
              <a:ea typeface="+mj-ea"/>
              <a:cs typeface="+mj-cs"/>
            </a:endParaRPr>
          </a:p>
        </p:txBody>
      </p:sp>
      <p:pic>
        <p:nvPicPr>
          <p:cNvPr id="3074" name="Picture 2" descr="Το παιδικό δωμάτιο της Γιαγιόι Κουσάμα | Το παιδικό δωμάτιο της ...">
            <a:extLst>
              <a:ext uri="{FF2B5EF4-FFF2-40B4-BE49-F238E27FC236}">
                <a16:creationId xmlns="" xmlns:a16="http://schemas.microsoft.com/office/drawing/2014/main" id="{BE9ED71A-39F8-4DB6-B85D-C9358F44C87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61" r="3612"/>
          <a:stretch/>
        </p:blipFill>
        <p:spPr bwMode="auto">
          <a:xfrm>
            <a:off x="20" y="10"/>
            <a:ext cx="6095974" cy="425252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Το παιδικό δωμάτιο της Γιαγιόι Κουσάμα | Το παιδικό δωμάτιο της ...">
            <a:extLst>
              <a:ext uri="{FF2B5EF4-FFF2-40B4-BE49-F238E27FC236}">
                <a16:creationId xmlns="" xmlns:a16="http://schemas.microsoft.com/office/drawing/2014/main" id="{8016EBA5-5C16-46E9-9735-C990A95731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6854"/>
          <a:stretch/>
        </p:blipFill>
        <p:spPr bwMode="auto">
          <a:xfrm>
            <a:off x="6095999" y="-681"/>
            <a:ext cx="6096001" cy="4253215"/>
          </a:xfrm>
          <a:prstGeom prst="rect">
            <a:avLst/>
          </a:prstGeom>
          <a:noFill/>
          <a:extLst>
            <a:ext uri="{909E8E84-426E-40DD-AFC4-6F175D3DCCD1}">
              <a14:hiddenFill xmlns:a14="http://schemas.microsoft.com/office/drawing/2010/main">
                <a:solidFill>
                  <a:srgbClr val="FFFFFF"/>
                </a:solidFill>
              </a14:hiddenFill>
            </a:ext>
          </a:extLst>
        </p:spPr>
      </p:pic>
      <p:cxnSp>
        <p:nvCxnSpPr>
          <p:cNvPr id="137" name="Straight Connector 136">
            <a:extLst>
              <a:ext uri="{FF2B5EF4-FFF2-40B4-BE49-F238E27FC236}">
                <a16:creationId xmlns="" xmlns:a16="http://schemas.microsoft.com/office/drawing/2014/main" id="{EBAD6A72-88E8-42F7-88B9-CAF744536BE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096000" y="-680"/>
            <a:ext cx="0" cy="4242816"/>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 xmlns:a16="http://schemas.microsoft.com/office/drawing/2014/main" id="{C800968E-0A99-46C4-A9B2-6A63AC66F4B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2" y="4242136"/>
            <a:ext cx="12192002"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58988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40">
          <a:fgClr>
            <a:schemeClr val="accent1"/>
          </a:fgClr>
          <a:bgClr>
            <a:schemeClr val="bg1"/>
          </a:bgClr>
        </a:pattFill>
        <a:effectLst/>
      </p:bgPr>
    </p:bg>
    <p:spTree>
      <p:nvGrpSpPr>
        <p:cNvPr id="1" name=""/>
        <p:cNvGrpSpPr/>
        <p:nvPr/>
      </p:nvGrpSpPr>
      <p:grpSpPr>
        <a:xfrm>
          <a:off x="0" y="0"/>
          <a:ext cx="0" cy="0"/>
          <a:chOff x="0" y="0"/>
          <a:chExt cx="0" cy="0"/>
        </a:xfrm>
      </p:grpSpPr>
      <p:sp>
        <p:nvSpPr>
          <p:cNvPr id="4" name="Οβάλ 3">
            <a:extLst>
              <a:ext uri="{FF2B5EF4-FFF2-40B4-BE49-F238E27FC236}">
                <a16:creationId xmlns="" xmlns:a16="http://schemas.microsoft.com/office/drawing/2014/main" id="{85339D61-17E5-4C49-87C0-4008FEFEEA3B}"/>
              </a:ext>
            </a:extLst>
          </p:cNvPr>
          <p:cNvSpPr/>
          <p:nvPr/>
        </p:nvSpPr>
        <p:spPr>
          <a:xfrm>
            <a:off x="0" y="82446"/>
            <a:ext cx="6869151" cy="6693108"/>
          </a:xfrm>
          <a:prstGeom prst="ellipse">
            <a:avLst/>
          </a:prstGeom>
          <a:pattFill prst="pct90">
            <a:fgClr>
              <a:schemeClr val="accent1">
                <a:lumMod val="5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l-GR" sz="2000" b="1" dirty="0"/>
              <a:t>Η Γιαγιόι Κουσάμα </a:t>
            </a:r>
          </a:p>
          <a:p>
            <a:pPr algn="ctr">
              <a:lnSpc>
                <a:spcPct val="150000"/>
              </a:lnSpc>
            </a:pPr>
            <a:r>
              <a:rPr lang="el-GR" sz="2000" b="1" dirty="0"/>
              <a:t>είναι από την Ιαπωνία</a:t>
            </a:r>
          </a:p>
          <a:p>
            <a:pPr algn="ctr">
              <a:lnSpc>
                <a:spcPct val="150000"/>
              </a:lnSpc>
            </a:pPr>
            <a:r>
              <a:rPr lang="el-GR" sz="2000" b="1" dirty="0"/>
              <a:t>Οι Ιάπωνες αγαπούν πολύ τα χάικου. </a:t>
            </a:r>
          </a:p>
          <a:p>
            <a:pPr algn="ctr">
              <a:lnSpc>
                <a:spcPct val="150000"/>
              </a:lnSpc>
            </a:pPr>
            <a:r>
              <a:rPr lang="el-GR" sz="2000" b="1" dirty="0"/>
              <a:t>Τα χάικου είναι τα πιο μικρά ποιηματάκια που διάβασες ποτέ. </a:t>
            </a:r>
          </a:p>
          <a:p>
            <a:pPr algn="ctr">
              <a:lnSpc>
                <a:spcPct val="150000"/>
              </a:lnSpc>
            </a:pPr>
            <a:r>
              <a:rPr lang="el-GR" sz="2000" b="1" dirty="0"/>
              <a:t>Έχουν μόνο τρεις</a:t>
            </a:r>
          </a:p>
          <a:p>
            <a:pPr algn="ctr">
              <a:lnSpc>
                <a:spcPct val="150000"/>
              </a:lnSpc>
            </a:pPr>
            <a:r>
              <a:rPr lang="el-GR" sz="2000" b="1" dirty="0"/>
              <a:t> στίχους και κρατάνε όσο μια ανάσα</a:t>
            </a:r>
          </a:p>
          <a:p>
            <a:endParaRPr lang="el-GR" sz="2000" b="1" dirty="0"/>
          </a:p>
          <a:p>
            <a:pPr algn="ctr"/>
            <a:r>
              <a:rPr lang="el-GR" sz="2000" b="1" dirty="0"/>
              <a:t>Ο πρώτος στίχος έχει  5 συλλαβές</a:t>
            </a:r>
          </a:p>
          <a:p>
            <a:pPr algn="ctr"/>
            <a:r>
              <a:rPr lang="el-GR" sz="2000" b="1" dirty="0"/>
              <a:t>Ο δεύτερος στίχος έχει 7 συλλαβές</a:t>
            </a:r>
          </a:p>
          <a:p>
            <a:pPr algn="ctr"/>
            <a:r>
              <a:rPr lang="el-GR" sz="2000" b="1" dirty="0"/>
              <a:t>Ο τρίτος στίχος έχει 5 συλλαβές </a:t>
            </a:r>
          </a:p>
          <a:p>
            <a:pPr algn="ctr"/>
            <a:endParaRPr lang="el-GR" b="1" dirty="0"/>
          </a:p>
        </p:txBody>
      </p:sp>
      <p:sp>
        <p:nvSpPr>
          <p:cNvPr id="2" name="Οβάλ 1">
            <a:extLst>
              <a:ext uri="{FF2B5EF4-FFF2-40B4-BE49-F238E27FC236}">
                <a16:creationId xmlns="" xmlns:a16="http://schemas.microsoft.com/office/drawing/2014/main" id="{9D943C22-1FEA-4276-B0D1-08986AB66DAD}"/>
              </a:ext>
            </a:extLst>
          </p:cNvPr>
          <p:cNvSpPr/>
          <p:nvPr/>
        </p:nvSpPr>
        <p:spPr>
          <a:xfrm>
            <a:off x="5980028" y="1"/>
            <a:ext cx="6100997" cy="6168726"/>
          </a:xfrm>
          <a:prstGeom prst="ellipse">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accent1">
                  <a:lumMod val="75000"/>
                </a:schemeClr>
              </a:solidFill>
            </a:endParaRPr>
          </a:p>
          <a:p>
            <a:pPr algn="ctr"/>
            <a:endParaRPr lang="en-US" b="1" dirty="0">
              <a:solidFill>
                <a:schemeClr val="accent1">
                  <a:lumMod val="75000"/>
                </a:schemeClr>
              </a:solidFill>
            </a:endParaRPr>
          </a:p>
          <a:p>
            <a:pPr algn="ctr"/>
            <a:endParaRPr lang="en-US" b="1" dirty="0" smtClean="0">
              <a:solidFill>
                <a:schemeClr val="accent1">
                  <a:lumMod val="75000"/>
                </a:schemeClr>
              </a:solidFill>
            </a:endParaRPr>
          </a:p>
          <a:p>
            <a:pPr algn="ctr"/>
            <a:r>
              <a:rPr lang="el-GR" sz="1400" b="1" dirty="0" smtClean="0">
                <a:solidFill>
                  <a:schemeClr val="accent1">
                    <a:lumMod val="75000"/>
                  </a:schemeClr>
                </a:solidFill>
              </a:rPr>
              <a:t>Παρακάτω </a:t>
            </a:r>
            <a:r>
              <a:rPr lang="el-GR" sz="1400" b="1" dirty="0">
                <a:solidFill>
                  <a:schemeClr val="accent1">
                    <a:lumMod val="75000"/>
                  </a:schemeClr>
                </a:solidFill>
              </a:rPr>
              <a:t>μπορείς να διαβάσεις ένα χάικου που έχει γράψει ο </a:t>
            </a:r>
            <a:r>
              <a:rPr lang="el-GR" sz="1400" b="1" dirty="0" err="1">
                <a:solidFill>
                  <a:schemeClr val="accent1">
                    <a:lumMod val="75000"/>
                  </a:schemeClr>
                </a:solidFill>
              </a:rPr>
              <a:t>Σατομούρα</a:t>
            </a:r>
            <a:r>
              <a:rPr lang="el-GR" sz="1400" b="1" dirty="0">
                <a:solidFill>
                  <a:schemeClr val="accent1">
                    <a:lumMod val="75000"/>
                  </a:schemeClr>
                </a:solidFill>
              </a:rPr>
              <a:t> </a:t>
            </a:r>
            <a:r>
              <a:rPr lang="el-GR" sz="1400" b="1" dirty="0" err="1">
                <a:solidFill>
                  <a:schemeClr val="accent1">
                    <a:lumMod val="75000"/>
                  </a:schemeClr>
                </a:solidFill>
              </a:rPr>
              <a:t>Σοχα</a:t>
            </a:r>
            <a:r>
              <a:rPr lang="el-GR" sz="1400" b="1" dirty="0">
                <a:solidFill>
                  <a:schemeClr val="accent1">
                    <a:lumMod val="75000"/>
                  </a:schemeClr>
                </a:solidFill>
              </a:rPr>
              <a:t> (</a:t>
            </a:r>
            <a:r>
              <a:rPr lang="en-US" sz="1400" b="1" dirty="0" err="1">
                <a:solidFill>
                  <a:schemeClr val="accent1">
                    <a:lumMod val="75000"/>
                  </a:schemeClr>
                </a:solidFill>
              </a:rPr>
              <a:t>Satomura</a:t>
            </a:r>
            <a:r>
              <a:rPr lang="en-US" sz="1400" b="1" dirty="0">
                <a:solidFill>
                  <a:schemeClr val="accent1">
                    <a:lumMod val="75000"/>
                  </a:schemeClr>
                </a:solidFill>
              </a:rPr>
              <a:t> </a:t>
            </a:r>
            <a:r>
              <a:rPr lang="en-US" sz="1400" b="1" dirty="0" err="1">
                <a:solidFill>
                  <a:schemeClr val="accent1">
                    <a:lumMod val="75000"/>
                  </a:schemeClr>
                </a:solidFill>
              </a:rPr>
              <a:t>Soha</a:t>
            </a:r>
            <a:r>
              <a:rPr lang="el-GR" sz="1400" b="1" dirty="0">
                <a:solidFill>
                  <a:schemeClr val="accent1">
                    <a:lumMod val="75000"/>
                  </a:schemeClr>
                </a:solidFill>
              </a:rPr>
              <a:t>), ένας μεγάλος Ιάπωνας ποιητής</a:t>
            </a:r>
            <a:r>
              <a:rPr lang="el-GR" sz="1400" b="1" dirty="0" smtClean="0">
                <a:solidFill>
                  <a:schemeClr val="accent1">
                    <a:lumMod val="75000"/>
                  </a:schemeClr>
                </a:solidFill>
              </a:rPr>
              <a:t>.</a:t>
            </a:r>
            <a:endParaRPr lang="el-GR" sz="1400" b="1" dirty="0">
              <a:solidFill>
                <a:schemeClr val="accent1">
                  <a:lumMod val="75000"/>
                </a:schemeClr>
              </a:solidFill>
            </a:endParaRPr>
          </a:p>
          <a:p>
            <a:pPr algn="ctr"/>
            <a:r>
              <a:rPr lang="el-GR" sz="1400" b="1" dirty="0">
                <a:solidFill>
                  <a:schemeClr val="accent1">
                    <a:lumMod val="75000"/>
                  </a:schemeClr>
                </a:solidFill>
              </a:rPr>
              <a:t>«Πού να βρω ένα πινέλο</a:t>
            </a:r>
          </a:p>
          <a:p>
            <a:pPr algn="ctr"/>
            <a:r>
              <a:rPr lang="el-GR" sz="1400" b="1" dirty="0">
                <a:solidFill>
                  <a:schemeClr val="accent1">
                    <a:lumMod val="75000"/>
                  </a:schemeClr>
                </a:solidFill>
              </a:rPr>
              <a:t>να ζωγραφίζει τα άνθη της δαμασκηνιάς</a:t>
            </a:r>
          </a:p>
          <a:p>
            <a:pPr algn="ctr"/>
            <a:r>
              <a:rPr lang="el-GR" sz="1400" b="1" dirty="0">
                <a:solidFill>
                  <a:schemeClr val="accent1">
                    <a:lumMod val="75000"/>
                  </a:schemeClr>
                </a:solidFill>
              </a:rPr>
              <a:t>με όλο τους το άρωμα</a:t>
            </a:r>
            <a:r>
              <a:rPr lang="el-GR" sz="1400" b="1" dirty="0" smtClean="0">
                <a:solidFill>
                  <a:schemeClr val="accent1">
                    <a:lumMod val="75000"/>
                  </a:schemeClr>
                </a:solidFill>
              </a:rPr>
              <a:t>!»</a:t>
            </a:r>
          </a:p>
          <a:p>
            <a:pPr algn="ctr"/>
            <a:r>
              <a:rPr lang="el-GR" sz="1400" b="1" dirty="0" smtClean="0">
                <a:solidFill>
                  <a:schemeClr val="accent1">
                    <a:lumMod val="75000"/>
                  </a:schemeClr>
                </a:solidFill>
              </a:rPr>
              <a:t>Ωχ!! </a:t>
            </a:r>
            <a:r>
              <a:rPr lang="en-US" sz="1400" b="1" dirty="0" smtClean="0">
                <a:solidFill>
                  <a:schemeClr val="accent1">
                    <a:lumMod val="75000"/>
                  </a:schemeClr>
                </a:solidFill>
              </a:rPr>
              <a:t> </a:t>
            </a:r>
            <a:r>
              <a:rPr lang="el-GR" sz="1400" b="1" dirty="0">
                <a:solidFill>
                  <a:schemeClr val="accent1">
                    <a:lumMod val="75000"/>
                  </a:schemeClr>
                </a:solidFill>
              </a:rPr>
              <a:t>Ο</a:t>
            </a:r>
            <a:r>
              <a:rPr lang="el-GR" sz="1400" b="1" dirty="0" smtClean="0">
                <a:solidFill>
                  <a:schemeClr val="accent1">
                    <a:lumMod val="75000"/>
                  </a:schemeClr>
                </a:solidFill>
              </a:rPr>
              <a:t>ι συλλαβές δεν μας βγαίνουν στη μετάφραση..</a:t>
            </a:r>
          </a:p>
          <a:p>
            <a:pPr algn="ctr"/>
            <a:endParaRPr lang="el-GR" sz="1400" b="1" dirty="0" smtClean="0">
              <a:solidFill>
                <a:schemeClr val="accent1">
                  <a:lumMod val="75000"/>
                </a:schemeClr>
              </a:solidFill>
            </a:endParaRPr>
          </a:p>
          <a:p>
            <a:r>
              <a:rPr lang="el-GR" sz="1400" b="1" dirty="0">
                <a:solidFill>
                  <a:schemeClr val="accent1">
                    <a:lumMod val="75000"/>
                  </a:schemeClr>
                </a:solidFill>
              </a:rPr>
              <a:t>Δες </a:t>
            </a:r>
            <a:r>
              <a:rPr lang="el-GR" sz="1400" b="1" dirty="0" smtClean="0">
                <a:solidFill>
                  <a:schemeClr val="accent1">
                    <a:lumMod val="75000"/>
                  </a:schemeClr>
                </a:solidFill>
              </a:rPr>
              <a:t>όμως πως ένας δάσκαλος εικαστικών  μιλάει με Χαϊκού </a:t>
            </a:r>
            <a:r>
              <a:rPr lang="el-GR" sz="1400" b="1" dirty="0">
                <a:solidFill>
                  <a:schemeClr val="accent1">
                    <a:lumMod val="75000"/>
                  </a:schemeClr>
                </a:solidFill>
              </a:rPr>
              <a:t>για να διδάξει τα παιδιά για την </a:t>
            </a:r>
            <a:r>
              <a:rPr lang="el-GR" sz="1400" b="1" dirty="0" smtClean="0">
                <a:solidFill>
                  <a:schemeClr val="accent1">
                    <a:lumMod val="75000"/>
                  </a:schemeClr>
                </a:solidFill>
              </a:rPr>
              <a:t>τέχνη</a:t>
            </a:r>
            <a:r>
              <a:rPr lang="en-US" sz="1400" b="1" dirty="0">
                <a:solidFill>
                  <a:schemeClr val="accent1">
                    <a:lumMod val="75000"/>
                  </a:schemeClr>
                </a:solidFill>
              </a:rPr>
              <a:t> </a:t>
            </a:r>
            <a:r>
              <a:rPr lang="el-GR" sz="1400" b="1" dirty="0">
                <a:solidFill>
                  <a:schemeClr val="accent1">
                    <a:lumMod val="75000"/>
                  </a:schemeClr>
                </a:solidFill>
              </a:rPr>
              <a:t> </a:t>
            </a:r>
            <a:r>
              <a:rPr lang="el-GR" sz="1400" b="1" dirty="0" smtClean="0">
                <a:solidFill>
                  <a:schemeClr val="accent1">
                    <a:lumMod val="75000"/>
                  </a:schemeClr>
                </a:solidFill>
              </a:rPr>
              <a:t>Θαλασσινό </a:t>
            </a:r>
            <a:r>
              <a:rPr lang="el-GR" sz="1400" b="1" dirty="0" err="1" smtClean="0">
                <a:solidFill>
                  <a:schemeClr val="accent1">
                    <a:lumMod val="75000"/>
                  </a:schemeClr>
                </a:solidFill>
              </a:rPr>
              <a:t>χαϊκού</a:t>
            </a:r>
            <a:r>
              <a:rPr lang="el-GR" sz="1400" b="1" dirty="0" smtClean="0">
                <a:solidFill>
                  <a:schemeClr val="accent1">
                    <a:lumMod val="75000"/>
                  </a:schemeClr>
                </a:solidFill>
              </a:rPr>
              <a:t> </a:t>
            </a:r>
            <a:r>
              <a:rPr lang="el-GR" sz="1400" b="1" dirty="0" err="1" smtClean="0">
                <a:solidFill>
                  <a:schemeClr val="accent1">
                    <a:lumMod val="75000"/>
                  </a:schemeClr>
                </a:solidFill>
              </a:rPr>
              <a:t>🌊</a:t>
            </a:r>
            <a:endParaRPr lang="el-GR" sz="1400" b="1" dirty="0">
              <a:solidFill>
                <a:schemeClr val="accent1">
                  <a:lumMod val="75000"/>
                </a:schemeClr>
              </a:solidFill>
            </a:endParaRPr>
          </a:p>
          <a:p>
            <a:pPr algn="r"/>
            <a:r>
              <a:rPr lang="en-US" sz="1400" b="1" dirty="0" smtClean="0">
                <a:solidFill>
                  <a:schemeClr val="accent1">
                    <a:lumMod val="75000"/>
                  </a:schemeClr>
                </a:solidFill>
              </a:rPr>
              <a:t>                                                                    </a:t>
            </a:r>
            <a:r>
              <a:rPr lang="el-GR" sz="1000" b="1" dirty="0" smtClean="0">
                <a:solidFill>
                  <a:schemeClr val="accent1">
                    <a:lumMod val="75000"/>
                  </a:schemeClr>
                </a:solidFill>
              </a:rPr>
              <a:t>Γιώργος Πανταζής</a:t>
            </a:r>
            <a:endParaRPr lang="en-US" sz="1000" b="1" dirty="0" smtClean="0">
              <a:solidFill>
                <a:schemeClr val="accent1">
                  <a:lumMod val="75000"/>
                </a:schemeClr>
              </a:solidFill>
            </a:endParaRPr>
          </a:p>
          <a:p>
            <a:pPr algn="r"/>
            <a:r>
              <a:rPr lang="el-GR" sz="1000" b="1" dirty="0" smtClean="0">
                <a:solidFill>
                  <a:schemeClr val="accent1">
                    <a:lumMod val="75000"/>
                  </a:schemeClr>
                </a:solidFill>
              </a:rPr>
              <a:t>Ακρυλικά σε καμβά</a:t>
            </a:r>
          </a:p>
          <a:p>
            <a:pPr algn="r"/>
            <a:r>
              <a:rPr lang="el-GR" sz="1000" b="1" dirty="0" smtClean="0">
                <a:solidFill>
                  <a:schemeClr val="accent1">
                    <a:lumMod val="75000"/>
                  </a:schemeClr>
                </a:solidFill>
              </a:rPr>
              <a:t>50 x 40 cm</a:t>
            </a:r>
          </a:p>
          <a:p>
            <a:r>
              <a:rPr lang="en-US" sz="1400" b="1" dirty="0" smtClean="0">
                <a:solidFill>
                  <a:schemeClr val="accent1">
                    <a:lumMod val="75000"/>
                  </a:schemeClr>
                </a:solidFill>
              </a:rPr>
              <a:t>«</a:t>
            </a:r>
            <a:r>
              <a:rPr lang="el-GR" sz="1400" b="1" dirty="0" smtClean="0">
                <a:solidFill>
                  <a:schemeClr val="accent1">
                    <a:lumMod val="75000"/>
                  </a:schemeClr>
                </a:solidFill>
              </a:rPr>
              <a:t>Κίνηση στο μπλε, </a:t>
            </a:r>
          </a:p>
          <a:p>
            <a:r>
              <a:rPr lang="el-GR" sz="1400" b="1" dirty="0" smtClean="0">
                <a:solidFill>
                  <a:schemeClr val="accent1">
                    <a:lumMod val="75000"/>
                  </a:schemeClr>
                </a:solidFill>
              </a:rPr>
              <a:t>αφρίζει με θόρυβο</a:t>
            </a:r>
          </a:p>
          <a:p>
            <a:r>
              <a:rPr lang="el-GR" sz="1400" b="1" dirty="0" smtClean="0">
                <a:solidFill>
                  <a:schemeClr val="accent1">
                    <a:lumMod val="75000"/>
                  </a:schemeClr>
                </a:solidFill>
              </a:rPr>
              <a:t>η ηρεμία»</a:t>
            </a:r>
          </a:p>
          <a:p>
            <a:pPr algn="ctr"/>
            <a:r>
              <a:rPr lang="el-GR" sz="1400" b="1" dirty="0" smtClean="0">
                <a:solidFill>
                  <a:schemeClr val="accent1">
                    <a:lumMod val="75000"/>
                  </a:schemeClr>
                </a:solidFill>
              </a:rPr>
              <a:t> </a:t>
            </a:r>
          </a:p>
          <a:p>
            <a:pPr algn="ctr"/>
            <a:endParaRPr lang="el-GR" sz="1400" b="1" dirty="0">
              <a:solidFill>
                <a:schemeClr val="accent1">
                  <a:lumMod val="75000"/>
                </a:schemeClr>
              </a:solidFill>
            </a:endParaRPr>
          </a:p>
          <a:p>
            <a:pPr algn="ctr"/>
            <a:r>
              <a:rPr lang="el-GR" sz="1400" b="1" dirty="0" smtClean="0">
                <a:solidFill>
                  <a:schemeClr val="accent1">
                    <a:lumMod val="75000"/>
                  </a:schemeClr>
                </a:solidFill>
              </a:rPr>
              <a:t>Δες και </a:t>
            </a:r>
            <a:r>
              <a:rPr lang="el-GR" sz="1400" b="1" dirty="0" smtClean="0">
                <a:solidFill>
                  <a:schemeClr val="accent1">
                    <a:lumMod val="75000"/>
                  </a:schemeClr>
                </a:solidFill>
                <a:hlinkClick r:id="rId2"/>
              </a:rPr>
              <a:t>εδώ</a:t>
            </a:r>
            <a:r>
              <a:rPr lang="el-GR" sz="1400" b="1" dirty="0" smtClean="0">
                <a:solidFill>
                  <a:schemeClr val="accent1">
                    <a:lumMod val="75000"/>
                  </a:schemeClr>
                </a:solidFill>
              </a:rPr>
              <a:t> άλλα Χαϊκού για τα μορφικά στοιχεία στα αγγλικά.</a:t>
            </a:r>
          </a:p>
          <a:p>
            <a:pPr algn="ctr"/>
            <a:endParaRPr lang="el-GR" b="1" dirty="0">
              <a:solidFill>
                <a:schemeClr val="accent1">
                  <a:lumMod val="75000"/>
                </a:schemeClr>
              </a:solidFill>
            </a:endParaRPr>
          </a:p>
          <a:p>
            <a:endParaRPr lang="el-GR" sz="10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0849" y="3505960"/>
            <a:ext cx="951978" cy="1191301"/>
          </a:xfrm>
          <a:prstGeom prst="rect">
            <a:avLst/>
          </a:prstGeom>
        </p:spPr>
      </p:pic>
    </p:spTree>
    <p:extLst>
      <p:ext uri="{BB962C8B-B14F-4D97-AF65-F5344CB8AC3E}">
        <p14:creationId xmlns:p14="http://schemas.microsoft.com/office/powerpoint/2010/main" val="3506736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a:extLst>
              <a:ext uri="{FF2B5EF4-FFF2-40B4-BE49-F238E27FC236}">
                <a16:creationId xmlns="" xmlns:a16="http://schemas.microsoft.com/office/drawing/2014/main" id="{C8B23A0C-4ABD-425F-B372-E9F7FDB4760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334" r="-1" b="-1"/>
          <a:stretch/>
        </p:blipFill>
        <p:spPr bwMode="auto">
          <a:xfrm>
            <a:off x="21220" y="0"/>
            <a:ext cx="1184904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Yayoi Kusama, Ascension of Polkadots on the Trees">
            <a:extLst>
              <a:ext uri="{FF2B5EF4-FFF2-40B4-BE49-F238E27FC236}">
                <a16:creationId xmlns="" xmlns:a16="http://schemas.microsoft.com/office/drawing/2014/main" id="{D2F1B391-434C-4C8A-A99A-6CEDEAB4E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0" y="0"/>
            <a:ext cx="51435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Οβάλ 5">
            <a:extLst>
              <a:ext uri="{FF2B5EF4-FFF2-40B4-BE49-F238E27FC236}">
                <a16:creationId xmlns="" xmlns:a16="http://schemas.microsoft.com/office/drawing/2014/main" id="{6CDFC26B-82E0-4801-9573-767D23BCD843}"/>
              </a:ext>
            </a:extLst>
          </p:cNvPr>
          <p:cNvSpPr/>
          <p:nvPr/>
        </p:nvSpPr>
        <p:spPr>
          <a:xfrm>
            <a:off x="91439" y="68094"/>
            <a:ext cx="6844381" cy="6789906"/>
          </a:xfrm>
          <a:prstGeom prst="ellipse">
            <a:avLst/>
          </a:prstGeom>
          <a:solidFill>
            <a:srgbClr val="FDC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l-GR" b="1" dirty="0">
                <a:solidFill>
                  <a:srgbClr val="7030A0"/>
                </a:solidFill>
              </a:rPr>
              <a:t>Τι θα έλεγες να γράψεις και εσύ ένα χάικου για να εκφράσεις τα συναισθήματά σου;</a:t>
            </a:r>
            <a:endParaRPr lang="en-US" b="1" dirty="0">
              <a:solidFill>
                <a:srgbClr val="7030A0"/>
              </a:solidFill>
            </a:endParaRPr>
          </a:p>
          <a:p>
            <a:pPr algn="ctr">
              <a:lnSpc>
                <a:spcPct val="150000"/>
              </a:lnSpc>
            </a:pPr>
            <a:r>
              <a:rPr lang="el-GR" b="1" dirty="0">
                <a:solidFill>
                  <a:srgbClr val="7030A0"/>
                </a:solidFill>
              </a:rPr>
              <a:t>Το θέμα σου μπορεί να είναι κάτι απλό και καθημερινό π.χ. ένα ανθισμένο, δενδράκι, ένα λουλουδάκι, ένα σύννεφο, μια πεταλούδα κ.ά. </a:t>
            </a:r>
          </a:p>
          <a:p>
            <a:pPr algn="ctr">
              <a:lnSpc>
                <a:spcPct val="150000"/>
              </a:lnSpc>
            </a:pPr>
            <a:r>
              <a:rPr lang="el-GR" b="1" dirty="0">
                <a:solidFill>
                  <a:srgbClr val="7030A0"/>
                </a:solidFill>
              </a:rPr>
              <a:t>Μπορείς, αν θέλεις, να το γράψεις μέσα σε ένα μεγάλο σημείο έτσι θα θυμάσαι ότι όταν έμαθες για το σημείο και την Γιαγιόι Κουσάμα έμαθες και για τα χάικου. </a:t>
            </a:r>
          </a:p>
          <a:p>
            <a:pPr algn="ctr">
              <a:lnSpc>
                <a:spcPct val="150000"/>
              </a:lnSpc>
            </a:pPr>
            <a:r>
              <a:rPr lang="el-GR" b="1" dirty="0">
                <a:solidFill>
                  <a:srgbClr val="7030A0"/>
                </a:solidFill>
              </a:rPr>
              <a:t>Μόλις το γράψεις μπορείς να το ανεβάσεις στο φάκελό σου μαζί με τις ζωγραφιές που έφτιαξες. </a:t>
            </a:r>
          </a:p>
          <a:p>
            <a:pPr algn="ctr">
              <a:lnSpc>
                <a:spcPct val="150000"/>
              </a:lnSpc>
            </a:pPr>
            <a:r>
              <a:rPr lang="el-GR" b="1" dirty="0">
                <a:solidFill>
                  <a:srgbClr val="7030A0"/>
                </a:solidFill>
              </a:rPr>
              <a:t>Θα χαρώ πολύ να το διαβάσω</a:t>
            </a:r>
          </a:p>
        </p:txBody>
      </p:sp>
    </p:spTree>
    <p:extLst>
      <p:ext uri="{BB962C8B-B14F-4D97-AF65-F5344CB8AC3E}">
        <p14:creationId xmlns:p14="http://schemas.microsoft.com/office/powerpoint/2010/main" val="3230690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 xmlns:a16="http://schemas.microsoft.com/office/drawing/2014/main" id="{765F4110-C0FC-4D61-ACD2-A7C950EAE9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4708357" y="3509963"/>
            <a:ext cx="7092215"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 xmlns:a16="http://schemas.microsoft.com/office/drawing/2014/main" id="{CC94CBDB-A76C-499E-95AB-C0A049E3154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138287" y="5443086"/>
            <a:ext cx="64008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descr="Aboriginal art background Royalty Free Vector Image">
            <a:extLst>
              <a:ext uri="{FF2B5EF4-FFF2-40B4-BE49-F238E27FC236}">
                <a16:creationId xmlns="" xmlns:a16="http://schemas.microsoft.com/office/drawing/2014/main" id="{104F653E-9857-4CF0-8BB3-FC9BF35CD6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7784" b="1"/>
          <a:stretch/>
        </p:blipFill>
        <p:spPr bwMode="auto">
          <a:xfrm>
            <a:off x="317635" y="321733"/>
            <a:ext cx="4160452" cy="62145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inting of Uluru, by Aboriginal artist, Danny Eastwood | Courtesy of Karlangu Aboriginal Art Centre">
            <a:extLst>
              <a:ext uri="{FF2B5EF4-FFF2-40B4-BE49-F238E27FC236}">
                <a16:creationId xmlns="" xmlns:a16="http://schemas.microsoft.com/office/drawing/2014/main" id="{12E89543-A2C9-423C-9579-313FDD0355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35" r="2" b="2"/>
          <a:stretch/>
        </p:blipFill>
        <p:spPr bwMode="auto">
          <a:xfrm>
            <a:off x="4654296" y="299363"/>
            <a:ext cx="7217085" cy="3008188"/>
          </a:xfrm>
          <a:prstGeom prst="rect">
            <a:avLst/>
          </a:prstGeom>
          <a:noFill/>
          <a:extLst>
            <a:ext uri="{909E8E84-426E-40DD-AFC4-6F175D3DCCD1}">
              <a14:hiddenFill xmlns:a14="http://schemas.microsoft.com/office/drawing/2010/main">
                <a:solidFill>
                  <a:srgbClr val="FFFFFF"/>
                </a:solidFill>
              </a14:hiddenFill>
            </a:ext>
          </a:extLst>
        </p:spPr>
      </p:pic>
      <p:sp>
        <p:nvSpPr>
          <p:cNvPr id="9" name="Οβάλ 8">
            <a:extLst>
              <a:ext uri="{FF2B5EF4-FFF2-40B4-BE49-F238E27FC236}">
                <a16:creationId xmlns="" xmlns:a16="http://schemas.microsoft.com/office/drawing/2014/main" id="{0117A685-B394-4282-A717-E9D7937FDB81}"/>
              </a:ext>
            </a:extLst>
          </p:cNvPr>
          <p:cNvSpPr/>
          <p:nvPr/>
        </p:nvSpPr>
        <p:spPr>
          <a:xfrm>
            <a:off x="5106043" y="3637000"/>
            <a:ext cx="6465287" cy="2713763"/>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fontScale="85000" lnSpcReduction="20000"/>
          </a:bodyPr>
          <a:lstStyle/>
          <a:p>
            <a:pPr algn="ctr">
              <a:lnSpc>
                <a:spcPct val="90000"/>
              </a:lnSpc>
              <a:spcBef>
                <a:spcPct val="0"/>
              </a:spcBef>
              <a:spcAft>
                <a:spcPts val="600"/>
              </a:spcAft>
            </a:pPr>
            <a:r>
              <a:rPr lang="en-US" sz="2300" b="1" kern="1200" dirty="0">
                <a:solidFill>
                  <a:srgbClr val="663300"/>
                </a:solidFill>
                <a:latin typeface="+mj-lt"/>
                <a:ea typeface="+mj-ea"/>
                <a:cs typeface="+mj-cs"/>
              </a:rPr>
              <a:t>Οι </a:t>
            </a:r>
            <a:r>
              <a:rPr lang="el-GR" sz="2300" b="1" kern="1200" dirty="0">
                <a:solidFill>
                  <a:srgbClr val="663300"/>
                </a:solidFill>
                <a:latin typeface="+mj-lt"/>
                <a:ea typeface="+mj-ea"/>
                <a:cs typeface="+mj-cs"/>
              </a:rPr>
              <a:t>Αβορίγινες</a:t>
            </a:r>
            <a:r>
              <a:rPr lang="en-US" sz="2300" b="1" kern="1200" dirty="0">
                <a:solidFill>
                  <a:srgbClr val="663300"/>
                </a:solidFill>
                <a:latin typeface="+mj-lt"/>
                <a:ea typeface="+mj-ea"/>
                <a:cs typeface="+mj-cs"/>
              </a:rPr>
              <a:t>, ένας αρχαίος λαός που ζει στην Αυστραλία τρελαίνονται επίσης να ζωγραφίζουν με τελείες</a:t>
            </a:r>
            <a:r>
              <a:rPr lang="el-GR" sz="2300" b="1" kern="1200" dirty="0">
                <a:solidFill>
                  <a:srgbClr val="663300"/>
                </a:solidFill>
                <a:latin typeface="+mj-lt"/>
                <a:ea typeface="+mj-ea"/>
                <a:cs typeface="+mj-cs"/>
              </a:rPr>
              <a:t>. Ακόμα και τα </a:t>
            </a:r>
            <a:r>
              <a:rPr lang="el-GR" sz="2300" b="1" dirty="0">
                <a:solidFill>
                  <a:srgbClr val="663300"/>
                </a:solidFill>
                <a:latin typeface="+mj-lt"/>
                <a:ea typeface="+mj-ea"/>
                <a:cs typeface="+mj-cs"/>
              </a:rPr>
              <a:t>κ</a:t>
            </a:r>
            <a:r>
              <a:rPr lang="el-GR" sz="2300" b="1" kern="1200" dirty="0">
                <a:solidFill>
                  <a:srgbClr val="663300"/>
                </a:solidFill>
                <a:latin typeface="+mj-lt"/>
                <a:ea typeface="+mj-ea"/>
                <a:cs typeface="+mj-cs"/>
              </a:rPr>
              <a:t>αγκουρό με τελείες τα ζωγραφίζουν. Μπορείς να ζωγραφίσεις και εσύ σαν τους Αβορίγινες. Θα τα καταφέρεις καλύτερα αν αντί για πινέλο χρησιμοποιήσεις </a:t>
            </a:r>
            <a:r>
              <a:rPr lang="el-GR" sz="2300" b="1" kern="1200" dirty="0" err="1" smtClean="0">
                <a:solidFill>
                  <a:srgbClr val="663300"/>
                </a:solidFill>
                <a:latin typeface="+mj-lt"/>
                <a:ea typeface="+mj-ea"/>
                <a:cs typeface="+mj-cs"/>
              </a:rPr>
              <a:t>μπατονέτες</a:t>
            </a:r>
            <a:r>
              <a:rPr lang="el-GR" sz="2300" b="1" kern="1200" dirty="0" smtClean="0">
                <a:solidFill>
                  <a:srgbClr val="663300"/>
                </a:solidFill>
                <a:latin typeface="+mj-lt"/>
                <a:ea typeface="+mj-ea"/>
                <a:cs typeface="+mj-cs"/>
              </a:rPr>
              <a:t> ή </a:t>
            </a:r>
            <a:r>
              <a:rPr lang="el-GR" sz="2400" u="sng" dirty="0" smtClean="0">
                <a:solidFill>
                  <a:srgbClr val="0000FF"/>
                </a:solidFill>
                <a:ea typeface="Times New Roman"/>
                <a:cs typeface="Times New Roman"/>
                <a:hlinkClick r:id="rId4"/>
              </a:rPr>
              <a:t>ψηφιακό </a:t>
            </a:r>
            <a:r>
              <a:rPr lang="el-GR" sz="2400" u="sng" dirty="0">
                <a:solidFill>
                  <a:srgbClr val="0000FF"/>
                </a:solidFill>
                <a:ea typeface="Times New Roman"/>
                <a:cs typeface="Times New Roman"/>
                <a:hlinkClick r:id="rId4"/>
              </a:rPr>
              <a:t>εργαλείο</a:t>
            </a:r>
            <a:r>
              <a:rPr lang="el-GR" sz="2400" dirty="0">
                <a:ea typeface="Times New Roman"/>
                <a:cs typeface="Times New Roman"/>
              </a:rPr>
              <a:t> </a:t>
            </a:r>
            <a:endParaRPr lang="en-US" sz="2300" b="1" kern="1200" dirty="0">
              <a:solidFill>
                <a:srgbClr val="663300"/>
              </a:solidFill>
              <a:latin typeface="+mj-lt"/>
              <a:ea typeface="+mj-ea"/>
              <a:cs typeface="+mj-cs"/>
            </a:endParaRPr>
          </a:p>
        </p:txBody>
      </p:sp>
    </p:spTree>
    <p:extLst>
      <p:ext uri="{BB962C8B-B14F-4D97-AF65-F5344CB8AC3E}">
        <p14:creationId xmlns:p14="http://schemas.microsoft.com/office/powerpoint/2010/main" val="2430094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 xmlns:a16="http://schemas.microsoft.com/office/drawing/2014/main" id="{78D74BA8-C240-466B-ACF4-2D5588E80E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9195" y="206835"/>
            <a:ext cx="9011001" cy="5984247"/>
          </a:xfrm>
          <a:prstGeom prst="rect">
            <a:avLst/>
          </a:prstGeom>
          <a:noFill/>
          <a:extLst>
            <a:ext uri="{909E8E84-426E-40DD-AFC4-6F175D3DCCD1}">
              <a14:hiddenFill xmlns:a14="http://schemas.microsoft.com/office/drawing/2010/main">
                <a:solidFill>
                  <a:srgbClr val="FFFFFF"/>
                </a:solidFill>
              </a14:hiddenFill>
            </a:ext>
          </a:extLst>
        </p:spPr>
      </p:pic>
      <p:sp>
        <p:nvSpPr>
          <p:cNvPr id="2" name="Ορθογώνιο 1">
            <a:extLst>
              <a:ext uri="{FF2B5EF4-FFF2-40B4-BE49-F238E27FC236}">
                <a16:creationId xmlns="" xmlns:a16="http://schemas.microsoft.com/office/drawing/2014/main" id="{E83485F2-371E-44EF-B5E6-51DA6599B7F3}"/>
              </a:ext>
            </a:extLst>
          </p:cNvPr>
          <p:cNvSpPr/>
          <p:nvPr/>
        </p:nvSpPr>
        <p:spPr>
          <a:xfrm>
            <a:off x="155072" y="2321795"/>
            <a:ext cx="2637391" cy="1754326"/>
          </a:xfrm>
          <a:prstGeom prst="rect">
            <a:avLst/>
          </a:prstGeom>
          <a:pattFill prst="pct10">
            <a:fgClr>
              <a:srgbClr val="00B050"/>
            </a:fgClr>
            <a:bgClr>
              <a:schemeClr val="bg1"/>
            </a:bgClr>
          </a:pattFill>
        </p:spPr>
        <p:txBody>
          <a:bodyPr wrap="square">
            <a:spAutoFit/>
          </a:bodyPr>
          <a:lstStyle/>
          <a:p>
            <a:pPr algn="ctr"/>
            <a:r>
              <a:rPr lang="el-GR" dirty="0">
                <a:solidFill>
                  <a:srgbClr val="222222"/>
                </a:solidFill>
                <a:latin typeface="Verdana" panose="020B0604030504040204" pitchFamily="34" charset="0"/>
              </a:rPr>
              <a:t>Ο Ζορζ </a:t>
            </a:r>
            <a:r>
              <a:rPr lang="el-GR" dirty="0" err="1">
                <a:solidFill>
                  <a:srgbClr val="222222"/>
                </a:solidFill>
                <a:latin typeface="Verdana" panose="020B0604030504040204" pitchFamily="34" charset="0"/>
              </a:rPr>
              <a:t>Σερά</a:t>
            </a:r>
            <a:r>
              <a:rPr lang="el-GR" dirty="0">
                <a:solidFill>
                  <a:srgbClr val="222222"/>
                </a:solidFill>
                <a:latin typeface="Verdana" panose="020B0604030504040204" pitchFamily="34" charset="0"/>
              </a:rPr>
              <a:t> </a:t>
            </a:r>
          </a:p>
          <a:p>
            <a:pPr algn="ctr"/>
            <a:r>
              <a:rPr lang="el-GR" dirty="0">
                <a:solidFill>
                  <a:srgbClr val="222222"/>
                </a:solidFill>
                <a:latin typeface="Verdana" panose="020B0604030504040204" pitchFamily="34" charset="0"/>
              </a:rPr>
              <a:t>(</a:t>
            </a:r>
            <a:r>
              <a:rPr lang="en-US" dirty="0">
                <a:solidFill>
                  <a:srgbClr val="222222"/>
                </a:solidFill>
                <a:latin typeface="Verdana" panose="020B0604030504040204" pitchFamily="34" charset="0"/>
              </a:rPr>
              <a:t>Georges-Pierre Seurat)</a:t>
            </a:r>
            <a:r>
              <a:rPr lang="el-GR" dirty="0">
                <a:solidFill>
                  <a:srgbClr val="222222"/>
                </a:solidFill>
                <a:latin typeface="Verdana" panose="020B0604030504040204" pitchFamily="34" charset="0"/>
              </a:rPr>
              <a:t> χρησιμοποιούσε επίσης σημεία για να ζωγραφίζει</a:t>
            </a:r>
            <a:r>
              <a:rPr lang="en-US" dirty="0">
                <a:solidFill>
                  <a:srgbClr val="222222"/>
                </a:solidFill>
                <a:latin typeface="Verdana" panose="020B0604030504040204" pitchFamily="34" charset="0"/>
              </a:rPr>
              <a:t> </a:t>
            </a:r>
            <a:endParaRPr lang="el-GR" dirty="0"/>
          </a:p>
        </p:txBody>
      </p:sp>
    </p:spTree>
    <p:extLst>
      <p:ext uri="{BB962C8B-B14F-4D97-AF65-F5344CB8AC3E}">
        <p14:creationId xmlns:p14="http://schemas.microsoft.com/office/powerpoint/2010/main" val="1261983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Damien Hirst: The Complete Spot Paintings 1986–2011, 555 West 24th ...">
            <a:extLst>
              <a:ext uri="{FF2B5EF4-FFF2-40B4-BE49-F238E27FC236}">
                <a16:creationId xmlns="" xmlns:a16="http://schemas.microsoft.com/office/drawing/2014/main" id="{B0D08DB4-B4E7-4F06-9EDA-A53E4FF1D8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86" r="6776" b="-3"/>
          <a:stretch/>
        </p:blipFill>
        <p:spPr bwMode="auto">
          <a:xfrm>
            <a:off x="7472678" y="204501"/>
            <a:ext cx="4531752" cy="491620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amien Hirst with one of his new cherry blossom paintings. Photo by Prudence Cummings Associates ©Damien Hirst and Science Ltd.">
            <a:extLst>
              <a:ext uri="{FF2B5EF4-FFF2-40B4-BE49-F238E27FC236}">
                <a16:creationId xmlns="" xmlns:a16="http://schemas.microsoft.com/office/drawing/2014/main" id="{4E49FC90-DA59-4F2E-8D08-7FA47ED778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679" t="2212" r="15654"/>
          <a:stretch/>
        </p:blipFill>
        <p:spPr bwMode="auto">
          <a:xfrm>
            <a:off x="0" y="204501"/>
            <a:ext cx="7010400" cy="59611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88AF06E3-EA77-4C02-827E-FA95714D34B5}"/>
              </a:ext>
            </a:extLst>
          </p:cNvPr>
          <p:cNvSpPr txBox="1"/>
          <p:nvPr/>
        </p:nvSpPr>
        <p:spPr>
          <a:xfrm>
            <a:off x="7472678" y="5486399"/>
            <a:ext cx="4531752" cy="707886"/>
          </a:xfrm>
          <a:prstGeom prst="rect">
            <a:avLst/>
          </a:prstGeom>
          <a:noFill/>
        </p:spPr>
        <p:txBody>
          <a:bodyPr wrap="square" rtlCol="0">
            <a:spAutoFit/>
          </a:bodyPr>
          <a:lstStyle/>
          <a:p>
            <a:pPr algn="ctr"/>
            <a:r>
              <a:rPr lang="en-US" sz="2000" b="1" dirty="0"/>
              <a:t>O Damian Hirst</a:t>
            </a:r>
            <a:r>
              <a:rPr lang="el-GR" sz="2000" b="1" dirty="0"/>
              <a:t> επίσης </a:t>
            </a:r>
            <a:r>
              <a:rPr lang="en-US" sz="2000" b="1" dirty="0"/>
              <a:t> </a:t>
            </a:r>
            <a:r>
              <a:rPr lang="el-GR" sz="2000" b="1" dirty="0"/>
              <a:t>ζωγραφίζει τεράστιους πίνακες με τελείες</a:t>
            </a:r>
          </a:p>
        </p:txBody>
      </p:sp>
    </p:spTree>
    <p:extLst>
      <p:ext uri="{BB962C8B-B14F-4D97-AF65-F5344CB8AC3E}">
        <p14:creationId xmlns:p14="http://schemas.microsoft.com/office/powerpoint/2010/main" val="2288542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Οβάλ 4">
            <a:extLst>
              <a:ext uri="{FF2B5EF4-FFF2-40B4-BE49-F238E27FC236}">
                <a16:creationId xmlns="" xmlns:a16="http://schemas.microsoft.com/office/drawing/2014/main" id="{4F0FFBD0-3702-477B-B69D-D35E6EE06966}"/>
              </a:ext>
            </a:extLst>
          </p:cNvPr>
          <p:cNvSpPr/>
          <p:nvPr/>
        </p:nvSpPr>
        <p:spPr>
          <a:xfrm>
            <a:off x="4669277" y="61331"/>
            <a:ext cx="7299328" cy="6735337"/>
          </a:xfrm>
          <a:prstGeom prst="ellipse">
            <a:avLst/>
          </a:prstGeom>
          <a:solidFill>
            <a:srgbClr val="FDC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el-GR" sz="16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Στο φάκελο για το σημερινό μάθημα </a:t>
            </a:r>
          </a:p>
          <a:p>
            <a:pPr algn="ctr">
              <a:lnSpc>
                <a:spcPct val="115000"/>
              </a:lnSpc>
              <a:spcAft>
                <a:spcPts val="0"/>
              </a:spcAft>
            </a:pPr>
            <a:r>
              <a:rPr lang="el-GR" sz="16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εκτός από το </a:t>
            </a:r>
            <a:r>
              <a:rPr lang="en-US" sz="1600" b="1" dirty="0" err="1">
                <a:solidFill>
                  <a:schemeClr val="tx1"/>
                </a:solidFill>
                <a:latin typeface="Calibri" panose="020F0502020204030204" pitchFamily="34" charset="0"/>
                <a:ea typeface="Times New Roman" panose="02020603050405020304" pitchFamily="18" charset="0"/>
                <a:cs typeface="Calibri" panose="020F0502020204030204" pitchFamily="34" charset="0"/>
              </a:rPr>
              <a:t>Ppoint</a:t>
            </a:r>
            <a:r>
              <a:rPr lang="en-US" sz="16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a:t>
            </a:r>
            <a:r>
              <a:rPr lang="el-GR" sz="16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 θα </a:t>
            </a:r>
            <a:r>
              <a:rPr lang="el-GR" sz="1600" b="1" dirty="0" err="1">
                <a:solidFill>
                  <a:schemeClr val="tx1"/>
                </a:solidFill>
                <a:latin typeface="Calibri" panose="020F0502020204030204" pitchFamily="34" charset="0"/>
                <a:ea typeface="Times New Roman" panose="02020603050405020304" pitchFamily="18" charset="0"/>
                <a:cs typeface="Calibri" panose="020F0502020204030204" pitchFamily="34" charset="0"/>
              </a:rPr>
              <a:t>βρείς</a:t>
            </a:r>
            <a:r>
              <a:rPr lang="el-GR" sz="16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p>
          <a:p>
            <a:pPr algn="ctr">
              <a:lnSpc>
                <a:spcPct val="115000"/>
              </a:lnSpc>
              <a:spcAft>
                <a:spcPts val="0"/>
              </a:spcAft>
            </a:pPr>
            <a:endParaRPr lang="el-GR" sz="1600" b="1" dirty="0">
              <a:solidFill>
                <a:schemeClr val="tx1"/>
              </a:solidFill>
              <a:latin typeface="Calibri" panose="020F0502020204030204" pitchFamily="34" charset="0"/>
              <a:ea typeface="Times New Roman" panose="02020603050405020304" pitchFamily="18" charset="0"/>
              <a:cs typeface="Calibri" panose="020F0502020204030204" pitchFamily="34" charset="0"/>
            </a:endParaRPr>
          </a:p>
          <a:p>
            <a:pPr algn="ctr">
              <a:lnSpc>
                <a:spcPct val="115000"/>
              </a:lnSpc>
              <a:spcAft>
                <a:spcPts val="0"/>
              </a:spcAft>
            </a:pPr>
            <a:r>
              <a:rPr lang="el-GR" sz="16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(α) Την  ενότητα του βιβλίου μας που μας μιλάει για το σημείο, τη γραμμή, το σχήμα και το χρώμα. Σήμερα θα διαβάσεις το κομμάτι που αναφέρετε στο σημείο. Αν έχεις ξεχάσει το βιβλίο στο σχολείο επειδή έκλεισε ξαφνικά μην στεναχωριέσαι, θα βρεις αυτό που χρειάζεσαι στο διαδραστικό σχολικό βιβλίο που </a:t>
            </a:r>
            <a:r>
              <a:rPr lang="el-GR" sz="1600" b="1" dirty="0" smtClean="0">
                <a:solidFill>
                  <a:schemeClr val="tx1"/>
                </a:solidFill>
                <a:latin typeface="Calibri" panose="020F0502020204030204" pitchFamily="34" charset="0"/>
                <a:ea typeface="Times New Roman" panose="02020603050405020304" pitchFamily="18" charset="0"/>
                <a:cs typeface="Calibri" panose="020F0502020204030204" pitchFamily="34" charset="0"/>
              </a:rPr>
              <a:t>βρίσκεται </a:t>
            </a:r>
            <a:r>
              <a:rPr lang="el-GR" sz="1600" b="1" dirty="0" smtClean="0">
                <a:solidFill>
                  <a:schemeClr val="tx1"/>
                </a:solidFill>
                <a:latin typeface="Calibri" panose="020F0502020204030204" pitchFamily="34" charset="0"/>
                <a:ea typeface="Times New Roman" panose="02020603050405020304" pitchFamily="18" charset="0"/>
                <a:cs typeface="Calibri" panose="020F0502020204030204" pitchFamily="34" charset="0"/>
                <a:hlinkClick r:id="rId2"/>
              </a:rPr>
              <a:t>εδώ</a:t>
            </a:r>
            <a:r>
              <a:rPr lang="el-GR" sz="1600" b="1" dirty="0" smtClean="0">
                <a:solidFill>
                  <a:schemeClr val="tx1"/>
                </a:solidFill>
                <a:latin typeface="Calibri" panose="020F0502020204030204" pitchFamily="34" charset="0"/>
                <a:ea typeface="Times New Roman" panose="02020603050405020304" pitchFamily="18" charset="0"/>
                <a:cs typeface="Calibri" panose="020F0502020204030204" pitchFamily="34" charset="0"/>
              </a:rPr>
              <a:t> Α –Β Δημοτικό, </a:t>
            </a:r>
            <a:r>
              <a:rPr lang="el-GR" sz="1600" b="1" dirty="0" smtClean="0">
                <a:solidFill>
                  <a:schemeClr val="tx1"/>
                </a:solidFill>
                <a:latin typeface="Calibri" panose="020F0502020204030204" pitchFamily="34" charset="0"/>
                <a:ea typeface="Times New Roman" panose="02020603050405020304" pitchFamily="18" charset="0"/>
                <a:cs typeface="Calibri" panose="020F0502020204030204" pitchFamily="34" charset="0"/>
                <a:hlinkClick r:id="rId3"/>
              </a:rPr>
              <a:t> εδώ</a:t>
            </a:r>
            <a:r>
              <a:rPr lang="el-GR" sz="1600" b="1" dirty="0" smtClean="0">
                <a:solidFill>
                  <a:schemeClr val="tx1"/>
                </a:solidFill>
                <a:latin typeface="Calibri" panose="020F0502020204030204" pitchFamily="34" charset="0"/>
                <a:ea typeface="Times New Roman" panose="02020603050405020304" pitchFamily="18" charset="0"/>
                <a:cs typeface="Calibri" panose="020F0502020204030204" pitchFamily="34" charset="0"/>
              </a:rPr>
              <a:t> Γ-Δ Δημοτικό, </a:t>
            </a:r>
            <a:r>
              <a:rPr lang="el-GR" sz="1600" b="1" dirty="0" smtClean="0">
                <a:solidFill>
                  <a:schemeClr val="tx1"/>
                </a:solidFill>
                <a:latin typeface="Calibri" panose="020F0502020204030204" pitchFamily="34" charset="0"/>
                <a:ea typeface="Times New Roman" panose="02020603050405020304" pitchFamily="18" charset="0"/>
                <a:cs typeface="Calibri" panose="020F0502020204030204" pitchFamily="34" charset="0"/>
                <a:hlinkClick r:id="rId4"/>
              </a:rPr>
              <a:t>εδώ</a:t>
            </a:r>
            <a:r>
              <a:rPr lang="el-GR" sz="1600" b="1" dirty="0" smtClean="0">
                <a:solidFill>
                  <a:schemeClr val="tx1"/>
                </a:solidFill>
                <a:latin typeface="Calibri" panose="020F0502020204030204" pitchFamily="34" charset="0"/>
                <a:ea typeface="Times New Roman" panose="02020603050405020304" pitchFamily="18" charset="0"/>
                <a:cs typeface="Calibri" panose="020F0502020204030204" pitchFamily="34" charset="0"/>
              </a:rPr>
              <a:t> Ε-ΣΤ </a:t>
            </a:r>
            <a:r>
              <a:rPr lang="el-GR" sz="16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Δημοτικό,   </a:t>
            </a:r>
            <a:r>
              <a:rPr lang="el-GR" sz="1600" b="1" dirty="0" smtClean="0">
                <a:latin typeface="Calibri" panose="020F0502020204030204" pitchFamily="34" charset="0"/>
                <a:ea typeface="Times New Roman" panose="02020603050405020304" pitchFamily="18" charset="0"/>
                <a:cs typeface="Calibri" panose="020F0502020204030204" pitchFamily="34" charset="0"/>
                <a:hlinkClick r:id="rId5"/>
              </a:rPr>
              <a:t>εδώ</a:t>
            </a:r>
            <a:r>
              <a:rPr lang="el-GR" sz="1600" b="1" dirty="0" smtClean="0">
                <a:latin typeface="Calibri" panose="020F0502020204030204" pitchFamily="34" charset="0"/>
                <a:ea typeface="Times New Roman" panose="02020603050405020304" pitchFamily="18" charset="0"/>
                <a:cs typeface="Calibri" panose="020F0502020204030204" pitchFamily="34" charset="0"/>
              </a:rPr>
              <a:t> (</a:t>
            </a:r>
            <a:r>
              <a:rPr lang="el-GR" sz="1600" b="1" dirty="0" smtClean="0">
                <a:solidFill>
                  <a:schemeClr val="tx1"/>
                </a:solidFill>
                <a:latin typeface="Calibri" panose="020F0502020204030204" pitchFamily="34" charset="0"/>
                <a:ea typeface="Times New Roman" panose="02020603050405020304" pitchFamily="18" charset="0"/>
                <a:cs typeface="Calibri" panose="020F0502020204030204" pitchFamily="34" charset="0"/>
              </a:rPr>
              <a:t>Α Γυμνασίου </a:t>
            </a:r>
            <a:r>
              <a:rPr lang="el-GR" sz="16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 Για να το δεις πρέπει να πατήσεις </a:t>
            </a:r>
            <a:r>
              <a:rPr lang="en-US" sz="16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ctrl </a:t>
            </a:r>
            <a:r>
              <a:rPr lang="el-GR" sz="16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και κλικ.</a:t>
            </a:r>
          </a:p>
          <a:p>
            <a:pPr algn="ctr">
              <a:lnSpc>
                <a:spcPct val="115000"/>
              </a:lnSpc>
              <a:spcAft>
                <a:spcPts val="0"/>
              </a:spcAft>
            </a:pPr>
            <a:endParaRPr lang="el-GR" sz="1600" b="1" dirty="0">
              <a:solidFill>
                <a:schemeClr val="tx1"/>
              </a:solidFill>
              <a:latin typeface="Calibri" panose="020F0502020204030204" pitchFamily="34" charset="0"/>
              <a:ea typeface="Times New Roman" panose="02020603050405020304" pitchFamily="18" charset="0"/>
              <a:cs typeface="Calibri" panose="020F0502020204030204" pitchFamily="34" charset="0"/>
            </a:endParaRPr>
          </a:p>
          <a:p>
            <a:pPr algn="ctr">
              <a:lnSpc>
                <a:spcPct val="115000"/>
              </a:lnSpc>
              <a:spcAft>
                <a:spcPts val="0"/>
              </a:spcAft>
            </a:pPr>
            <a:r>
              <a:rPr lang="el-GR" sz="16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(β) Ένα χαρούμενο </a:t>
            </a:r>
            <a:r>
              <a:rPr lang="el-GR" sz="1600" b="1" dirty="0" err="1">
                <a:solidFill>
                  <a:schemeClr val="tx1"/>
                </a:solidFill>
                <a:latin typeface="Calibri" panose="020F0502020204030204" pitchFamily="34" charset="0"/>
                <a:ea typeface="Times New Roman" panose="02020603050405020304" pitchFamily="18" charset="0"/>
                <a:cs typeface="Calibri" panose="020F0502020204030204" pitchFamily="34" charset="0"/>
              </a:rPr>
              <a:t>βιντεάκι</a:t>
            </a:r>
            <a:r>
              <a:rPr lang="el-GR" sz="16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 που θα σε βοηθήσει να καταλάβεις τι είναι το σημείο. Το </a:t>
            </a:r>
            <a:r>
              <a:rPr lang="el-GR" sz="1600" b="1" dirty="0" err="1">
                <a:solidFill>
                  <a:schemeClr val="tx1"/>
                </a:solidFill>
                <a:latin typeface="Calibri" panose="020F0502020204030204" pitchFamily="34" charset="0"/>
                <a:ea typeface="Times New Roman" panose="02020603050405020304" pitchFamily="18" charset="0"/>
                <a:cs typeface="Calibri" panose="020F0502020204030204" pitchFamily="34" charset="0"/>
              </a:rPr>
              <a:t>βιντεάκι</a:t>
            </a:r>
            <a:r>
              <a:rPr lang="el-GR" sz="16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 μπορείς να το δεις αν πατήσεις </a:t>
            </a:r>
            <a:r>
              <a:rPr lang="el-GR" sz="1600" b="1" dirty="0">
                <a:latin typeface="Calibri" panose="020F0502020204030204" pitchFamily="34" charset="0"/>
                <a:ea typeface="Times New Roman" panose="02020603050405020304" pitchFamily="18" charset="0"/>
                <a:cs typeface="Calibri" panose="020F0502020204030204" pitchFamily="34" charset="0"/>
                <a:hlinkClick r:id="rId6"/>
              </a:rPr>
              <a:t>εδώ</a:t>
            </a:r>
            <a:r>
              <a:rPr lang="el-GR" sz="16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 Για να το δεις πρέπει να πατήσεις </a:t>
            </a:r>
            <a:r>
              <a:rPr lang="en-US" sz="16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ctrl </a:t>
            </a:r>
            <a:r>
              <a:rPr lang="el-GR" sz="16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και κλικ.</a:t>
            </a:r>
          </a:p>
          <a:p>
            <a:pPr algn="ctr">
              <a:lnSpc>
                <a:spcPct val="115000"/>
              </a:lnSpc>
              <a:spcAft>
                <a:spcPts val="0"/>
              </a:spcAft>
            </a:pPr>
            <a:endParaRPr lang="en-US" sz="1600" b="1" dirty="0">
              <a:solidFill>
                <a:schemeClr val="tx1"/>
              </a:solidFill>
              <a:latin typeface="Calibri" panose="020F0502020204030204" pitchFamily="34" charset="0"/>
              <a:ea typeface="Times New Roman" panose="02020603050405020304" pitchFamily="18" charset="0"/>
              <a:cs typeface="Calibri" panose="020F0502020204030204" pitchFamily="34" charset="0"/>
            </a:endParaRPr>
          </a:p>
          <a:p>
            <a:pPr algn="ctr">
              <a:lnSpc>
                <a:spcPct val="115000"/>
              </a:lnSpc>
              <a:spcAft>
                <a:spcPts val="0"/>
              </a:spcAft>
            </a:pPr>
            <a:r>
              <a:rPr lang="en-US" sz="16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a:t>
            </a:r>
            <a:r>
              <a:rPr lang="el-GR" sz="16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γ) Ένα </a:t>
            </a:r>
            <a:r>
              <a:rPr lang="el-GR" sz="1600" b="1" dirty="0">
                <a:solidFill>
                  <a:schemeClr val="tx1"/>
                </a:solidFill>
              </a:rPr>
              <a:t>ψηφιακό εργαλείο ζωγραφικής για να ζωγραφίσουμε στον υπολογιστή. Το ψηφιακό εργαλείο θα το βρεις </a:t>
            </a:r>
            <a:r>
              <a:rPr lang="el-GR" sz="1600" b="1" dirty="0">
                <a:hlinkClick r:id="rId7"/>
              </a:rPr>
              <a:t>εδώ</a:t>
            </a:r>
            <a:r>
              <a:rPr lang="el-GR" sz="1600" b="1" dirty="0">
                <a:hlinkClick r:id="rId8"/>
              </a:rPr>
              <a:t> </a:t>
            </a:r>
            <a:r>
              <a:rPr lang="el-GR" sz="1600" b="1" dirty="0">
                <a:solidFill>
                  <a:schemeClr val="tx1"/>
                </a:solidFill>
              </a:rPr>
              <a:t>.</a:t>
            </a:r>
            <a:r>
              <a:rPr lang="el-GR" sz="16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 Για να το δεις πρέπει να πατήσεις </a:t>
            </a:r>
            <a:r>
              <a:rPr lang="en-US" sz="16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ctrl </a:t>
            </a:r>
            <a:r>
              <a:rPr lang="el-GR" sz="16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και κλικ.</a:t>
            </a:r>
          </a:p>
        </p:txBody>
      </p:sp>
      <p:sp>
        <p:nvSpPr>
          <p:cNvPr id="4" name="AutoShape 6" descr="Kusama">
            <a:extLst>
              <a:ext uri="{FF2B5EF4-FFF2-40B4-BE49-F238E27FC236}">
                <a16:creationId xmlns="" xmlns:a16="http://schemas.microsoft.com/office/drawing/2014/main" id="{189BE08B-F612-422F-8442-3FC27D3070C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l-GR"/>
          </a:p>
        </p:txBody>
      </p:sp>
      <p:pic>
        <p:nvPicPr>
          <p:cNvPr id="1032" name="Picture 8" descr="Top Ten Most Expensive Yayoi Kusama Works at Auction | The Art ...">
            <a:extLst>
              <a:ext uri="{FF2B5EF4-FFF2-40B4-BE49-F238E27FC236}">
                <a16:creationId xmlns="" xmlns:a16="http://schemas.microsoft.com/office/drawing/2014/main" id="{0FF5F5BB-062A-4CD7-895A-E80785ED1559}"/>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52857"/>
          <a:stretch/>
        </p:blipFill>
        <p:spPr bwMode="auto">
          <a:xfrm>
            <a:off x="223395" y="218146"/>
            <a:ext cx="2421331" cy="251204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Yayoi Kusama - Lessons - Tes Teach">
            <a:extLst>
              <a:ext uri="{FF2B5EF4-FFF2-40B4-BE49-F238E27FC236}">
                <a16:creationId xmlns="" xmlns:a16="http://schemas.microsoft.com/office/drawing/2014/main" id="{5C3BFA2A-652A-4BC6-A3F4-6EAEB3E92CE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12965" y="3127059"/>
            <a:ext cx="3969464" cy="366960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Yayoi Kusama | meerschweinchenreport">
            <a:extLst>
              <a:ext uri="{FF2B5EF4-FFF2-40B4-BE49-F238E27FC236}">
                <a16:creationId xmlns="" xmlns:a16="http://schemas.microsoft.com/office/drawing/2014/main" id="{33FCB8B5-C911-417C-A27B-024980E04D5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053242" y="634412"/>
            <a:ext cx="1523962" cy="1897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482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irror rooms, pumpkins and polka dots: inside Yayoi Kusama's ...">
            <a:extLst>
              <a:ext uri="{FF2B5EF4-FFF2-40B4-BE49-F238E27FC236}">
                <a16:creationId xmlns="" xmlns:a16="http://schemas.microsoft.com/office/drawing/2014/main" id="{0F4C45E0-B812-496B-99A7-1C8F9B3C62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5" name="Οβάλ 4">
            <a:extLst>
              <a:ext uri="{FF2B5EF4-FFF2-40B4-BE49-F238E27FC236}">
                <a16:creationId xmlns="" xmlns:a16="http://schemas.microsoft.com/office/drawing/2014/main" id="{B7F6DDF3-E794-482F-8E8C-1DAD8A783E2F}"/>
              </a:ext>
            </a:extLst>
          </p:cNvPr>
          <p:cNvSpPr/>
          <p:nvPr/>
        </p:nvSpPr>
        <p:spPr>
          <a:xfrm>
            <a:off x="0" y="1"/>
            <a:ext cx="4449337" cy="4270916"/>
          </a:xfrm>
          <a:prstGeom prst="ellipse">
            <a:avLst/>
          </a:prstGeom>
          <a:solidFill>
            <a:srgbClr val="CC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600" b="1" dirty="0"/>
          </a:p>
          <a:p>
            <a:pPr algn="ctr"/>
            <a:r>
              <a:rPr lang="el-GR" sz="1600" b="1" dirty="0"/>
              <a:t>Ας πάρουμε τώρα</a:t>
            </a:r>
          </a:p>
          <a:p>
            <a:pPr algn="ctr"/>
            <a:r>
              <a:rPr lang="el-GR" sz="1600" b="1" dirty="0"/>
              <a:t> τα πράγματα με τη σειρά</a:t>
            </a:r>
          </a:p>
          <a:p>
            <a:pPr algn="ctr"/>
            <a:endParaRPr lang="el-GR" sz="1600" b="1" dirty="0"/>
          </a:p>
          <a:p>
            <a:pPr algn="ctr"/>
            <a:r>
              <a:rPr lang="el-GR" sz="1600" b="1" dirty="0" err="1"/>
              <a:t>Διαβάσε</a:t>
            </a:r>
            <a:r>
              <a:rPr lang="el-GR" sz="1600" b="1" dirty="0"/>
              <a:t> πρώτα  στο βιβλίο την ενότητα για το σημείο </a:t>
            </a:r>
            <a:r>
              <a:rPr lang="el-GR" sz="1600" b="1" dirty="0">
                <a:latin typeface="Calibri" panose="020F0502020204030204" pitchFamily="34" charset="0"/>
                <a:ea typeface="Times New Roman" panose="02020603050405020304" pitchFamily="18" charset="0"/>
                <a:cs typeface="Calibri" panose="020F0502020204030204" pitchFamily="34" charset="0"/>
                <a:hlinkClick r:id="rId3"/>
              </a:rPr>
              <a:t>εδώ </a:t>
            </a:r>
            <a:r>
              <a:rPr lang="el-GR" sz="1600" b="1" dirty="0">
                <a:solidFill>
                  <a:schemeClr val="bg1"/>
                </a:solidFill>
                <a:latin typeface="Calibri" panose="020F0502020204030204" pitchFamily="34" charset="0"/>
                <a:ea typeface="Times New Roman" panose="02020603050405020304" pitchFamily="18" charset="0"/>
                <a:cs typeface="Calibri" panose="020F0502020204030204" pitchFamily="34" charset="0"/>
              </a:rPr>
              <a:t>Για να το δεις πρέπει να πατήσεις </a:t>
            </a:r>
            <a:r>
              <a:rPr lang="en-US" sz="1600" b="1" dirty="0">
                <a:solidFill>
                  <a:schemeClr val="bg1"/>
                </a:solidFill>
                <a:latin typeface="Calibri" panose="020F0502020204030204" pitchFamily="34" charset="0"/>
                <a:ea typeface="Times New Roman" panose="02020603050405020304" pitchFamily="18" charset="0"/>
                <a:cs typeface="Calibri" panose="020F0502020204030204" pitchFamily="34" charset="0"/>
              </a:rPr>
              <a:t>ctrl </a:t>
            </a:r>
            <a:r>
              <a:rPr lang="el-GR" sz="1600" b="1" dirty="0">
                <a:solidFill>
                  <a:schemeClr val="bg1"/>
                </a:solidFill>
                <a:latin typeface="Calibri" panose="020F0502020204030204" pitchFamily="34" charset="0"/>
                <a:ea typeface="Times New Roman" panose="02020603050405020304" pitchFamily="18" charset="0"/>
                <a:cs typeface="Calibri" panose="020F0502020204030204" pitchFamily="34" charset="0"/>
              </a:rPr>
              <a:t>και κλικ.</a:t>
            </a:r>
            <a:endParaRPr lang="el-GR" sz="1600" b="1" dirty="0">
              <a:latin typeface="Calibri" panose="020F0502020204030204" pitchFamily="34" charset="0"/>
              <a:cs typeface="Calibri" panose="020F0502020204030204" pitchFamily="34" charset="0"/>
            </a:endParaRPr>
          </a:p>
          <a:p>
            <a:pPr algn="ctr"/>
            <a:r>
              <a:rPr lang="el-GR" sz="1600" b="1" dirty="0"/>
              <a:t>Δες ύστερα το </a:t>
            </a:r>
            <a:r>
              <a:rPr lang="el-GR" sz="1600" b="1" dirty="0" err="1"/>
              <a:t>βιντεάκι</a:t>
            </a:r>
            <a:r>
              <a:rPr lang="el-GR" sz="1600" b="1" dirty="0"/>
              <a:t> </a:t>
            </a:r>
            <a:r>
              <a:rPr lang="el-GR" sz="1600" b="1" dirty="0">
                <a:latin typeface="Calibri" panose="020F0502020204030204" pitchFamily="34" charset="0"/>
                <a:ea typeface="Times New Roman" panose="02020603050405020304" pitchFamily="18" charset="0"/>
                <a:cs typeface="Calibri" panose="020F0502020204030204" pitchFamily="34" charset="0"/>
                <a:hlinkClick r:id="rId4"/>
              </a:rPr>
              <a:t>εδώ</a:t>
            </a:r>
            <a:r>
              <a:rPr lang="el-GR" sz="16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r>
              <a:rPr lang="el-GR" sz="1600" b="1" dirty="0">
                <a:solidFill>
                  <a:schemeClr val="bg1"/>
                </a:solidFill>
                <a:latin typeface="Calibri" panose="020F0502020204030204" pitchFamily="34" charset="0"/>
                <a:ea typeface="Times New Roman" panose="02020603050405020304" pitchFamily="18" charset="0"/>
                <a:cs typeface="Calibri" panose="020F0502020204030204" pitchFamily="34" charset="0"/>
              </a:rPr>
              <a:t>Για να το δεις πρέπει να πατήσεις </a:t>
            </a:r>
            <a:r>
              <a:rPr lang="en-US" sz="1600" b="1" dirty="0">
                <a:solidFill>
                  <a:schemeClr val="bg1"/>
                </a:solidFill>
                <a:latin typeface="Calibri" panose="020F0502020204030204" pitchFamily="34" charset="0"/>
                <a:ea typeface="Times New Roman" panose="02020603050405020304" pitchFamily="18" charset="0"/>
                <a:cs typeface="Calibri" panose="020F0502020204030204" pitchFamily="34" charset="0"/>
              </a:rPr>
              <a:t>ctrl </a:t>
            </a:r>
            <a:r>
              <a:rPr lang="el-GR" sz="1600" b="1" dirty="0">
                <a:solidFill>
                  <a:schemeClr val="bg1"/>
                </a:solidFill>
                <a:latin typeface="Calibri" panose="020F0502020204030204" pitchFamily="34" charset="0"/>
                <a:ea typeface="Times New Roman" panose="02020603050405020304" pitchFamily="18" charset="0"/>
                <a:cs typeface="Calibri" panose="020F0502020204030204" pitchFamily="34" charset="0"/>
              </a:rPr>
              <a:t>και κλικ.</a:t>
            </a:r>
            <a:endParaRPr lang="el-GR" sz="1600" b="1" dirty="0">
              <a:solidFill>
                <a:schemeClr val="bg1"/>
              </a:solidFill>
            </a:endParaRPr>
          </a:p>
          <a:p>
            <a:pPr algn="ctr"/>
            <a:r>
              <a:rPr lang="el-GR" sz="1600" b="1" dirty="0"/>
              <a:t>Άκου ύστερα το ΑΡΧΕΙΟ ΗΧΟΥ - ΣΗΜΕΙΟ</a:t>
            </a:r>
          </a:p>
          <a:p>
            <a:pPr lvl="0" algn="ctr"/>
            <a:r>
              <a:rPr lang="el-GR" sz="1600" b="1" dirty="0"/>
              <a:t>Τώρα μπορείς να ζωγραφίσεις ακολουθώντας τις οδηγίες</a:t>
            </a:r>
          </a:p>
        </p:txBody>
      </p:sp>
      <p:sp>
        <p:nvSpPr>
          <p:cNvPr id="6" name="Οβάλ 5">
            <a:extLst>
              <a:ext uri="{FF2B5EF4-FFF2-40B4-BE49-F238E27FC236}">
                <a16:creationId xmlns="" xmlns:a16="http://schemas.microsoft.com/office/drawing/2014/main" id="{DDF6A631-9FF5-47EE-8611-8DD767B11D25}"/>
              </a:ext>
            </a:extLst>
          </p:cNvPr>
          <p:cNvSpPr/>
          <p:nvPr/>
        </p:nvSpPr>
        <p:spPr>
          <a:xfrm>
            <a:off x="6541034" y="0"/>
            <a:ext cx="5650966" cy="54864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l-GR" b="1" dirty="0"/>
              <a:t>Το ίδιο κάναμε </a:t>
            </a:r>
          </a:p>
          <a:p>
            <a:pPr lvl="0" algn="ctr"/>
            <a:r>
              <a:rPr lang="el-GR" b="1" dirty="0"/>
              <a:t>και στην τάξη μας εξάλλου, μόνο που εκεί μπορούσαμε να αστειευτούμε και λίγο με τους φίλους μας. Τώρα όμως μπορούμε να αστειευτούμε με τα μέλη της οικογένειάς μας. Ας δούμε τα πράγματα από την θετική τους πλευρά.</a:t>
            </a:r>
          </a:p>
          <a:p>
            <a:pPr lvl="0" algn="ctr"/>
            <a:endParaRPr lang="el-GR" b="1" dirty="0"/>
          </a:p>
          <a:p>
            <a:pPr lvl="0" algn="ctr"/>
            <a:r>
              <a:rPr lang="el-GR" b="1" dirty="0"/>
              <a:t>Αν χρησιμοποίησες τέμπερες άφησε το έργο σου σε μια άκρη να στεγνώσει. Για να ξεκουραστείς μπορείς να  παίζεις κανένα </a:t>
            </a:r>
            <a:r>
              <a:rPr lang="el-GR" b="1" dirty="0" err="1"/>
              <a:t>παιχνιδάκι</a:t>
            </a:r>
            <a:r>
              <a:rPr lang="el-GR" b="1" dirty="0"/>
              <a:t>.</a:t>
            </a:r>
          </a:p>
          <a:p>
            <a:pPr lvl="0" algn="ctr"/>
            <a:endParaRPr lang="el-GR" b="1" dirty="0"/>
          </a:p>
          <a:p>
            <a:pPr lvl="0" algn="ctr"/>
            <a:r>
              <a:rPr lang="el-GR" b="1" dirty="0"/>
              <a:t>Τώρα μπορείς να ζωγραφίσεις το έργο σου και στον υπολογιστή χρησιμοποιώντας το εργαλείο που θα βρεις </a:t>
            </a:r>
            <a:r>
              <a:rPr lang="el-GR" b="1" dirty="0">
                <a:hlinkClick r:id="rId5"/>
              </a:rPr>
              <a:t>εδώ </a:t>
            </a:r>
            <a:endParaRPr lang="el-GR" b="1" dirty="0"/>
          </a:p>
        </p:txBody>
      </p:sp>
      <p:sp>
        <p:nvSpPr>
          <p:cNvPr id="2" name="Οβάλ 1">
            <a:extLst>
              <a:ext uri="{FF2B5EF4-FFF2-40B4-BE49-F238E27FC236}">
                <a16:creationId xmlns="" xmlns:a16="http://schemas.microsoft.com/office/drawing/2014/main" id="{0EE3AFBC-8C96-4EFA-A00A-C1D958A14917}"/>
              </a:ext>
            </a:extLst>
          </p:cNvPr>
          <p:cNvSpPr/>
          <p:nvPr/>
        </p:nvSpPr>
        <p:spPr>
          <a:xfrm>
            <a:off x="3245007" y="2587084"/>
            <a:ext cx="4282068" cy="4270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l-GR" sz="1600" b="1" dirty="0"/>
              <a:t>Αν θέλεις να μάθεις περισσότερα πράγματα για την  </a:t>
            </a:r>
            <a:r>
              <a:rPr lang="el-GR" sz="1600" b="1" dirty="0" err="1"/>
              <a:t>Γιαγιόι</a:t>
            </a:r>
            <a:r>
              <a:rPr lang="el-GR" sz="1600" b="1" dirty="0"/>
              <a:t> </a:t>
            </a:r>
            <a:r>
              <a:rPr lang="el-GR" sz="1600" b="1" dirty="0" err="1"/>
              <a:t>Κουσάμα</a:t>
            </a:r>
            <a:r>
              <a:rPr lang="el-GR" sz="1600" b="1" dirty="0"/>
              <a:t> μπορείς να ζητήσεις από κάποιον μεγάλο να ψάξετε μαζί στο </a:t>
            </a:r>
            <a:r>
              <a:rPr lang="en-US" sz="1600" b="1" dirty="0"/>
              <a:t>internet</a:t>
            </a:r>
          </a:p>
          <a:p>
            <a:pPr lvl="0" algn="ctr"/>
            <a:endParaRPr lang="en-US" sz="1600" b="1" dirty="0"/>
          </a:p>
          <a:p>
            <a:pPr lvl="0" algn="ctr"/>
            <a:r>
              <a:rPr lang="el-GR" sz="1600" b="1" dirty="0"/>
              <a:t>Αν θέλεις μπορείς να επιλέξεις 5 έργα της και να φτιάξεις ένα </a:t>
            </a:r>
            <a:r>
              <a:rPr lang="en-US" sz="1600" b="1" dirty="0" err="1"/>
              <a:t>Ppoint</a:t>
            </a:r>
            <a:r>
              <a:rPr lang="en-US" sz="1600" b="1" dirty="0"/>
              <a:t> </a:t>
            </a:r>
            <a:r>
              <a:rPr lang="el-GR" sz="1600" b="1" dirty="0"/>
              <a:t> με κείμενο και μουσική που νομίζεις ότι ταιριάζει στα έργα που επέλεξες και να το</a:t>
            </a:r>
            <a:r>
              <a:rPr lang="en-US" sz="1600" b="1" dirty="0"/>
              <a:t> </a:t>
            </a:r>
            <a:r>
              <a:rPr lang="el-GR" sz="1600" b="1" dirty="0"/>
              <a:t>στείλεις</a:t>
            </a:r>
            <a:r>
              <a:rPr lang="en-US" sz="1600" b="1" dirty="0"/>
              <a:t> </a:t>
            </a:r>
            <a:r>
              <a:rPr lang="el-GR" sz="1600" b="1" dirty="0"/>
              <a:t> στους φίλους σου με το </a:t>
            </a:r>
            <a:r>
              <a:rPr lang="en-US" sz="1600" b="1" dirty="0"/>
              <a:t>google drive</a:t>
            </a:r>
            <a:r>
              <a:rPr lang="el-GR" sz="1600" b="1" dirty="0"/>
              <a:t>.</a:t>
            </a:r>
            <a:r>
              <a:rPr lang="en-US" sz="1600" b="1" dirty="0"/>
              <a:t> </a:t>
            </a:r>
            <a:endParaRPr lang="el-GR" sz="1600" b="1" dirty="0"/>
          </a:p>
        </p:txBody>
      </p:sp>
    </p:spTree>
    <p:extLst>
      <p:ext uri="{BB962C8B-B14F-4D97-AF65-F5344CB8AC3E}">
        <p14:creationId xmlns:p14="http://schemas.microsoft.com/office/powerpoint/2010/main" val="3443144537"/>
      </p:ext>
    </p:extLst>
  </p:cSld>
  <p:clrMapOvr>
    <a:masterClrMapping/>
  </p:clrMapOvr>
  <p:timing>
    <p:tnLst>
      <p:par>
        <p:cTn id="1" dur="indefinite" restart="never" nodeType="tmRoot"/>
      </p:par>
    </p:tnLst>
  </p:timing>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1594</TotalTime>
  <Words>882</Words>
  <Application>Microsoft Office PowerPoint</Application>
  <PresentationFormat>Custom</PresentationFormat>
  <Paragraphs>82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Θέμα του Office</vt:lpstr>
      <vt:lpstr> Tο σημείο</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Το σημείο</dc:title>
  <dc:creator>eleni kartsaka</dc:creator>
  <cp:lastModifiedBy>Admin</cp:lastModifiedBy>
  <cp:revision>24</cp:revision>
  <dcterms:created xsi:type="dcterms:W3CDTF">2020-04-30T08:30:42Z</dcterms:created>
  <dcterms:modified xsi:type="dcterms:W3CDTF">2020-05-17T14:22:50Z</dcterms:modified>
</cp:coreProperties>
</file>