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5" r:id="rId4"/>
    <p:sldId id="264" r:id="rId5"/>
    <p:sldId id="267" r:id="rId6"/>
    <p:sldId id="258" r:id="rId7"/>
    <p:sldId id="260" r:id="rId8"/>
    <p:sldId id="262" r:id="rId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1E4"/>
    <a:srgbClr val="FFCCFF"/>
    <a:srgbClr val="FFFFCC"/>
    <a:srgbClr val="CC99FF"/>
    <a:srgbClr val="99FFCC"/>
    <a:srgbClr val="CCECFF"/>
    <a:srgbClr val="FDCEFE"/>
    <a:srgbClr val="FBA9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98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9B1B1AB-78C4-40AA-9A83-687C9F8E0B5B}"/>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61279FEF-300A-4FE1-BED1-B989E5A4F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C036C92E-78BC-430B-826A-2999B5F97B2D}"/>
              </a:ext>
            </a:extLst>
          </p:cNvPr>
          <p:cNvSpPr>
            <a:spLocks noGrp="1"/>
          </p:cNvSpPr>
          <p:nvPr>
            <p:ph type="dt" sz="half" idx="10"/>
          </p:nvPr>
        </p:nvSpPr>
        <p:spPr/>
        <p:txBody>
          <a:bodyPr/>
          <a:lstStyle/>
          <a:p>
            <a:fld id="{814E7723-05B4-4F8D-966F-8C3A7F2CC16B}" type="datetimeFigureOut">
              <a:rPr lang="el-GR" smtClean="0"/>
              <a:t>13/5/2020</a:t>
            </a:fld>
            <a:endParaRPr lang="el-GR"/>
          </a:p>
        </p:txBody>
      </p:sp>
      <p:sp>
        <p:nvSpPr>
          <p:cNvPr id="5" name="Θέση υποσέλιδου 4">
            <a:extLst>
              <a:ext uri="{FF2B5EF4-FFF2-40B4-BE49-F238E27FC236}">
                <a16:creationId xmlns:a16="http://schemas.microsoft.com/office/drawing/2014/main" id="{B1F4C2A6-CA3A-40F1-B047-A4D976BA5B7F}"/>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A7FB4A70-5631-4706-8ED4-1E6332E5CECA}"/>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53657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0FD7FA4-7C25-4970-B3D9-5A09E88C2E03}"/>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25BBADF7-87C3-4569-8125-FF9D1540B40F}"/>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A7557040-60BB-462D-83C0-7EA5B979CAAF}"/>
              </a:ext>
            </a:extLst>
          </p:cNvPr>
          <p:cNvSpPr>
            <a:spLocks noGrp="1"/>
          </p:cNvSpPr>
          <p:nvPr>
            <p:ph type="dt" sz="half" idx="10"/>
          </p:nvPr>
        </p:nvSpPr>
        <p:spPr/>
        <p:txBody>
          <a:bodyPr/>
          <a:lstStyle/>
          <a:p>
            <a:fld id="{814E7723-05B4-4F8D-966F-8C3A7F2CC16B}" type="datetimeFigureOut">
              <a:rPr lang="el-GR" smtClean="0"/>
              <a:t>13/5/2020</a:t>
            </a:fld>
            <a:endParaRPr lang="el-GR"/>
          </a:p>
        </p:txBody>
      </p:sp>
      <p:sp>
        <p:nvSpPr>
          <p:cNvPr id="5" name="Θέση υποσέλιδου 4">
            <a:extLst>
              <a:ext uri="{FF2B5EF4-FFF2-40B4-BE49-F238E27FC236}">
                <a16:creationId xmlns:a16="http://schemas.microsoft.com/office/drawing/2014/main" id="{D0D50D8C-FC2D-4F22-9AEF-4A18FBC25BB1}"/>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0B557B81-EA46-465E-9253-317C8D87AC84}"/>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377661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C27E83DE-F671-4B4C-88EF-92EB3B0BB529}"/>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D1C3DB47-2D4E-452B-A5C3-FB0D02269BA9}"/>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0D7138A4-7625-441E-BD01-00CF77DCF02F}"/>
              </a:ext>
            </a:extLst>
          </p:cNvPr>
          <p:cNvSpPr>
            <a:spLocks noGrp="1"/>
          </p:cNvSpPr>
          <p:nvPr>
            <p:ph type="dt" sz="half" idx="10"/>
          </p:nvPr>
        </p:nvSpPr>
        <p:spPr/>
        <p:txBody>
          <a:bodyPr/>
          <a:lstStyle/>
          <a:p>
            <a:fld id="{814E7723-05B4-4F8D-966F-8C3A7F2CC16B}" type="datetimeFigureOut">
              <a:rPr lang="el-GR" smtClean="0"/>
              <a:t>13/5/2020</a:t>
            </a:fld>
            <a:endParaRPr lang="el-GR"/>
          </a:p>
        </p:txBody>
      </p:sp>
      <p:sp>
        <p:nvSpPr>
          <p:cNvPr id="5" name="Θέση υποσέλιδου 4">
            <a:extLst>
              <a:ext uri="{FF2B5EF4-FFF2-40B4-BE49-F238E27FC236}">
                <a16:creationId xmlns:a16="http://schemas.microsoft.com/office/drawing/2014/main" id="{EBFD39E3-281F-4376-A0EE-F859B16E2315}"/>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4B34DAC9-4494-4285-8392-109F66C2D67F}"/>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409735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C05D76-FC77-49F4-A5AF-76B260C46E1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67E186A-38E6-4AB7-851E-AB5F0BDBEE0E}"/>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6BB8F4C7-A540-4D51-AC34-D7E6F10D2B6E}"/>
              </a:ext>
            </a:extLst>
          </p:cNvPr>
          <p:cNvSpPr>
            <a:spLocks noGrp="1"/>
          </p:cNvSpPr>
          <p:nvPr>
            <p:ph type="dt" sz="half" idx="10"/>
          </p:nvPr>
        </p:nvSpPr>
        <p:spPr/>
        <p:txBody>
          <a:bodyPr/>
          <a:lstStyle/>
          <a:p>
            <a:fld id="{814E7723-05B4-4F8D-966F-8C3A7F2CC16B}" type="datetimeFigureOut">
              <a:rPr lang="el-GR" smtClean="0"/>
              <a:t>13/5/2020</a:t>
            </a:fld>
            <a:endParaRPr lang="el-GR"/>
          </a:p>
        </p:txBody>
      </p:sp>
      <p:sp>
        <p:nvSpPr>
          <p:cNvPr id="5" name="Θέση υποσέλιδου 4">
            <a:extLst>
              <a:ext uri="{FF2B5EF4-FFF2-40B4-BE49-F238E27FC236}">
                <a16:creationId xmlns:a16="http://schemas.microsoft.com/office/drawing/2014/main" id="{12C1C8BF-F97C-4B72-A12F-6A0BC1834745}"/>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8BB654C5-D34F-4BCD-8306-C71FBF5ADEF0}"/>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24501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F57BBB6-9E53-4854-AAB1-B9191D0C5F64}"/>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5A276417-5B4F-4B0E-9F83-F2D8B504B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3F7149DC-E46C-48E1-B253-FD16D10DC21C}"/>
              </a:ext>
            </a:extLst>
          </p:cNvPr>
          <p:cNvSpPr>
            <a:spLocks noGrp="1"/>
          </p:cNvSpPr>
          <p:nvPr>
            <p:ph type="dt" sz="half" idx="10"/>
          </p:nvPr>
        </p:nvSpPr>
        <p:spPr/>
        <p:txBody>
          <a:bodyPr/>
          <a:lstStyle/>
          <a:p>
            <a:fld id="{814E7723-05B4-4F8D-966F-8C3A7F2CC16B}" type="datetimeFigureOut">
              <a:rPr lang="el-GR" smtClean="0"/>
              <a:t>13/5/2020</a:t>
            </a:fld>
            <a:endParaRPr lang="el-GR"/>
          </a:p>
        </p:txBody>
      </p:sp>
      <p:sp>
        <p:nvSpPr>
          <p:cNvPr id="5" name="Θέση υποσέλιδου 4">
            <a:extLst>
              <a:ext uri="{FF2B5EF4-FFF2-40B4-BE49-F238E27FC236}">
                <a16:creationId xmlns:a16="http://schemas.microsoft.com/office/drawing/2014/main" id="{FED61F9E-A892-4BCF-AC5D-867B9E6D4310}"/>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FE7D585B-81C6-4561-85C7-7BC5BF1FCA2C}"/>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723443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1056E6-E10B-4D8A-951C-40795CF1425D}"/>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45FB0BC9-41F4-453F-9A72-2AEE4017B0C2}"/>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D523506F-10AE-420B-9828-0A997152C426}"/>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A8C1C32-8CEA-4CD0-8EB8-7CAD2677ADE1}"/>
              </a:ext>
            </a:extLst>
          </p:cNvPr>
          <p:cNvSpPr>
            <a:spLocks noGrp="1"/>
          </p:cNvSpPr>
          <p:nvPr>
            <p:ph type="dt" sz="half" idx="10"/>
          </p:nvPr>
        </p:nvSpPr>
        <p:spPr/>
        <p:txBody>
          <a:bodyPr/>
          <a:lstStyle/>
          <a:p>
            <a:fld id="{814E7723-05B4-4F8D-966F-8C3A7F2CC16B}" type="datetimeFigureOut">
              <a:rPr lang="el-GR" smtClean="0"/>
              <a:t>13/5/2020</a:t>
            </a:fld>
            <a:endParaRPr lang="el-GR"/>
          </a:p>
        </p:txBody>
      </p:sp>
      <p:sp>
        <p:nvSpPr>
          <p:cNvPr id="6" name="Θέση υποσέλιδου 5">
            <a:extLst>
              <a:ext uri="{FF2B5EF4-FFF2-40B4-BE49-F238E27FC236}">
                <a16:creationId xmlns:a16="http://schemas.microsoft.com/office/drawing/2014/main" id="{E434EE01-17F6-4F62-9118-547E315CF11A}"/>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32FB887B-221E-42F3-B026-4345EEC2944C}"/>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56156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3D4FA35-7AD6-42C3-9C38-F047D32F3697}"/>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3F297253-A8CA-4ED0-9991-2DAA012E53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233361D7-17C1-4399-B5A2-B4410D4C92D7}"/>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6AED52D9-E057-45C9-83F8-7BC450CAED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217F258F-171C-4252-BFEB-DDA6F76F9BBA}"/>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70EF3586-EB61-4E30-B89F-A7D5B59E45F4}"/>
              </a:ext>
            </a:extLst>
          </p:cNvPr>
          <p:cNvSpPr>
            <a:spLocks noGrp="1"/>
          </p:cNvSpPr>
          <p:nvPr>
            <p:ph type="dt" sz="half" idx="10"/>
          </p:nvPr>
        </p:nvSpPr>
        <p:spPr/>
        <p:txBody>
          <a:bodyPr/>
          <a:lstStyle/>
          <a:p>
            <a:fld id="{814E7723-05B4-4F8D-966F-8C3A7F2CC16B}" type="datetimeFigureOut">
              <a:rPr lang="el-GR" smtClean="0"/>
              <a:t>13/5/2020</a:t>
            </a:fld>
            <a:endParaRPr lang="el-GR"/>
          </a:p>
        </p:txBody>
      </p:sp>
      <p:sp>
        <p:nvSpPr>
          <p:cNvPr id="8" name="Θέση υποσέλιδου 7">
            <a:extLst>
              <a:ext uri="{FF2B5EF4-FFF2-40B4-BE49-F238E27FC236}">
                <a16:creationId xmlns:a16="http://schemas.microsoft.com/office/drawing/2014/main" id="{3ED9E258-F006-4543-9A97-97F702BD8DD6}"/>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B7F28738-B7C0-4649-A0A7-AC6340479403}"/>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3385747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16B777F-ADA0-4DDC-99A8-55E1BE601E8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C261B633-1805-479C-A799-26A2EDDD0D3D}"/>
              </a:ext>
            </a:extLst>
          </p:cNvPr>
          <p:cNvSpPr>
            <a:spLocks noGrp="1"/>
          </p:cNvSpPr>
          <p:nvPr>
            <p:ph type="dt" sz="half" idx="10"/>
          </p:nvPr>
        </p:nvSpPr>
        <p:spPr/>
        <p:txBody>
          <a:bodyPr/>
          <a:lstStyle/>
          <a:p>
            <a:fld id="{814E7723-05B4-4F8D-966F-8C3A7F2CC16B}" type="datetimeFigureOut">
              <a:rPr lang="el-GR" smtClean="0"/>
              <a:t>13/5/2020</a:t>
            </a:fld>
            <a:endParaRPr lang="el-GR"/>
          </a:p>
        </p:txBody>
      </p:sp>
      <p:sp>
        <p:nvSpPr>
          <p:cNvPr id="4" name="Θέση υποσέλιδου 3">
            <a:extLst>
              <a:ext uri="{FF2B5EF4-FFF2-40B4-BE49-F238E27FC236}">
                <a16:creationId xmlns:a16="http://schemas.microsoft.com/office/drawing/2014/main" id="{BA419BF0-0505-4A0D-90DA-AEABC30E0E73}"/>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89A3E243-827C-421E-A74D-191A189A1019}"/>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309248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E429662A-E3DF-42E1-B15F-7C46F3E0DF7C}"/>
              </a:ext>
            </a:extLst>
          </p:cNvPr>
          <p:cNvSpPr>
            <a:spLocks noGrp="1"/>
          </p:cNvSpPr>
          <p:nvPr>
            <p:ph type="dt" sz="half" idx="10"/>
          </p:nvPr>
        </p:nvSpPr>
        <p:spPr/>
        <p:txBody>
          <a:bodyPr/>
          <a:lstStyle/>
          <a:p>
            <a:fld id="{814E7723-05B4-4F8D-966F-8C3A7F2CC16B}" type="datetimeFigureOut">
              <a:rPr lang="el-GR" smtClean="0"/>
              <a:t>13/5/2020</a:t>
            </a:fld>
            <a:endParaRPr lang="el-GR"/>
          </a:p>
        </p:txBody>
      </p:sp>
      <p:sp>
        <p:nvSpPr>
          <p:cNvPr id="3" name="Θέση υποσέλιδου 2">
            <a:extLst>
              <a:ext uri="{FF2B5EF4-FFF2-40B4-BE49-F238E27FC236}">
                <a16:creationId xmlns:a16="http://schemas.microsoft.com/office/drawing/2014/main" id="{F5774D9F-DC8F-4C06-9249-CC73A0311E3D}"/>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F1B43033-45C3-4A43-91BC-7AB9D4672249}"/>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54259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340B5C5-B7DC-442E-8607-D31745C7B37D}"/>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3C473C6C-B736-4C02-8DB4-AE01B06425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0FC37ACD-0864-4736-ABCA-7E3DF5C65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8B553FD7-A5B4-4D00-8798-AD428BEFB7C9}"/>
              </a:ext>
            </a:extLst>
          </p:cNvPr>
          <p:cNvSpPr>
            <a:spLocks noGrp="1"/>
          </p:cNvSpPr>
          <p:nvPr>
            <p:ph type="dt" sz="half" idx="10"/>
          </p:nvPr>
        </p:nvSpPr>
        <p:spPr/>
        <p:txBody>
          <a:bodyPr/>
          <a:lstStyle/>
          <a:p>
            <a:fld id="{814E7723-05B4-4F8D-966F-8C3A7F2CC16B}" type="datetimeFigureOut">
              <a:rPr lang="el-GR" smtClean="0"/>
              <a:t>13/5/2020</a:t>
            </a:fld>
            <a:endParaRPr lang="el-GR"/>
          </a:p>
        </p:txBody>
      </p:sp>
      <p:sp>
        <p:nvSpPr>
          <p:cNvPr id="6" name="Θέση υποσέλιδου 5">
            <a:extLst>
              <a:ext uri="{FF2B5EF4-FFF2-40B4-BE49-F238E27FC236}">
                <a16:creationId xmlns:a16="http://schemas.microsoft.com/office/drawing/2014/main" id="{B05DBC77-00CB-4F5C-93C4-FFDE2EFF3E13}"/>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240D6A3D-FCB3-40C5-AB49-E8C69FE2A76E}"/>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9395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2F9AA0F-398F-43C1-A51D-FA61AEA43B3D}"/>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FA47A2B1-51B4-44DD-82C3-7E9295DEC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199B9123-56B4-42D8-9A68-3C5B398A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AEF04AAF-7108-42DB-B528-3C68C88F4540}"/>
              </a:ext>
            </a:extLst>
          </p:cNvPr>
          <p:cNvSpPr>
            <a:spLocks noGrp="1"/>
          </p:cNvSpPr>
          <p:nvPr>
            <p:ph type="dt" sz="half" idx="10"/>
          </p:nvPr>
        </p:nvSpPr>
        <p:spPr/>
        <p:txBody>
          <a:bodyPr/>
          <a:lstStyle/>
          <a:p>
            <a:fld id="{814E7723-05B4-4F8D-966F-8C3A7F2CC16B}" type="datetimeFigureOut">
              <a:rPr lang="el-GR" smtClean="0"/>
              <a:t>13/5/2020</a:t>
            </a:fld>
            <a:endParaRPr lang="el-GR"/>
          </a:p>
        </p:txBody>
      </p:sp>
      <p:sp>
        <p:nvSpPr>
          <p:cNvPr id="6" name="Θέση υποσέλιδου 5">
            <a:extLst>
              <a:ext uri="{FF2B5EF4-FFF2-40B4-BE49-F238E27FC236}">
                <a16:creationId xmlns:a16="http://schemas.microsoft.com/office/drawing/2014/main" id="{24BC8D5D-480E-4D7D-8385-C150ACFC4E32}"/>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863586CF-DDE7-4A67-B5B9-C46A2EFABBD3}"/>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46089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95CD7711-3B85-48DD-B451-D593896D6E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D3C44365-0E84-44DD-9BD5-C9B0FE3D33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853954B7-12D1-4339-85C2-CA55AF4A4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E7723-05B4-4F8D-966F-8C3A7F2CC16B}" type="datetimeFigureOut">
              <a:rPr lang="el-GR" smtClean="0"/>
              <a:t>13/5/2020</a:t>
            </a:fld>
            <a:endParaRPr lang="el-GR"/>
          </a:p>
        </p:txBody>
      </p:sp>
      <p:sp>
        <p:nvSpPr>
          <p:cNvPr id="5" name="Θέση υποσέλιδου 4">
            <a:extLst>
              <a:ext uri="{FF2B5EF4-FFF2-40B4-BE49-F238E27FC236}">
                <a16:creationId xmlns:a16="http://schemas.microsoft.com/office/drawing/2014/main" id="{5934D209-2A78-45C3-83C6-D4E691FA5E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9C0F3CC7-A191-419A-8480-F766279DDE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4B074-4D35-4B22-9942-B4529C6941C8}" type="slidenum">
              <a:rPr lang="el-GR" smtClean="0"/>
              <a:t>‹#›</a:t>
            </a:fld>
            <a:endParaRPr lang="el-GR"/>
          </a:p>
        </p:txBody>
      </p:sp>
    </p:spTree>
    <p:extLst>
      <p:ext uri="{BB962C8B-B14F-4D97-AF65-F5344CB8AC3E}">
        <p14:creationId xmlns:p14="http://schemas.microsoft.com/office/powerpoint/2010/main" val="2821228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kleki.com/?fbclid=IwAR20IpqscrHTqsq_EnghBiaq_lVIh7ukSl4vfznMErYKrV2s_UzOKvOTYv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A9A0AF0-54ED-4B0C-A44B-72C6C72E110A}"/>
              </a:ext>
            </a:extLst>
          </p:cNvPr>
          <p:cNvSpPr>
            <a:spLocks noGrp="1"/>
          </p:cNvSpPr>
          <p:nvPr>
            <p:ph type="title"/>
          </p:nvPr>
        </p:nvSpPr>
        <p:spPr>
          <a:xfrm>
            <a:off x="318309" y="75405"/>
            <a:ext cx="11555382" cy="1325563"/>
          </a:xfrm>
        </p:spPr>
        <p:txBody>
          <a:bodyPr/>
          <a:lstStyle/>
          <a:p>
            <a:pPr algn="ctr"/>
            <a:r>
              <a:rPr lang="el-GR" b="1" dirty="0"/>
              <a:t>Το σημείο, η γραμμή, το σχήμα και το χρώμα</a:t>
            </a:r>
          </a:p>
        </p:txBody>
      </p:sp>
      <p:pic>
        <p:nvPicPr>
          <p:cNvPr id="1026" name="Picture 2" descr="Image result for Καντίνσκι">
            <a:extLst>
              <a:ext uri="{FF2B5EF4-FFF2-40B4-BE49-F238E27FC236}">
                <a16:creationId xmlns:a16="http://schemas.microsoft.com/office/drawing/2014/main" id="{2C6CD080-1A23-4BC3-AE4E-F155BADF0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09" y="1519238"/>
            <a:ext cx="7299054" cy="48486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Μιρο">
            <a:extLst>
              <a:ext uri="{FF2B5EF4-FFF2-40B4-BE49-F238E27FC236}">
                <a16:creationId xmlns:a16="http://schemas.microsoft.com/office/drawing/2014/main" id="{C6334FB3-36A6-4BDB-8D81-F0FA28F52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296" y="1519237"/>
            <a:ext cx="3631813" cy="484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19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4">
            <a:extLst>
              <a:ext uri="{FF2B5EF4-FFF2-40B4-BE49-F238E27FC236}">
                <a16:creationId xmlns:a16="http://schemas.microsoft.com/office/drawing/2014/main" id="{343D36A3-BFAD-4656-BDF8-7BA55478904A}"/>
              </a:ext>
            </a:extLst>
          </p:cNvPr>
          <p:cNvSpPr/>
          <p:nvPr/>
        </p:nvSpPr>
        <p:spPr>
          <a:xfrm>
            <a:off x="0" y="0"/>
            <a:ext cx="8725711" cy="6763133"/>
          </a:xfrm>
          <a:prstGeom prst="rect">
            <a:avLst/>
          </a:prstGeom>
          <a:solidFill>
            <a:schemeClr val="accent5">
              <a:lumMod val="40000"/>
              <a:lumOff val="60000"/>
            </a:schemeClr>
          </a:solidFill>
        </p:spPr>
        <p:txBody>
          <a:bodyPr wrap="square">
            <a:spAutoFit/>
          </a:bodyPr>
          <a:lstStyle/>
          <a:p>
            <a:pPr>
              <a:lnSpc>
                <a:spcPct val="115000"/>
              </a:lnSpc>
              <a:spcAft>
                <a:spcPts val="0"/>
              </a:spcAft>
            </a:pPr>
            <a:r>
              <a:rPr lang="el-GR" b="1" dirty="0">
                <a:latin typeface="Calibri" panose="020F0502020204030204" pitchFamily="34" charset="0"/>
                <a:ea typeface="Times New Roman" panose="02020603050405020304" pitchFamily="18" charset="0"/>
                <a:cs typeface="Calibri" panose="020F0502020204030204" pitchFamily="34" charset="0"/>
              </a:rPr>
              <a:t>Καλημέρα παιδιά, εύχομαι να είστε όλοι καλά.</a:t>
            </a:r>
          </a:p>
          <a:p>
            <a:pPr>
              <a:lnSpc>
                <a:spcPct val="115000"/>
              </a:lnSpc>
              <a:spcAft>
                <a:spcPts val="0"/>
              </a:spcAft>
            </a:pPr>
            <a:r>
              <a:rPr lang="el-GR" b="1" dirty="0">
                <a:latin typeface="Calibri" panose="020F0502020204030204" pitchFamily="34" charset="0"/>
                <a:ea typeface="Times New Roman" panose="02020603050405020304" pitchFamily="18" charset="0"/>
                <a:cs typeface="Calibri" panose="020F0502020204030204" pitchFamily="34" charset="0"/>
              </a:rPr>
              <a:t>Με λένε Ελένη και είμαι φίλη και </a:t>
            </a:r>
            <a:r>
              <a:rPr lang="el-GR" b="1" dirty="0" err="1">
                <a:latin typeface="Calibri" panose="020F0502020204030204" pitchFamily="34" charset="0"/>
                <a:ea typeface="Times New Roman" panose="02020603050405020304" pitchFamily="18" charset="0"/>
                <a:cs typeface="Calibri" panose="020F0502020204030204" pitchFamily="34" charset="0"/>
              </a:rPr>
              <a:t>συναδέλφισσα</a:t>
            </a:r>
            <a:r>
              <a:rPr lang="el-GR" b="1" dirty="0">
                <a:latin typeface="Calibri" panose="020F0502020204030204" pitchFamily="34" charset="0"/>
                <a:ea typeface="Times New Roman" panose="02020603050405020304" pitchFamily="18" charset="0"/>
                <a:cs typeface="Calibri" panose="020F0502020204030204" pitchFamily="34" charset="0"/>
              </a:rPr>
              <a:t> της κυρίας </a:t>
            </a:r>
            <a:r>
              <a:rPr lang="el-GR" b="1" dirty="0" err="1">
                <a:latin typeface="Calibri" panose="020F0502020204030204" pitchFamily="34" charset="0"/>
                <a:ea typeface="Times New Roman" panose="02020603050405020304" pitchFamily="18" charset="0"/>
                <a:cs typeface="Calibri" panose="020F0502020204030204" pitchFamily="34" charset="0"/>
              </a:rPr>
              <a:t>Ελίνας</a:t>
            </a:r>
            <a:r>
              <a:rPr lang="el-GR" b="1" dirty="0">
                <a:latin typeface="Calibri" panose="020F0502020204030204" pitchFamily="34" charset="0"/>
                <a:ea typeface="Times New Roman" panose="02020603050405020304" pitchFamily="18" charset="0"/>
                <a:cs typeface="Calibri" panose="020F0502020204030204" pitchFamily="34" charset="0"/>
              </a:rPr>
              <a:t> </a:t>
            </a:r>
            <a:r>
              <a:rPr lang="el-GR" b="1" dirty="0" err="1">
                <a:latin typeface="Calibri" panose="020F0502020204030204" pitchFamily="34" charset="0"/>
                <a:ea typeface="Times New Roman" panose="02020603050405020304" pitchFamily="18" charset="0"/>
                <a:cs typeface="Calibri" panose="020F0502020204030204" pitchFamily="34" charset="0"/>
              </a:rPr>
              <a:t>Πατμάνογλου</a:t>
            </a:r>
            <a:r>
              <a:rPr lang="el-GR" b="1" dirty="0">
                <a:latin typeface="Calibri" panose="020F0502020204030204" pitchFamily="34" charset="0"/>
                <a:ea typeface="Times New Roman" panose="02020603050405020304" pitchFamily="18" charset="0"/>
                <a:cs typeface="Calibri" panose="020F0502020204030204" pitchFamily="34" charset="0"/>
              </a:rPr>
              <a:t> που είναι η δασκάλα σας στα Εικαστικά.</a:t>
            </a:r>
          </a:p>
          <a:p>
            <a:pPr>
              <a:lnSpc>
                <a:spcPct val="115000"/>
              </a:lnSpc>
              <a:spcAft>
                <a:spcPts val="0"/>
              </a:spcAft>
            </a:pPr>
            <a:endParaRPr lang="el-GR" b="1" dirty="0">
              <a:latin typeface="Calibri" panose="020F0502020204030204" pitchFamily="34" charset="0"/>
              <a:ea typeface="Times New Roman" panose="02020603050405020304" pitchFamily="18" charset="0"/>
              <a:cs typeface="Calibri" panose="020F0502020204030204" pitchFamily="34" charset="0"/>
            </a:endParaRPr>
          </a:p>
          <a:p>
            <a:pPr>
              <a:lnSpc>
                <a:spcPct val="115000"/>
              </a:lnSpc>
              <a:spcAft>
                <a:spcPts val="0"/>
              </a:spcAft>
            </a:pPr>
            <a:r>
              <a:rPr lang="el-GR" b="1" dirty="0">
                <a:latin typeface="Calibri" panose="020F0502020204030204" pitchFamily="34" charset="0"/>
                <a:ea typeface="Times New Roman" panose="02020603050405020304" pitchFamily="18" charset="0"/>
                <a:cs typeface="Calibri" panose="020F0502020204030204" pitchFamily="34" charset="0"/>
              </a:rPr>
              <a:t>Παρακάλεσα την δασκάλα σας να μου επιτρέψει να επισκεφτώ και εγώ για  λίγο την τάξη σας  για να  κάνουμε μαζί κάποια μαθήματα Εικαστικών. </a:t>
            </a:r>
          </a:p>
          <a:p>
            <a:pPr>
              <a:lnSpc>
                <a:spcPct val="115000"/>
              </a:lnSpc>
              <a:spcAft>
                <a:spcPts val="0"/>
              </a:spcAft>
            </a:pPr>
            <a:r>
              <a:rPr lang="el-GR" b="1" dirty="0">
                <a:latin typeface="Calibri" panose="020F0502020204030204" pitchFamily="34" charset="0"/>
                <a:ea typeface="Times New Roman" panose="02020603050405020304" pitchFamily="18" charset="0"/>
                <a:cs typeface="Calibri" panose="020F0502020204030204" pitchFamily="34" charset="0"/>
              </a:rPr>
              <a:t>Την ευχαριστώ πολύ που μου έδωσε την άδεια και την ευκαιρία να εργαστώ μαζί σας.</a:t>
            </a:r>
          </a:p>
          <a:p>
            <a:pPr>
              <a:lnSpc>
                <a:spcPct val="115000"/>
              </a:lnSpc>
              <a:spcAft>
                <a:spcPts val="0"/>
              </a:spcAft>
            </a:pPr>
            <a:endParaRPr lang="el-GR" b="1" dirty="0">
              <a:latin typeface="Calibri" panose="020F0502020204030204" pitchFamily="34" charset="0"/>
              <a:ea typeface="Times New Roman" panose="02020603050405020304" pitchFamily="18" charset="0"/>
              <a:cs typeface="Calibri" panose="020F0502020204030204" pitchFamily="34" charset="0"/>
            </a:endParaRPr>
          </a:p>
          <a:p>
            <a:pPr>
              <a:lnSpc>
                <a:spcPct val="115000"/>
              </a:lnSpc>
              <a:spcAft>
                <a:spcPts val="0"/>
              </a:spcAft>
            </a:pPr>
            <a:r>
              <a:rPr lang="el-GR" b="1" dirty="0">
                <a:latin typeface="Calibri" panose="020F0502020204030204" pitchFamily="34" charset="0"/>
                <a:ea typeface="Times New Roman" panose="02020603050405020304" pitchFamily="18" charset="0"/>
                <a:cs typeface="Calibri" panose="020F0502020204030204" pitchFamily="34" charset="0"/>
              </a:rPr>
              <a:t>Μέχρι να γυρίσουμε στο σχολείο θα κάνουμε μαζί εύκολες </a:t>
            </a:r>
            <a:r>
              <a:rPr lang="el-GR" b="1" dirty="0" err="1">
                <a:latin typeface="Calibri" panose="020F0502020204030204" pitchFamily="34" charset="0"/>
                <a:ea typeface="Times New Roman" panose="02020603050405020304" pitchFamily="18" charset="0"/>
                <a:cs typeface="Calibri" panose="020F0502020204030204" pitchFamily="34" charset="0"/>
              </a:rPr>
              <a:t>ασκησούλες</a:t>
            </a:r>
            <a:r>
              <a:rPr lang="el-GR" b="1" dirty="0">
                <a:latin typeface="Calibri" panose="020F0502020204030204" pitchFamily="34" charset="0"/>
                <a:ea typeface="Times New Roman" panose="02020603050405020304" pitchFamily="18" charset="0"/>
                <a:cs typeface="Calibri" panose="020F0502020204030204" pitchFamily="34" charset="0"/>
              </a:rPr>
              <a:t> για να περνάμε ευχάριστα το χρόνο μας και να μοιραζόμαστε τις ιδέες μας.</a:t>
            </a:r>
          </a:p>
          <a:p>
            <a:pPr>
              <a:lnSpc>
                <a:spcPct val="115000"/>
              </a:lnSpc>
              <a:spcAft>
                <a:spcPts val="0"/>
              </a:spcAft>
            </a:pPr>
            <a:endParaRPr lang="el-GR" b="1" dirty="0">
              <a:latin typeface="Calibri" panose="020F0502020204030204" pitchFamily="34" charset="0"/>
              <a:ea typeface="Times New Roman" panose="02020603050405020304" pitchFamily="18" charset="0"/>
              <a:cs typeface="Calibri" panose="020F0502020204030204" pitchFamily="34" charset="0"/>
            </a:endParaRPr>
          </a:p>
          <a:p>
            <a:pPr>
              <a:lnSpc>
                <a:spcPct val="115000"/>
              </a:lnSpc>
              <a:spcAft>
                <a:spcPts val="0"/>
              </a:spcAft>
            </a:pPr>
            <a:r>
              <a:rPr lang="el-GR" b="1" dirty="0">
                <a:latin typeface="Calibri" panose="020F0502020204030204" pitchFamily="34" charset="0"/>
                <a:ea typeface="Times New Roman" panose="02020603050405020304" pitchFamily="18" charset="0"/>
                <a:cs typeface="Calibri" panose="020F0502020204030204" pitchFamily="34" charset="0"/>
              </a:rPr>
              <a:t>Θα ξεκινήσουμε από πέντε μαθήματα που θα μας βοηθήσουν να ξαναθυμηθούμε τα βασικά μορφικά στοιχεία της ζωγραφικής. </a:t>
            </a:r>
          </a:p>
          <a:p>
            <a:pPr>
              <a:lnSpc>
                <a:spcPct val="115000"/>
              </a:lnSpc>
              <a:spcAft>
                <a:spcPts val="0"/>
              </a:spcAft>
            </a:pPr>
            <a:endParaRPr lang="el-GR"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nSpc>
                <a:spcPct val="115000"/>
              </a:lnSpc>
              <a:spcAft>
                <a:spcPts val="0"/>
              </a:spcAft>
              <a:buFont typeface="Arial" panose="020B0604020202020204" pitchFamily="34" charset="0"/>
              <a:buChar char="•"/>
            </a:pPr>
            <a:r>
              <a:rPr lang="el-GR" b="1" dirty="0">
                <a:latin typeface="Calibri" panose="020F0502020204030204" pitchFamily="34" charset="0"/>
                <a:ea typeface="Times New Roman" panose="02020603050405020304" pitchFamily="18" charset="0"/>
                <a:cs typeface="Calibri" panose="020F0502020204030204" pitchFamily="34" charset="0"/>
              </a:rPr>
              <a:t>Το σημείο</a:t>
            </a:r>
          </a:p>
          <a:p>
            <a:pPr marL="285750" indent="-285750">
              <a:lnSpc>
                <a:spcPct val="115000"/>
              </a:lnSpc>
              <a:spcAft>
                <a:spcPts val="0"/>
              </a:spcAft>
              <a:buFont typeface="Arial" panose="020B0604020202020204" pitchFamily="34" charset="0"/>
              <a:buChar char="•"/>
            </a:pPr>
            <a:r>
              <a:rPr lang="el-GR" b="1" dirty="0">
                <a:latin typeface="Calibri" panose="020F0502020204030204" pitchFamily="34" charset="0"/>
                <a:ea typeface="Times New Roman" panose="02020603050405020304" pitchFamily="18" charset="0"/>
                <a:cs typeface="Calibri" panose="020F0502020204030204" pitchFamily="34" charset="0"/>
              </a:rPr>
              <a:t>Τη γραμμή</a:t>
            </a:r>
          </a:p>
          <a:p>
            <a:pPr marL="285750" indent="-285750">
              <a:lnSpc>
                <a:spcPct val="115000"/>
              </a:lnSpc>
              <a:spcAft>
                <a:spcPts val="0"/>
              </a:spcAft>
              <a:buFont typeface="Arial" panose="020B0604020202020204" pitchFamily="34" charset="0"/>
              <a:buChar char="•"/>
            </a:pPr>
            <a:r>
              <a:rPr lang="el-GR" b="1" dirty="0">
                <a:latin typeface="Calibri" panose="020F0502020204030204" pitchFamily="34" charset="0"/>
                <a:ea typeface="Times New Roman" panose="02020603050405020304" pitchFamily="18" charset="0"/>
                <a:cs typeface="Calibri" panose="020F0502020204030204" pitchFamily="34" charset="0"/>
              </a:rPr>
              <a:t>Το σχήμα </a:t>
            </a:r>
          </a:p>
          <a:p>
            <a:pPr marL="285750" indent="-285750">
              <a:lnSpc>
                <a:spcPct val="115000"/>
              </a:lnSpc>
              <a:spcAft>
                <a:spcPts val="0"/>
              </a:spcAft>
              <a:buFont typeface="Arial" panose="020B0604020202020204" pitchFamily="34" charset="0"/>
              <a:buChar char="•"/>
            </a:pPr>
            <a:r>
              <a:rPr lang="el-GR" b="1" dirty="0">
                <a:latin typeface="Calibri" panose="020F0502020204030204" pitchFamily="34" charset="0"/>
                <a:ea typeface="Times New Roman" panose="02020603050405020304" pitchFamily="18" charset="0"/>
                <a:cs typeface="Calibri" panose="020F0502020204030204" pitchFamily="34" charset="0"/>
              </a:rPr>
              <a:t>Το χρώμα </a:t>
            </a:r>
          </a:p>
          <a:p>
            <a:pPr marL="285750" indent="-285750">
              <a:lnSpc>
                <a:spcPct val="115000"/>
              </a:lnSpc>
              <a:spcAft>
                <a:spcPts val="0"/>
              </a:spcAft>
              <a:buFont typeface="Arial" panose="020B0604020202020204" pitchFamily="34" charset="0"/>
              <a:buChar char="•"/>
            </a:pPr>
            <a:endParaRPr lang="el-GR"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nSpc>
                <a:spcPct val="115000"/>
              </a:lnSpc>
              <a:spcAft>
                <a:spcPts val="0"/>
              </a:spcAft>
              <a:buFont typeface="Arial" panose="020B0604020202020204" pitchFamily="34" charset="0"/>
              <a:buChar char="•"/>
            </a:pPr>
            <a:r>
              <a:rPr lang="el-GR" b="1" dirty="0">
                <a:latin typeface="Calibri" panose="020F0502020204030204" pitchFamily="34" charset="0"/>
                <a:ea typeface="Times New Roman" panose="02020603050405020304" pitchFamily="18" charset="0"/>
                <a:cs typeface="Calibri" panose="020F0502020204030204" pitchFamily="34" charset="0"/>
              </a:rPr>
              <a:t>Αυτά τα τέσσερα στοιχεία μας βοηθούν να σχεδιάσουμε τα πάντα. Ότι βλέπουμε γύρω μας και ότι υπάρχει στο νου και στη φαντασία μας. </a:t>
            </a:r>
          </a:p>
        </p:txBody>
      </p:sp>
      <p:sp>
        <p:nvSpPr>
          <p:cNvPr id="6" name="TextBox 5">
            <a:extLst>
              <a:ext uri="{FF2B5EF4-FFF2-40B4-BE49-F238E27FC236}">
                <a16:creationId xmlns:a16="http://schemas.microsoft.com/office/drawing/2014/main" id="{6B0077D9-FCFE-41B2-A91D-5F67CFAA2372}"/>
              </a:ext>
            </a:extLst>
          </p:cNvPr>
          <p:cNvSpPr txBox="1"/>
          <p:nvPr/>
        </p:nvSpPr>
        <p:spPr>
          <a:xfrm>
            <a:off x="8835348" y="1865102"/>
            <a:ext cx="2829567" cy="2862322"/>
          </a:xfrm>
          <a:prstGeom prst="rect">
            <a:avLst/>
          </a:prstGeom>
          <a:solidFill>
            <a:schemeClr val="accent4">
              <a:lumMod val="60000"/>
              <a:lumOff val="40000"/>
            </a:schemeClr>
          </a:solidFill>
        </p:spPr>
        <p:txBody>
          <a:bodyPr wrap="square" rtlCol="0">
            <a:spAutoFit/>
          </a:bodyPr>
          <a:lstStyle/>
          <a:p>
            <a:pPr algn="ctr"/>
            <a:r>
              <a:rPr lang="el-GR" sz="2400" b="1" dirty="0"/>
              <a:t>Λέξεις κλειδιά</a:t>
            </a:r>
          </a:p>
          <a:p>
            <a:pPr algn="ctr"/>
            <a:endParaRPr lang="el-GR" sz="2400" b="1" dirty="0"/>
          </a:p>
          <a:p>
            <a:pPr algn="ctr"/>
            <a:r>
              <a:rPr lang="el-GR" sz="2400" b="1" dirty="0"/>
              <a:t>Σημείο</a:t>
            </a:r>
          </a:p>
          <a:p>
            <a:pPr algn="ctr"/>
            <a:r>
              <a:rPr lang="el-GR" sz="2400" b="1" dirty="0"/>
              <a:t>Γραμμή</a:t>
            </a:r>
            <a:br>
              <a:rPr lang="el-GR" sz="2400" b="1" dirty="0"/>
            </a:br>
            <a:r>
              <a:rPr lang="el-GR" sz="2400" b="1" dirty="0"/>
              <a:t>Σχήμα</a:t>
            </a:r>
            <a:br>
              <a:rPr lang="el-GR" sz="2400" b="1" dirty="0"/>
            </a:br>
            <a:r>
              <a:rPr lang="el-GR" sz="2400" b="1" dirty="0"/>
              <a:t>Χρώμα</a:t>
            </a:r>
          </a:p>
          <a:p>
            <a:pPr algn="ctr"/>
            <a:endParaRPr lang="el-GR" b="1" dirty="0"/>
          </a:p>
          <a:p>
            <a:pPr algn="ctr"/>
            <a:endParaRPr lang="el-GR" b="1" dirty="0"/>
          </a:p>
        </p:txBody>
      </p:sp>
    </p:spTree>
    <p:extLst>
      <p:ext uri="{BB962C8B-B14F-4D97-AF65-F5344CB8AC3E}">
        <p14:creationId xmlns:p14="http://schemas.microsoft.com/office/powerpoint/2010/main" val="324142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Ζωρζ Σερά">
            <a:extLst>
              <a:ext uri="{FF2B5EF4-FFF2-40B4-BE49-F238E27FC236}">
                <a16:creationId xmlns:a16="http://schemas.microsoft.com/office/drawing/2014/main" id="{A243A0C7-8C9F-478A-9B8C-D85A1072F96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459" r="7168"/>
          <a:stretch/>
        </p:blipFill>
        <p:spPr bwMode="auto">
          <a:xfrm>
            <a:off x="6276209" y="147161"/>
            <a:ext cx="4855779" cy="31058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7BD5C8-F565-4235-AF29-6F31998AF14B}"/>
              </a:ext>
            </a:extLst>
          </p:cNvPr>
          <p:cNvSpPr txBox="1"/>
          <p:nvPr/>
        </p:nvSpPr>
        <p:spPr>
          <a:xfrm>
            <a:off x="724096" y="1070817"/>
            <a:ext cx="4565410" cy="4524315"/>
          </a:xfrm>
          <a:prstGeom prst="rect">
            <a:avLst/>
          </a:prstGeom>
          <a:solidFill>
            <a:schemeClr val="accent6">
              <a:lumMod val="20000"/>
              <a:lumOff val="80000"/>
            </a:schemeClr>
          </a:solidFill>
          <a:ln>
            <a:solidFill>
              <a:schemeClr val="accent5">
                <a:lumMod val="20000"/>
                <a:lumOff val="80000"/>
              </a:schemeClr>
            </a:solidFill>
          </a:ln>
        </p:spPr>
        <p:txBody>
          <a:bodyPr wrap="square" rtlCol="0">
            <a:spAutoFit/>
          </a:bodyPr>
          <a:lstStyle/>
          <a:p>
            <a:endParaRPr lang="en-US" sz="2400" b="1" dirty="0"/>
          </a:p>
          <a:p>
            <a:r>
              <a:rPr lang="el-GR" sz="2400" b="1" dirty="0"/>
              <a:t>Δείτε εδώ τι έχουν φτιάξει παιδιά της ηλικίας σας χρησιμοποιώντας το σημείο,  την γραμμή, το σχήμα και το χρώμα</a:t>
            </a:r>
          </a:p>
          <a:p>
            <a:endParaRPr lang="el-GR" sz="2400" b="1" dirty="0"/>
          </a:p>
          <a:p>
            <a:r>
              <a:rPr lang="el-GR" sz="2400" b="1" dirty="0"/>
              <a:t>Εμείς βέβαια θα κάνουμε τώρα κάτι πολύ πιο απλό γιατί δεν έχουμε δίπλα μας την κυρία </a:t>
            </a:r>
            <a:r>
              <a:rPr lang="el-GR" sz="2400" b="1" dirty="0" err="1"/>
              <a:t>Ελίνα</a:t>
            </a:r>
            <a:r>
              <a:rPr lang="el-GR" sz="2400" b="1" dirty="0"/>
              <a:t> να μας βοηθάει όταν την χρειαζόμαστε.</a:t>
            </a:r>
          </a:p>
          <a:p>
            <a:endParaRPr lang="el-GR" sz="2400" b="1" dirty="0"/>
          </a:p>
        </p:txBody>
      </p:sp>
      <p:pic>
        <p:nvPicPr>
          <p:cNvPr id="5124" name="Picture 4" descr="Image result for σημείο γραμμή χρώμα σχήμα ζωγραφιές παιδιών">
            <a:extLst>
              <a:ext uri="{FF2B5EF4-FFF2-40B4-BE49-F238E27FC236}">
                <a16:creationId xmlns:a16="http://schemas.microsoft.com/office/drawing/2014/main" id="{639D35DC-6BE9-4D8D-9F81-F4F075B2E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209" y="3449832"/>
            <a:ext cx="4855779" cy="3261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11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07140394-8B64-42C2-BF5C-48A0EB73BF06}"/>
              </a:ext>
            </a:extLst>
          </p:cNvPr>
          <p:cNvSpPr>
            <a:spLocks noGrp="1"/>
          </p:cNvSpPr>
          <p:nvPr>
            <p:ph idx="1"/>
          </p:nvPr>
        </p:nvSpPr>
        <p:spPr>
          <a:xfrm>
            <a:off x="128562" y="0"/>
            <a:ext cx="6982357" cy="6858000"/>
          </a:xfrm>
          <a:solidFill>
            <a:srgbClr val="FFC1E4"/>
          </a:solidFill>
          <a:ln>
            <a:solidFill>
              <a:srgbClr val="99FFCC"/>
            </a:solidFill>
          </a:ln>
        </p:spPr>
        <p:txBody>
          <a:bodyPr>
            <a:normAutofit fontScale="62500" lnSpcReduction="20000"/>
          </a:bodyPr>
          <a:lstStyle/>
          <a:p>
            <a:pPr marL="0" indent="0">
              <a:buNone/>
            </a:pPr>
            <a:endParaRPr lang="el-GR" sz="3200" dirty="0"/>
          </a:p>
          <a:p>
            <a:pPr marL="0" indent="0">
              <a:buNone/>
            </a:pPr>
            <a:r>
              <a:rPr lang="el-GR" sz="3200" b="1" dirty="0"/>
              <a:t>Αυτά τα μαθήματα θα είναι επανάληψη όσων έχετε κάνει στο σχολείο. </a:t>
            </a:r>
          </a:p>
          <a:p>
            <a:pPr marL="0" indent="0">
              <a:buNone/>
            </a:pPr>
            <a:endParaRPr lang="el-GR" sz="3200" b="1" dirty="0"/>
          </a:p>
          <a:p>
            <a:pPr marL="0" indent="0">
              <a:buNone/>
            </a:pPr>
            <a:r>
              <a:rPr lang="el-GR" sz="3200" b="1" dirty="0"/>
              <a:t>Τώρα που είμαστε στο σπίτι και έχουμε χρόνο, μας δίνεται η ευκαιρία να ξανασκεφτούμε καλύτερα κάποια πράγματα.</a:t>
            </a:r>
          </a:p>
          <a:p>
            <a:pPr marL="0" indent="0">
              <a:buNone/>
            </a:pPr>
            <a:endParaRPr lang="el-GR" sz="3200" b="1" dirty="0"/>
          </a:p>
          <a:p>
            <a:pPr marL="0" indent="0">
              <a:buNone/>
            </a:pPr>
            <a:r>
              <a:rPr lang="el-GR" sz="3200" b="1" dirty="0"/>
              <a:t>Τα τέσσερα αυτά στοιχεία: το σημείο, τη γραμμή, το σχήμα και το χρώμα οι καλλιτέχνες τα χρησιμοποιούν από μόνα τους  ή και σε συνδυασμούς. </a:t>
            </a:r>
          </a:p>
          <a:p>
            <a:pPr marL="0" indent="0">
              <a:buNone/>
            </a:pPr>
            <a:endParaRPr lang="el-GR" sz="3200" b="1" dirty="0"/>
          </a:p>
          <a:p>
            <a:pPr marL="0" indent="0">
              <a:buNone/>
            </a:pPr>
            <a:r>
              <a:rPr lang="el-GR" sz="3200" b="1" dirty="0"/>
              <a:t>Κάποιοι καλλιτέχνες φτιάχνουν τα έργα τους χρησιμοποιώντας μόνο σημεία. Άλλοι πάλι επιλέγουν μόνο γραμμές. Άλλοι προτιμούν μόνο σχήματα και άλλοι πάλι μόνο χρώματα. </a:t>
            </a:r>
          </a:p>
          <a:p>
            <a:pPr marL="0" indent="0">
              <a:buNone/>
            </a:pPr>
            <a:endParaRPr lang="el-GR" sz="3200" b="1" dirty="0"/>
          </a:p>
          <a:p>
            <a:pPr marL="0" indent="0">
              <a:buNone/>
            </a:pPr>
            <a:r>
              <a:rPr lang="el-GR" sz="3200" b="1" dirty="0"/>
              <a:t>Αυτό όμως στην πραγματικότητα δεν γίνεται γιατί ένα σημείο είναι μαζί και σχήμα και χρώμα.  Μια γραμμή είναι μαζί και σχήμα και χρώμα. Και ένα χρώμα είναι μαζί και σημείο και σχήμα. Αλλά αυτά είναι δύσκολο να το καταλάβουμε από μακριά. Πρέπει να έχουμε τον κύριο Νίκο Τόλη δίπλα μας για να μας τα εξηγήσει</a:t>
            </a:r>
          </a:p>
          <a:p>
            <a:pPr marL="0" indent="0">
              <a:buNone/>
            </a:pPr>
            <a:endParaRPr lang="el-GR" sz="3200" b="1" dirty="0"/>
          </a:p>
          <a:p>
            <a:pPr marL="0" indent="0">
              <a:buNone/>
            </a:pPr>
            <a:r>
              <a:rPr lang="el-GR" sz="3200" b="1" dirty="0"/>
              <a:t>Για να κάνουμε πραγματικά Εικαστικά χρειαζόμαστε τις τάξεις μας και αν έχουμε και εργαστήρια ακόμη καλύτερα</a:t>
            </a:r>
            <a:r>
              <a:rPr lang="el-GR" b="1" dirty="0"/>
              <a:t>.</a:t>
            </a:r>
          </a:p>
        </p:txBody>
      </p:sp>
      <p:pic>
        <p:nvPicPr>
          <p:cNvPr id="3074" name="Picture 2" descr="Image result for Ζωρζ Σερά">
            <a:extLst>
              <a:ext uri="{FF2B5EF4-FFF2-40B4-BE49-F238E27FC236}">
                <a16:creationId xmlns:a16="http://schemas.microsoft.com/office/drawing/2014/main" id="{273FA05E-2624-4080-A19E-E90883B84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2343" y="1651818"/>
            <a:ext cx="4673212" cy="3742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619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Oval 148">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7383" y="197110"/>
            <a:ext cx="2020824" cy="202082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Ζωγραφική σημείων τρυπών νερού Απεικόνιση αποθεμάτων ...">
            <a:extLst>
              <a:ext uri="{FF2B5EF4-FFF2-40B4-BE49-F238E27FC236}">
                <a16:creationId xmlns:a16="http://schemas.microsoft.com/office/drawing/2014/main" id="{E773E934-B67A-499C-813F-C8EAC63DDF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45" r="3454" b="-1"/>
          <a:stretch/>
        </p:blipFill>
        <p:spPr bwMode="auto">
          <a:xfrm>
            <a:off x="5761975" y="361702"/>
            <a:ext cx="1691640" cy="1691640"/>
          </a:xfrm>
          <a:custGeom>
            <a:avLst/>
            <a:gdLst/>
            <a:ahLst/>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a:noFill/>
          <a:extLst>
            <a:ext uri="{909E8E84-426E-40DD-AFC4-6F175D3DCCD1}">
              <a14:hiddenFill xmlns:a14="http://schemas.microsoft.com/office/drawing/2010/main">
                <a:solidFill>
                  <a:srgbClr val="FFFFFF"/>
                </a:solidFill>
              </a14:hiddenFill>
            </a:ext>
          </a:extLst>
        </p:spPr>
      </p:pic>
      <p:sp>
        <p:nvSpPr>
          <p:cNvPr id="4" name="Ορθογώνιο 3">
            <a:extLst>
              <a:ext uri="{FF2B5EF4-FFF2-40B4-BE49-F238E27FC236}">
                <a16:creationId xmlns:a16="http://schemas.microsoft.com/office/drawing/2014/main" id="{8965A847-F22F-4FCE-AE40-4B8DC53E4D48}"/>
              </a:ext>
            </a:extLst>
          </p:cNvPr>
          <p:cNvSpPr/>
          <p:nvPr/>
        </p:nvSpPr>
        <p:spPr>
          <a:xfrm>
            <a:off x="144966" y="197110"/>
            <a:ext cx="5707194" cy="4217840"/>
          </a:xfrm>
          <a:prstGeom prst="rect">
            <a:avLst/>
          </a:prstGeom>
        </p:spPr>
        <p:txBody>
          <a:bodyPr vert="horz" lIns="91440" tIns="45720" rIns="91440" bIns="45720" rtlCol="0" anchor="t">
            <a:noAutofit/>
          </a:bodyPr>
          <a:lstStyle/>
          <a:p>
            <a:pPr>
              <a:lnSpc>
                <a:spcPct val="90000"/>
              </a:lnSpc>
              <a:spcAft>
                <a:spcPts val="600"/>
              </a:spcAft>
            </a:pPr>
            <a:r>
              <a:rPr lang="en-US" b="1" dirty="0"/>
              <a:t>Ολοκληρώνοντας τα μαθήματα  θα έχουμε</a:t>
            </a:r>
            <a:r>
              <a:rPr lang="el-GR" b="1" dirty="0"/>
              <a:t> </a:t>
            </a:r>
            <a:r>
              <a:rPr lang="en-US" b="1" dirty="0"/>
              <a:t>κατα</a:t>
            </a:r>
            <a:r>
              <a:rPr lang="en-US" b="1" dirty="0" err="1"/>
              <a:t>φέρει</a:t>
            </a:r>
            <a:r>
              <a:rPr lang="en-US" b="1" dirty="0"/>
              <a:t>:</a:t>
            </a:r>
          </a:p>
          <a:p>
            <a:pPr indent="-228600">
              <a:lnSpc>
                <a:spcPct val="90000"/>
              </a:lnSpc>
              <a:spcAft>
                <a:spcPts val="600"/>
              </a:spcAft>
              <a:buFont typeface="Arial" panose="020B0604020202020204" pitchFamily="34" charset="0"/>
              <a:buChar char="•"/>
            </a:pPr>
            <a:endParaRPr lang="en-US" b="1" dirty="0"/>
          </a:p>
          <a:p>
            <a:pPr indent="-228600">
              <a:lnSpc>
                <a:spcPct val="90000"/>
              </a:lnSpc>
              <a:spcAft>
                <a:spcPts val="600"/>
              </a:spcAft>
              <a:buFont typeface="Arial" panose="020B0604020202020204" pitchFamily="34" charset="0"/>
              <a:buChar char="•"/>
            </a:pPr>
            <a:r>
              <a:rPr lang="en-US" b="1" dirty="0"/>
              <a:t> να γνωρίσουμε </a:t>
            </a:r>
            <a:r>
              <a:rPr lang="el-GR" b="1" dirty="0"/>
              <a:t>καλύτερα</a:t>
            </a:r>
            <a:r>
              <a:rPr lang="en-US" b="1" dirty="0"/>
              <a:t> το σημείο, τη γραμμή</a:t>
            </a:r>
            <a:r>
              <a:rPr lang="el-GR" b="1" dirty="0"/>
              <a:t>,</a:t>
            </a:r>
            <a:r>
              <a:rPr lang="en-US" b="1" dirty="0"/>
              <a:t> το σχήμα και το χρώμα. </a:t>
            </a:r>
          </a:p>
          <a:p>
            <a:pPr indent="-228600">
              <a:lnSpc>
                <a:spcPct val="90000"/>
              </a:lnSpc>
              <a:spcAft>
                <a:spcPts val="600"/>
              </a:spcAft>
              <a:buFont typeface="Arial" panose="020B0604020202020204" pitchFamily="34" charset="0"/>
              <a:buChar char="•"/>
            </a:pPr>
            <a:r>
              <a:rPr lang="en-US" b="1" dirty="0"/>
              <a:t>να δημιουργήσουμε </a:t>
            </a:r>
            <a:r>
              <a:rPr lang="el-GR" b="1" dirty="0"/>
              <a:t>δικά </a:t>
            </a:r>
            <a:r>
              <a:rPr lang="en-US" b="1" dirty="0"/>
              <a:t>μας έργα με σημεία, γραμμές, σχήμα</a:t>
            </a:r>
            <a:r>
              <a:rPr lang="el-GR" b="1" dirty="0"/>
              <a:t>τα</a:t>
            </a:r>
            <a:r>
              <a:rPr lang="en-US" b="1" dirty="0"/>
              <a:t> και χρώμα</a:t>
            </a:r>
            <a:r>
              <a:rPr lang="el-GR" b="1" dirty="0"/>
              <a:t>τα</a:t>
            </a:r>
            <a:r>
              <a:rPr lang="en-US" b="1" dirty="0"/>
              <a:t> με μαρκαδόρους μολύβια, τέμπερες, κηρομπογιές, πινέλα κλπ. </a:t>
            </a:r>
            <a:r>
              <a:rPr lang="el-GR" b="1" dirty="0"/>
              <a:t>όπως κάναμε </a:t>
            </a:r>
            <a:r>
              <a:rPr lang="en-US" b="1" dirty="0"/>
              <a:t>και στην κανονική μας </a:t>
            </a:r>
            <a:r>
              <a:rPr lang="en-US" b="1" dirty="0" err="1"/>
              <a:t>τάξη</a:t>
            </a:r>
            <a:endParaRPr lang="en-US" b="1" dirty="0"/>
          </a:p>
          <a:p>
            <a:pPr indent="-228600">
              <a:lnSpc>
                <a:spcPct val="90000"/>
              </a:lnSpc>
              <a:spcAft>
                <a:spcPts val="600"/>
              </a:spcAft>
              <a:buFont typeface="Arial" panose="020B0604020202020204" pitchFamily="34" charset="0"/>
              <a:buChar char="•"/>
            </a:pPr>
            <a:r>
              <a:rPr lang="en-US" b="1" dirty="0"/>
              <a:t> να δημιουργήσουμε δικά μας έργα με </a:t>
            </a:r>
            <a:r>
              <a:rPr lang="el-GR" b="1" dirty="0"/>
              <a:t>σημεία γραμμές, σχήματα και χρώματα χρησιμοποιώντας </a:t>
            </a:r>
            <a:r>
              <a:rPr lang="en-US" b="1" dirty="0" err="1"/>
              <a:t>τους</a:t>
            </a:r>
            <a:r>
              <a:rPr lang="en-US" b="1" dirty="0"/>
              <a:t> υπ</a:t>
            </a:r>
            <a:r>
              <a:rPr lang="en-US" b="1" dirty="0" err="1"/>
              <a:t>ολογιστές</a:t>
            </a:r>
            <a:endParaRPr lang="en-US" b="1" dirty="0"/>
          </a:p>
          <a:p>
            <a:pPr indent="-228600">
              <a:lnSpc>
                <a:spcPct val="90000"/>
              </a:lnSpc>
              <a:spcAft>
                <a:spcPts val="600"/>
              </a:spcAft>
              <a:buFont typeface="Arial" panose="020B0604020202020204" pitchFamily="34" charset="0"/>
              <a:buChar char="•"/>
            </a:pPr>
            <a:r>
              <a:rPr lang="en-US" b="1" dirty="0"/>
              <a:t>να </a:t>
            </a:r>
            <a:r>
              <a:rPr lang="el-GR" b="1" dirty="0"/>
              <a:t>ανακαλύψουμε  δυνατότητες που</a:t>
            </a:r>
            <a:r>
              <a:rPr lang="en-US" b="1" dirty="0"/>
              <a:t> προσφέρουν οι νέες τεχνολογίες και να μάθουμε πολλά για τους υπολογιστές. </a:t>
            </a:r>
          </a:p>
          <a:p>
            <a:pPr>
              <a:lnSpc>
                <a:spcPct val="90000"/>
              </a:lnSpc>
              <a:spcAft>
                <a:spcPts val="600"/>
              </a:spcAft>
            </a:pPr>
            <a:endParaRPr lang="en-US" dirty="0"/>
          </a:p>
        </p:txBody>
      </p:sp>
      <p:sp>
        <p:nvSpPr>
          <p:cNvPr id="151" name="Freeform: Shape 150">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 name="Oval 152">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196" y="2550745"/>
            <a:ext cx="3072384" cy="307238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Skvrna Modrá Kaluž - Vektorová grafika zdarma na Pixabay">
            <a:extLst>
              <a:ext uri="{FF2B5EF4-FFF2-40B4-BE49-F238E27FC236}">
                <a16:creationId xmlns:a16="http://schemas.microsoft.com/office/drawing/2014/main" id="{BE70A725-C392-45BB-A260-6036F4E2F4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1109" b="-3"/>
          <a:stretch/>
        </p:blipFill>
        <p:spPr bwMode="auto">
          <a:xfrm>
            <a:off x="5933788" y="2715337"/>
            <a:ext cx="2743200" cy="2743200"/>
          </a:xfrm>
          <a:custGeom>
            <a:avLst/>
            <a:gdLst/>
            <a:ahLst/>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AE7E32C-09F0-4BFD-8F08-2F592232FD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798" t="14612" r="17947" b="14366"/>
          <a:stretch/>
        </p:blipFill>
        <p:spPr bwMode="auto">
          <a:xfrm>
            <a:off x="8422640" y="169942"/>
            <a:ext cx="3765688" cy="2979658"/>
          </a:xfrm>
          <a:custGeom>
            <a:avLst/>
            <a:gdLst/>
            <a:ahLst/>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noFill/>
          <a:extLst>
            <a:ext uri="{909E8E84-426E-40DD-AFC4-6F175D3DCCD1}">
              <a14:hiddenFill xmlns:a14="http://schemas.microsoft.com/office/drawing/2010/main">
                <a:solidFill>
                  <a:srgbClr val="FFFFFF"/>
                </a:solidFill>
              </a14:hiddenFill>
            </a:ext>
          </a:extLst>
        </p:spPr>
      </p:pic>
      <p:sp>
        <p:nvSpPr>
          <p:cNvPr id="155" name="Freeform: Shape 154">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0930"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7" name="Freeform: Shape 156">
            <a:extLst>
              <a:ext uri="{FF2B5EF4-FFF2-40B4-BE49-F238E27FC236}">
                <a16:creationId xmlns:a16="http://schemas.microsoft.com/office/drawing/2014/main" id="{0640CCAE-325C-4DD0-BB26-38BF690F3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0935"/>
            <a:ext cx="1732108" cy="2175118"/>
          </a:xfrm>
          <a:custGeom>
            <a:avLst/>
            <a:gdLst>
              <a:gd name="connsiteX0" fmla="*/ 644549 w 1732108"/>
              <a:gd name="connsiteY0" fmla="*/ 0 h 2175118"/>
              <a:gd name="connsiteX1" fmla="*/ 1732108 w 1732108"/>
              <a:gd name="connsiteY1" fmla="*/ 1087559 h 2175118"/>
              <a:gd name="connsiteX2" fmla="*/ 644549 w 1732108"/>
              <a:gd name="connsiteY2" fmla="*/ 2175118 h 2175118"/>
              <a:gd name="connsiteX3" fmla="*/ 36485 w 1732108"/>
              <a:gd name="connsiteY3" fmla="*/ 1989380 h 2175118"/>
              <a:gd name="connsiteX4" fmla="*/ 0 w 1732108"/>
              <a:gd name="connsiteY4" fmla="*/ 1959278 h 2175118"/>
              <a:gd name="connsiteX5" fmla="*/ 0 w 1732108"/>
              <a:gd name="connsiteY5" fmla="*/ 215841 h 2175118"/>
              <a:gd name="connsiteX6" fmla="*/ 36485 w 1732108"/>
              <a:gd name="connsiteY6" fmla="*/ 185738 h 2175118"/>
              <a:gd name="connsiteX7" fmla="*/ 644549 w 1732108"/>
              <a:gd name="connsiteY7" fmla="*/ 0 h 217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2108" h="2175118">
                <a:moveTo>
                  <a:pt x="644549" y="0"/>
                </a:moveTo>
                <a:cubicBezTo>
                  <a:pt x="1245191" y="0"/>
                  <a:pt x="1732108" y="486917"/>
                  <a:pt x="1732108" y="1087559"/>
                </a:cubicBezTo>
                <a:cubicBezTo>
                  <a:pt x="1732108" y="1688201"/>
                  <a:pt x="1245191" y="2175118"/>
                  <a:pt x="644549" y="2175118"/>
                </a:cubicBezTo>
                <a:cubicBezTo>
                  <a:pt x="419308" y="2175118"/>
                  <a:pt x="210060" y="2106646"/>
                  <a:pt x="36485" y="1989380"/>
                </a:cubicBezTo>
                <a:lnTo>
                  <a:pt x="0" y="1959278"/>
                </a:lnTo>
                <a:lnTo>
                  <a:pt x="0" y="215841"/>
                </a:lnTo>
                <a:lnTo>
                  <a:pt x="36485" y="185738"/>
                </a:lnTo>
                <a:cubicBezTo>
                  <a:pt x="210060" y="68473"/>
                  <a:pt x="419308" y="0"/>
                  <a:pt x="644549"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40" name="Picture 16" descr="Αριστοτέλης Τζάκος – Ζωγραφική – 2020” στην Ελληνοαμερικανική ...">
            <a:extLst>
              <a:ext uri="{FF2B5EF4-FFF2-40B4-BE49-F238E27FC236}">
                <a16:creationId xmlns:a16="http://schemas.microsoft.com/office/drawing/2014/main" id="{FC82B41B-378D-44D7-A91D-5E2DB01D16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979" r="4" b="1201"/>
          <a:stretch/>
        </p:blipFill>
        <p:spPr bwMode="auto">
          <a:xfrm>
            <a:off x="0" y="4414950"/>
            <a:ext cx="1568072" cy="1847088"/>
          </a:xfrm>
          <a:custGeom>
            <a:avLst/>
            <a:gdLst/>
            <a:ahLst/>
            <a:cxnLst/>
            <a:rect l="l" t="t" r="r" b="b"/>
            <a:pathLst>
              <a:path w="1568092" h="1847088">
                <a:moveTo>
                  <a:pt x="644548" y="0"/>
                </a:moveTo>
                <a:cubicBezTo>
                  <a:pt x="1154607" y="0"/>
                  <a:pt x="1568092" y="413485"/>
                  <a:pt x="1568092" y="923544"/>
                </a:cubicBezTo>
                <a:cubicBezTo>
                  <a:pt x="1568092" y="1433603"/>
                  <a:pt x="1154607" y="1847088"/>
                  <a:pt x="644548" y="1847088"/>
                </a:cubicBezTo>
                <a:cubicBezTo>
                  <a:pt x="453276" y="1847088"/>
                  <a:pt x="275584" y="1788942"/>
                  <a:pt x="128186" y="1689361"/>
                </a:cubicBezTo>
                <a:lnTo>
                  <a:pt x="0" y="1583598"/>
                </a:lnTo>
                <a:lnTo>
                  <a:pt x="0" y="263490"/>
                </a:lnTo>
                <a:lnTo>
                  <a:pt x="128186" y="157727"/>
                </a:lnTo>
                <a:cubicBezTo>
                  <a:pt x="275584" y="58147"/>
                  <a:pt x="453276" y="0"/>
                  <a:pt x="644548" y="0"/>
                </a:cubicBezTo>
                <a:close/>
              </a:path>
            </a:pathLst>
          </a:cu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5338C4A-1165-4C6F-95DB-30D334B8A09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256" r="5" b="13838"/>
          <a:stretch/>
        </p:blipFill>
        <p:spPr bwMode="auto">
          <a:xfrm>
            <a:off x="1818988" y="4604085"/>
            <a:ext cx="3950208" cy="2088462"/>
          </a:xfrm>
          <a:custGeom>
            <a:avLst/>
            <a:gdLst/>
            <a:ahLst/>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noFill/>
          <a:extLst>
            <a:ext uri="{909E8E84-426E-40DD-AFC4-6F175D3DCCD1}">
              <a14:hiddenFill xmlns:a14="http://schemas.microsoft.com/office/drawing/2010/main">
                <a:solidFill>
                  <a:srgbClr val="FFFFFF"/>
                </a:solidFill>
              </a14:hiddenFill>
            </a:ext>
          </a:extLst>
        </p:spPr>
      </p:pic>
      <p:sp>
        <p:nvSpPr>
          <p:cNvPr id="159" name="Freeform: Shape 158">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A816C8A9-8407-45F9-9778-6EA153D025F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21879" b="11040"/>
          <a:stretch/>
        </p:blipFill>
        <p:spPr bwMode="auto">
          <a:xfrm>
            <a:off x="9009416" y="4131546"/>
            <a:ext cx="3178912" cy="2425371"/>
          </a:xfrm>
          <a:custGeom>
            <a:avLst/>
            <a:gdLst/>
            <a:ahLst/>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32583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EC107536-5535-4713-A395-7F3152340681}"/>
              </a:ext>
            </a:extLst>
          </p:cNvPr>
          <p:cNvSpPr/>
          <p:nvPr/>
        </p:nvSpPr>
        <p:spPr>
          <a:xfrm>
            <a:off x="166160" y="365982"/>
            <a:ext cx="7142283" cy="6126036"/>
          </a:xfrm>
          <a:prstGeom prst="rect">
            <a:avLst/>
          </a:prstGeom>
          <a:solidFill>
            <a:schemeClr val="accent2">
              <a:lumMod val="20000"/>
              <a:lumOff val="80000"/>
            </a:schemeClr>
          </a:solidFill>
        </p:spPr>
        <p:txBody>
          <a:bodyPr wrap="square">
            <a:spAutoFit/>
          </a:bodyPr>
          <a:lstStyle/>
          <a:p>
            <a:pPr>
              <a:lnSpc>
                <a:spcPct val="115000"/>
              </a:lnSpc>
              <a:spcAft>
                <a:spcPts val="0"/>
              </a:spcAft>
            </a:pPr>
            <a:endParaRPr lang="el-GR" dirty="0">
              <a:latin typeface="Calibri" panose="020F0502020204030204" pitchFamily="34" charset="0"/>
              <a:ea typeface="Times New Roman" panose="02020603050405020304" pitchFamily="18" charset="0"/>
              <a:cs typeface="Calibri" panose="020F0502020204030204" pitchFamily="34" charset="0"/>
            </a:endParaRPr>
          </a:p>
          <a:p>
            <a:pPr>
              <a:lnSpc>
                <a:spcPct val="115000"/>
              </a:lnSpc>
              <a:spcAft>
                <a:spcPts val="0"/>
              </a:spcAft>
            </a:pPr>
            <a:r>
              <a:rPr lang="el-GR" dirty="0">
                <a:latin typeface="Calibri" panose="020F0502020204030204" pitchFamily="34" charset="0"/>
                <a:ea typeface="Times New Roman" panose="02020603050405020304" pitchFamily="18" charset="0"/>
                <a:cs typeface="Calibri" panose="020F0502020204030204" pitchFamily="34" charset="0"/>
              </a:rPr>
              <a:t>Για να εξοικειωθούμε περισσότερο με τους υπολογιστές  θα φτιάχνουμε τα έργα μας δύο φορές.</a:t>
            </a:r>
          </a:p>
          <a:p>
            <a:pPr>
              <a:lnSpc>
                <a:spcPct val="115000"/>
              </a:lnSpc>
              <a:spcAft>
                <a:spcPts val="0"/>
              </a:spcAft>
            </a:pPr>
            <a:endParaRPr lang="el-GR" dirty="0">
              <a:latin typeface="Calibri" panose="020F0502020204030204" pitchFamily="34" charset="0"/>
              <a:ea typeface="Times New Roman" panose="02020603050405020304" pitchFamily="18" charset="0"/>
              <a:cs typeface="Calibri" panose="020F0502020204030204" pitchFamily="34" charset="0"/>
            </a:endParaRPr>
          </a:p>
          <a:p>
            <a:pPr algn="just">
              <a:lnSpc>
                <a:spcPct val="115000"/>
              </a:lnSpc>
              <a:spcAft>
                <a:spcPts val="0"/>
              </a:spcAft>
            </a:pPr>
            <a:r>
              <a:rPr lang="el-GR" b="1" dirty="0">
                <a:latin typeface="Calibri" panose="020F0502020204030204" pitchFamily="34" charset="0"/>
                <a:ea typeface="Times New Roman" panose="02020603050405020304" pitchFamily="18" charset="0"/>
                <a:cs typeface="Calibri" panose="020F0502020204030204" pitchFamily="34" charset="0"/>
              </a:rPr>
              <a:t>Την πρώτη φορά </a:t>
            </a:r>
            <a:r>
              <a:rPr lang="el-GR" dirty="0">
                <a:latin typeface="Calibri" panose="020F0502020204030204" pitchFamily="34" charset="0"/>
                <a:ea typeface="Times New Roman" panose="02020603050405020304" pitchFamily="18" charset="0"/>
                <a:cs typeface="Calibri" panose="020F0502020204030204" pitchFamily="34" charset="0"/>
              </a:rPr>
              <a:t>θα ζωγραφίζουμε όπως και στην κανονική μας τάξη. </a:t>
            </a:r>
          </a:p>
          <a:p>
            <a:pPr algn="just">
              <a:lnSpc>
                <a:spcPct val="115000"/>
              </a:lnSpc>
              <a:spcAft>
                <a:spcPts val="0"/>
              </a:spcAft>
            </a:pPr>
            <a:r>
              <a:rPr lang="el-GR" dirty="0">
                <a:latin typeface="Calibri" panose="020F0502020204030204" pitchFamily="34" charset="0"/>
                <a:ea typeface="Times New Roman" panose="02020603050405020304" pitchFamily="18" charset="0"/>
                <a:cs typeface="Calibri" panose="020F0502020204030204" pitchFamily="34" charset="0"/>
              </a:rPr>
              <a:t>Θα χρησιμοποιούμε δηλαδή τα </a:t>
            </a:r>
            <a:r>
              <a:rPr lang="el-GR" b="1" dirty="0">
                <a:latin typeface="Calibri" panose="020F0502020204030204" pitchFamily="34" charset="0"/>
                <a:ea typeface="Times New Roman" panose="02020603050405020304" pitchFamily="18" charset="0"/>
                <a:cs typeface="Calibri" panose="020F0502020204030204" pitchFamily="34" charset="0"/>
              </a:rPr>
              <a:t>υλικά της ζωγραφικής</a:t>
            </a:r>
            <a:r>
              <a:rPr lang="el-GR" dirty="0">
                <a:latin typeface="Calibri" panose="020F0502020204030204" pitchFamily="34" charset="0"/>
                <a:ea typeface="Times New Roman" panose="02020603050405020304" pitchFamily="18" charset="0"/>
                <a:cs typeface="Calibri" panose="020F0502020204030204" pitchFamily="34" charset="0"/>
              </a:rPr>
              <a:t>, κηρομπογιές, μαρκαδόρους, ξυλομπογιές ή ακόμη και τέμπερες. Αν θέλουμε να φτιάξουμε το έργο μας με τέμπερες μπορούμε να χρησιμοποιούμε στρογγυλά ή τετράγωνα πινέλα ή και τα δύο είδη. Ότι μας αρέσει ή μας ταιριάζει καλύτερα.</a:t>
            </a:r>
          </a:p>
          <a:p>
            <a:pPr>
              <a:lnSpc>
                <a:spcPct val="115000"/>
              </a:lnSpc>
              <a:spcAft>
                <a:spcPts val="0"/>
              </a:spcAft>
            </a:pPr>
            <a:endParaRPr lang="el-GR" dirty="0">
              <a:latin typeface="Calibri" panose="020F0502020204030204" pitchFamily="34" charset="0"/>
              <a:ea typeface="Times New Roman" panose="02020603050405020304" pitchFamily="18" charset="0"/>
              <a:cs typeface="Calibri" panose="020F0502020204030204" pitchFamily="34" charset="0"/>
            </a:endParaRPr>
          </a:p>
          <a:p>
            <a:pPr>
              <a:lnSpc>
                <a:spcPct val="115000"/>
              </a:lnSpc>
              <a:spcAft>
                <a:spcPts val="0"/>
              </a:spcAft>
            </a:pPr>
            <a:r>
              <a:rPr lang="el-GR" dirty="0">
                <a:latin typeface="Calibri" panose="020F0502020204030204" pitchFamily="34" charset="0"/>
                <a:ea typeface="Times New Roman" panose="02020603050405020304" pitchFamily="18" charset="0"/>
                <a:cs typeface="Calibri" panose="020F0502020204030204" pitchFamily="34" charset="0"/>
              </a:rPr>
              <a:t>Την </a:t>
            </a:r>
            <a:r>
              <a:rPr lang="el-GR" b="1" dirty="0">
                <a:latin typeface="Calibri" panose="020F0502020204030204" pitchFamily="34" charset="0"/>
                <a:ea typeface="Times New Roman" panose="02020603050405020304" pitchFamily="18" charset="0"/>
                <a:cs typeface="Calibri" panose="020F0502020204030204" pitchFamily="34" charset="0"/>
              </a:rPr>
              <a:t>δεύτερη φορά</a:t>
            </a:r>
            <a:r>
              <a:rPr lang="el-GR" dirty="0">
                <a:latin typeface="Calibri" panose="020F0502020204030204" pitchFamily="34" charset="0"/>
                <a:ea typeface="Times New Roman" panose="02020603050405020304" pitchFamily="18" charset="0"/>
                <a:cs typeface="Calibri" panose="020F0502020204030204" pitchFamily="34" charset="0"/>
              </a:rPr>
              <a:t> θα ζωγραφίζουμε </a:t>
            </a:r>
            <a:r>
              <a:rPr lang="el-GR" b="1" dirty="0">
                <a:latin typeface="Calibri" panose="020F0502020204030204" pitchFamily="34" charset="0"/>
                <a:ea typeface="Times New Roman" panose="02020603050405020304" pitchFamily="18" charset="0"/>
                <a:cs typeface="Calibri" panose="020F0502020204030204" pitchFamily="34" charset="0"/>
              </a:rPr>
              <a:t>στον υπολογιστή</a:t>
            </a:r>
            <a:r>
              <a:rPr lang="el-GR" dirty="0">
                <a:latin typeface="Calibri" panose="020F0502020204030204" pitchFamily="34" charset="0"/>
                <a:ea typeface="Times New Roman" panose="02020603050405020304" pitchFamily="18" charset="0"/>
                <a:cs typeface="Calibri" panose="020F0502020204030204" pitchFamily="34" charset="0"/>
              </a:rPr>
              <a:t>. </a:t>
            </a:r>
          </a:p>
          <a:p>
            <a:pPr>
              <a:lnSpc>
                <a:spcPct val="115000"/>
              </a:lnSpc>
              <a:spcAft>
                <a:spcPts val="0"/>
              </a:spcAft>
            </a:pPr>
            <a:r>
              <a:rPr lang="el-GR" dirty="0">
                <a:latin typeface="Calibri" panose="020F0502020204030204" pitchFamily="34" charset="0"/>
                <a:ea typeface="Times New Roman" panose="02020603050405020304" pitchFamily="18" charset="0"/>
                <a:cs typeface="Calibri" panose="020F0502020204030204" pitchFamily="34" charset="0"/>
              </a:rPr>
              <a:t>Για να ζωγραφίσουμε με τον υπολογιστή θα </a:t>
            </a:r>
            <a:r>
              <a:rPr lang="el-GR" dirty="0"/>
              <a:t>χρησιμοποιούμε ένα δωρεάν ψηφιακό εργαλείο ζωγραφικής. </a:t>
            </a:r>
          </a:p>
          <a:p>
            <a:pPr>
              <a:lnSpc>
                <a:spcPct val="115000"/>
              </a:lnSpc>
              <a:spcAft>
                <a:spcPts val="0"/>
              </a:spcAft>
            </a:pPr>
            <a:endParaRPr lang="el-GR" dirty="0"/>
          </a:p>
          <a:p>
            <a:pPr>
              <a:lnSpc>
                <a:spcPct val="115000"/>
              </a:lnSpc>
              <a:spcAft>
                <a:spcPts val="0"/>
              </a:spcAft>
            </a:pPr>
            <a:r>
              <a:rPr lang="el-GR" dirty="0"/>
              <a:t>Μην τρομάξετε είναι πολύ εύκολο στην χρήση</a:t>
            </a:r>
          </a:p>
          <a:p>
            <a:pPr>
              <a:lnSpc>
                <a:spcPct val="115000"/>
              </a:lnSpc>
              <a:spcAft>
                <a:spcPts val="0"/>
              </a:spcAft>
            </a:pPr>
            <a:r>
              <a:rPr lang="el-GR" dirty="0"/>
              <a:t>Αρκεί να πειραματιστούμε λίγο.</a:t>
            </a:r>
          </a:p>
          <a:p>
            <a:pPr>
              <a:lnSpc>
                <a:spcPct val="115000"/>
              </a:lnSpc>
              <a:spcAft>
                <a:spcPts val="0"/>
              </a:spcAft>
            </a:pPr>
            <a:r>
              <a:rPr lang="el-GR" dirty="0"/>
              <a:t>Θα σας αρέσει πολύ!!!</a:t>
            </a:r>
          </a:p>
          <a:p>
            <a:pPr>
              <a:lnSpc>
                <a:spcPct val="115000"/>
              </a:lnSpc>
              <a:spcAft>
                <a:spcPts val="0"/>
              </a:spcAft>
            </a:pPr>
            <a:endParaRPr lang="el-GR" dirty="0">
              <a:latin typeface="Calibri" panose="020F0502020204030204" pitchFamily="34" charset="0"/>
              <a:ea typeface="Times New Roman" panose="02020603050405020304" pitchFamily="18" charset="0"/>
              <a:cs typeface="Calibri" panose="020F0502020204030204" pitchFamily="34" charset="0"/>
            </a:endParaRPr>
          </a:p>
        </p:txBody>
      </p:sp>
      <p:pic>
        <p:nvPicPr>
          <p:cNvPr id="4098" name="Picture 2" descr="Image result for Οι Viktor Bazareli">
            <a:extLst>
              <a:ext uri="{FF2B5EF4-FFF2-40B4-BE49-F238E27FC236}">
                <a16:creationId xmlns:a16="http://schemas.microsoft.com/office/drawing/2014/main" id="{6377F979-3C0D-4555-A0B4-E025351F2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3137" y="2025869"/>
            <a:ext cx="4502703" cy="2806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35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10C66270-3C4B-4A38-8419-42CEA2E84C77}"/>
              </a:ext>
            </a:extLst>
          </p:cNvPr>
          <p:cNvSpPr>
            <a:spLocks noGrp="1"/>
          </p:cNvSpPr>
          <p:nvPr>
            <p:ph idx="1"/>
          </p:nvPr>
        </p:nvSpPr>
        <p:spPr>
          <a:xfrm>
            <a:off x="341376" y="200374"/>
            <a:ext cx="11301984" cy="6457252"/>
          </a:xfrm>
          <a:solidFill>
            <a:schemeClr val="accent6">
              <a:lumMod val="20000"/>
              <a:lumOff val="80000"/>
            </a:schemeClr>
          </a:solidFill>
        </p:spPr>
        <p:txBody>
          <a:bodyPr>
            <a:normAutofit fontScale="77500" lnSpcReduction="20000"/>
          </a:bodyPr>
          <a:lstStyle/>
          <a:p>
            <a:pPr marL="0" indent="0">
              <a:buNone/>
            </a:pPr>
            <a:endParaRPr lang="el-GR" dirty="0"/>
          </a:p>
          <a:p>
            <a:pPr marL="0" indent="0">
              <a:buNone/>
            </a:pPr>
            <a:r>
              <a:rPr lang="el-GR" dirty="0"/>
              <a:t>Το ψηφιακό εργαλείο ζωγραφικής που θα χρησιμοποιήσουμε θα </a:t>
            </a:r>
            <a:r>
              <a:rPr lang="el-GR"/>
              <a:t>το βρούμε </a:t>
            </a:r>
            <a:r>
              <a:rPr lang="el-GR" b="1">
                <a:hlinkClick r:id="rId2"/>
              </a:rPr>
              <a:t>εδώ </a:t>
            </a:r>
            <a:r>
              <a:rPr lang="el-GR"/>
              <a:t>. </a:t>
            </a:r>
            <a:r>
              <a:rPr lang="el-GR" dirty="0">
                <a:latin typeface="Calibri" panose="020F0502020204030204" pitchFamily="34" charset="0"/>
                <a:ea typeface="Times New Roman" panose="02020603050405020304" pitchFamily="18" charset="0"/>
                <a:cs typeface="Calibri" panose="020F0502020204030204" pitchFamily="34" charset="0"/>
              </a:rPr>
              <a:t>Για να το δείτε πρέπει να πατήσετε </a:t>
            </a:r>
            <a:r>
              <a:rPr lang="en-US" dirty="0">
                <a:latin typeface="Calibri" panose="020F0502020204030204" pitchFamily="34" charset="0"/>
                <a:ea typeface="Times New Roman" panose="02020603050405020304" pitchFamily="18" charset="0"/>
                <a:cs typeface="Calibri" panose="020F0502020204030204" pitchFamily="34" charset="0"/>
              </a:rPr>
              <a:t>ctrl </a:t>
            </a:r>
            <a:r>
              <a:rPr lang="el-GR" dirty="0">
                <a:latin typeface="Calibri" panose="020F0502020204030204" pitchFamily="34" charset="0"/>
                <a:ea typeface="Times New Roman" panose="02020603050405020304" pitchFamily="18" charset="0"/>
                <a:cs typeface="Calibri" panose="020F0502020204030204" pitchFamily="34" charset="0"/>
              </a:rPr>
              <a:t>και κλικ.</a:t>
            </a:r>
            <a:endParaRPr lang="el-GR" dirty="0"/>
          </a:p>
          <a:p>
            <a:pPr marL="0" indent="0">
              <a:buNone/>
            </a:pPr>
            <a:endParaRPr lang="el-GR" dirty="0"/>
          </a:p>
          <a:p>
            <a:pPr marL="0" indent="0">
              <a:buNone/>
            </a:pPr>
            <a:r>
              <a:rPr lang="el-GR" dirty="0"/>
              <a:t>Είμαι σίγουρη ότι θα διασκεδάσετε πολύ και θα περάσετε ευχάριστα την ώρα σας αν το χρησιμοποιήσετε</a:t>
            </a:r>
          </a:p>
          <a:p>
            <a:pPr marL="0" indent="0">
              <a:buNone/>
            </a:pPr>
            <a:endParaRPr lang="el-GR" dirty="0"/>
          </a:p>
          <a:p>
            <a:pPr marL="0" indent="0" algn="just">
              <a:buNone/>
            </a:pPr>
            <a:r>
              <a:rPr lang="el-GR" dirty="0"/>
              <a:t>Να σας πω και ένα μυστικό. Το εργαλείο αυτό και εγώ πρώτη φορά το δοκίμασα. Μου το σύστησε ένας συνάδελφος τον λένε Πάνο και  είναι σαΐνι στις νέες τεχνολογίες. </a:t>
            </a:r>
          </a:p>
          <a:p>
            <a:pPr marL="0" indent="0" algn="just">
              <a:buNone/>
            </a:pPr>
            <a:endParaRPr lang="el-GR" dirty="0"/>
          </a:p>
          <a:p>
            <a:pPr marL="0" indent="0" algn="just">
              <a:buNone/>
            </a:pPr>
            <a:r>
              <a:rPr lang="el-GR" dirty="0"/>
              <a:t>Επειδή μου αρέσει πολύ να μαθαίνω, παρόλο που είμαι μεγάλη πια, είπα να το δοκιμάσω τώρα που δεν μπορώ να πάω στο εργαστήριό μου και διασκέδασα πολύ. Έτσι σκέφτηκα  να το μοιραστώ μαζί σας.</a:t>
            </a:r>
          </a:p>
          <a:p>
            <a:pPr marL="0" indent="0" algn="just">
              <a:buNone/>
            </a:pPr>
            <a:endParaRPr lang="el-GR" dirty="0"/>
          </a:p>
          <a:p>
            <a:pPr marL="0" indent="0" algn="just">
              <a:buNone/>
            </a:pPr>
            <a:r>
              <a:rPr lang="el-GR" dirty="0"/>
              <a:t>Για λίγο βέβαια μέχρι να ανοίξει πάλι το σχολείο. Γιατί καλές και οι νέες τεχνολογίες όμως δεν υπάρχει μεγαλύτερη χαρά από το να βουτάς το πινέλο σου στο χρώμα. Αυτό το ξέρουν καλά όλοι οι καλλιτέχνες, μικροί και μεγάλοι.</a:t>
            </a:r>
          </a:p>
          <a:p>
            <a:pPr marL="0" indent="0" algn="just">
              <a:buNone/>
            </a:pPr>
            <a:endParaRPr lang="el-GR" dirty="0"/>
          </a:p>
          <a:p>
            <a:pPr marL="0" indent="0" algn="just">
              <a:buNone/>
            </a:pPr>
            <a:r>
              <a:rPr lang="el-GR" dirty="0"/>
              <a:t>Καλή διασκέδαση παιδιά. </a:t>
            </a:r>
          </a:p>
          <a:p>
            <a:pPr marL="0" indent="0" algn="just">
              <a:buNone/>
            </a:pPr>
            <a:r>
              <a:rPr lang="el-GR" dirty="0"/>
              <a:t>Θα χαρώ πολύ όταν γεμίσει με τις εργασίες σας ο φάκελος ΣΗΜΕΙΟ ΓΡΑΜΜΗ ΣΧΗΜΑ ΧΡΩΜΑ </a:t>
            </a:r>
          </a:p>
          <a:p>
            <a:pPr marL="0" indent="0" algn="just">
              <a:buNone/>
            </a:pPr>
            <a:endParaRPr lang="el-GR" dirty="0"/>
          </a:p>
          <a:p>
            <a:pPr marL="0" indent="0" algn="just">
              <a:buNone/>
            </a:pPr>
            <a:endParaRPr lang="el-GR" dirty="0"/>
          </a:p>
          <a:p>
            <a:pPr marL="0" indent="0" algn="just">
              <a:buNone/>
            </a:pPr>
            <a:endParaRPr lang="el-GR" dirty="0"/>
          </a:p>
          <a:p>
            <a:pPr marL="0" indent="0" algn="just">
              <a:buNone/>
            </a:pPr>
            <a:endParaRPr lang="el-GR" dirty="0"/>
          </a:p>
          <a:p>
            <a:pPr marL="0" indent="0" algn="just">
              <a:buNone/>
            </a:pPr>
            <a:endParaRPr lang="el-GR" dirty="0"/>
          </a:p>
          <a:p>
            <a:pPr marL="0" indent="0" algn="just">
              <a:buNone/>
            </a:pPr>
            <a:endParaRPr lang="el-GR" dirty="0"/>
          </a:p>
          <a:p>
            <a:pPr marL="0" indent="0">
              <a:buNone/>
            </a:pPr>
            <a:endParaRPr lang="el-GR" dirty="0"/>
          </a:p>
        </p:txBody>
      </p:sp>
    </p:spTree>
    <p:extLst>
      <p:ext uri="{BB962C8B-B14F-4D97-AF65-F5344CB8AC3E}">
        <p14:creationId xmlns:p14="http://schemas.microsoft.com/office/powerpoint/2010/main" val="10838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497B917A-FE01-42A3-996F-85E61F9F91CE}"/>
              </a:ext>
            </a:extLst>
          </p:cNvPr>
          <p:cNvSpPr>
            <a:spLocks noGrp="1"/>
          </p:cNvSpPr>
          <p:nvPr>
            <p:ph idx="1"/>
          </p:nvPr>
        </p:nvSpPr>
        <p:spPr>
          <a:xfrm>
            <a:off x="671209" y="1449421"/>
            <a:ext cx="5955758" cy="4072786"/>
          </a:xfrm>
          <a:solidFill>
            <a:srgbClr val="FFC1E4"/>
          </a:solidFill>
        </p:spPr>
        <p:txBody>
          <a:bodyPr>
            <a:normAutofit fontScale="85000" lnSpcReduction="20000"/>
          </a:bodyPr>
          <a:lstStyle/>
          <a:p>
            <a:pPr marL="0" indent="0" algn="just">
              <a:buNone/>
            </a:pPr>
            <a:endParaRPr lang="el-GR" dirty="0"/>
          </a:p>
          <a:p>
            <a:pPr algn="just"/>
            <a:r>
              <a:rPr lang="el-GR" dirty="0"/>
              <a:t>Θέλω να είμαστε όλοι καλά και θα είμαστε</a:t>
            </a:r>
            <a:r>
              <a:rPr lang="en-US" dirty="0"/>
              <a:t>. </a:t>
            </a:r>
            <a:endParaRPr lang="el-GR" dirty="0"/>
          </a:p>
          <a:p>
            <a:pPr algn="just"/>
            <a:endParaRPr lang="el-GR" dirty="0"/>
          </a:p>
          <a:p>
            <a:pPr algn="just"/>
            <a:r>
              <a:rPr lang="en-US" dirty="0"/>
              <a:t>H </a:t>
            </a:r>
            <a:r>
              <a:rPr lang="el-GR" dirty="0"/>
              <a:t>επιστήμη, η θετική σκέψη και η αγάπη που έχουμε ο ένας για τον άλλο θα μας προστατεύσουν. Όλα θα πάνε καλά</a:t>
            </a:r>
          </a:p>
          <a:p>
            <a:endParaRPr lang="el-GR" dirty="0"/>
          </a:p>
          <a:p>
            <a:r>
              <a:rPr lang="el-GR" dirty="0"/>
              <a:t>Έξω άνθισαν οι αμυγδαλιές παιδιά. Επειδή δεν μπορούμε να τις δούμε σας στέλνω μια ανθισμένη αμυγδαλιά του μεγάλου ζωγράφου </a:t>
            </a:r>
            <a:r>
              <a:rPr lang="en-US" dirty="0"/>
              <a:t>Vincent van Gogh</a:t>
            </a:r>
            <a:r>
              <a:rPr lang="el-GR" dirty="0"/>
              <a:t>. Δεν είναι πολύ όμορφη;</a:t>
            </a:r>
          </a:p>
          <a:p>
            <a:endParaRPr lang="el-GR" dirty="0"/>
          </a:p>
          <a:p>
            <a:endParaRPr lang="el-GR" dirty="0"/>
          </a:p>
          <a:p>
            <a:endParaRPr lang="el-GR" dirty="0"/>
          </a:p>
        </p:txBody>
      </p:sp>
      <p:pic>
        <p:nvPicPr>
          <p:cNvPr id="2052" name="Picture 4" descr="Image result for Ανθισμένες αμυγδαλιές van gogh">
            <a:extLst>
              <a:ext uri="{FF2B5EF4-FFF2-40B4-BE49-F238E27FC236}">
                <a16:creationId xmlns:a16="http://schemas.microsoft.com/office/drawing/2014/main" id="{949FA303-92CF-4235-849C-8D4C531EA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489038"/>
            <a:ext cx="418147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76941"/>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800</Words>
  <Application>Microsoft Office PowerPoint</Application>
  <PresentationFormat>Ευρεία οθόνη</PresentationFormat>
  <Paragraphs>80</Paragraphs>
  <Slides>8</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8</vt:i4>
      </vt:variant>
    </vt:vector>
  </HeadingPairs>
  <TitlesOfParts>
    <vt:vector size="12" baseType="lpstr">
      <vt:lpstr>Arial</vt:lpstr>
      <vt:lpstr>Calibri</vt:lpstr>
      <vt:lpstr>Calibri Light</vt:lpstr>
      <vt:lpstr>Θέμα του Office</vt:lpstr>
      <vt:lpstr>Το σημείο, η γραμμή, το σχήμα και το χρώμα</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Το σημείο, η γραμμή, το σχήμα και το χρώμα</dc:title>
  <dc:creator>eleni kartsaka</dc:creator>
  <cp:lastModifiedBy>eleni kartsaka</cp:lastModifiedBy>
  <cp:revision>20</cp:revision>
  <dcterms:created xsi:type="dcterms:W3CDTF">2020-04-29T08:07:43Z</dcterms:created>
  <dcterms:modified xsi:type="dcterms:W3CDTF">2020-05-13T20:23:28Z</dcterms:modified>
</cp:coreProperties>
</file>