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70" r:id="rId3"/>
    <p:sldId id="268" r:id="rId4"/>
    <p:sldId id="261" r:id="rId5"/>
    <p:sldId id="262" r:id="rId6"/>
    <p:sldId id="263" r:id="rId7"/>
    <p:sldId id="266" r:id="rId8"/>
    <p:sldId id="269" r:id="rId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FFCC"/>
    <a:srgbClr val="CC99FF"/>
    <a:srgbClr val="FFC1E4"/>
    <a:srgbClr val="99FFCC"/>
    <a:srgbClr val="CCECFF"/>
    <a:srgbClr val="FDCEFE"/>
    <a:srgbClr val="FBA9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3" autoAdjust="0"/>
    <p:restoredTop sz="94660"/>
  </p:normalViewPr>
  <p:slideViewPr>
    <p:cSldViewPr snapToGrid="0">
      <p:cViewPr varScale="1">
        <p:scale>
          <a:sx n="45" d="100"/>
          <a:sy n="45" d="100"/>
        </p:scale>
        <p:origin x="48" y="6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FB865-2431-4742-910C-EF6DEBC2F4DF}" type="datetimeFigureOut">
              <a:rPr lang="el-GR" smtClean="0"/>
              <a:t>9/2/2023</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2EF53-D262-48D6-8AB1-9C300F223A8A}" type="slidenum">
              <a:rPr lang="el-GR" smtClean="0"/>
              <a:t>‹#›</a:t>
            </a:fld>
            <a:endParaRPr lang="el-GR"/>
          </a:p>
        </p:txBody>
      </p:sp>
    </p:spTree>
    <p:extLst>
      <p:ext uri="{BB962C8B-B14F-4D97-AF65-F5344CB8AC3E}">
        <p14:creationId xmlns:p14="http://schemas.microsoft.com/office/powerpoint/2010/main" val="3088421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A76BCFAC-65D8-47A4-ADA9-0F91E176DA58}" type="slidenum">
              <a:rPr lang="el-GR" smtClean="0"/>
              <a:t>2</a:t>
            </a:fld>
            <a:endParaRPr lang="el-GR"/>
          </a:p>
        </p:txBody>
      </p:sp>
    </p:spTree>
    <p:extLst>
      <p:ext uri="{BB962C8B-B14F-4D97-AF65-F5344CB8AC3E}">
        <p14:creationId xmlns:p14="http://schemas.microsoft.com/office/powerpoint/2010/main" val="1770629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9B1B1AB-78C4-40AA-9A83-687C9F8E0B5B}"/>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61279FEF-300A-4FE1-BED1-B989E5A4F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C036C92E-78BC-430B-826A-2999B5F97B2D}"/>
              </a:ext>
            </a:extLst>
          </p:cNvPr>
          <p:cNvSpPr>
            <a:spLocks noGrp="1"/>
          </p:cNvSpPr>
          <p:nvPr>
            <p:ph type="dt" sz="half" idx="10"/>
          </p:nvPr>
        </p:nvSpPr>
        <p:spPr/>
        <p:txBody>
          <a:bodyPr/>
          <a:lstStyle/>
          <a:p>
            <a:fld id="{814E7723-05B4-4F8D-966F-8C3A7F2CC16B}" type="datetimeFigureOut">
              <a:rPr lang="el-GR" smtClean="0"/>
              <a:t>9/2/2023</a:t>
            </a:fld>
            <a:endParaRPr lang="el-GR"/>
          </a:p>
        </p:txBody>
      </p:sp>
      <p:sp>
        <p:nvSpPr>
          <p:cNvPr id="5" name="Θέση υποσέλιδου 4">
            <a:extLst>
              <a:ext uri="{FF2B5EF4-FFF2-40B4-BE49-F238E27FC236}">
                <a16:creationId xmlns:a16="http://schemas.microsoft.com/office/drawing/2014/main" id="{B1F4C2A6-CA3A-40F1-B047-A4D976BA5B7F}"/>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7FB4A70-5631-4706-8ED4-1E6332E5CECA}"/>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53657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0FD7FA4-7C25-4970-B3D9-5A09E88C2E03}"/>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25BBADF7-87C3-4569-8125-FF9D1540B40F}"/>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A7557040-60BB-462D-83C0-7EA5B979CAAF}"/>
              </a:ext>
            </a:extLst>
          </p:cNvPr>
          <p:cNvSpPr>
            <a:spLocks noGrp="1"/>
          </p:cNvSpPr>
          <p:nvPr>
            <p:ph type="dt" sz="half" idx="10"/>
          </p:nvPr>
        </p:nvSpPr>
        <p:spPr/>
        <p:txBody>
          <a:bodyPr/>
          <a:lstStyle/>
          <a:p>
            <a:fld id="{814E7723-05B4-4F8D-966F-8C3A7F2CC16B}" type="datetimeFigureOut">
              <a:rPr lang="el-GR" smtClean="0"/>
              <a:t>9/2/2023</a:t>
            </a:fld>
            <a:endParaRPr lang="el-GR"/>
          </a:p>
        </p:txBody>
      </p:sp>
      <p:sp>
        <p:nvSpPr>
          <p:cNvPr id="5" name="Θέση υποσέλιδου 4">
            <a:extLst>
              <a:ext uri="{FF2B5EF4-FFF2-40B4-BE49-F238E27FC236}">
                <a16:creationId xmlns:a16="http://schemas.microsoft.com/office/drawing/2014/main" id="{D0D50D8C-FC2D-4F22-9AEF-4A18FBC25BB1}"/>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B557B81-EA46-465E-9253-317C8D87AC84}"/>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377661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C27E83DE-F671-4B4C-88EF-92EB3B0BB529}"/>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D1C3DB47-2D4E-452B-A5C3-FB0D02269BA9}"/>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0D7138A4-7625-441E-BD01-00CF77DCF02F}"/>
              </a:ext>
            </a:extLst>
          </p:cNvPr>
          <p:cNvSpPr>
            <a:spLocks noGrp="1"/>
          </p:cNvSpPr>
          <p:nvPr>
            <p:ph type="dt" sz="half" idx="10"/>
          </p:nvPr>
        </p:nvSpPr>
        <p:spPr/>
        <p:txBody>
          <a:bodyPr/>
          <a:lstStyle/>
          <a:p>
            <a:fld id="{814E7723-05B4-4F8D-966F-8C3A7F2CC16B}" type="datetimeFigureOut">
              <a:rPr lang="el-GR" smtClean="0"/>
              <a:t>9/2/2023</a:t>
            </a:fld>
            <a:endParaRPr lang="el-GR"/>
          </a:p>
        </p:txBody>
      </p:sp>
      <p:sp>
        <p:nvSpPr>
          <p:cNvPr id="5" name="Θέση υποσέλιδου 4">
            <a:extLst>
              <a:ext uri="{FF2B5EF4-FFF2-40B4-BE49-F238E27FC236}">
                <a16:creationId xmlns:a16="http://schemas.microsoft.com/office/drawing/2014/main" id="{EBFD39E3-281F-4376-A0EE-F859B16E231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4B34DAC9-4494-4285-8392-109F66C2D67F}"/>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409735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C05D76-FC77-49F4-A5AF-76B260C46E1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67E186A-38E6-4AB7-851E-AB5F0BDBEE0E}"/>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6BB8F4C7-A540-4D51-AC34-D7E6F10D2B6E}"/>
              </a:ext>
            </a:extLst>
          </p:cNvPr>
          <p:cNvSpPr>
            <a:spLocks noGrp="1"/>
          </p:cNvSpPr>
          <p:nvPr>
            <p:ph type="dt" sz="half" idx="10"/>
          </p:nvPr>
        </p:nvSpPr>
        <p:spPr/>
        <p:txBody>
          <a:bodyPr/>
          <a:lstStyle/>
          <a:p>
            <a:fld id="{814E7723-05B4-4F8D-966F-8C3A7F2CC16B}" type="datetimeFigureOut">
              <a:rPr lang="el-GR" smtClean="0"/>
              <a:t>9/2/2023</a:t>
            </a:fld>
            <a:endParaRPr lang="el-GR"/>
          </a:p>
        </p:txBody>
      </p:sp>
      <p:sp>
        <p:nvSpPr>
          <p:cNvPr id="5" name="Θέση υποσέλιδου 4">
            <a:extLst>
              <a:ext uri="{FF2B5EF4-FFF2-40B4-BE49-F238E27FC236}">
                <a16:creationId xmlns:a16="http://schemas.microsoft.com/office/drawing/2014/main" id="{12C1C8BF-F97C-4B72-A12F-6A0BC183474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BB654C5-D34F-4BCD-8306-C71FBF5ADEF0}"/>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24501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F57BBB6-9E53-4854-AAB1-B9191D0C5F64}"/>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5A276417-5B4F-4B0E-9F83-F2D8B504B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3F7149DC-E46C-48E1-B253-FD16D10DC21C}"/>
              </a:ext>
            </a:extLst>
          </p:cNvPr>
          <p:cNvSpPr>
            <a:spLocks noGrp="1"/>
          </p:cNvSpPr>
          <p:nvPr>
            <p:ph type="dt" sz="half" idx="10"/>
          </p:nvPr>
        </p:nvSpPr>
        <p:spPr/>
        <p:txBody>
          <a:bodyPr/>
          <a:lstStyle/>
          <a:p>
            <a:fld id="{814E7723-05B4-4F8D-966F-8C3A7F2CC16B}" type="datetimeFigureOut">
              <a:rPr lang="el-GR" smtClean="0"/>
              <a:t>9/2/2023</a:t>
            </a:fld>
            <a:endParaRPr lang="el-GR"/>
          </a:p>
        </p:txBody>
      </p:sp>
      <p:sp>
        <p:nvSpPr>
          <p:cNvPr id="5" name="Θέση υποσέλιδου 4">
            <a:extLst>
              <a:ext uri="{FF2B5EF4-FFF2-40B4-BE49-F238E27FC236}">
                <a16:creationId xmlns:a16="http://schemas.microsoft.com/office/drawing/2014/main" id="{FED61F9E-A892-4BCF-AC5D-867B9E6D4310}"/>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FE7D585B-81C6-4561-85C7-7BC5BF1FCA2C}"/>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723443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1056E6-E10B-4D8A-951C-40795CF1425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45FB0BC9-41F4-453F-9A72-2AEE4017B0C2}"/>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D523506F-10AE-420B-9828-0A997152C426}"/>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A8C1C32-8CEA-4CD0-8EB8-7CAD2677ADE1}"/>
              </a:ext>
            </a:extLst>
          </p:cNvPr>
          <p:cNvSpPr>
            <a:spLocks noGrp="1"/>
          </p:cNvSpPr>
          <p:nvPr>
            <p:ph type="dt" sz="half" idx="10"/>
          </p:nvPr>
        </p:nvSpPr>
        <p:spPr/>
        <p:txBody>
          <a:bodyPr/>
          <a:lstStyle/>
          <a:p>
            <a:fld id="{814E7723-05B4-4F8D-966F-8C3A7F2CC16B}" type="datetimeFigureOut">
              <a:rPr lang="el-GR" smtClean="0"/>
              <a:t>9/2/2023</a:t>
            </a:fld>
            <a:endParaRPr lang="el-GR"/>
          </a:p>
        </p:txBody>
      </p:sp>
      <p:sp>
        <p:nvSpPr>
          <p:cNvPr id="6" name="Θέση υποσέλιδου 5">
            <a:extLst>
              <a:ext uri="{FF2B5EF4-FFF2-40B4-BE49-F238E27FC236}">
                <a16:creationId xmlns:a16="http://schemas.microsoft.com/office/drawing/2014/main" id="{E434EE01-17F6-4F62-9118-547E315CF11A}"/>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32FB887B-221E-42F3-B026-4345EEC2944C}"/>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56156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D4FA35-7AD6-42C3-9C38-F047D32F3697}"/>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3F297253-A8CA-4ED0-9991-2DAA012E53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233361D7-17C1-4399-B5A2-B4410D4C92D7}"/>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6AED52D9-E057-45C9-83F8-7BC450CAED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217F258F-171C-4252-BFEB-DDA6F76F9BBA}"/>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70EF3586-EB61-4E30-B89F-A7D5B59E45F4}"/>
              </a:ext>
            </a:extLst>
          </p:cNvPr>
          <p:cNvSpPr>
            <a:spLocks noGrp="1"/>
          </p:cNvSpPr>
          <p:nvPr>
            <p:ph type="dt" sz="half" idx="10"/>
          </p:nvPr>
        </p:nvSpPr>
        <p:spPr/>
        <p:txBody>
          <a:bodyPr/>
          <a:lstStyle/>
          <a:p>
            <a:fld id="{814E7723-05B4-4F8D-966F-8C3A7F2CC16B}" type="datetimeFigureOut">
              <a:rPr lang="el-GR" smtClean="0"/>
              <a:t>9/2/2023</a:t>
            </a:fld>
            <a:endParaRPr lang="el-GR"/>
          </a:p>
        </p:txBody>
      </p:sp>
      <p:sp>
        <p:nvSpPr>
          <p:cNvPr id="8" name="Θέση υποσέλιδου 7">
            <a:extLst>
              <a:ext uri="{FF2B5EF4-FFF2-40B4-BE49-F238E27FC236}">
                <a16:creationId xmlns:a16="http://schemas.microsoft.com/office/drawing/2014/main" id="{3ED9E258-F006-4543-9A97-97F702BD8DD6}"/>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B7F28738-B7C0-4649-A0A7-AC6340479403}"/>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3385747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16B777F-ADA0-4DDC-99A8-55E1BE601E8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C261B633-1805-479C-A799-26A2EDDD0D3D}"/>
              </a:ext>
            </a:extLst>
          </p:cNvPr>
          <p:cNvSpPr>
            <a:spLocks noGrp="1"/>
          </p:cNvSpPr>
          <p:nvPr>
            <p:ph type="dt" sz="half" idx="10"/>
          </p:nvPr>
        </p:nvSpPr>
        <p:spPr/>
        <p:txBody>
          <a:bodyPr/>
          <a:lstStyle/>
          <a:p>
            <a:fld id="{814E7723-05B4-4F8D-966F-8C3A7F2CC16B}" type="datetimeFigureOut">
              <a:rPr lang="el-GR" smtClean="0"/>
              <a:t>9/2/2023</a:t>
            </a:fld>
            <a:endParaRPr lang="el-GR"/>
          </a:p>
        </p:txBody>
      </p:sp>
      <p:sp>
        <p:nvSpPr>
          <p:cNvPr id="4" name="Θέση υποσέλιδου 3">
            <a:extLst>
              <a:ext uri="{FF2B5EF4-FFF2-40B4-BE49-F238E27FC236}">
                <a16:creationId xmlns:a16="http://schemas.microsoft.com/office/drawing/2014/main" id="{BA419BF0-0505-4A0D-90DA-AEABC30E0E73}"/>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89A3E243-827C-421E-A74D-191A189A1019}"/>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30924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E429662A-E3DF-42E1-B15F-7C46F3E0DF7C}"/>
              </a:ext>
            </a:extLst>
          </p:cNvPr>
          <p:cNvSpPr>
            <a:spLocks noGrp="1"/>
          </p:cNvSpPr>
          <p:nvPr>
            <p:ph type="dt" sz="half" idx="10"/>
          </p:nvPr>
        </p:nvSpPr>
        <p:spPr/>
        <p:txBody>
          <a:bodyPr/>
          <a:lstStyle/>
          <a:p>
            <a:fld id="{814E7723-05B4-4F8D-966F-8C3A7F2CC16B}" type="datetimeFigureOut">
              <a:rPr lang="el-GR" smtClean="0"/>
              <a:t>9/2/2023</a:t>
            </a:fld>
            <a:endParaRPr lang="el-GR"/>
          </a:p>
        </p:txBody>
      </p:sp>
      <p:sp>
        <p:nvSpPr>
          <p:cNvPr id="3" name="Θέση υποσέλιδου 2">
            <a:extLst>
              <a:ext uri="{FF2B5EF4-FFF2-40B4-BE49-F238E27FC236}">
                <a16:creationId xmlns:a16="http://schemas.microsoft.com/office/drawing/2014/main" id="{F5774D9F-DC8F-4C06-9249-CC73A0311E3D}"/>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F1B43033-45C3-4A43-91BC-7AB9D4672249}"/>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54259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40B5C5-B7DC-442E-8607-D31745C7B37D}"/>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3C473C6C-B736-4C02-8DB4-AE01B0642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0FC37ACD-0864-4736-ABCA-7E3DF5C65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8B553FD7-A5B4-4D00-8798-AD428BEFB7C9}"/>
              </a:ext>
            </a:extLst>
          </p:cNvPr>
          <p:cNvSpPr>
            <a:spLocks noGrp="1"/>
          </p:cNvSpPr>
          <p:nvPr>
            <p:ph type="dt" sz="half" idx="10"/>
          </p:nvPr>
        </p:nvSpPr>
        <p:spPr/>
        <p:txBody>
          <a:bodyPr/>
          <a:lstStyle/>
          <a:p>
            <a:fld id="{814E7723-05B4-4F8D-966F-8C3A7F2CC16B}" type="datetimeFigureOut">
              <a:rPr lang="el-GR" smtClean="0"/>
              <a:t>9/2/2023</a:t>
            </a:fld>
            <a:endParaRPr lang="el-GR"/>
          </a:p>
        </p:txBody>
      </p:sp>
      <p:sp>
        <p:nvSpPr>
          <p:cNvPr id="6" name="Θέση υποσέλιδου 5">
            <a:extLst>
              <a:ext uri="{FF2B5EF4-FFF2-40B4-BE49-F238E27FC236}">
                <a16:creationId xmlns:a16="http://schemas.microsoft.com/office/drawing/2014/main" id="{B05DBC77-00CB-4F5C-93C4-FFDE2EFF3E13}"/>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240D6A3D-FCB3-40C5-AB49-E8C69FE2A76E}"/>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9395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2F9AA0F-398F-43C1-A51D-FA61AEA43B3D}"/>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FA47A2B1-51B4-44DD-82C3-7E9295DEC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199B9123-56B4-42D8-9A68-3C5B398A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AEF04AAF-7108-42DB-B528-3C68C88F4540}"/>
              </a:ext>
            </a:extLst>
          </p:cNvPr>
          <p:cNvSpPr>
            <a:spLocks noGrp="1"/>
          </p:cNvSpPr>
          <p:nvPr>
            <p:ph type="dt" sz="half" idx="10"/>
          </p:nvPr>
        </p:nvSpPr>
        <p:spPr/>
        <p:txBody>
          <a:bodyPr/>
          <a:lstStyle/>
          <a:p>
            <a:fld id="{814E7723-05B4-4F8D-966F-8C3A7F2CC16B}" type="datetimeFigureOut">
              <a:rPr lang="el-GR" smtClean="0"/>
              <a:t>9/2/2023</a:t>
            </a:fld>
            <a:endParaRPr lang="el-GR"/>
          </a:p>
        </p:txBody>
      </p:sp>
      <p:sp>
        <p:nvSpPr>
          <p:cNvPr id="6" name="Θέση υποσέλιδου 5">
            <a:extLst>
              <a:ext uri="{FF2B5EF4-FFF2-40B4-BE49-F238E27FC236}">
                <a16:creationId xmlns:a16="http://schemas.microsoft.com/office/drawing/2014/main" id="{24BC8D5D-480E-4D7D-8385-C150ACFC4E32}"/>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863586CF-DDE7-4A67-B5B9-C46A2EFABBD3}"/>
              </a:ext>
            </a:extLst>
          </p:cNvPr>
          <p:cNvSpPr>
            <a:spLocks noGrp="1"/>
          </p:cNvSpPr>
          <p:nvPr>
            <p:ph type="sldNum" sz="quarter" idx="12"/>
          </p:nvPr>
        </p:nvSpPr>
        <p:spPr/>
        <p:txBody>
          <a:bodyPr/>
          <a:lstStyle/>
          <a:p>
            <a:fld id="{EA24B074-4D35-4B22-9942-B4529C6941C8}" type="slidenum">
              <a:rPr lang="el-GR" smtClean="0"/>
              <a:t>‹#›</a:t>
            </a:fld>
            <a:endParaRPr lang="el-GR"/>
          </a:p>
        </p:txBody>
      </p:sp>
    </p:spTree>
    <p:extLst>
      <p:ext uri="{BB962C8B-B14F-4D97-AF65-F5344CB8AC3E}">
        <p14:creationId xmlns:p14="http://schemas.microsoft.com/office/powerpoint/2010/main" val="146089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95CD7711-3B85-48DD-B451-D593896D6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D3C44365-0E84-44DD-9BD5-C9B0FE3D33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853954B7-12D1-4339-85C2-CA55AF4A4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E7723-05B4-4F8D-966F-8C3A7F2CC16B}" type="datetimeFigureOut">
              <a:rPr lang="el-GR" smtClean="0"/>
              <a:t>9/2/2023</a:t>
            </a:fld>
            <a:endParaRPr lang="el-GR"/>
          </a:p>
        </p:txBody>
      </p:sp>
      <p:sp>
        <p:nvSpPr>
          <p:cNvPr id="5" name="Θέση υποσέλιδου 4">
            <a:extLst>
              <a:ext uri="{FF2B5EF4-FFF2-40B4-BE49-F238E27FC236}">
                <a16:creationId xmlns:a16="http://schemas.microsoft.com/office/drawing/2014/main" id="{5934D209-2A78-45C3-83C6-D4E691FA5E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9C0F3CC7-A191-419A-8480-F766279DD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4B074-4D35-4B22-9942-B4529C6941C8}" type="slidenum">
              <a:rPr lang="el-GR" smtClean="0"/>
              <a:t>‹#›</a:t>
            </a:fld>
            <a:endParaRPr lang="el-GR"/>
          </a:p>
        </p:txBody>
      </p:sp>
    </p:spTree>
    <p:extLst>
      <p:ext uri="{BB962C8B-B14F-4D97-AF65-F5344CB8AC3E}">
        <p14:creationId xmlns:p14="http://schemas.microsoft.com/office/powerpoint/2010/main" val="282122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dutv.gr/index.php/kallitexnika/copy-of-xromatoistories-klee-miro-van-gogh"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hyperlink" Target="https://kleki.com/?fbclid=IwAR20IpqscrHTqsq_EnghBiaq_lVIh7ukSl4vfznMErYKrV2s_UzOKvOTYv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GVt3Vawu6GE&amp;feature=emb_rel_end" TargetMode="External"/><Relationship Id="rId2" Type="http://schemas.openxmlformats.org/officeDocument/2006/relationships/hyperlink" Target="http://www.edutv.gr/index.php/glossa-logot/kokkini-klosti-o-sofos-zografos-kin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A9A0AF0-54ED-4B0C-A44B-72C6C72E110A}"/>
              </a:ext>
            </a:extLst>
          </p:cNvPr>
          <p:cNvSpPr>
            <a:spLocks noGrp="1"/>
          </p:cNvSpPr>
          <p:nvPr>
            <p:ph type="title"/>
          </p:nvPr>
        </p:nvSpPr>
        <p:spPr>
          <a:xfrm>
            <a:off x="318309" y="75405"/>
            <a:ext cx="11555382" cy="1325563"/>
          </a:xfrm>
        </p:spPr>
        <p:txBody>
          <a:bodyPr/>
          <a:lstStyle/>
          <a:p>
            <a:pPr algn="ctr"/>
            <a:r>
              <a:rPr lang="el-GR" b="1" dirty="0"/>
              <a:t>Φτιάχνω μια ζωγραφιά με τα μορφικά σημεία</a:t>
            </a:r>
            <a:br>
              <a:rPr lang="el-GR" b="1" dirty="0"/>
            </a:br>
            <a:r>
              <a:rPr lang="el-GR" b="1" dirty="0"/>
              <a:t>το σημείο, τη γραμμή, το σχήμα και το χρώμα</a:t>
            </a:r>
          </a:p>
        </p:txBody>
      </p:sp>
      <p:pic>
        <p:nvPicPr>
          <p:cNvPr id="1026" name="Picture 2" descr="Image result for Καντίνσκι">
            <a:extLst>
              <a:ext uri="{FF2B5EF4-FFF2-40B4-BE49-F238E27FC236}">
                <a16:creationId xmlns:a16="http://schemas.microsoft.com/office/drawing/2014/main" id="{2C6CD080-1A23-4BC3-AE4E-F155BADF0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309" y="1519238"/>
            <a:ext cx="7299054" cy="48486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Μιρο">
            <a:extLst>
              <a:ext uri="{FF2B5EF4-FFF2-40B4-BE49-F238E27FC236}">
                <a16:creationId xmlns:a16="http://schemas.microsoft.com/office/drawing/2014/main" id="{C6334FB3-36A6-4BDB-8D81-F0FA28F52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296" y="1519237"/>
            <a:ext cx="3631813" cy="484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19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45DCB6D0-53A8-4619-80EE-DA9E78A3B61F}"/>
              </a:ext>
            </a:extLst>
          </p:cNvPr>
          <p:cNvSpPr>
            <a:spLocks noGrp="1"/>
          </p:cNvSpPr>
          <p:nvPr>
            <p:ph idx="1"/>
          </p:nvPr>
        </p:nvSpPr>
        <p:spPr>
          <a:xfrm>
            <a:off x="-1" y="0"/>
            <a:ext cx="12153239" cy="6857999"/>
          </a:xfrm>
          <a:solidFill>
            <a:schemeClr val="accent5">
              <a:lumMod val="20000"/>
              <a:lumOff val="80000"/>
            </a:schemeClr>
          </a:solidFill>
        </p:spPr>
        <p:txBody>
          <a:bodyPr>
            <a:normAutofit/>
          </a:bodyPr>
          <a:lstStyle/>
          <a:p>
            <a:pPr marL="0" indent="0" algn="ctr">
              <a:buNone/>
            </a:pPr>
            <a:endParaRPr lang="el-GR" dirty="0">
              <a:hlinkClick r:id="rId3"/>
            </a:endParaRPr>
          </a:p>
          <a:p>
            <a:pPr marL="0" indent="0" algn="ctr">
              <a:buNone/>
            </a:pPr>
            <a:endParaRPr lang="el-GR" dirty="0">
              <a:hlinkClick r:id="rId3"/>
            </a:endParaRPr>
          </a:p>
          <a:p>
            <a:pPr marL="0" indent="0" algn="ctr">
              <a:buNone/>
            </a:pPr>
            <a:endParaRPr lang="el-GR" dirty="0">
              <a:hlinkClick r:id="rId3"/>
            </a:endParaRPr>
          </a:p>
          <a:p>
            <a:pPr marL="0" indent="0" algn="ctr">
              <a:buNone/>
            </a:pPr>
            <a:endParaRPr lang="el-GR" dirty="0">
              <a:hlinkClick r:id="rId3"/>
            </a:endParaRPr>
          </a:p>
          <a:p>
            <a:pPr marL="0" indent="0" algn="ctr">
              <a:buNone/>
            </a:pPr>
            <a:endParaRPr lang="el-GR" dirty="0">
              <a:hlinkClick r:id="rId3"/>
            </a:endParaRPr>
          </a:p>
          <a:p>
            <a:pPr marL="0" indent="0" algn="ctr">
              <a:buNone/>
            </a:pPr>
            <a:endParaRPr lang="el-GR" dirty="0">
              <a:hlinkClick r:id="rId3"/>
            </a:endParaRPr>
          </a:p>
          <a:p>
            <a:pPr marL="0" indent="0" algn="ctr">
              <a:buNone/>
            </a:pPr>
            <a:endParaRPr lang="el-GR" dirty="0">
              <a:hlinkClick r:id="rId3"/>
            </a:endParaRPr>
          </a:p>
          <a:p>
            <a:pPr marL="0" indent="0" algn="ctr">
              <a:buNone/>
            </a:pPr>
            <a:endParaRPr lang="el-GR" dirty="0">
              <a:hlinkClick r:id="rId3"/>
            </a:endParaRPr>
          </a:p>
          <a:p>
            <a:pPr marL="0" indent="0" algn="ctr">
              <a:buNone/>
            </a:pPr>
            <a:endParaRPr lang="el-GR" dirty="0">
              <a:hlinkClick r:id="rId3"/>
            </a:endParaRPr>
          </a:p>
          <a:p>
            <a:pPr marL="0" indent="0" algn="ctr">
              <a:buNone/>
            </a:pPr>
            <a:r>
              <a:rPr lang="el-GR" dirty="0">
                <a:hlinkClick r:id="rId3"/>
              </a:rPr>
              <a:t>Εδώ</a:t>
            </a:r>
            <a:r>
              <a:rPr lang="el-GR" dirty="0"/>
              <a:t> μπορείς να δεις  τρεις </a:t>
            </a:r>
            <a:r>
              <a:rPr lang="el-GR" dirty="0" err="1">
                <a:solidFill>
                  <a:srgbClr val="010C14"/>
                </a:solidFill>
              </a:rPr>
              <a:t>Χρωματοϊστορίες</a:t>
            </a:r>
            <a:r>
              <a:rPr lang="en-US" dirty="0">
                <a:solidFill>
                  <a:srgbClr val="010C14"/>
                </a:solidFill>
              </a:rPr>
              <a:t>. </a:t>
            </a:r>
            <a:r>
              <a:rPr lang="el-GR" dirty="0">
                <a:solidFill>
                  <a:srgbClr val="010C14"/>
                </a:solidFill>
              </a:rPr>
              <a:t>Έχουν σχέση με τα έργα του </a:t>
            </a:r>
            <a:r>
              <a:rPr lang="en-US" dirty="0">
                <a:solidFill>
                  <a:srgbClr val="010C14"/>
                </a:solidFill>
              </a:rPr>
              <a:t>Paul Klee, </a:t>
            </a:r>
            <a:r>
              <a:rPr lang="el-GR" dirty="0">
                <a:solidFill>
                  <a:srgbClr val="010C14"/>
                </a:solidFill>
              </a:rPr>
              <a:t>του </a:t>
            </a:r>
            <a:r>
              <a:rPr lang="en-US" dirty="0">
                <a:solidFill>
                  <a:srgbClr val="010C14"/>
                </a:solidFill>
              </a:rPr>
              <a:t>Joan Miro </a:t>
            </a:r>
            <a:r>
              <a:rPr lang="el-GR" dirty="0">
                <a:solidFill>
                  <a:srgbClr val="010C14"/>
                </a:solidFill>
              </a:rPr>
              <a:t>και του </a:t>
            </a:r>
            <a:r>
              <a:rPr lang="en-US" dirty="0">
                <a:solidFill>
                  <a:srgbClr val="010C14"/>
                </a:solidFill>
              </a:rPr>
              <a:t>Vincent Van Gogh</a:t>
            </a:r>
            <a:endParaRPr lang="el-GR" dirty="0">
              <a:solidFill>
                <a:srgbClr val="010C14"/>
              </a:solidFill>
            </a:endParaRPr>
          </a:p>
          <a:p>
            <a:pPr marL="0" indent="0" algn="ctr">
              <a:buNone/>
            </a:pPr>
            <a:r>
              <a:rPr lang="el-GR" dirty="0">
                <a:solidFill>
                  <a:srgbClr val="010C14"/>
                </a:solidFill>
              </a:rPr>
              <a:t>Σκέψου π</a:t>
            </a:r>
            <a:r>
              <a:rPr lang="el-GR" b="0" i="0" dirty="0">
                <a:solidFill>
                  <a:srgbClr val="010C14"/>
                </a:solidFill>
                <a:effectLst/>
              </a:rPr>
              <a:t>οια σου άρεσε περισσότερο και γιατί</a:t>
            </a:r>
            <a:endParaRPr lang="en-US" b="0" i="0" dirty="0">
              <a:solidFill>
                <a:srgbClr val="010C14"/>
              </a:solidFill>
              <a:effectLs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0044" y="1238016"/>
            <a:ext cx="3859992" cy="256195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38016"/>
            <a:ext cx="3799197" cy="256195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0884" y="1238016"/>
            <a:ext cx="4331084" cy="2561958"/>
          </a:xfrm>
          <a:prstGeom prst="rect">
            <a:avLst/>
          </a:prstGeom>
        </p:spPr>
      </p:pic>
    </p:spTree>
    <p:extLst>
      <p:ext uri="{BB962C8B-B14F-4D97-AF65-F5344CB8AC3E}">
        <p14:creationId xmlns:p14="http://schemas.microsoft.com/office/powerpoint/2010/main" val="198496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039281BF-5B29-4DAB-838C-5B8AD6DA1B92}"/>
              </a:ext>
            </a:extLst>
          </p:cNvPr>
          <p:cNvSpPr>
            <a:spLocks noGrp="1"/>
          </p:cNvSpPr>
          <p:nvPr>
            <p:ph idx="1"/>
          </p:nvPr>
        </p:nvSpPr>
        <p:spPr>
          <a:xfrm>
            <a:off x="1577502" y="1157591"/>
            <a:ext cx="8861897" cy="4357993"/>
          </a:xfrm>
          <a:solidFill>
            <a:srgbClr val="FDCEFE"/>
          </a:solidFill>
        </p:spPr>
        <p:txBody>
          <a:bodyPr>
            <a:normAutofit/>
          </a:bodyPr>
          <a:lstStyle/>
          <a:p>
            <a:pPr marL="0" indent="0" algn="ctr">
              <a:lnSpc>
                <a:spcPct val="115000"/>
              </a:lnSpc>
              <a:spcAft>
                <a:spcPts val="0"/>
              </a:spcAft>
              <a:buNone/>
            </a:pPr>
            <a:r>
              <a:rPr lang="el-GR" dirty="0">
                <a:latin typeface="Calibri" panose="020F0502020204030204" pitchFamily="34" charset="0"/>
                <a:ea typeface="Times New Roman" panose="02020603050405020304" pitchFamily="18" charset="0"/>
                <a:cs typeface="Calibri" panose="020F0502020204030204" pitchFamily="34" charset="0"/>
              </a:rPr>
              <a:t>Στο σημερινό μάθημα εκτός από αυτό το </a:t>
            </a:r>
            <a:r>
              <a:rPr lang="en-US" dirty="0" err="1">
                <a:latin typeface="Calibri" panose="020F0502020204030204" pitchFamily="34" charset="0"/>
                <a:ea typeface="Times New Roman" panose="02020603050405020304" pitchFamily="18" charset="0"/>
                <a:cs typeface="Calibri" panose="020F0502020204030204" pitchFamily="34" charset="0"/>
              </a:rPr>
              <a:t>Ppoint</a:t>
            </a:r>
            <a:r>
              <a:rPr lang="el-GR" dirty="0">
                <a:latin typeface="Calibri" panose="020F0502020204030204" pitchFamily="34" charset="0"/>
                <a:ea typeface="Times New Roman" panose="02020603050405020304" pitchFamily="18" charset="0"/>
                <a:cs typeface="Calibri" panose="020F0502020204030204" pitchFamily="34" charset="0"/>
              </a:rPr>
              <a:t> θα χρησιμοποιήσεις: </a:t>
            </a:r>
          </a:p>
          <a:p>
            <a:pPr algn="just">
              <a:lnSpc>
                <a:spcPct val="115000"/>
              </a:lnSpc>
              <a:spcAft>
                <a:spcPts val="0"/>
              </a:spcAft>
            </a:pPr>
            <a:r>
              <a:rPr lang="el-GR" dirty="0">
                <a:latin typeface="Calibri" panose="020F0502020204030204" pitchFamily="34" charset="0"/>
                <a:ea typeface="Times New Roman" panose="02020603050405020304" pitchFamily="18" charset="0"/>
                <a:cs typeface="Calibri" panose="020F0502020204030204" pitchFamily="34" charset="0"/>
              </a:rPr>
              <a:t>(α) Ένα αρχείο ήχου στο οποίο η κυρία Σοφία, εξηγεί τι πρέπει να κάνεις. Μπορείς να το κατεβάσεις πατώντας ένα κλικ πάνω στο φάκελο με το όνομα ΑΡΧΕΙΟ ΗΧΟΥ- ΜΟΡΦΙΚΑ ΣΤΟΙΧΕΙΑ</a:t>
            </a:r>
          </a:p>
          <a:p>
            <a:pPr marL="0" indent="0" algn="just">
              <a:lnSpc>
                <a:spcPct val="115000"/>
              </a:lnSpc>
              <a:spcAft>
                <a:spcPts val="0"/>
              </a:spcAft>
              <a:buNone/>
            </a:pPr>
            <a:r>
              <a:rPr lang="en-US" dirty="0">
                <a:latin typeface="Calibri" panose="020F0502020204030204" pitchFamily="34" charset="0"/>
                <a:ea typeface="Times New Roman" panose="02020603050405020304" pitchFamily="18" charset="0"/>
                <a:cs typeface="Calibri" panose="020F0502020204030204" pitchFamily="34" charset="0"/>
              </a:rPr>
              <a:t>(</a:t>
            </a:r>
            <a:r>
              <a:rPr lang="el-GR" dirty="0">
                <a:latin typeface="Calibri" panose="020F0502020204030204" pitchFamily="34" charset="0"/>
                <a:ea typeface="Times New Roman" panose="02020603050405020304" pitchFamily="18" charset="0"/>
                <a:cs typeface="Calibri" panose="020F0502020204030204" pitchFamily="34" charset="0"/>
              </a:rPr>
              <a:t>γ) Ένα </a:t>
            </a:r>
            <a:r>
              <a:rPr lang="el-GR" dirty="0"/>
              <a:t>ψηφιακό εργαλείο ζωγραφικής για να ζωγραφίσεις στον υπολογιστή. Το εργαλείο θα το βρεις </a:t>
            </a:r>
            <a:r>
              <a:rPr lang="el-GR" dirty="0">
                <a:hlinkClick r:id="rId2"/>
              </a:rPr>
              <a:t>εδώ </a:t>
            </a:r>
            <a:endParaRPr lang="el-GR" dirty="0">
              <a:latin typeface="Calibri" panose="020F0502020204030204" pitchFamily="34" charset="0"/>
              <a:ea typeface="Times New Roman" panose="02020603050405020304" pitchFamily="18" charset="0"/>
              <a:cs typeface="Calibri" panose="020F0502020204030204" pitchFamily="34" charset="0"/>
            </a:endParaRPr>
          </a:p>
          <a:p>
            <a:pPr algn="just"/>
            <a:endParaRPr lang="el-GR" dirty="0"/>
          </a:p>
        </p:txBody>
      </p:sp>
    </p:spTree>
    <p:extLst>
      <p:ext uri="{BB962C8B-B14F-4D97-AF65-F5344CB8AC3E}">
        <p14:creationId xmlns:p14="http://schemas.microsoft.com/office/powerpoint/2010/main" val="195580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CC1C4765-6018-4F21-B9DE-9D4C4A44FB02}"/>
              </a:ext>
            </a:extLst>
          </p:cNvPr>
          <p:cNvSpPr>
            <a:spLocks noGrp="1"/>
          </p:cNvSpPr>
          <p:nvPr>
            <p:ph idx="1"/>
          </p:nvPr>
        </p:nvSpPr>
        <p:spPr>
          <a:xfrm>
            <a:off x="234485" y="210655"/>
            <a:ext cx="11957515" cy="6559796"/>
          </a:xfrm>
          <a:solidFill>
            <a:srgbClr val="FFFFCC"/>
          </a:solidFill>
        </p:spPr>
        <p:txBody>
          <a:bodyPr>
            <a:normAutofit fontScale="55000" lnSpcReduction="20000"/>
          </a:bodyPr>
          <a:lstStyle/>
          <a:p>
            <a:endParaRPr lang="el-GR" b="1" dirty="0"/>
          </a:p>
          <a:p>
            <a:pPr>
              <a:lnSpc>
                <a:spcPct val="170000"/>
              </a:lnSpc>
            </a:pPr>
            <a:r>
              <a:rPr lang="el-GR" sz="3800" b="1" dirty="0"/>
              <a:t>Ας πάρουμε τώρα τα πράγματα με τη σειρά</a:t>
            </a:r>
          </a:p>
          <a:p>
            <a:pPr>
              <a:lnSpc>
                <a:spcPct val="170000"/>
              </a:lnSpc>
            </a:pPr>
            <a:r>
              <a:rPr lang="el-GR" sz="3800" b="1" dirty="0"/>
              <a:t>Θα ξεκινήσουμε σήμερα με ένα πολύ ωραίο παραμύθι για τον </a:t>
            </a:r>
            <a:r>
              <a:rPr lang="el-GR" sz="3800" b="1" dirty="0" err="1"/>
              <a:t>Βάνγκ</a:t>
            </a:r>
            <a:r>
              <a:rPr lang="el-GR" sz="3800" b="1" dirty="0"/>
              <a:t> </a:t>
            </a:r>
            <a:r>
              <a:rPr lang="el-GR" sz="3800" b="1" dirty="0" err="1"/>
              <a:t>Βέι</a:t>
            </a:r>
            <a:r>
              <a:rPr lang="el-GR" sz="3800" b="1" dirty="0"/>
              <a:t> έναν σπουδαίο κινέζο ζωγράφο και ποιητή που θα μας διδάξει πολλά για την αξία της τέχνης και της φαντασίας. Το παραμύθι μπορείς να το δεις </a:t>
            </a:r>
            <a:r>
              <a:rPr lang="el-GR" sz="3800" b="1" dirty="0">
                <a:hlinkClick r:id="rId2"/>
              </a:rPr>
              <a:t>εδώ</a:t>
            </a:r>
            <a:endParaRPr lang="el-GR" sz="3800" b="1" dirty="0"/>
          </a:p>
          <a:p>
            <a:pPr>
              <a:lnSpc>
                <a:spcPct val="170000"/>
              </a:lnSpc>
            </a:pPr>
            <a:r>
              <a:rPr lang="el-GR" sz="3800" b="1" dirty="0"/>
              <a:t>Δες ύστερα ένα βιντεάκι που μας δείχνει πως ο Αλέξης </a:t>
            </a:r>
            <a:r>
              <a:rPr lang="el-GR" sz="3800" b="1" dirty="0" err="1"/>
              <a:t>Ακριθάκης</a:t>
            </a:r>
            <a:r>
              <a:rPr lang="el-GR" sz="3800" b="1" dirty="0"/>
              <a:t> χρησιμοποίησε σημεία γραμμές σχήματα και χρώματα στα έργα του χρησιμοποιώντας διάφορες τεχνικές και υλικά </a:t>
            </a:r>
            <a:r>
              <a:rPr lang="el-GR" sz="3800" b="1" dirty="0">
                <a:hlinkClick r:id="rId3"/>
              </a:rPr>
              <a:t>εδώ</a:t>
            </a:r>
            <a:endParaRPr lang="el-GR" sz="3800" b="1" dirty="0"/>
          </a:p>
          <a:p>
            <a:pPr>
              <a:lnSpc>
                <a:spcPct val="170000"/>
              </a:lnSpc>
            </a:pPr>
            <a:r>
              <a:rPr lang="el-GR" sz="3800" b="1" dirty="0"/>
              <a:t>Μετά άκου  το ΑΡΧΕΙΟ ΗΧΟΥ – ΖΩΓΡΑΦΙΖΩ ΜΕ ΤΑ ΜΟΡΦΙΚΑ ΣΤΟΙΧΕΙΑ</a:t>
            </a:r>
          </a:p>
          <a:p>
            <a:pPr lvl="0">
              <a:lnSpc>
                <a:spcPct val="170000"/>
              </a:lnSpc>
            </a:pPr>
            <a:r>
              <a:rPr lang="el-GR" sz="3800" b="1" dirty="0"/>
              <a:t>Τώρα μπορείς να ζωγραφίσεις ακολουθώντας τις οδηγίες της κυρίας Σοφίας. </a:t>
            </a:r>
          </a:p>
          <a:p>
            <a:pPr lvl="0">
              <a:lnSpc>
                <a:spcPct val="170000"/>
              </a:lnSpc>
            </a:pPr>
            <a:r>
              <a:rPr lang="el-GR" sz="3800" b="1" dirty="0"/>
              <a:t>Αν χρησιμοποίησε τέμπερες άφησε την εργασία σου σε μια άκρη να στεγνώσει και </a:t>
            </a:r>
            <a:r>
              <a:rPr lang="el-GR" sz="3800" b="1" dirty="0" err="1"/>
              <a:t>ξεξουράσου</a:t>
            </a:r>
            <a:r>
              <a:rPr lang="el-GR" sz="3800" b="1" dirty="0"/>
              <a:t> λιγάκι. Τι θα έλεγες να διαβάσεις κανένα ωραίο βιβλίο; Τα βιβλία μπορούν να μας ταξιδέψουν παντού. </a:t>
            </a:r>
          </a:p>
          <a:p>
            <a:pPr lvl="0">
              <a:lnSpc>
                <a:spcPct val="170000"/>
              </a:lnSpc>
            </a:pPr>
            <a:r>
              <a:rPr lang="el-GR" sz="3800" b="1" dirty="0"/>
              <a:t>Όταν ξεκουραστείς μπορείς να ζωγραφίσεις το έργο σου και  στον υπολογιστή.</a:t>
            </a:r>
          </a:p>
        </p:txBody>
      </p:sp>
    </p:spTree>
    <p:extLst>
      <p:ext uri="{BB962C8B-B14F-4D97-AF65-F5344CB8AC3E}">
        <p14:creationId xmlns:p14="http://schemas.microsoft.com/office/powerpoint/2010/main" val="270338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497B917A-FE01-42A3-996F-85E61F9F91CE}"/>
              </a:ext>
            </a:extLst>
          </p:cNvPr>
          <p:cNvSpPr>
            <a:spLocks noGrp="1"/>
          </p:cNvSpPr>
          <p:nvPr>
            <p:ph idx="1"/>
          </p:nvPr>
        </p:nvSpPr>
        <p:spPr>
          <a:xfrm>
            <a:off x="307622" y="1170869"/>
            <a:ext cx="6319345" cy="4351338"/>
          </a:xfrm>
        </p:spPr>
        <p:txBody>
          <a:bodyPr>
            <a:normAutofit fontScale="92500"/>
          </a:bodyPr>
          <a:lstStyle/>
          <a:p>
            <a:pPr marL="0" indent="0" algn="just">
              <a:buNone/>
            </a:pPr>
            <a:endParaRPr lang="el-GR" dirty="0"/>
          </a:p>
          <a:p>
            <a:pPr algn="just"/>
            <a:r>
              <a:rPr lang="el-GR" dirty="0"/>
              <a:t>Θέλω να είμαστε όλοι καλά και θα είμαστε</a:t>
            </a:r>
            <a:r>
              <a:rPr lang="en-US" dirty="0"/>
              <a:t>. </a:t>
            </a:r>
            <a:endParaRPr lang="el-GR" dirty="0"/>
          </a:p>
          <a:p>
            <a:pPr algn="just"/>
            <a:endParaRPr lang="el-GR" dirty="0"/>
          </a:p>
          <a:p>
            <a:pPr algn="just"/>
            <a:r>
              <a:rPr lang="en-US" dirty="0"/>
              <a:t>H </a:t>
            </a:r>
            <a:r>
              <a:rPr lang="el-GR" dirty="0"/>
              <a:t>επιστήμη, η θετική σκέψη και η αγάπη που έχουμε ο ένας για τον άλλο θα μας προστατεύσουν. Όλα θα πάνε καλά</a:t>
            </a:r>
          </a:p>
          <a:p>
            <a:endParaRPr lang="el-GR" dirty="0"/>
          </a:p>
          <a:p>
            <a:r>
              <a:rPr lang="el-GR" dirty="0"/>
              <a:t>Μέχρι να ανθίσουν οι αμυγδαλιές παιδιά σας στέλνω μια ανθισμένη αμυγδαλιά του μεγάλου καλλιτέχνη </a:t>
            </a:r>
            <a:r>
              <a:rPr lang="en-US" dirty="0"/>
              <a:t>Vincent van Gogh</a:t>
            </a:r>
            <a:r>
              <a:rPr lang="el-GR" dirty="0"/>
              <a:t>.</a:t>
            </a:r>
          </a:p>
          <a:p>
            <a:endParaRPr lang="el-GR" dirty="0"/>
          </a:p>
          <a:p>
            <a:endParaRPr lang="el-GR" dirty="0"/>
          </a:p>
          <a:p>
            <a:endParaRPr lang="el-GR" dirty="0"/>
          </a:p>
        </p:txBody>
      </p:sp>
      <p:pic>
        <p:nvPicPr>
          <p:cNvPr id="2052" name="Picture 4" descr="Image result for Ανθισμένες αμυγδαλιές van gogh">
            <a:extLst>
              <a:ext uri="{FF2B5EF4-FFF2-40B4-BE49-F238E27FC236}">
                <a16:creationId xmlns:a16="http://schemas.microsoft.com/office/drawing/2014/main" id="{949FA303-92CF-4235-849C-8D4C531EA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863" y="489038"/>
            <a:ext cx="418147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7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DC7CA65D-4CFD-46AC-8A09-3D1BF7A1D72D}"/>
              </a:ext>
            </a:extLst>
          </p:cNvPr>
          <p:cNvSpPr>
            <a:spLocks noGrp="1"/>
          </p:cNvSpPr>
          <p:nvPr>
            <p:ph idx="1"/>
          </p:nvPr>
        </p:nvSpPr>
        <p:spPr>
          <a:xfrm>
            <a:off x="333703" y="220718"/>
            <a:ext cx="6127044" cy="6416564"/>
          </a:xfrm>
          <a:solidFill>
            <a:srgbClr val="CCECFF"/>
          </a:solidFill>
        </p:spPr>
        <p:txBody>
          <a:bodyPr>
            <a:normAutofit/>
          </a:bodyPr>
          <a:lstStyle/>
          <a:p>
            <a:r>
              <a:rPr lang="el-GR" dirty="0"/>
              <a:t>Όπως θα προσέξατε σε αυτή την παρουσίαση όπου μπόρεσα έβαλα χρώμα. </a:t>
            </a:r>
          </a:p>
          <a:p>
            <a:r>
              <a:rPr lang="el-GR" dirty="0"/>
              <a:t>Και την στόλισα με έργα καλλιτεχνών</a:t>
            </a:r>
          </a:p>
          <a:p>
            <a:endParaRPr lang="el-GR" dirty="0"/>
          </a:p>
          <a:p>
            <a:r>
              <a:rPr lang="el-GR" dirty="0"/>
              <a:t>Έτσι είμαστε εμείς οι καλλιτέχνες παιδιά. </a:t>
            </a:r>
          </a:p>
          <a:p>
            <a:r>
              <a:rPr lang="el-GR" dirty="0"/>
              <a:t>Δεν μπορούμε να ζήσουμε χωρίς τα χρώματα.</a:t>
            </a:r>
          </a:p>
          <a:p>
            <a:r>
              <a:rPr lang="el-GR" dirty="0"/>
              <a:t>Και μας αρέσει πολύ να βλέπουμε εκτός από τα δικά μας έργα και έργα άλλων καλλιτεχνών.</a:t>
            </a:r>
          </a:p>
          <a:p>
            <a:r>
              <a:rPr lang="el-GR" dirty="0"/>
              <a:t> Έτσι δεν είναι παιδιά;</a:t>
            </a:r>
          </a:p>
          <a:p>
            <a:endParaRPr lang="el-GR" dirty="0"/>
          </a:p>
        </p:txBody>
      </p:sp>
      <p:sp>
        <p:nvSpPr>
          <p:cNvPr id="4" name="TextBox 3">
            <a:extLst>
              <a:ext uri="{FF2B5EF4-FFF2-40B4-BE49-F238E27FC236}">
                <a16:creationId xmlns:a16="http://schemas.microsoft.com/office/drawing/2014/main" id="{03385AED-5A78-4F78-B153-E9CDCF81D072}"/>
              </a:ext>
            </a:extLst>
          </p:cNvPr>
          <p:cNvSpPr txBox="1"/>
          <p:nvPr/>
        </p:nvSpPr>
        <p:spPr>
          <a:xfrm>
            <a:off x="6726525" y="4714864"/>
            <a:ext cx="5131772" cy="2031325"/>
          </a:xfrm>
          <a:prstGeom prst="rect">
            <a:avLst/>
          </a:prstGeom>
          <a:solidFill>
            <a:srgbClr val="FFFFCC"/>
          </a:solidFill>
        </p:spPr>
        <p:txBody>
          <a:bodyPr wrap="square" rtlCol="0">
            <a:spAutoFit/>
          </a:bodyPr>
          <a:lstStyle/>
          <a:p>
            <a:pPr algn="just"/>
            <a:r>
              <a:rPr lang="el-GR" dirty="0"/>
              <a:t>Μέχρι την επόμενη φορά που θα γνωριστούμε από κοντά σας στέλνω και μια</a:t>
            </a:r>
            <a:r>
              <a:rPr lang="en-US" dirty="0"/>
              <a:t> selfie </a:t>
            </a:r>
            <a:r>
              <a:rPr lang="el-GR" dirty="0"/>
              <a:t>μου, μια φωτογραφική αυτοπροσωπογραφία μου δηλαδή για να το πούμε και στα ελληνικά. </a:t>
            </a:r>
          </a:p>
          <a:p>
            <a:pPr algn="just"/>
            <a:r>
              <a:rPr lang="el-GR" dirty="0"/>
              <a:t>Γιατί μη ξεχνάμε τα ελληνικά είναι η γλώσσα μας μην αρχίσουμε τα </a:t>
            </a:r>
            <a:r>
              <a:rPr lang="en-US" dirty="0" err="1"/>
              <a:t>greeklish</a:t>
            </a:r>
            <a:r>
              <a:rPr lang="en-US" dirty="0"/>
              <a:t> </a:t>
            </a:r>
            <a:r>
              <a:rPr lang="el-GR" dirty="0"/>
              <a:t>τώρα που μπλέξαμε με τους υπολογιστές.</a:t>
            </a:r>
          </a:p>
        </p:txBody>
      </p:sp>
      <p:pic>
        <p:nvPicPr>
          <p:cNvPr id="5" name="Εικόνα 4" descr="Εικόνα που περιέχει άτομο, άνδρας, φωτιά, ιδιοκτησία&#10;&#10;Περιγραφή που δημιουργήθηκε αυτόματα">
            <a:extLst>
              <a:ext uri="{FF2B5EF4-FFF2-40B4-BE49-F238E27FC236}">
                <a16:creationId xmlns:a16="http://schemas.microsoft.com/office/drawing/2014/main" id="{DF4C60CE-40D2-4476-9502-FD5864605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3685" y="220718"/>
            <a:ext cx="4237451" cy="4320039"/>
          </a:xfrm>
          <a:prstGeom prst="rect">
            <a:avLst/>
          </a:prstGeom>
        </p:spPr>
      </p:pic>
    </p:spTree>
    <p:extLst>
      <p:ext uri="{BB962C8B-B14F-4D97-AF65-F5344CB8AC3E}">
        <p14:creationId xmlns:p14="http://schemas.microsoft.com/office/powerpoint/2010/main" val="56501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D4A894B1-4F79-4F0C-9111-302EA4ACF86C}"/>
              </a:ext>
            </a:extLst>
          </p:cNvPr>
          <p:cNvSpPr>
            <a:spLocks noGrp="1"/>
          </p:cNvSpPr>
          <p:nvPr>
            <p:ph idx="1"/>
          </p:nvPr>
        </p:nvSpPr>
        <p:spPr>
          <a:xfrm>
            <a:off x="1513963" y="638475"/>
            <a:ext cx="9164073" cy="3347738"/>
          </a:xfrm>
          <a:solidFill>
            <a:srgbClr val="FFCCFF"/>
          </a:solidFill>
        </p:spPr>
        <p:txBody>
          <a:bodyPr>
            <a:normAutofit fontScale="25000" lnSpcReduction="20000"/>
          </a:bodyPr>
          <a:lstStyle/>
          <a:p>
            <a:endParaRPr lang="el-GR" dirty="0"/>
          </a:p>
          <a:p>
            <a:pPr marL="0" indent="0" algn="ctr">
              <a:lnSpc>
                <a:spcPct val="170000"/>
              </a:lnSpc>
              <a:buNone/>
            </a:pPr>
            <a:r>
              <a:rPr lang="el-GR" sz="5600" b="1" dirty="0"/>
              <a:t>Ήθελα να σας πειράξω λίγο παιδιά αλλά ήθελα και να δω αν θυμάστε ποιο είναι αυτό το έργο.</a:t>
            </a:r>
          </a:p>
          <a:p>
            <a:pPr algn="ctr">
              <a:lnSpc>
                <a:spcPct val="170000"/>
              </a:lnSpc>
            </a:pPr>
            <a:endParaRPr lang="el-GR" sz="5600" b="1" dirty="0"/>
          </a:p>
          <a:p>
            <a:pPr marL="0" indent="0" algn="ctr">
              <a:lnSpc>
                <a:spcPct val="170000"/>
              </a:lnSpc>
              <a:buNone/>
            </a:pPr>
            <a:r>
              <a:rPr lang="el-GR" sz="5600" b="1" dirty="0"/>
              <a:t>Μην ξεχάσετε να μου το γράψετε ποιο είναι το έργο και ποιος καλλιτέχνης το ζωγράφισε όταν θα έχετε τελειώσει την εργασία σας και θα την έχετε αναρτήσει στην ψηφιακή τάξη. Αλλά μη μπείτε στον πειρασμό να κλέψετε χρησιμοποιώντας την αναζήτηση του υπολογιστή. Μόνοι σας να το βρείτε. </a:t>
            </a:r>
          </a:p>
          <a:p>
            <a:pPr algn="ctr">
              <a:lnSpc>
                <a:spcPct val="170000"/>
              </a:lnSpc>
            </a:pPr>
            <a:endParaRPr lang="el-GR" sz="5600" b="1" dirty="0"/>
          </a:p>
          <a:p>
            <a:pPr algn="ctr">
              <a:lnSpc>
                <a:spcPct val="170000"/>
              </a:lnSpc>
            </a:pPr>
            <a:r>
              <a:rPr lang="el-GR" sz="5600" b="1" dirty="0"/>
              <a:t>Σας φιλώ και σας αγαπώ πολύ όλους. Θέλω πολύ να γνωριστούμε και από </a:t>
            </a:r>
            <a:r>
              <a:rPr lang="el-GR" sz="5600" b="1" dirty="0" err="1"/>
              <a:t>κοντα</a:t>
            </a:r>
            <a:endParaRPr lang="el-GR" sz="5600" b="1" dirty="0"/>
          </a:p>
          <a:p>
            <a:pPr algn="ctr">
              <a:lnSpc>
                <a:spcPct val="170000"/>
              </a:lnSpc>
            </a:pPr>
            <a:endParaRPr lang="el-GR" sz="5600" b="1" dirty="0"/>
          </a:p>
          <a:p>
            <a:pPr algn="ctr">
              <a:lnSpc>
                <a:spcPct val="170000"/>
              </a:lnSpc>
            </a:pPr>
            <a:endParaRPr lang="el-GR" sz="4900" dirty="0"/>
          </a:p>
          <a:p>
            <a:pPr algn="ctr">
              <a:lnSpc>
                <a:spcPct val="170000"/>
              </a:lnSpc>
            </a:pPr>
            <a:r>
              <a:rPr lang="el-GR" sz="4900" dirty="0"/>
              <a:t> </a:t>
            </a:r>
          </a:p>
          <a:p>
            <a:endParaRPr lang="el-GR" dirty="0"/>
          </a:p>
        </p:txBody>
      </p:sp>
      <p:pic>
        <p:nvPicPr>
          <p:cNvPr id="8194" name="Picture 2" descr="Image result for καρδιές">
            <a:extLst>
              <a:ext uri="{FF2B5EF4-FFF2-40B4-BE49-F238E27FC236}">
                <a16:creationId xmlns:a16="http://schemas.microsoft.com/office/drawing/2014/main" id="{3B312D42-CD3D-4A06-BB6C-E326985AB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362" y="4235802"/>
            <a:ext cx="2622198" cy="2622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1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F786FA-18A1-47EB-ABE7-48D08D1C2EBE}"/>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9023DD90-E71B-4B75-A86E-6DBAF8D5FA33}"/>
              </a:ext>
            </a:extLst>
          </p:cNvPr>
          <p:cNvSpPr>
            <a:spLocks noGrp="1"/>
          </p:cNvSpPr>
          <p:nvPr>
            <p:ph idx="1"/>
          </p:nvPr>
        </p:nvSpPr>
        <p:spPr/>
        <p:txBody>
          <a:bodyPr/>
          <a:lstStyle/>
          <a:p>
            <a:r>
              <a:rPr lang="el-GR" dirty="0"/>
              <a:t>Να γράψουν στο </a:t>
            </a:r>
            <a:r>
              <a:rPr lang="en-US" dirty="0" err="1"/>
              <a:t>padlet</a:t>
            </a:r>
            <a:endParaRPr lang="en-US" dirty="0"/>
          </a:p>
          <a:p>
            <a:r>
              <a:rPr lang="en-US" dirty="0"/>
              <a:t>Explore the </a:t>
            </a:r>
            <a:r>
              <a:rPr lang="en-US" dirty="0" err="1"/>
              <a:t>mape</a:t>
            </a:r>
            <a:endParaRPr lang="en-US" dirty="0"/>
          </a:p>
          <a:p>
            <a:r>
              <a:rPr lang="en-US" dirty="0"/>
              <a:t> free sounds</a:t>
            </a:r>
            <a:endParaRPr lang="el-GR" dirty="0"/>
          </a:p>
        </p:txBody>
      </p:sp>
    </p:spTree>
    <p:extLst>
      <p:ext uri="{BB962C8B-B14F-4D97-AF65-F5344CB8AC3E}">
        <p14:creationId xmlns:p14="http://schemas.microsoft.com/office/powerpoint/2010/main" val="116526839"/>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507</Words>
  <Application>Microsoft Office PowerPoint</Application>
  <PresentationFormat>Ευρεία οθόνη</PresentationFormat>
  <Paragraphs>52</Paragraphs>
  <Slides>8</Slides>
  <Notes>1</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8</vt:i4>
      </vt:variant>
    </vt:vector>
  </HeadingPairs>
  <TitlesOfParts>
    <vt:vector size="12" baseType="lpstr">
      <vt:lpstr>Arial</vt:lpstr>
      <vt:lpstr>Calibri</vt:lpstr>
      <vt:lpstr>Calibri Light</vt:lpstr>
      <vt:lpstr>Θέμα του Office</vt:lpstr>
      <vt:lpstr>Φτιάχνω μια ζωγραφιά με τα μορφικά σημεία το σημείο, τη γραμμή, το σχήμα και το χρώμα</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Το σημείο, η γραμμή, το σχήμα και το χρώμα</dc:title>
  <dc:creator>eleni kartsaka</dc:creator>
  <cp:lastModifiedBy>eleni kartsaka</cp:lastModifiedBy>
  <cp:revision>22</cp:revision>
  <dcterms:created xsi:type="dcterms:W3CDTF">2020-04-29T08:07:43Z</dcterms:created>
  <dcterms:modified xsi:type="dcterms:W3CDTF">2023-02-09T16:25:08Z</dcterms:modified>
</cp:coreProperties>
</file>