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2" r:id="rId1"/>
  </p:sldMasterIdLst>
  <p:notesMasterIdLst>
    <p:notesMasterId r:id="rId13"/>
  </p:notesMasterIdLst>
  <p:sldIdLst>
    <p:sldId id="343" r:id="rId2"/>
    <p:sldId id="281" r:id="rId3"/>
    <p:sldId id="260" r:id="rId4"/>
    <p:sldId id="344" r:id="rId5"/>
    <p:sldId id="339" r:id="rId6"/>
    <p:sldId id="340" r:id="rId7"/>
    <p:sldId id="345" r:id="rId8"/>
    <p:sldId id="346" r:id="rId9"/>
    <p:sldId id="341" r:id="rId10"/>
    <p:sldId id="347" r:id="rId11"/>
    <p:sldId id="34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F957234-64B4-470D-8392-033FCBC80B8B}">
          <p14:sldIdLst>
            <p14:sldId id="343"/>
            <p14:sldId id="281"/>
            <p14:sldId id="260"/>
            <p14:sldId id="344"/>
            <p14:sldId id="339"/>
            <p14:sldId id="340"/>
            <p14:sldId id="345"/>
            <p14:sldId id="346"/>
            <p14:sldId id="341"/>
            <p14:sldId id="347"/>
            <p14:sldId id="34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79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1" autoAdjust="0"/>
    <p:restoredTop sz="94700" autoAdjust="0"/>
  </p:normalViewPr>
  <p:slideViewPr>
    <p:cSldViewPr snapToGrid="0">
      <p:cViewPr varScale="1">
        <p:scale>
          <a:sx n="83" d="100"/>
          <a:sy n="83" d="100"/>
        </p:scale>
        <p:origin x="643"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422798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395664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618960-8005-486C-9A75-10CB2AAC16F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713923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973938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18960-8005-486C-9A75-10CB2AAC16F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667141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992451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69284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0910364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64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t>8/25/2021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t>‹#›</a:t>
            </a:fld>
            <a:endParaRPr lang="en-US"/>
          </a:p>
        </p:txBody>
      </p:sp>
      <p:sp>
        <p:nvSpPr>
          <p:cNvPr id="5" name="Title Placeholder 1"/>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p:cNvSpPr txBox="1"/>
          <p:nvPr/>
        </p:nvSpPr>
        <p:spPr>
          <a:xfrm>
            <a:off x="8890000" y="6508752"/>
            <a:ext cx="2844800" cy="365125"/>
          </a:xfrm>
          <a:prstGeom prst="rect">
            <a:avLst/>
          </a:prstGeom>
        </p:spPr>
        <p:txBody>
          <a:bodyPr vert="horz" lIns="91438" tIns="45719" rIns="91438" bIns="45719"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900" kern="1200">
                <a:solidFill>
                  <a:schemeClr val="tx1"/>
                </a:solidFill>
                <a:latin typeface="+mn-lt"/>
                <a:ea typeface="+mn-ea"/>
                <a:cs typeface="+mn-cs"/>
              </a:defRPr>
            </a:lvl2pPr>
            <a:lvl3pPr marL="914400" algn="l" defTabSz="457200" rtl="0" eaLnBrk="1" latinLnBrk="0" hangingPunct="1">
              <a:defRPr sz="1900" kern="1200">
                <a:solidFill>
                  <a:schemeClr val="tx1"/>
                </a:solidFill>
                <a:latin typeface="+mn-lt"/>
                <a:ea typeface="+mn-ea"/>
                <a:cs typeface="+mn-cs"/>
              </a:defRPr>
            </a:lvl3pPr>
            <a:lvl4pPr marL="1371600" algn="l" defTabSz="457200" rtl="0" eaLnBrk="1" latinLnBrk="0" hangingPunct="1">
              <a:defRPr sz="1900" kern="1200">
                <a:solidFill>
                  <a:schemeClr val="tx1"/>
                </a:solidFill>
                <a:latin typeface="+mn-lt"/>
                <a:ea typeface="+mn-ea"/>
                <a:cs typeface="+mn-cs"/>
              </a:defRPr>
            </a:lvl4pPr>
            <a:lvl5pPr marL="1828800" algn="l" defTabSz="457200" rtl="0" eaLnBrk="1" latinLnBrk="0" hangingPunct="1">
              <a:defRPr sz="1900" kern="1200">
                <a:solidFill>
                  <a:schemeClr val="tx1"/>
                </a:solidFill>
                <a:latin typeface="+mn-lt"/>
                <a:ea typeface="+mn-ea"/>
                <a:cs typeface="+mn-cs"/>
              </a:defRPr>
            </a:lvl5pPr>
            <a:lvl6pPr marL="2286000" algn="l" defTabSz="457200" rtl="0" eaLnBrk="1" latinLnBrk="0" hangingPunct="1">
              <a:defRPr sz="1900" kern="1200">
                <a:solidFill>
                  <a:schemeClr val="tx1"/>
                </a:solidFill>
                <a:latin typeface="+mn-lt"/>
                <a:ea typeface="+mn-ea"/>
                <a:cs typeface="+mn-cs"/>
              </a:defRPr>
            </a:lvl6pPr>
            <a:lvl7pPr marL="2743200" algn="l" defTabSz="457200" rtl="0" eaLnBrk="1" latinLnBrk="0" hangingPunct="1">
              <a:defRPr sz="1900" kern="1200">
                <a:solidFill>
                  <a:schemeClr val="tx1"/>
                </a:solidFill>
                <a:latin typeface="+mn-lt"/>
                <a:ea typeface="+mn-ea"/>
                <a:cs typeface="+mn-cs"/>
              </a:defRPr>
            </a:lvl7pPr>
            <a:lvl8pPr marL="3200400" algn="l" defTabSz="457200" rtl="0" eaLnBrk="1" latinLnBrk="0" hangingPunct="1">
              <a:defRPr sz="1900" kern="1200">
                <a:solidFill>
                  <a:schemeClr val="tx1"/>
                </a:solidFill>
                <a:latin typeface="+mn-lt"/>
                <a:ea typeface="+mn-ea"/>
                <a:cs typeface="+mn-cs"/>
              </a:defRPr>
            </a:lvl8pPr>
            <a:lvl9pPr marL="3657600" algn="l" defTabSz="457200" rtl="0" eaLnBrk="1" latinLnBrk="0" hangingPunct="1">
              <a:defRPr sz="1900" kern="1200">
                <a:solidFill>
                  <a:schemeClr val="tx1"/>
                </a:solidFill>
                <a:latin typeface="+mn-lt"/>
                <a:ea typeface="+mn-ea"/>
                <a:cs typeface="+mn-cs"/>
              </a:defRPr>
            </a:lvl9pPr>
          </a:lstStyle>
          <a:p>
            <a:fld id="{EB1023CF-B329-E444-9BAC-9F50F1C2498A}" type="slidenum">
              <a:rPr lang="en-US" smtClean="0"/>
              <a:t>‹#›</a:t>
            </a:fld>
            <a:endParaRPr lang="en-US"/>
          </a:p>
        </p:txBody>
      </p:sp>
    </p:spTree>
    <p:extLst>
      <p:ext uri="{BB962C8B-B14F-4D97-AF65-F5344CB8AC3E}">
        <p14:creationId xmlns:p14="http://schemas.microsoft.com/office/powerpoint/2010/main" val="359821554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75366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3528388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D5D2152-08A9-004F-BE32-52A9C6BDFCAD}" type="datetimeFigureOut">
              <a:rPr lang="en-US" smtClean="0"/>
              <a:t>8/25/2021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t>‹#›</a:t>
            </a:fld>
            <a:endParaRPr lang="en-US"/>
          </a:p>
        </p:txBody>
      </p:sp>
      <p:sp>
        <p:nvSpPr>
          <p:cNvPr id="6" name="Title 1"/>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p:cNvSpPr>
            <a:spLocks noGrp="1"/>
          </p:cNvSpPr>
          <p:nvPr>
            <p:ph type="dt" sz="half" idx="10"/>
          </p:nvPr>
        </p:nvSpPr>
        <p:spPr/>
        <p:txBody>
          <a:bodyPr/>
          <a:lstStyle/>
          <a:p>
            <a:fld id="{AD5D2152-08A9-004F-BE32-52A9C6BDFCAD}" type="datetimeFigureOut">
              <a:rPr lang="en-US" smtClean="0"/>
              <a:t>8/25/2021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288448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2003048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8/25/2021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9291460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8/25/2021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1968148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8/25/2021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6698827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8475992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821671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3A1C593-65D0-4073-BCC9-577B9352EA97}" type="datetimeFigureOut">
              <a:rPr lang="en-US" smtClean="0"/>
              <a:t>8/25/2021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43133125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 id="2147483671" r:id="rId19"/>
    <p:sldLayoutId id="2147483650" r:id="rId20"/>
    <p:sldLayoutId id="2147483652" r:id="rId21"/>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765D27-031F-4B7E-89F0-DFE8EAAF58AF}"/>
              </a:ext>
            </a:extLst>
          </p:cNvPr>
          <p:cNvSpPr txBox="1"/>
          <p:nvPr/>
        </p:nvSpPr>
        <p:spPr>
          <a:xfrm>
            <a:off x="1564698" y="4801668"/>
            <a:ext cx="2681654" cy="163121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Presented By: </a:t>
            </a:r>
          </a:p>
          <a:p>
            <a:r>
              <a:rPr lang="en-US" sz="2000" dirty="0" smtClean="0">
                <a:latin typeface="Arial" panose="020B0604020202020204" pitchFamily="34" charset="0"/>
                <a:cs typeface="Arial" panose="020B0604020202020204" pitchFamily="34" charset="0"/>
              </a:rPr>
              <a:t>Kartik </a:t>
            </a:r>
            <a:r>
              <a:rPr lang="en-US" sz="2000" dirty="0">
                <a:latin typeface="Arial" panose="020B0604020202020204" pitchFamily="34" charset="0"/>
                <a:cs typeface="Arial" panose="020B0604020202020204" pitchFamily="34" charset="0"/>
              </a:rPr>
              <a:t>Bhatia	</a:t>
            </a:r>
          </a:p>
          <a:p>
            <a:r>
              <a:rPr lang="en-US" sz="2000" dirty="0">
                <a:latin typeface="Arial" panose="020B0604020202020204" pitchFamily="34" charset="0"/>
                <a:cs typeface="Arial" panose="020B0604020202020204" pitchFamily="34" charset="0"/>
              </a:rPr>
              <a:t>Lakshay Vasuja</a:t>
            </a:r>
          </a:p>
          <a:p>
            <a:r>
              <a:rPr lang="en-US" sz="2000" dirty="0">
                <a:latin typeface="Arial" panose="020B0604020202020204" pitchFamily="34" charset="0"/>
                <a:cs typeface="Arial" panose="020B0604020202020204" pitchFamily="34" charset="0"/>
              </a:rPr>
              <a:t>Janvi Arya</a:t>
            </a:r>
          </a:p>
          <a:p>
            <a:r>
              <a:rPr lang="en-US" sz="2000" dirty="0">
                <a:latin typeface="Arial" panose="020B0604020202020204" pitchFamily="34" charset="0"/>
                <a:cs typeface="Arial" panose="020B0604020202020204" pitchFamily="34" charset="0"/>
              </a:rPr>
              <a:t>Mayank Gupta          </a:t>
            </a:r>
          </a:p>
        </p:txBody>
      </p:sp>
      <p:sp>
        <p:nvSpPr>
          <p:cNvPr id="4" name="TextBox 3">
            <a:extLst>
              <a:ext uri="{FF2B5EF4-FFF2-40B4-BE49-F238E27FC236}">
                <a16:creationId xmlns:a16="http://schemas.microsoft.com/office/drawing/2014/main" id="{59C7C6B5-2B31-4BEB-9599-8F7E9D5472BD}"/>
              </a:ext>
            </a:extLst>
          </p:cNvPr>
          <p:cNvSpPr txBox="1"/>
          <p:nvPr/>
        </p:nvSpPr>
        <p:spPr>
          <a:xfrm>
            <a:off x="8095043" y="4811282"/>
            <a:ext cx="3300297" cy="1461939"/>
          </a:xfrm>
          <a:prstGeom prst="rect">
            <a:avLst/>
          </a:prstGeom>
          <a:noFill/>
        </p:spPr>
        <p:txBody>
          <a:bodyPr wrap="square" rtlCol="0">
            <a:spAutoFit/>
          </a:bodyPr>
          <a:lstStyle/>
          <a:p>
            <a:pPr algn="ctr">
              <a:lnSpc>
                <a:spcPct val="115000"/>
              </a:lnSpc>
            </a:pPr>
            <a:r>
              <a:rPr lang="en-IN" sz="2000" dirty="0">
                <a:effectLst/>
                <a:latin typeface="Arial" panose="020B0604020202020204" pitchFamily="34" charset="0"/>
                <a:ea typeface="Times New Roman" panose="02020603050405020304" pitchFamily="18" charset="0"/>
                <a:cs typeface="Arial" panose="020B0604020202020204" pitchFamily="34" charset="0"/>
              </a:rPr>
              <a:t>Under the guidance of  </a:t>
            </a:r>
            <a:endParaRPr lang="en-IN" sz="2000" dirty="0">
              <a:effectLst/>
              <a:latin typeface="Arial" panose="020B0604020202020204" pitchFamily="34" charset="0"/>
              <a:ea typeface="Arial" panose="020B0604020202020204" pitchFamily="34" charset="0"/>
              <a:cs typeface="Arial" panose="020B0604020202020204" pitchFamily="34" charset="0"/>
            </a:endParaRPr>
          </a:p>
          <a:p>
            <a:pPr algn="ctr">
              <a:lnSpc>
                <a:spcPct val="115000"/>
              </a:lnSpc>
            </a:pPr>
            <a:r>
              <a:rPr lang="en-IN" sz="2000" dirty="0">
                <a:effectLst/>
                <a:latin typeface="Arial" panose="020B0604020202020204" pitchFamily="34" charset="0"/>
                <a:ea typeface="Times New Roman" panose="02020603050405020304" pitchFamily="18" charset="0"/>
                <a:cs typeface="Arial" panose="020B0604020202020204" pitchFamily="34" charset="0"/>
              </a:rPr>
              <a:t>Mr. Hitesh Kumar </a:t>
            </a:r>
            <a:endParaRPr lang="en-IN" sz="2000" dirty="0" smtClean="0">
              <a:effectLst/>
              <a:latin typeface="Arial" panose="020B0604020202020204" pitchFamily="34" charset="0"/>
              <a:ea typeface="Times New Roman" panose="02020603050405020304" pitchFamily="18" charset="0"/>
              <a:cs typeface="Arial" panose="020B0604020202020204" pitchFamily="34" charset="0"/>
            </a:endParaRPr>
          </a:p>
          <a:p>
            <a:pPr algn="ctr">
              <a:lnSpc>
                <a:spcPct val="115000"/>
              </a:lnSpc>
            </a:pPr>
            <a:r>
              <a:rPr lang="en-IN" sz="2000" dirty="0" smtClean="0">
                <a:effectLst/>
                <a:latin typeface="Arial" panose="020B0604020202020204" pitchFamily="34" charset="0"/>
                <a:ea typeface="Times New Roman" panose="02020603050405020304" pitchFamily="18" charset="0"/>
                <a:cs typeface="Arial" panose="020B0604020202020204" pitchFamily="34" charset="0"/>
              </a:rPr>
              <a:t>Sharma</a:t>
            </a:r>
            <a:endParaRPr lang="en-IN" sz="2000" dirty="0">
              <a:effectLst/>
              <a:latin typeface="Arial" panose="020B0604020202020204" pitchFamily="34" charset="0"/>
              <a:ea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EBC287E-AD98-4231-90F2-7F1DD2878FAE}"/>
              </a:ext>
            </a:extLst>
          </p:cNvPr>
          <p:cNvSpPr txBox="1"/>
          <p:nvPr/>
        </p:nvSpPr>
        <p:spPr>
          <a:xfrm>
            <a:off x="1861682" y="481687"/>
            <a:ext cx="8233663" cy="1569660"/>
          </a:xfrm>
          <a:prstGeom prst="rect">
            <a:avLst/>
          </a:prstGeom>
          <a:noFill/>
        </p:spPr>
        <p:txBody>
          <a:bodyPr wrap="square" rtlCol="0">
            <a:spAutoFit/>
          </a:bodyPr>
          <a:lstStyle/>
          <a:p>
            <a:pPr algn="ctr"/>
            <a:r>
              <a:rPr lang="en-US" sz="4800" b="1" spc="800" dirty="0">
                <a:solidFill>
                  <a:schemeClr val="tx2"/>
                </a:solidFill>
                <a:latin typeface="Lato Black" charset="0"/>
                <a:ea typeface="Lato Black" charset="0"/>
                <a:cs typeface="Lato Black" charset="0"/>
              </a:rPr>
              <a:t>DEMAND</a:t>
            </a:r>
          </a:p>
          <a:p>
            <a:pPr algn="ctr"/>
            <a:r>
              <a:rPr lang="en-US" sz="4800" b="1" spc="800" dirty="0">
                <a:solidFill>
                  <a:schemeClr val="tx2"/>
                </a:solidFill>
                <a:latin typeface="Lato Black" charset="0"/>
                <a:ea typeface="Lato Black" charset="0"/>
                <a:cs typeface="Lato Black" charset="0"/>
              </a:rPr>
              <a:t>FORECASTING</a:t>
            </a:r>
          </a:p>
        </p:txBody>
      </p:sp>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l="210" t="14545" r="108" b="24041"/>
          <a:stretch/>
        </p:blipFill>
        <p:spPr>
          <a:xfrm>
            <a:off x="3458838" y="2164357"/>
            <a:ext cx="5183575" cy="2514688"/>
          </a:xfrm>
          <a:prstGeom prst="rect">
            <a:avLst/>
          </a:prstGeom>
        </p:spPr>
      </p:pic>
    </p:spTree>
    <p:extLst>
      <p:ext uri="{BB962C8B-B14F-4D97-AF65-F5344CB8AC3E}">
        <p14:creationId xmlns:p14="http://schemas.microsoft.com/office/powerpoint/2010/main" val="2185643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05728" y="1273752"/>
            <a:ext cx="5680808" cy="3113520"/>
          </a:xfrm>
          <a:prstGeom prst="rect">
            <a:avLst/>
          </a:prstGeom>
        </p:spPr>
      </p:pic>
      <p:sp>
        <p:nvSpPr>
          <p:cNvPr id="5" name="TextBox 4"/>
          <p:cNvSpPr txBox="1"/>
          <p:nvPr/>
        </p:nvSpPr>
        <p:spPr>
          <a:xfrm>
            <a:off x="2154826" y="4655127"/>
            <a:ext cx="8044873" cy="369332"/>
          </a:xfrm>
          <a:prstGeom prst="rect">
            <a:avLst/>
          </a:prstGeom>
          <a:noFill/>
        </p:spPr>
        <p:txBody>
          <a:bodyPr wrap="square" rtlCol="0">
            <a:spAutoFit/>
          </a:bodyPr>
          <a:lstStyle/>
          <a:p>
            <a:r>
              <a:rPr lang="en-US" dirty="0" smtClean="0"/>
              <a:t>Total Production and Target value of Five years Grouped by PlantId</a:t>
            </a:r>
            <a:endParaRPr lang="en-IN" dirty="0"/>
          </a:p>
        </p:txBody>
      </p:sp>
    </p:spTree>
    <p:extLst>
      <p:ext uri="{BB962C8B-B14F-4D97-AF65-F5344CB8AC3E}">
        <p14:creationId xmlns:p14="http://schemas.microsoft.com/office/powerpoint/2010/main" val="2876344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A1A64-3CE5-4DA2-9B1D-16508507AA86}"/>
              </a:ext>
            </a:extLst>
          </p:cNvPr>
          <p:cNvSpPr>
            <a:spLocks noGrp="1"/>
          </p:cNvSpPr>
          <p:nvPr>
            <p:ph type="title"/>
          </p:nvPr>
        </p:nvSpPr>
        <p:spPr>
          <a:xfrm>
            <a:off x="3942594" y="703723"/>
            <a:ext cx="4306809" cy="1143000"/>
          </a:xfrm>
        </p:spPr>
        <p:txBody>
          <a:bodyPr>
            <a:noAutofit/>
          </a:bodyPr>
          <a:lstStyle/>
          <a:p>
            <a:r>
              <a:rPr lang="en-US" sz="4800" dirty="0">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1A67EDBB-6F52-4B3E-BC2E-2F784BF2F4CD}"/>
              </a:ext>
            </a:extLst>
          </p:cNvPr>
          <p:cNvSpPr>
            <a:spLocks noGrp="1"/>
          </p:cNvSpPr>
          <p:nvPr>
            <p:ph idx="1"/>
          </p:nvPr>
        </p:nvSpPr>
        <p:spPr>
          <a:xfrm>
            <a:off x="937796" y="2205568"/>
            <a:ext cx="10316407" cy="2446864"/>
          </a:xfrm>
        </p:spPr>
        <p:txBody>
          <a:bodyPr>
            <a:noAutofit/>
          </a:bodyPr>
          <a:lstStyle/>
          <a:p>
            <a:pPr marL="0" indent="0">
              <a:buNone/>
            </a:pPr>
            <a:r>
              <a:rPr lang="en-US" sz="2400" dirty="0">
                <a:effectLst/>
                <a:latin typeface="Times New Roman" panose="02020603050405020304" pitchFamily="18" charset="0"/>
                <a:ea typeface="Arial" panose="020B0604020202020204" pitchFamily="34" charset="0"/>
              </a:rPr>
              <a:t>We built a predictive model to analyze or predict the future targets or sales so that any firm can work on their various factors to improve their future sales or productions based on the forecasting. In this model we are also visualizing the predictions on Power BI which proves to be user friendly. This model helps different sectors like the Cement Factory dataset on which we have performed the analysis to enhance their various fields.</a:t>
            </a:r>
            <a:endParaRPr lang="en-US" sz="2400" dirty="0"/>
          </a:p>
        </p:txBody>
      </p:sp>
    </p:spTree>
    <p:extLst>
      <p:ext uri="{BB962C8B-B14F-4D97-AF65-F5344CB8AC3E}">
        <p14:creationId xmlns:p14="http://schemas.microsoft.com/office/powerpoint/2010/main" val="2231050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4183158" y="469383"/>
            <a:ext cx="3825683" cy="830997"/>
          </a:xfrm>
          <a:prstGeom prst="rect">
            <a:avLst/>
          </a:prstGeom>
          <a:noFill/>
          <a:ln w="9525">
            <a:noFill/>
          </a:ln>
        </p:spPr>
        <p:txBody>
          <a:bodyPr wrap="square">
            <a:spAutoFit/>
          </a:bodyPr>
          <a:lstStyle/>
          <a:p>
            <a:pPr indent="0" algn="ctr"/>
            <a:r>
              <a:rPr lang="en-US" sz="4800" dirty="0">
                <a:effectLst>
                  <a:outerShdw blurRad="38100" dist="38100" dir="2700000" algn="tl">
                    <a:srgbClr val="000000">
                      <a:alpha val="43137"/>
                    </a:srgbClr>
                  </a:outerShdw>
                </a:effectLst>
                <a:latin typeface="+mj-lt"/>
                <a:cs typeface="+mj-lt"/>
              </a:rPr>
              <a:t>CONTENT</a:t>
            </a:r>
            <a:r>
              <a:rPr lang="en-US" sz="4800" b="1" dirty="0">
                <a:latin typeface="Times New Roman" panose="02020603050405020304" charset="0"/>
              </a:rPr>
              <a:t> </a:t>
            </a:r>
            <a:endParaRPr lang="en-US" sz="4800" dirty="0"/>
          </a:p>
        </p:txBody>
      </p:sp>
      <p:sp>
        <p:nvSpPr>
          <p:cNvPr id="5" name="Text Box 4"/>
          <p:cNvSpPr txBox="1"/>
          <p:nvPr/>
        </p:nvSpPr>
        <p:spPr>
          <a:xfrm>
            <a:off x="2549569" y="1677296"/>
            <a:ext cx="5626765" cy="4893647"/>
          </a:xfrm>
          <a:prstGeom prst="rect">
            <a:avLst/>
          </a:prstGeom>
          <a:noFill/>
        </p:spPr>
        <p:txBody>
          <a:bodyPr wrap="square" rtlCol="0">
            <a:spAutoFit/>
          </a:bodyPr>
          <a:lstStyle/>
          <a:p>
            <a:pPr marL="342900" indent="-342900">
              <a:buFont typeface="Wingdings" panose="05000000000000000000" pitchFamily="2" charset="2"/>
              <a:buChar char="§"/>
            </a:pPr>
            <a:r>
              <a:rPr lang="en-US" sz="2400" dirty="0"/>
              <a:t>Objectives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Proposed Solution</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Target Audience</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Technologies used</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Project Flow</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smtClean="0"/>
              <a:t>Results</a:t>
            </a:r>
            <a:endParaRPr lang="en-US" sz="2400" dirty="0"/>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858" y="745737"/>
            <a:ext cx="3796283" cy="870000"/>
          </a:xfrm>
        </p:spPr>
        <p:txBody>
          <a:bodyPr>
            <a:noAutofit/>
          </a:bodyPr>
          <a:lstStyle/>
          <a:p>
            <a:r>
              <a:rPr lang="en-US" sz="4800" dirty="0">
                <a:effectLst>
                  <a:outerShdw blurRad="38100" dist="38100" dir="2700000" algn="tl">
                    <a:srgbClr val="000000">
                      <a:alpha val="43137"/>
                    </a:srgbClr>
                  </a:outerShdw>
                </a:effectLst>
              </a:rPr>
              <a:t>OBJECTIVES</a:t>
            </a:r>
          </a:p>
        </p:txBody>
      </p:sp>
      <p:sp>
        <p:nvSpPr>
          <p:cNvPr id="3" name="Text Box 2"/>
          <p:cNvSpPr txBox="1"/>
          <p:nvPr/>
        </p:nvSpPr>
        <p:spPr>
          <a:xfrm>
            <a:off x="1881736" y="2466274"/>
            <a:ext cx="9590140" cy="2308324"/>
          </a:xfrm>
          <a:prstGeom prst="rect">
            <a:avLst/>
          </a:prstGeom>
          <a:noFill/>
        </p:spPr>
        <p:txBody>
          <a:bodyPr wrap="square" rtlCol="0">
            <a:spAutoFit/>
          </a:bodyPr>
          <a:lstStyle/>
          <a:p>
            <a:r>
              <a:rPr lang="en-US" sz="2400" dirty="0"/>
              <a:t>Transactional Sales data of a cement company will be pulled into Azure SQL Database, using Azure DataFactory. The pulled data will then be read into Azure Databricks where a predictive model will be built. The predictions will be made into Azure Databricks. The predictions will then be exported to the SQL database and will then be visualized on PowerBI.</a:t>
            </a:r>
          </a:p>
        </p:txBody>
      </p:sp>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ackgroundRemoval t="0" b="92383" l="0" r="95508"/>
                    </a14:imgEffect>
                  </a14:imgLayer>
                </a14:imgProps>
              </a:ext>
              <a:ext uri="{28A0092B-C50C-407E-A947-70E740481C1C}">
                <a14:useLocalDpi xmlns:a14="http://schemas.microsoft.com/office/drawing/2010/main" val="0"/>
              </a:ext>
            </a:extLst>
          </a:blip>
          <a:stretch>
            <a:fillRect/>
          </a:stretch>
        </p:blipFill>
        <p:spPr>
          <a:xfrm>
            <a:off x="8986981" y="427181"/>
            <a:ext cx="1625601" cy="16256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6C1E-DEDC-4B37-9E9D-EF5BAB4EDDC6}"/>
              </a:ext>
            </a:extLst>
          </p:cNvPr>
          <p:cNvSpPr>
            <a:spLocks noGrp="1"/>
          </p:cNvSpPr>
          <p:nvPr>
            <p:ph type="title"/>
          </p:nvPr>
        </p:nvSpPr>
        <p:spPr>
          <a:xfrm>
            <a:off x="2798685" y="480975"/>
            <a:ext cx="6594629" cy="824044"/>
          </a:xfrm>
        </p:spPr>
        <p:txBody>
          <a:bodyPr>
            <a:noAutofit/>
          </a:bodyPr>
          <a:lstStyle/>
          <a:p>
            <a:r>
              <a:rPr lang="en-US" sz="4800" dirty="0">
                <a:effectLst>
                  <a:outerShdw blurRad="38100" dist="38100" dir="2700000" algn="tl">
                    <a:srgbClr val="000000">
                      <a:alpha val="43137"/>
                    </a:srgbClr>
                  </a:outerShdw>
                </a:effectLst>
              </a:rPr>
              <a:t>PROPOSED SOLUTION</a:t>
            </a:r>
          </a:p>
        </p:txBody>
      </p:sp>
      <p:pic>
        <p:nvPicPr>
          <p:cNvPr id="5" name="Picture 4">
            <a:extLst>
              <a:ext uri="{FF2B5EF4-FFF2-40B4-BE49-F238E27FC236}">
                <a16:creationId xmlns:a16="http://schemas.microsoft.com/office/drawing/2014/main" id="{BC02DFB8-25E6-4852-9215-49609E2E005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97945" l="0" r="98565"/>
                    </a14:imgEffect>
                  </a14:imgLayer>
                </a14:imgProps>
              </a:ext>
              <a:ext uri="{28A0092B-C50C-407E-A947-70E740481C1C}">
                <a14:useLocalDpi xmlns:a14="http://schemas.microsoft.com/office/drawing/2010/main" val="0"/>
              </a:ext>
            </a:extLst>
          </a:blip>
          <a:stretch>
            <a:fillRect/>
          </a:stretch>
        </p:blipFill>
        <p:spPr>
          <a:xfrm>
            <a:off x="3343565" y="1673093"/>
            <a:ext cx="4992684" cy="4292331"/>
          </a:xfrm>
          <a:prstGeom prst="rect">
            <a:avLst/>
          </a:prstGeom>
        </p:spPr>
      </p:pic>
    </p:spTree>
    <p:extLst>
      <p:ext uri="{BB962C8B-B14F-4D97-AF65-F5344CB8AC3E}">
        <p14:creationId xmlns:p14="http://schemas.microsoft.com/office/powerpoint/2010/main" val="209186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070DD-15C2-4B87-B458-85B39B9EF160}"/>
              </a:ext>
            </a:extLst>
          </p:cNvPr>
          <p:cNvSpPr>
            <a:spLocks noGrp="1"/>
          </p:cNvSpPr>
          <p:nvPr>
            <p:ph type="title"/>
          </p:nvPr>
        </p:nvSpPr>
        <p:spPr>
          <a:xfrm>
            <a:off x="3287697" y="627214"/>
            <a:ext cx="5616606" cy="1032910"/>
          </a:xfrm>
        </p:spPr>
        <p:txBody>
          <a:bodyPr>
            <a:normAutofit/>
          </a:bodyPr>
          <a:lstStyle/>
          <a:p>
            <a:r>
              <a:rPr lang="en-US" sz="4800" dirty="0">
                <a:effectLst>
                  <a:outerShdw blurRad="38100" dist="38100" dir="2700000" algn="tl">
                    <a:srgbClr val="000000">
                      <a:alpha val="43137"/>
                    </a:srgbClr>
                  </a:outerShdw>
                </a:effectLst>
              </a:rPr>
              <a:t>TARGET AUDIENCE</a:t>
            </a:r>
          </a:p>
        </p:txBody>
      </p:sp>
      <p:sp>
        <p:nvSpPr>
          <p:cNvPr id="3" name="Content Placeholder 2">
            <a:extLst>
              <a:ext uri="{FF2B5EF4-FFF2-40B4-BE49-F238E27FC236}">
                <a16:creationId xmlns:a16="http://schemas.microsoft.com/office/drawing/2014/main" id="{2EDF280F-EF1C-41F7-821E-BA477389F73F}"/>
              </a:ext>
            </a:extLst>
          </p:cNvPr>
          <p:cNvSpPr>
            <a:spLocks noGrp="1"/>
          </p:cNvSpPr>
          <p:nvPr>
            <p:ph idx="1"/>
          </p:nvPr>
        </p:nvSpPr>
        <p:spPr>
          <a:xfrm>
            <a:off x="1219200" y="2394225"/>
            <a:ext cx="9869010" cy="2595025"/>
          </a:xfrm>
        </p:spPr>
        <p:txBody>
          <a:bodyPr>
            <a:noAutofit/>
          </a:bodyPr>
          <a:lstStyle/>
          <a:p>
            <a:pPr>
              <a:buFont typeface="Wingdings" panose="05000000000000000000" pitchFamily="2" charset="2"/>
              <a:buChar char="Ø"/>
            </a:pPr>
            <a:r>
              <a:rPr lang="en-US" sz="2400" dirty="0"/>
              <a:t>All product based companies can be a possible customer as they can use it to predict and improve their future sales.</a:t>
            </a:r>
          </a:p>
          <a:p>
            <a:pPr>
              <a:buFont typeface="Wingdings" panose="05000000000000000000" pitchFamily="2" charset="2"/>
              <a:buChar char="Ø"/>
            </a:pPr>
            <a:r>
              <a:rPr lang="en-US" sz="2400" dirty="0"/>
              <a:t>All small scale traders or businesses which usually sell imported products as they can analyze future demand and can supply respectively.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7377" y="506512"/>
            <a:ext cx="1460833" cy="1460833"/>
          </a:xfrm>
          <a:prstGeom prst="rect">
            <a:avLst/>
          </a:prstGeom>
        </p:spPr>
      </p:pic>
    </p:spTree>
    <p:extLst>
      <p:ext uri="{BB962C8B-B14F-4D97-AF65-F5344CB8AC3E}">
        <p14:creationId xmlns:p14="http://schemas.microsoft.com/office/powerpoint/2010/main" val="1142494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DEF9-567D-4765-B4BD-81F5B1E194E7}"/>
              </a:ext>
            </a:extLst>
          </p:cNvPr>
          <p:cNvSpPr>
            <a:spLocks noGrp="1"/>
          </p:cNvSpPr>
          <p:nvPr>
            <p:ph type="title"/>
          </p:nvPr>
        </p:nvSpPr>
        <p:spPr>
          <a:xfrm>
            <a:off x="2813552" y="524039"/>
            <a:ext cx="6564895" cy="1143000"/>
          </a:xfrm>
        </p:spPr>
        <p:txBody>
          <a:bodyPr>
            <a:normAutofit/>
          </a:bodyPr>
          <a:lstStyle/>
          <a:p>
            <a:r>
              <a:rPr lang="en-US" sz="4800" dirty="0">
                <a:effectLst>
                  <a:outerShdw blurRad="38100" dist="38100" dir="2700000" algn="tl">
                    <a:srgbClr val="000000">
                      <a:alpha val="43137"/>
                    </a:srgbClr>
                  </a:outerShdw>
                </a:effectLst>
              </a:rPr>
              <a:t>TECHNOLOGIES USED</a:t>
            </a:r>
          </a:p>
        </p:txBody>
      </p:sp>
      <p:sp>
        <p:nvSpPr>
          <p:cNvPr id="3" name="Content Placeholder 2">
            <a:extLst>
              <a:ext uri="{FF2B5EF4-FFF2-40B4-BE49-F238E27FC236}">
                <a16:creationId xmlns:a16="http://schemas.microsoft.com/office/drawing/2014/main" id="{570F94EF-4CB3-4323-AE49-AFAAF8B64FF1}"/>
              </a:ext>
            </a:extLst>
          </p:cNvPr>
          <p:cNvSpPr>
            <a:spLocks noGrp="1"/>
          </p:cNvSpPr>
          <p:nvPr>
            <p:ph idx="1"/>
          </p:nvPr>
        </p:nvSpPr>
        <p:spPr>
          <a:xfrm>
            <a:off x="1180367" y="2127740"/>
            <a:ext cx="10174173" cy="4132383"/>
          </a:xfrm>
        </p:spPr>
        <p:txBody>
          <a:bodyPr>
            <a:noAutofit/>
          </a:bodyPr>
          <a:lstStyle/>
          <a:p>
            <a:pPr marL="0" indent="0">
              <a:buNone/>
            </a:pPr>
            <a:r>
              <a:rPr lang="en-US" sz="2400" b="1" dirty="0">
                <a:cs typeface="Calibri" panose="020F0502020204030204" pitchFamily="34" charset="0"/>
              </a:rPr>
              <a:t>MICROSOFT AZURE</a:t>
            </a:r>
          </a:p>
          <a:p>
            <a:pPr>
              <a:buFontTx/>
              <a:buChar char="-"/>
            </a:pPr>
            <a:r>
              <a:rPr lang="en-US" sz="2400" b="1" dirty="0">
                <a:cs typeface="Calibri" panose="020F0502020204030204" pitchFamily="34" charset="0"/>
              </a:rPr>
              <a:t>DATAFACTORY</a:t>
            </a:r>
            <a:r>
              <a:rPr lang="en-US" sz="2400" dirty="0">
                <a:cs typeface="Calibri" panose="020F0502020204030204" pitchFamily="34" charset="0"/>
              </a:rPr>
              <a:t>, to create and maintain ETL pipeline connecting the various services used.</a:t>
            </a:r>
          </a:p>
          <a:p>
            <a:pPr>
              <a:buFontTx/>
              <a:buChar char="-"/>
            </a:pPr>
            <a:r>
              <a:rPr lang="en-US" sz="2400" b="1" dirty="0">
                <a:cs typeface="Calibri" panose="020F0502020204030204" pitchFamily="34" charset="0"/>
              </a:rPr>
              <a:t>SQL DATABASE</a:t>
            </a:r>
            <a:r>
              <a:rPr lang="en-US" sz="2400" dirty="0">
                <a:cs typeface="Calibri" panose="020F0502020204030204" pitchFamily="34" charset="0"/>
              </a:rPr>
              <a:t>, to store and manage excel/csv data in tabular format.</a:t>
            </a:r>
          </a:p>
          <a:p>
            <a:pPr>
              <a:buFontTx/>
              <a:buChar char="-"/>
            </a:pPr>
            <a:r>
              <a:rPr lang="en-US" sz="2400" b="1" dirty="0">
                <a:cs typeface="Calibri" panose="020F0502020204030204" pitchFamily="34" charset="0"/>
              </a:rPr>
              <a:t>BLOB STORAGE</a:t>
            </a:r>
            <a:r>
              <a:rPr lang="en-US" sz="2400" dirty="0">
                <a:cs typeface="Calibri" panose="020F0502020204030204" pitchFamily="34" charset="0"/>
              </a:rPr>
              <a:t>, to import local data into cloud.</a:t>
            </a:r>
          </a:p>
          <a:p>
            <a:pPr>
              <a:buFontTx/>
              <a:buChar char="-"/>
            </a:pPr>
            <a:r>
              <a:rPr lang="en-US" sz="2400" b="1" dirty="0">
                <a:cs typeface="Calibri" panose="020F0502020204030204" pitchFamily="34" charset="0"/>
              </a:rPr>
              <a:t>DATABRICKS</a:t>
            </a:r>
            <a:r>
              <a:rPr lang="en-US" sz="2400" dirty="0">
                <a:cs typeface="Calibri" panose="020F0502020204030204" pitchFamily="34" charset="0"/>
              </a:rPr>
              <a:t>, to make the predictive model using </a:t>
            </a:r>
            <a:r>
              <a:rPr lang="en-US" sz="2400" dirty="0" err="1">
                <a:cs typeface="Calibri" panose="020F0502020204030204" pitchFamily="34" charset="0"/>
              </a:rPr>
              <a:t>PySpark</a:t>
            </a:r>
            <a:r>
              <a:rPr lang="en-US" sz="2400" dirty="0">
                <a:cs typeface="Calibri" panose="020F0502020204030204" pitchFamily="34" charset="0"/>
              </a:rPr>
              <a:t>.</a:t>
            </a:r>
          </a:p>
          <a:p>
            <a:pPr>
              <a:buFontTx/>
              <a:buChar char="-"/>
            </a:pPr>
            <a:r>
              <a:rPr lang="en-US" sz="2400" b="1" dirty="0">
                <a:cs typeface="Calibri" panose="020F0502020204030204" pitchFamily="34" charset="0"/>
              </a:rPr>
              <a:t>POWERBI</a:t>
            </a:r>
            <a:r>
              <a:rPr lang="en-US" sz="2400" dirty="0">
                <a:cs typeface="Calibri" panose="020F0502020204030204" pitchFamily="34" charset="0"/>
              </a:rPr>
              <a:t>, to visualize the predictions.</a:t>
            </a:r>
          </a:p>
          <a:p>
            <a:pPr>
              <a:buFontTx/>
              <a:buChar char="-"/>
            </a:pPr>
            <a:endParaRPr lang="en-US" sz="2400" dirty="0">
              <a:cs typeface="Calibri" panose="020F0502020204030204" pitchFamily="34" charset="0"/>
            </a:endParaRPr>
          </a:p>
        </p:txBody>
      </p:sp>
      <p:pic>
        <p:nvPicPr>
          <p:cNvPr id="5" name="Picture 4"/>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0" b="87800" l="800" r="100000"/>
                    </a14:imgEffect>
                  </a14:imgLayer>
                </a14:imgProps>
              </a:ext>
              <a:ext uri="{28A0092B-C50C-407E-A947-70E740481C1C}">
                <a14:useLocalDpi xmlns:a14="http://schemas.microsoft.com/office/drawing/2010/main" val="0"/>
              </a:ext>
            </a:extLst>
          </a:blip>
          <a:srcRect b="12724"/>
          <a:stretch/>
        </p:blipFill>
        <p:spPr>
          <a:xfrm>
            <a:off x="9794561" y="358976"/>
            <a:ext cx="1844384" cy="1543715"/>
          </a:xfrm>
          <a:prstGeom prst="rect">
            <a:avLst/>
          </a:prstGeom>
        </p:spPr>
      </p:pic>
    </p:spTree>
    <p:extLst>
      <p:ext uri="{BB962C8B-B14F-4D97-AF65-F5344CB8AC3E}">
        <p14:creationId xmlns:p14="http://schemas.microsoft.com/office/powerpoint/2010/main" val="391873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EF778-7B7D-49F9-8B6F-029A09C49397}"/>
              </a:ext>
            </a:extLst>
          </p:cNvPr>
          <p:cNvSpPr>
            <a:spLocks noGrp="1"/>
          </p:cNvSpPr>
          <p:nvPr>
            <p:ph type="title"/>
          </p:nvPr>
        </p:nvSpPr>
        <p:spPr>
          <a:xfrm>
            <a:off x="3733800" y="471428"/>
            <a:ext cx="4724400" cy="1143000"/>
          </a:xfrm>
        </p:spPr>
        <p:txBody>
          <a:bodyPr>
            <a:normAutofit/>
          </a:bodyPr>
          <a:lstStyle/>
          <a:p>
            <a:r>
              <a:rPr lang="en-US" sz="4800" dirty="0"/>
              <a:t>PROJECT FLOW</a:t>
            </a:r>
            <a:endParaRPr lang="en-IN" sz="4800" dirty="0"/>
          </a:p>
        </p:txBody>
      </p:sp>
      <p:sp>
        <p:nvSpPr>
          <p:cNvPr id="3" name="Content Placeholder 2">
            <a:extLst>
              <a:ext uri="{FF2B5EF4-FFF2-40B4-BE49-F238E27FC236}">
                <a16:creationId xmlns:a16="http://schemas.microsoft.com/office/drawing/2014/main" id="{85817685-869A-4A42-AFA7-F81025725315}"/>
              </a:ext>
            </a:extLst>
          </p:cNvPr>
          <p:cNvSpPr>
            <a:spLocks noGrp="1"/>
          </p:cNvSpPr>
          <p:nvPr>
            <p:ph idx="1"/>
          </p:nvPr>
        </p:nvSpPr>
        <p:spPr/>
        <p:txBody>
          <a:bodyPr>
            <a:noAutofit/>
          </a:bodyPr>
          <a:lstStyle/>
          <a:p>
            <a:pPr marL="180340">
              <a:lnSpc>
                <a:spcPct val="115000"/>
              </a:lnSpc>
            </a:pPr>
            <a:r>
              <a:rPr lang="en-IN" sz="2400" b="1" dirty="0">
                <a:effectLst/>
                <a:latin typeface="Times New Roman" panose="02020603050405020304" pitchFamily="18" charset="0"/>
                <a:ea typeface="Arial" panose="020B0604020202020204" pitchFamily="34" charset="0"/>
              </a:rPr>
              <a:t>Step 1: </a:t>
            </a:r>
            <a:r>
              <a:rPr lang="en-IN" sz="2400" dirty="0">
                <a:effectLst/>
                <a:latin typeface="Times New Roman" panose="02020603050405020304" pitchFamily="18" charset="0"/>
                <a:ea typeface="Arial" panose="020B0604020202020204" pitchFamily="34" charset="0"/>
              </a:rPr>
              <a:t>- First, deploy services to be used within the same resource group on Microsoft Azure, i.e. </a:t>
            </a:r>
            <a:r>
              <a:rPr lang="en-IN" sz="2400" dirty="0" err="1">
                <a:effectLst/>
                <a:latin typeface="Times New Roman" panose="02020603050405020304" pitchFamily="18" charset="0"/>
                <a:ea typeface="Arial" panose="020B0604020202020204" pitchFamily="34" charset="0"/>
              </a:rPr>
              <a:t>DataFactory</a:t>
            </a:r>
            <a:r>
              <a:rPr lang="en-IN" sz="2400" dirty="0">
                <a:effectLst/>
                <a:latin typeface="Times New Roman" panose="02020603050405020304" pitchFamily="18" charset="0"/>
                <a:ea typeface="Arial" panose="020B0604020202020204" pitchFamily="34" charset="0"/>
              </a:rPr>
              <a:t>, Storage Account, SQL Database, SQL Server, Databricks.</a:t>
            </a:r>
            <a:endParaRPr lang="en-IN" sz="2400" dirty="0">
              <a:effectLst/>
              <a:latin typeface="Arial" panose="020B0604020202020204" pitchFamily="34" charset="0"/>
              <a:ea typeface="Arial" panose="020B0604020202020204" pitchFamily="34" charset="0"/>
            </a:endParaRPr>
          </a:p>
          <a:p>
            <a:pPr marL="180340">
              <a:lnSpc>
                <a:spcPct val="115000"/>
              </a:lnSpc>
            </a:pPr>
            <a:r>
              <a:rPr lang="en-IN" sz="2400" b="1" dirty="0">
                <a:effectLst/>
                <a:latin typeface="Times New Roman" panose="02020603050405020304" pitchFamily="18" charset="0"/>
                <a:ea typeface="Arial" panose="020B0604020202020204" pitchFamily="34" charset="0"/>
              </a:rPr>
              <a:t>Step 2:</a:t>
            </a:r>
            <a:r>
              <a:rPr lang="en-IN" sz="2400" dirty="0">
                <a:effectLst/>
                <a:latin typeface="Times New Roman" panose="02020603050405020304" pitchFamily="18" charset="0"/>
                <a:ea typeface="Arial" panose="020B0604020202020204" pitchFamily="34" charset="0"/>
              </a:rPr>
              <a:t> - All the services are linked through </a:t>
            </a:r>
            <a:r>
              <a:rPr lang="en-IN" sz="2400" dirty="0" err="1">
                <a:effectLst/>
                <a:latin typeface="Times New Roman" panose="02020603050405020304" pitchFamily="18" charset="0"/>
                <a:ea typeface="Arial" panose="020B0604020202020204" pitchFamily="34" charset="0"/>
              </a:rPr>
              <a:t>DataFactory</a:t>
            </a:r>
            <a:r>
              <a:rPr lang="en-IN" sz="2400" dirty="0">
                <a:effectLst/>
                <a:latin typeface="Times New Roman" panose="02020603050405020304" pitchFamily="18" charset="0"/>
                <a:ea typeface="Arial" panose="020B0604020202020204" pitchFamily="34" charset="0"/>
              </a:rPr>
              <a:t> as an ETL pipeline.</a:t>
            </a:r>
            <a:endParaRPr lang="en-IN" sz="2400" dirty="0">
              <a:effectLst/>
              <a:latin typeface="Arial" panose="020B0604020202020204" pitchFamily="34" charset="0"/>
              <a:ea typeface="Arial" panose="020B0604020202020204" pitchFamily="34" charset="0"/>
            </a:endParaRPr>
          </a:p>
          <a:p>
            <a:pPr marL="180340">
              <a:lnSpc>
                <a:spcPct val="115000"/>
              </a:lnSpc>
            </a:pPr>
            <a:r>
              <a:rPr lang="en-IN" sz="2400" b="1" dirty="0">
                <a:effectLst/>
                <a:latin typeface="Times New Roman" panose="02020603050405020304" pitchFamily="18" charset="0"/>
                <a:ea typeface="Arial" panose="020B0604020202020204" pitchFamily="34" charset="0"/>
              </a:rPr>
              <a:t>Step 3:</a:t>
            </a:r>
            <a:r>
              <a:rPr lang="en-IN" sz="2400" dirty="0">
                <a:effectLst/>
                <a:latin typeface="Times New Roman" panose="02020603050405020304" pitchFamily="18" charset="0"/>
                <a:ea typeface="Arial" panose="020B0604020202020204" pitchFamily="34" charset="0"/>
              </a:rPr>
              <a:t> - Browse the dataset from Local File Storage and import this data in the BLOB storage under the created Storage account.</a:t>
            </a:r>
            <a:endParaRPr lang="en-IN" sz="2400" dirty="0">
              <a:effectLst/>
              <a:latin typeface="Arial" panose="020B0604020202020204" pitchFamily="34" charset="0"/>
              <a:ea typeface="Arial" panose="020B0604020202020204" pitchFamily="34" charset="0"/>
            </a:endParaRPr>
          </a:p>
          <a:p>
            <a:pPr marL="180340">
              <a:lnSpc>
                <a:spcPct val="115000"/>
              </a:lnSpc>
            </a:pPr>
            <a:r>
              <a:rPr lang="en-IN" sz="2400" b="1" dirty="0">
                <a:effectLst/>
                <a:latin typeface="Times New Roman" panose="02020603050405020304" pitchFamily="18" charset="0"/>
                <a:ea typeface="Arial" panose="020B0604020202020204" pitchFamily="34" charset="0"/>
              </a:rPr>
              <a:t>Step 4:</a:t>
            </a:r>
            <a:r>
              <a:rPr lang="en-IN" sz="2400" dirty="0">
                <a:effectLst/>
                <a:latin typeface="Times New Roman" panose="02020603050405020304" pitchFamily="18" charset="0"/>
                <a:ea typeface="Arial" panose="020B0604020202020204" pitchFamily="34" charset="0"/>
              </a:rPr>
              <a:t> - Then, we run SQL queries to import the dataset in a tabular format as a SQL Database. Use the </a:t>
            </a:r>
            <a:r>
              <a:rPr lang="en-IN" sz="2400" dirty="0" err="1">
                <a:effectLst/>
                <a:latin typeface="Times New Roman" panose="02020603050405020304" pitchFamily="18" charset="0"/>
                <a:ea typeface="Arial" panose="020B0604020202020204" pitchFamily="34" charset="0"/>
              </a:rPr>
              <a:t>CopyData</a:t>
            </a:r>
            <a:r>
              <a:rPr lang="en-IN" sz="2400" dirty="0">
                <a:effectLst/>
                <a:latin typeface="Times New Roman" panose="02020603050405020304" pitchFamily="18" charset="0"/>
                <a:ea typeface="Arial" panose="020B0604020202020204" pitchFamily="34" charset="0"/>
              </a:rPr>
              <a:t> function in </a:t>
            </a:r>
            <a:r>
              <a:rPr lang="en-IN" sz="2400" dirty="0" err="1">
                <a:effectLst/>
                <a:latin typeface="Times New Roman" panose="02020603050405020304" pitchFamily="18" charset="0"/>
                <a:ea typeface="Arial" panose="020B0604020202020204" pitchFamily="34" charset="0"/>
              </a:rPr>
              <a:t>DataFactory</a:t>
            </a:r>
            <a:r>
              <a:rPr lang="en-IN" sz="2400" dirty="0">
                <a:effectLst/>
                <a:latin typeface="Times New Roman" panose="02020603050405020304" pitchFamily="18" charset="0"/>
                <a:ea typeface="Arial" panose="020B0604020202020204" pitchFamily="34" charset="0"/>
              </a:rPr>
              <a:t> to transfer data from Blob to SQL Database.</a:t>
            </a:r>
            <a:endParaRPr lang="en-IN"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234249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55D40-D1C5-4FCC-B122-964152DF08F9}"/>
              </a:ext>
            </a:extLst>
          </p:cNvPr>
          <p:cNvSpPr>
            <a:spLocks noGrp="1"/>
          </p:cNvSpPr>
          <p:nvPr>
            <p:ph idx="1"/>
          </p:nvPr>
        </p:nvSpPr>
        <p:spPr>
          <a:xfrm>
            <a:off x="609600" y="540079"/>
            <a:ext cx="10972800" cy="5777841"/>
          </a:xfrm>
        </p:spPr>
        <p:txBody>
          <a:bodyPr>
            <a:noAutofit/>
          </a:bodyPr>
          <a:lstStyle/>
          <a:p>
            <a:pPr marL="180340">
              <a:lnSpc>
                <a:spcPct val="115000"/>
              </a:lnSpc>
            </a:pPr>
            <a:r>
              <a:rPr lang="en-IN" sz="2400" b="1" dirty="0">
                <a:effectLst/>
                <a:latin typeface="Times New Roman" panose="02020603050405020304" pitchFamily="18" charset="0"/>
                <a:ea typeface="Arial" panose="020B0604020202020204" pitchFamily="34" charset="0"/>
              </a:rPr>
              <a:t>Step 5:</a:t>
            </a:r>
            <a:r>
              <a:rPr lang="en-IN" sz="2400" dirty="0">
                <a:effectLst/>
                <a:latin typeface="Times New Roman" panose="02020603050405020304" pitchFamily="18" charset="0"/>
                <a:ea typeface="Arial" panose="020B0604020202020204" pitchFamily="34" charset="0"/>
              </a:rPr>
              <a:t> - This SQL data is used as an input for Azure Databricks, where we </a:t>
            </a:r>
            <a:r>
              <a:rPr lang="en-IN" sz="2400" dirty="0">
                <a:latin typeface="Times New Roman" panose="02020603050405020304" pitchFamily="18" charset="0"/>
                <a:ea typeface="Arial" panose="020B0604020202020204" pitchFamily="34" charset="0"/>
              </a:rPr>
              <a:t>develop a model that generate predictions</a:t>
            </a:r>
            <a:r>
              <a:rPr lang="en-IN" sz="2400" dirty="0">
                <a:effectLst/>
                <a:latin typeface="Times New Roman" panose="02020603050405020304" pitchFamily="18" charset="0"/>
                <a:ea typeface="Arial" panose="020B0604020202020204" pitchFamily="34" charset="0"/>
              </a:rPr>
              <a:t>.</a:t>
            </a:r>
            <a:endParaRPr lang="en-IN" sz="2400" dirty="0">
              <a:effectLst/>
              <a:latin typeface="Arial" panose="020B0604020202020204" pitchFamily="34" charset="0"/>
              <a:ea typeface="Arial" panose="020B0604020202020204" pitchFamily="34" charset="0"/>
            </a:endParaRPr>
          </a:p>
          <a:p>
            <a:pPr marL="0" indent="0">
              <a:lnSpc>
                <a:spcPct val="115000"/>
              </a:lnSpc>
              <a:buNone/>
            </a:pPr>
            <a:r>
              <a:rPr lang="en-IN" sz="2400" dirty="0">
                <a:effectLst/>
                <a:latin typeface="Times New Roman" panose="02020603050405020304" pitchFamily="18" charset="0"/>
                <a:ea typeface="Arial" panose="020B0604020202020204" pitchFamily="34" charset="0"/>
              </a:rPr>
              <a:t>	The input data that we have is from 2015 to 2020. And, the demand forecasting is 	done for 2021 to 2025. The prediction is done on the basis of the Target value and 	the Production value.</a:t>
            </a:r>
            <a:endParaRPr lang="en-IN" sz="2400" dirty="0">
              <a:effectLst/>
              <a:latin typeface="Arial" panose="020B0604020202020204" pitchFamily="34" charset="0"/>
              <a:ea typeface="Arial" panose="020B0604020202020204" pitchFamily="34" charset="0"/>
            </a:endParaRPr>
          </a:p>
          <a:p>
            <a:pPr marL="0" indent="0">
              <a:lnSpc>
                <a:spcPct val="115000"/>
              </a:lnSpc>
              <a:buNone/>
            </a:pPr>
            <a:r>
              <a:rPr lang="en-IN" sz="2400" b="1" dirty="0">
                <a:effectLst/>
                <a:latin typeface="Times New Roman" panose="02020603050405020304" pitchFamily="18" charset="0"/>
                <a:ea typeface="Arial" panose="020B0604020202020204" pitchFamily="34" charset="0"/>
              </a:rPr>
              <a:t>	</a:t>
            </a:r>
            <a:r>
              <a:rPr lang="en-IN" b="1" dirty="0">
                <a:effectLst/>
                <a:latin typeface="Times New Roman" panose="02020603050405020304" pitchFamily="18" charset="0"/>
                <a:ea typeface="Arial" panose="020B0604020202020204" pitchFamily="34" charset="0"/>
              </a:rPr>
              <a:t>Predicted Target value </a:t>
            </a:r>
            <a:r>
              <a:rPr lang="en-IN" dirty="0">
                <a:effectLst/>
                <a:latin typeface="Times New Roman" panose="02020603050405020304" pitchFamily="18" charset="0"/>
                <a:ea typeface="Arial" panose="020B0604020202020204" pitchFamily="34" charset="0"/>
              </a:rPr>
              <a:t>= Average of previous 5 years target values.</a:t>
            </a:r>
            <a:endParaRPr lang="en-IN" dirty="0">
              <a:effectLst/>
              <a:latin typeface="Arial" panose="020B0604020202020204" pitchFamily="34" charset="0"/>
              <a:ea typeface="Arial" panose="020B0604020202020204" pitchFamily="34" charset="0"/>
            </a:endParaRPr>
          </a:p>
          <a:p>
            <a:pPr marL="0" indent="0">
              <a:lnSpc>
                <a:spcPct val="115000"/>
              </a:lnSpc>
              <a:buNone/>
            </a:pPr>
            <a:r>
              <a:rPr lang="en-IN" b="1" dirty="0">
                <a:effectLst/>
                <a:latin typeface="Times New Roman" panose="02020603050405020304" pitchFamily="18" charset="0"/>
                <a:ea typeface="Arial" panose="020B0604020202020204" pitchFamily="34" charset="0"/>
              </a:rPr>
              <a:t>	Predicted Production value </a:t>
            </a:r>
            <a:r>
              <a:rPr lang="en-IN" dirty="0">
                <a:effectLst/>
                <a:latin typeface="Times New Roman" panose="02020603050405020304" pitchFamily="18" charset="0"/>
                <a:ea typeface="Arial" panose="020B0604020202020204" pitchFamily="34" charset="0"/>
              </a:rPr>
              <a:t>= Average of previous 5 years target values + Average 	of the Difference value</a:t>
            </a:r>
            <a:endParaRPr lang="en-IN" dirty="0">
              <a:effectLst/>
              <a:latin typeface="Arial" panose="020B0604020202020204" pitchFamily="34" charset="0"/>
              <a:ea typeface="Arial" panose="020B0604020202020204" pitchFamily="34" charset="0"/>
            </a:endParaRPr>
          </a:p>
          <a:p>
            <a:pPr marL="0" indent="0">
              <a:lnSpc>
                <a:spcPct val="115000"/>
              </a:lnSpc>
              <a:buNone/>
            </a:pPr>
            <a:r>
              <a:rPr lang="en-IN" dirty="0">
                <a:effectLst/>
                <a:latin typeface="Times New Roman" panose="02020603050405020304" pitchFamily="18" charset="0"/>
                <a:ea typeface="Arial" panose="020B0604020202020204" pitchFamily="34" charset="0"/>
              </a:rPr>
              <a:t>		where, Difference value = Production value - Target value</a:t>
            </a:r>
          </a:p>
          <a:p>
            <a:pPr marL="180340">
              <a:lnSpc>
                <a:spcPct val="115000"/>
              </a:lnSpc>
            </a:pPr>
            <a:r>
              <a:rPr lang="en-IN" sz="2400" b="1" dirty="0">
                <a:latin typeface="Times New Roman" panose="02020603050405020304" pitchFamily="18" charset="0"/>
                <a:ea typeface="Arial" panose="020B0604020202020204" pitchFamily="34" charset="0"/>
              </a:rPr>
              <a:t>St</a:t>
            </a:r>
            <a:r>
              <a:rPr lang="en-IN" sz="2400" b="1" dirty="0">
                <a:effectLst/>
                <a:latin typeface="Times New Roman" panose="02020603050405020304" pitchFamily="18" charset="0"/>
                <a:ea typeface="Arial" panose="020B0604020202020204" pitchFamily="34" charset="0"/>
              </a:rPr>
              <a:t>ep 6: -</a:t>
            </a:r>
            <a:r>
              <a:rPr lang="en-IN" sz="2400" dirty="0">
                <a:effectLst/>
                <a:latin typeface="Times New Roman" panose="02020603050405020304" pitchFamily="18" charset="0"/>
                <a:ea typeface="Arial" panose="020B0604020202020204" pitchFamily="34" charset="0"/>
              </a:rPr>
              <a:t> The predictions made are then used as </a:t>
            </a:r>
            <a:r>
              <a:rPr lang="en-IN" sz="2400" dirty="0">
                <a:latin typeface="Times New Roman" panose="02020603050405020304" pitchFamily="18" charset="0"/>
                <a:ea typeface="Arial" panose="020B0604020202020204" pitchFamily="34" charset="0"/>
              </a:rPr>
              <a:t>an input to Power BI where predictions are being visualized. </a:t>
            </a:r>
            <a:r>
              <a:rPr lang="en-IN" sz="2400" dirty="0">
                <a:effectLst/>
                <a:latin typeface="Times New Roman" panose="02020603050405020304" pitchFamily="18" charset="0"/>
                <a:ea typeface="Arial" panose="020B0604020202020204" pitchFamily="34" charset="0"/>
              </a:rPr>
              <a:t>In Power BI use the following attributes for the visualizations :</a:t>
            </a:r>
            <a:endParaRPr lang="en-IN" sz="2400" dirty="0">
              <a:effectLst/>
              <a:latin typeface="Arial" panose="020B0604020202020204" pitchFamily="34" charset="0"/>
              <a:ea typeface="Arial" panose="020B0604020202020204" pitchFamily="34" charset="0"/>
            </a:endParaRPr>
          </a:p>
          <a:p>
            <a:pPr marL="0" indent="0">
              <a:lnSpc>
                <a:spcPct val="115000"/>
              </a:lnSpc>
              <a:buNone/>
            </a:pPr>
            <a:r>
              <a:rPr lang="en-IN" sz="1800" dirty="0">
                <a:effectLst/>
                <a:latin typeface="Times New Roman" panose="02020603050405020304" pitchFamily="18" charset="0"/>
                <a:ea typeface="Arial" panose="020B0604020202020204" pitchFamily="34" charset="0"/>
              </a:rPr>
              <a:t>		</a:t>
            </a:r>
            <a:r>
              <a:rPr lang="en-IN" dirty="0">
                <a:effectLst/>
                <a:latin typeface="Times New Roman" panose="02020603050405020304" pitchFamily="18" charset="0"/>
                <a:ea typeface="Arial" panose="020B0604020202020204" pitchFamily="34" charset="0"/>
              </a:rPr>
              <a:t>Target value</a:t>
            </a:r>
            <a:r>
              <a:rPr lang="en-IN" dirty="0">
                <a:latin typeface="Arial" panose="020B0604020202020204" pitchFamily="34" charset="0"/>
                <a:ea typeface="Arial" panose="020B0604020202020204" pitchFamily="34" charset="0"/>
              </a:rPr>
              <a:t>, </a:t>
            </a:r>
            <a:r>
              <a:rPr lang="en-IN" dirty="0">
                <a:effectLst/>
                <a:latin typeface="Times New Roman" panose="02020603050405020304" pitchFamily="18" charset="0"/>
                <a:ea typeface="Arial" panose="020B0604020202020204" pitchFamily="34" charset="0"/>
              </a:rPr>
              <a:t>Production value</a:t>
            </a:r>
            <a:r>
              <a:rPr lang="en-IN" dirty="0">
                <a:latin typeface="Arial" panose="020B0604020202020204" pitchFamily="34" charset="0"/>
                <a:ea typeface="Arial" panose="020B0604020202020204" pitchFamily="34" charset="0"/>
              </a:rPr>
              <a:t>, </a:t>
            </a:r>
            <a:r>
              <a:rPr lang="en-IN" dirty="0">
                <a:effectLst/>
                <a:latin typeface="Times New Roman" panose="02020603050405020304" pitchFamily="18" charset="0"/>
                <a:ea typeface="Arial" panose="020B0604020202020204" pitchFamily="34" charset="0"/>
              </a:rPr>
              <a:t>Plant ID, </a:t>
            </a:r>
            <a:r>
              <a:rPr lang="en-IN" dirty="0">
                <a:latin typeface="Times New Roman" panose="02020603050405020304" pitchFamily="18" charset="0"/>
              </a:rPr>
              <a:t>Year</a:t>
            </a:r>
            <a:endParaRPr lang="en-IN" dirty="0"/>
          </a:p>
          <a:p>
            <a:pPr marL="0" indent="0">
              <a:lnSpc>
                <a:spcPct val="115000"/>
              </a:lnSpc>
              <a:buNone/>
            </a:pPr>
            <a:endParaRPr lang="en-IN" dirty="0">
              <a:effectLst/>
              <a:latin typeface="Arial" panose="020B0604020202020204" pitchFamily="34" charset="0"/>
              <a:ea typeface="Arial" panose="020B0604020202020204" pitchFamily="34" charset="0"/>
            </a:endParaRPr>
          </a:p>
          <a:p>
            <a:endParaRPr lang="en-IN" sz="2400" dirty="0"/>
          </a:p>
        </p:txBody>
      </p:sp>
    </p:spTree>
    <p:extLst>
      <p:ext uri="{BB962C8B-B14F-4D97-AF65-F5344CB8AC3E}">
        <p14:creationId xmlns:p14="http://schemas.microsoft.com/office/powerpoint/2010/main" val="2189998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E91ACA-6FD0-4C45-A898-451CE70E1073}"/>
              </a:ext>
            </a:extLst>
          </p:cNvPr>
          <p:cNvSpPr>
            <a:spLocks noGrp="1"/>
          </p:cNvSpPr>
          <p:nvPr>
            <p:ph type="title"/>
          </p:nvPr>
        </p:nvSpPr>
        <p:spPr>
          <a:xfrm>
            <a:off x="5227782" y="360482"/>
            <a:ext cx="2235200" cy="1143000"/>
          </a:xfrm>
        </p:spPr>
        <p:txBody>
          <a:bodyPr>
            <a:noAutofit/>
          </a:bodyPr>
          <a:lstStyle/>
          <a:p>
            <a:r>
              <a:rPr lang="en-US" sz="4800" dirty="0" smtClean="0">
                <a:effectLst>
                  <a:outerShdw blurRad="38100" dist="38100" dir="2700000" algn="tl">
                    <a:srgbClr val="000000">
                      <a:alpha val="43137"/>
                    </a:srgbClr>
                  </a:outerShdw>
                </a:effectLst>
              </a:rPr>
              <a:t>Results</a:t>
            </a:r>
            <a:endParaRPr lang="en-US" sz="4800"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stretch>
            <a:fillRect/>
          </a:stretch>
        </p:blipFill>
        <p:spPr>
          <a:xfrm>
            <a:off x="1811337" y="1920009"/>
            <a:ext cx="9614045" cy="3044008"/>
          </a:xfrm>
          <a:prstGeom prst="rect">
            <a:avLst/>
          </a:prstGeom>
        </p:spPr>
      </p:pic>
      <p:sp>
        <p:nvSpPr>
          <p:cNvPr id="4" name="TextBox 3"/>
          <p:cNvSpPr txBox="1"/>
          <p:nvPr/>
        </p:nvSpPr>
        <p:spPr>
          <a:xfrm>
            <a:off x="3366655" y="5195878"/>
            <a:ext cx="8192654" cy="369332"/>
          </a:xfrm>
          <a:prstGeom prst="rect">
            <a:avLst/>
          </a:prstGeom>
          <a:noFill/>
        </p:spPr>
        <p:txBody>
          <a:bodyPr wrap="square" rtlCol="0">
            <a:spAutoFit/>
          </a:bodyPr>
          <a:lstStyle/>
          <a:p>
            <a:r>
              <a:rPr lang="en-US" dirty="0" smtClean="0"/>
              <a:t>Forecasted data(20201-2025) Vs Given Data(2015-2020)</a:t>
            </a:r>
            <a:endParaRPr lang="en-IN" dirty="0"/>
          </a:p>
        </p:txBody>
      </p:sp>
    </p:spTree>
    <p:extLst>
      <p:ext uri="{BB962C8B-B14F-4D97-AF65-F5344CB8AC3E}">
        <p14:creationId xmlns:p14="http://schemas.microsoft.com/office/powerpoint/2010/main" val="25082519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242</TotalTime>
  <Words>578</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Century Gothic</vt:lpstr>
      <vt:lpstr>Lato Black</vt:lpstr>
      <vt:lpstr>Times New Roman</vt:lpstr>
      <vt:lpstr>Wingdings</vt:lpstr>
      <vt:lpstr>Wingdings 3</vt:lpstr>
      <vt:lpstr>Wisp</vt:lpstr>
      <vt:lpstr>PowerPoint Presentation</vt:lpstr>
      <vt:lpstr>PowerPoint Presentation</vt:lpstr>
      <vt:lpstr>OBJECTIVES</vt:lpstr>
      <vt:lpstr>PROPOSED SOLUTION</vt:lpstr>
      <vt:lpstr>TARGET AUDIENCE</vt:lpstr>
      <vt:lpstr>TECHNOLOGIES USED</vt:lpstr>
      <vt:lpstr>PROJECT FLOW</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Forecasting</dc:title>
  <dc:creator>kartik.bhatiya@minfytech.com</dc:creator>
  <cp:lastModifiedBy>DELL</cp:lastModifiedBy>
  <cp:revision>68</cp:revision>
  <dcterms:created xsi:type="dcterms:W3CDTF">2020-10-21T13:57:00Z</dcterms:created>
  <dcterms:modified xsi:type="dcterms:W3CDTF">2021-08-25T08:08:04Z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