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jccplTUrBz96kMkdgHDJhic7Jj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0BC28-CA20-406C-8DBC-5324F9F3A24F}">
  <a:tblStyle styleId="{AF00BC28-CA20-406C-8DBC-5324F9F3A24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a6291a9a9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ga6291a9a9a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ga6291a9a9a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d86b18c7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d86b18c7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26d86b18c7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48d2288ef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a48d2288ef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a48d2288ef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d86b18c7_6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d86b18c7_6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126d86b18c7_6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8d2288e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a48d2288ef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a48d2288ef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8d2288ef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a48d2288ef_2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a48d2288ef_2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a4e1b42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27a4e1b421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27a4e1b421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d86b18c7_6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d86b18c7_6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26d86b18c7_6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62ed776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a62ed7768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a62ed7768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6d86b18c7_6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6d86b18c7_6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26d86b18c7_6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a4e1b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27a4e1b42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8e530c3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98e530c31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g98e530c31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6d86b18c7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6d86b18c7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26d86b18c7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1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15"/>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127a4e1b421_0_51"/>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27a4e1b421_0_51"/>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25" name="Google Shape;25;g127a4e1b421_0_5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16"/>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4"/>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ftp/arxiv/papers/1604/1604.03169.pdf" TargetMode="External"/><Relationship Id="rId4" Type="http://schemas.openxmlformats.org/officeDocument/2006/relationships/hyperlink" Target="https://www.turcomat.org/index.php/turkbilmat/article/download/7743/6139/1398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nalyticsvidhya.com/blog/2017/06/architecture-of-convolutional-neural-networks-simplifi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id="49" name="Google Shape;49;ga6291a9a9a_2_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26d86b18c7_6_0"/>
          <p:cNvSpPr txBox="1"/>
          <p:nvPr>
            <p:ph idx="1" type="body"/>
          </p:nvPr>
        </p:nvSpPr>
        <p:spPr>
          <a:xfrm>
            <a:off x="1292350" y="1762050"/>
            <a:ext cx="9574800" cy="2898000"/>
          </a:xfrm>
          <a:prstGeom prst="rect">
            <a:avLst/>
          </a:prstGeom>
        </p:spPr>
        <p:txBody>
          <a:bodyPr anchorCtr="0" anchor="t" bIns="45700" lIns="91425" spcFirstLastPara="1" rIns="91425" wrap="square" tIns="45700">
            <a:normAutofit/>
          </a:bodyPr>
          <a:lstStyle/>
          <a:p>
            <a:pPr indent="-330200" lvl="0" marL="457200" rtl="0" algn="l">
              <a:lnSpc>
                <a:spcPct val="80000"/>
              </a:lnSpc>
              <a:spcBef>
                <a:spcPts val="352"/>
              </a:spcBef>
              <a:spcAft>
                <a:spcPts val="0"/>
              </a:spcAft>
              <a:buSzPts val="1600"/>
              <a:buChar char="●"/>
            </a:pPr>
            <a:r>
              <a:rPr lang="en-US" sz="1600">
                <a:latin typeface="Arial"/>
                <a:ea typeface="Arial"/>
                <a:cs typeface="Arial"/>
                <a:sym typeface="Arial"/>
              </a:rPr>
              <a:t>Step 4 - Feature Extraction: It is a type of dimension reduction technique that effectively represent the useful part of the image. Various features such as texture, color, edges and morphology can be extracted for the detection of plant disease. Color co-occurrence method is used for feature extraction.</a:t>
            </a:r>
            <a:endParaRPr sz="1600">
              <a:latin typeface="Arial"/>
              <a:ea typeface="Arial"/>
              <a:cs typeface="Arial"/>
              <a:sym typeface="Arial"/>
            </a:endParaRPr>
          </a:p>
          <a:p>
            <a:pPr indent="0" lvl="0" marL="457200" rtl="0" algn="l">
              <a:lnSpc>
                <a:spcPct val="80000"/>
              </a:lnSpc>
              <a:spcBef>
                <a:spcPts val="352"/>
              </a:spcBef>
              <a:spcAft>
                <a:spcPts val="0"/>
              </a:spcAft>
              <a:buClr>
                <a:schemeClr val="dk1"/>
              </a:buClr>
              <a:buSzPts val="1100"/>
              <a:buFont typeface="Arial"/>
              <a:buNone/>
            </a:pPr>
            <a:r>
              <a:t/>
            </a:r>
            <a:endParaRPr sz="1600">
              <a:latin typeface="Arial"/>
              <a:ea typeface="Arial"/>
              <a:cs typeface="Arial"/>
              <a:sym typeface="Arial"/>
            </a:endParaRPr>
          </a:p>
          <a:p>
            <a:pPr indent="-330200" lvl="0" marL="457200" rtl="0" algn="l">
              <a:lnSpc>
                <a:spcPct val="80000"/>
              </a:lnSpc>
              <a:spcBef>
                <a:spcPts val="352"/>
              </a:spcBef>
              <a:spcAft>
                <a:spcPts val="0"/>
              </a:spcAft>
              <a:buSzPts val="1600"/>
              <a:buChar char="●"/>
            </a:pPr>
            <a:r>
              <a:rPr lang="en-US" sz="1600">
                <a:latin typeface="Arial"/>
                <a:ea typeface="Arial"/>
                <a:cs typeface="Arial"/>
                <a:sym typeface="Arial"/>
              </a:rPr>
              <a:t>Step 5 - Classifiers: Classifiers are used to identify and categorize the different diseases that occur on plant leaves based on obtained features. Several classifiers that have been used in earlier work to detect diseases in plants are K-nearest neighbors (K-NN), Support Vector Machines (SVM), Convolutional Neural Network (CNN) and Artificial Neural Network (ANN), etc.</a:t>
            </a:r>
            <a:endParaRPr sz="1600">
              <a:latin typeface="Arial"/>
              <a:ea typeface="Arial"/>
              <a:cs typeface="Arial"/>
              <a:sym typeface="Arial"/>
            </a:endParaRPr>
          </a:p>
          <a:p>
            <a:pPr indent="0" lvl="0" marL="0" rtl="0" algn="l">
              <a:spcBef>
                <a:spcPts val="64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a48d2288ef_1_12"/>
          <p:cNvSpPr txBox="1"/>
          <p:nvPr>
            <p:ph type="title"/>
          </p:nvPr>
        </p:nvSpPr>
        <p:spPr>
          <a:xfrm>
            <a:off x="762125" y="253425"/>
            <a:ext cx="10972800" cy="713100"/>
          </a:xfrm>
          <a:prstGeom prst="rect">
            <a:avLst/>
          </a:prstGeom>
          <a:noFill/>
          <a:ln>
            <a:noFill/>
          </a:ln>
        </p:spPr>
        <p:txBody>
          <a:bodyPr anchorCtr="0" anchor="ctr" bIns="45700" lIns="91425" spcFirstLastPara="1" rIns="91425" wrap="square" tIns="45700">
            <a:noAutofit/>
          </a:bodyPr>
          <a:lstStyle/>
          <a:p>
            <a:pPr indent="0" lvl="0" marL="228600" rtl="0" algn="just">
              <a:lnSpc>
                <a:spcPct val="100000"/>
              </a:lnSpc>
              <a:spcBef>
                <a:spcPts val="0"/>
              </a:spcBef>
              <a:spcAft>
                <a:spcPts val="0"/>
              </a:spcAft>
              <a:buSzPts val="1800"/>
              <a:buNone/>
            </a:pPr>
            <a:r>
              <a:rPr lang="en-US" sz="3700">
                <a:latin typeface="Times New Roman"/>
                <a:ea typeface="Times New Roman"/>
                <a:cs typeface="Times New Roman"/>
                <a:sym typeface="Times New Roman"/>
              </a:rPr>
              <a:t>                       </a:t>
            </a:r>
            <a:r>
              <a:rPr lang="en-US" sz="3700" u="sng"/>
              <a:t>IMPLEMENTED CODE</a:t>
            </a:r>
            <a:endParaRPr sz="6700" u="sng"/>
          </a:p>
        </p:txBody>
      </p:sp>
      <p:sp>
        <p:nvSpPr>
          <p:cNvPr id="114" name="Google Shape;114;ga48d2288ef_1_12"/>
          <p:cNvSpPr txBox="1"/>
          <p:nvPr/>
        </p:nvSpPr>
        <p:spPr>
          <a:xfrm>
            <a:off x="1731775" y="6103600"/>
            <a:ext cx="8196600" cy="71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i="0" sz="2300" u="none" cap="none" strike="noStrike">
              <a:solidFill>
                <a:srgbClr val="000000"/>
              </a:solidFill>
              <a:latin typeface="Calibri"/>
              <a:ea typeface="Calibri"/>
              <a:cs typeface="Calibri"/>
              <a:sym typeface="Calibri"/>
            </a:endParaRPr>
          </a:p>
        </p:txBody>
      </p:sp>
      <p:sp>
        <p:nvSpPr>
          <p:cNvPr id="115" name="Google Shape;115;ga48d2288ef_1_12"/>
          <p:cNvSpPr txBox="1"/>
          <p:nvPr/>
        </p:nvSpPr>
        <p:spPr>
          <a:xfrm>
            <a:off x="578350" y="966525"/>
            <a:ext cx="3533400" cy="3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Calibri"/>
              <a:ea typeface="Calibri"/>
              <a:cs typeface="Calibri"/>
              <a:sym typeface="Calibri"/>
            </a:endParaRPr>
          </a:p>
        </p:txBody>
      </p:sp>
      <p:pic>
        <p:nvPicPr>
          <p:cNvPr id="116" name="Google Shape;116;ga48d2288ef_1_12"/>
          <p:cNvPicPr preferRelativeResize="0"/>
          <p:nvPr/>
        </p:nvPicPr>
        <p:blipFill rotWithShape="1">
          <a:blip r:embed="rId3">
            <a:alphaModFix/>
          </a:blip>
          <a:srcRect b="0" l="17985" r="0" t="22564"/>
          <a:stretch/>
        </p:blipFill>
        <p:spPr>
          <a:xfrm>
            <a:off x="1122926" y="1398513"/>
            <a:ext cx="9414301" cy="3451375"/>
          </a:xfrm>
          <a:prstGeom prst="rect">
            <a:avLst/>
          </a:prstGeom>
          <a:noFill/>
          <a:ln>
            <a:noFill/>
          </a:ln>
        </p:spPr>
      </p:pic>
      <p:sp>
        <p:nvSpPr>
          <p:cNvPr id="117" name="Google Shape;117;ga48d2288ef_1_12"/>
          <p:cNvSpPr txBox="1"/>
          <p:nvPr/>
        </p:nvSpPr>
        <p:spPr>
          <a:xfrm>
            <a:off x="3919825" y="5276650"/>
            <a:ext cx="38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1. Running prediction on a Sample Image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26d86b18c7_6_29"/>
          <p:cNvPicPr preferRelativeResize="0"/>
          <p:nvPr/>
        </p:nvPicPr>
        <p:blipFill rotWithShape="1">
          <a:blip r:embed="rId3">
            <a:alphaModFix/>
          </a:blip>
          <a:srcRect b="4843" l="17296" r="1843" t="0"/>
          <a:stretch/>
        </p:blipFill>
        <p:spPr>
          <a:xfrm>
            <a:off x="2163075" y="1279138"/>
            <a:ext cx="7865850" cy="4028000"/>
          </a:xfrm>
          <a:prstGeom prst="rect">
            <a:avLst/>
          </a:prstGeom>
          <a:noFill/>
          <a:ln>
            <a:noFill/>
          </a:ln>
        </p:spPr>
      </p:pic>
      <p:sp>
        <p:nvSpPr>
          <p:cNvPr id="124" name="Google Shape;124;g126d86b18c7_6_29"/>
          <p:cNvSpPr txBox="1"/>
          <p:nvPr/>
        </p:nvSpPr>
        <p:spPr>
          <a:xfrm>
            <a:off x="4855500" y="5483463"/>
            <a:ext cx="24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2. Model Implementation</a:t>
            </a:r>
            <a:endParaRPr/>
          </a:p>
        </p:txBody>
      </p:sp>
      <p:sp>
        <p:nvSpPr>
          <p:cNvPr id="125" name="Google Shape;125;g126d86b18c7_6_29"/>
          <p:cNvSpPr txBox="1"/>
          <p:nvPr>
            <p:ph type="title"/>
          </p:nvPr>
        </p:nvSpPr>
        <p:spPr>
          <a:xfrm>
            <a:off x="762125" y="253425"/>
            <a:ext cx="10972800" cy="713100"/>
          </a:xfrm>
          <a:prstGeom prst="rect">
            <a:avLst/>
          </a:prstGeom>
          <a:noFill/>
          <a:ln>
            <a:noFill/>
          </a:ln>
        </p:spPr>
        <p:txBody>
          <a:bodyPr anchorCtr="0" anchor="ctr" bIns="45700" lIns="91425" spcFirstLastPara="1" rIns="91425" wrap="square" tIns="45700">
            <a:noAutofit/>
          </a:bodyPr>
          <a:lstStyle/>
          <a:p>
            <a:pPr indent="0" lvl="0" marL="228600" rtl="0" algn="just">
              <a:lnSpc>
                <a:spcPct val="100000"/>
              </a:lnSpc>
              <a:spcBef>
                <a:spcPts val="0"/>
              </a:spcBef>
              <a:spcAft>
                <a:spcPts val="0"/>
              </a:spcAft>
              <a:buSzPts val="1800"/>
              <a:buNone/>
            </a:pPr>
            <a:r>
              <a:rPr lang="en-US" sz="3700">
                <a:latin typeface="Times New Roman"/>
                <a:ea typeface="Times New Roman"/>
                <a:cs typeface="Times New Roman"/>
                <a:sym typeface="Times New Roman"/>
              </a:rPr>
              <a:t>                       </a:t>
            </a:r>
            <a:r>
              <a:rPr lang="en-US" sz="3700" u="sng"/>
              <a:t>IMPLEMENTED CODE</a:t>
            </a:r>
            <a:endParaRPr sz="67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a48d2288ef_1_0"/>
          <p:cNvSpPr txBox="1"/>
          <p:nvPr>
            <p:ph type="title"/>
          </p:nvPr>
        </p:nvSpPr>
        <p:spPr>
          <a:xfrm>
            <a:off x="588900" y="198299"/>
            <a:ext cx="10269900" cy="1041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u="sng"/>
              <a:t>IMPLEMENTED CODE</a:t>
            </a:r>
            <a:endParaRPr u="sng"/>
          </a:p>
        </p:txBody>
      </p:sp>
      <p:pic>
        <p:nvPicPr>
          <p:cNvPr id="132" name="Google Shape;132;ga48d2288ef_1_0"/>
          <p:cNvPicPr preferRelativeResize="0"/>
          <p:nvPr/>
        </p:nvPicPr>
        <p:blipFill rotWithShape="1">
          <a:blip r:embed="rId3">
            <a:alphaModFix/>
          </a:blip>
          <a:srcRect b="16317" l="17437" r="0" t="0"/>
          <a:stretch/>
        </p:blipFill>
        <p:spPr>
          <a:xfrm>
            <a:off x="1522388" y="2743500"/>
            <a:ext cx="9147226" cy="1371000"/>
          </a:xfrm>
          <a:prstGeom prst="rect">
            <a:avLst/>
          </a:prstGeom>
          <a:noFill/>
          <a:ln>
            <a:noFill/>
          </a:ln>
        </p:spPr>
      </p:pic>
      <p:sp>
        <p:nvSpPr>
          <p:cNvPr id="133" name="Google Shape;133;ga48d2288ef_1_0"/>
          <p:cNvSpPr txBox="1"/>
          <p:nvPr/>
        </p:nvSpPr>
        <p:spPr>
          <a:xfrm>
            <a:off x="4525800" y="4382800"/>
            <a:ext cx="28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3. Function for Inference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a48d2288ef_2_4"/>
          <p:cNvSpPr txBox="1"/>
          <p:nvPr>
            <p:ph type="title"/>
          </p:nvPr>
        </p:nvSpPr>
        <p:spPr>
          <a:xfrm>
            <a:off x="246050" y="14611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u="sng"/>
              <a:t>RESULT</a:t>
            </a:r>
            <a:endParaRPr u="sng"/>
          </a:p>
        </p:txBody>
      </p:sp>
      <p:pic>
        <p:nvPicPr>
          <p:cNvPr id="140" name="Google Shape;140;ga48d2288ef_2_4"/>
          <p:cNvPicPr preferRelativeResize="0"/>
          <p:nvPr/>
        </p:nvPicPr>
        <p:blipFill rotWithShape="1">
          <a:blip r:embed="rId3">
            <a:alphaModFix/>
          </a:blip>
          <a:srcRect b="10058" l="17654" r="0" t="16200"/>
          <a:stretch/>
        </p:blipFill>
        <p:spPr>
          <a:xfrm>
            <a:off x="2276850" y="1353675"/>
            <a:ext cx="7638301" cy="4150651"/>
          </a:xfrm>
          <a:prstGeom prst="rect">
            <a:avLst/>
          </a:prstGeom>
          <a:noFill/>
          <a:ln>
            <a:noFill/>
          </a:ln>
        </p:spPr>
      </p:pic>
      <p:sp>
        <p:nvSpPr>
          <p:cNvPr id="141" name="Google Shape;141;ga48d2288ef_2_4"/>
          <p:cNvSpPr txBox="1"/>
          <p:nvPr/>
        </p:nvSpPr>
        <p:spPr>
          <a:xfrm>
            <a:off x="4619700" y="5876950"/>
            <a:ext cx="29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4. Accuracy and Loss of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27a4e1b421_0_71"/>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u="sng"/>
              <a:t>RESULT</a:t>
            </a:r>
            <a:endParaRPr u="sng"/>
          </a:p>
        </p:txBody>
      </p:sp>
      <p:pic>
        <p:nvPicPr>
          <p:cNvPr id="148" name="Google Shape;148;g127a4e1b421_0_71"/>
          <p:cNvPicPr preferRelativeResize="0"/>
          <p:nvPr/>
        </p:nvPicPr>
        <p:blipFill rotWithShape="1">
          <a:blip r:embed="rId3">
            <a:alphaModFix/>
          </a:blip>
          <a:srcRect b="4268" l="17698" r="814" t="13004"/>
          <a:stretch/>
        </p:blipFill>
        <p:spPr>
          <a:xfrm>
            <a:off x="2435150" y="1707450"/>
            <a:ext cx="7169299" cy="4094050"/>
          </a:xfrm>
          <a:prstGeom prst="rect">
            <a:avLst/>
          </a:prstGeom>
          <a:noFill/>
          <a:ln>
            <a:noFill/>
          </a:ln>
        </p:spPr>
      </p:pic>
      <p:sp>
        <p:nvSpPr>
          <p:cNvPr id="149" name="Google Shape;149;g127a4e1b421_0_71"/>
          <p:cNvSpPr txBox="1"/>
          <p:nvPr/>
        </p:nvSpPr>
        <p:spPr>
          <a:xfrm>
            <a:off x="4581300" y="6207125"/>
            <a:ext cx="28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 5. Inference on a few images</a:t>
            </a:r>
            <a:r>
              <a:rPr lang="en-US">
                <a:solidFill>
                  <a:srgbClr val="D5D5D5"/>
                </a:solidFill>
                <a:highlight>
                  <a:srgbClr val="383838"/>
                </a:highlight>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126d86b18c7_6_13"/>
          <p:cNvPicPr preferRelativeResize="0"/>
          <p:nvPr/>
        </p:nvPicPr>
        <p:blipFill rotWithShape="1">
          <a:blip r:embed="rId3">
            <a:alphaModFix/>
          </a:blip>
          <a:srcRect b="0" l="0" r="14537" t="0"/>
          <a:stretch/>
        </p:blipFill>
        <p:spPr>
          <a:xfrm>
            <a:off x="2019400" y="2276775"/>
            <a:ext cx="8458000" cy="762000"/>
          </a:xfrm>
          <a:prstGeom prst="rect">
            <a:avLst/>
          </a:prstGeom>
          <a:noFill/>
          <a:ln>
            <a:noFill/>
          </a:ln>
        </p:spPr>
      </p:pic>
      <p:pic>
        <p:nvPicPr>
          <p:cNvPr id="156" name="Google Shape;156;g126d86b18c7_6_13"/>
          <p:cNvPicPr preferRelativeResize="0"/>
          <p:nvPr/>
        </p:nvPicPr>
        <p:blipFill rotWithShape="1">
          <a:blip r:embed="rId4">
            <a:alphaModFix/>
          </a:blip>
          <a:srcRect b="0" l="10273" r="0" t="0"/>
          <a:stretch/>
        </p:blipFill>
        <p:spPr>
          <a:xfrm>
            <a:off x="1966574" y="3583050"/>
            <a:ext cx="8563651" cy="733425"/>
          </a:xfrm>
          <a:prstGeom prst="rect">
            <a:avLst/>
          </a:prstGeom>
          <a:noFill/>
          <a:ln>
            <a:noFill/>
          </a:ln>
        </p:spPr>
      </p:pic>
      <p:sp>
        <p:nvSpPr>
          <p:cNvPr id="157" name="Google Shape;157;g126d86b18c7_6_13"/>
          <p:cNvSpPr txBox="1"/>
          <p:nvPr/>
        </p:nvSpPr>
        <p:spPr>
          <a:xfrm>
            <a:off x="5104625" y="4604150"/>
            <a:ext cx="18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 6. loss and accuracy</a:t>
            </a:r>
            <a:endParaRPr>
              <a:latin typeface="Calibri"/>
              <a:ea typeface="Calibri"/>
              <a:cs typeface="Calibri"/>
              <a:sym typeface="Calibri"/>
            </a:endParaRPr>
          </a:p>
        </p:txBody>
      </p:sp>
      <p:sp>
        <p:nvSpPr>
          <p:cNvPr id="158" name="Google Shape;158;g126d86b18c7_6_13"/>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u="sng"/>
              <a:t>RESULT</a:t>
            </a:r>
            <a:endParaRPr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a62ed77681_0_0"/>
          <p:cNvSpPr txBox="1"/>
          <p:nvPr>
            <p:ph type="title"/>
          </p:nvPr>
        </p:nvSpPr>
        <p:spPr>
          <a:xfrm>
            <a:off x="762000" y="228739"/>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400" u="sng"/>
              <a:t>CONCLUSION AND FUTURE </a:t>
            </a:r>
            <a:r>
              <a:rPr b="1" lang="en-US" sz="3400" u="sng"/>
              <a:t>SCOPE OF PROJECT</a:t>
            </a:r>
            <a:endParaRPr sz="6400" u="sng"/>
          </a:p>
        </p:txBody>
      </p:sp>
      <p:sp>
        <p:nvSpPr>
          <p:cNvPr id="165" name="Google Shape;165;ga62ed77681_0_0"/>
          <p:cNvSpPr txBox="1"/>
          <p:nvPr>
            <p:ph idx="1" type="body"/>
          </p:nvPr>
        </p:nvSpPr>
        <p:spPr>
          <a:xfrm>
            <a:off x="1341600" y="2086650"/>
            <a:ext cx="9508800" cy="2684700"/>
          </a:xfrm>
          <a:prstGeom prst="rect">
            <a:avLst/>
          </a:prstGeom>
          <a:noFill/>
          <a:ln>
            <a:noFill/>
          </a:ln>
        </p:spPr>
        <p:txBody>
          <a:bodyPr anchorCtr="0" anchor="t" bIns="45700" lIns="91425" spcFirstLastPara="1" rIns="91425" wrap="square" tIns="45700">
            <a:noAutofit/>
          </a:bodyPr>
          <a:lstStyle/>
          <a:p>
            <a:pPr indent="-317500" lvl="0" marL="457200" rtl="0" algn="l">
              <a:spcBef>
                <a:spcPts val="640"/>
              </a:spcBef>
              <a:spcAft>
                <a:spcPts val="0"/>
              </a:spcAft>
              <a:buSzPts val="1400"/>
              <a:buFont typeface="Times New Roman"/>
              <a:buChar char="•"/>
            </a:pPr>
            <a:r>
              <a:rPr lang="en-US" sz="1600">
                <a:latin typeface="Arial"/>
                <a:ea typeface="Arial"/>
                <a:cs typeface="Arial"/>
                <a:sym typeface="Arial"/>
              </a:rPr>
              <a:t>The proposed system is based on python and provides an accuracy of around 99%. The accuracy and therefore the speed are often increased by use of Google’ s GPU for processing. The system is often installed on Drones in order that aerial surveillances of crop fields are often done</a:t>
            </a:r>
            <a:endParaRPr sz="1600">
              <a:latin typeface="Arial"/>
              <a:ea typeface="Arial"/>
              <a:cs typeface="Arial"/>
              <a:sym typeface="Arial"/>
            </a:endParaRPr>
          </a:p>
          <a:p>
            <a:pPr indent="-330200" lvl="0" marL="457200" rtl="0" algn="l">
              <a:spcBef>
                <a:spcPts val="0"/>
              </a:spcBef>
              <a:spcAft>
                <a:spcPts val="0"/>
              </a:spcAft>
              <a:buSzPts val="1600"/>
              <a:buChar char="•"/>
            </a:pPr>
            <a:r>
              <a:rPr lang="en-US" sz="1600">
                <a:latin typeface="Arial"/>
                <a:ea typeface="Arial"/>
                <a:cs typeface="Arial"/>
                <a:sym typeface="Arial"/>
              </a:rPr>
              <a:t>Agricultural department wants to automate the detecting the yield crops from eligibility process (real time). </a:t>
            </a:r>
            <a:endParaRPr sz="1600">
              <a:latin typeface="Arial"/>
              <a:ea typeface="Arial"/>
              <a:cs typeface="Arial"/>
              <a:sym typeface="Arial"/>
            </a:endParaRPr>
          </a:p>
          <a:p>
            <a:pPr indent="-330200" lvl="0" marL="457200" rtl="0" algn="l">
              <a:spcBef>
                <a:spcPts val="0"/>
              </a:spcBef>
              <a:spcAft>
                <a:spcPts val="0"/>
              </a:spcAft>
              <a:buSzPts val="1600"/>
              <a:buChar char="•"/>
            </a:pPr>
            <a:r>
              <a:rPr lang="en-US" sz="1600">
                <a:latin typeface="Arial"/>
                <a:ea typeface="Arial"/>
                <a:cs typeface="Arial"/>
                <a:sym typeface="Arial"/>
              </a:rPr>
              <a:t>To automate this process by showing the prediction end in web application or desktop application. </a:t>
            </a:r>
            <a:endParaRPr sz="1600">
              <a:latin typeface="Arial"/>
              <a:ea typeface="Arial"/>
              <a:cs typeface="Arial"/>
              <a:sym typeface="Arial"/>
            </a:endParaRPr>
          </a:p>
          <a:p>
            <a:pPr indent="-330200" lvl="0" marL="457200" rtl="0" algn="l">
              <a:spcBef>
                <a:spcPts val="0"/>
              </a:spcBef>
              <a:spcAft>
                <a:spcPts val="0"/>
              </a:spcAft>
              <a:buSzPts val="1600"/>
              <a:buChar char="•"/>
            </a:pPr>
            <a:r>
              <a:rPr lang="en-US" sz="1600">
                <a:latin typeface="Arial"/>
                <a:ea typeface="Arial"/>
                <a:cs typeface="Arial"/>
                <a:sym typeface="Arial"/>
              </a:rPr>
              <a:t>To optimize the work to implement in AI environment. </a:t>
            </a:r>
            <a:endParaRPr sz="1600">
              <a:latin typeface="Arial"/>
              <a:ea typeface="Arial"/>
              <a:cs typeface="Arial"/>
              <a:sym typeface="Arial"/>
            </a:endParaRPr>
          </a:p>
          <a:p>
            <a:pPr indent="0" lvl="0" marL="457200" rtl="0" algn="l">
              <a:spcBef>
                <a:spcPts val="640"/>
              </a:spcBef>
              <a:spcAft>
                <a:spcPts val="0"/>
              </a:spcAft>
              <a:buNone/>
            </a:pPr>
            <a:r>
              <a:t/>
            </a:r>
            <a:endParaRPr sz="16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463675" y="806450"/>
            <a:ext cx="9729900" cy="5748300"/>
          </a:xfrm>
          <a:prstGeom prst="rect">
            <a:avLst/>
          </a:prstGeom>
          <a:noFill/>
          <a:ln>
            <a:noFill/>
          </a:ln>
        </p:spPr>
        <p:txBody>
          <a:bodyPr anchorCtr="0" anchor="ctr" bIns="45700" lIns="91425" spcFirstLastPara="1" rIns="91425" wrap="square" tIns="45700">
            <a:normAutofit fontScale="90000"/>
          </a:bodyPr>
          <a:lstStyle/>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457200" lvl="0" marL="2743200" rtl="0" algn="l">
              <a:lnSpc>
                <a:spcPct val="100000"/>
              </a:lnSpc>
              <a:spcBef>
                <a:spcPts val="0"/>
              </a:spcBef>
              <a:spcAft>
                <a:spcPts val="0"/>
              </a:spcAft>
              <a:buClr>
                <a:srgbClr val="595959"/>
              </a:buClr>
              <a:buSzPct val="86400"/>
              <a:buFont typeface="Calibri"/>
              <a:buNone/>
            </a:pPr>
            <a:r>
              <a:rPr b="1" lang="en-US" sz="3750" u="sng">
                <a:solidFill>
                  <a:srgbClr val="000000"/>
                </a:solidFill>
              </a:rPr>
              <a:t>REFERENCES</a:t>
            </a:r>
            <a:endParaRPr b="1" sz="3750" u="sng">
              <a:solidFill>
                <a:srgbClr val="000000"/>
              </a:solidFill>
            </a:endParaRPr>
          </a:p>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328612" lvl="0" marL="457200" rtl="0" algn="l">
              <a:lnSpc>
                <a:spcPct val="100000"/>
              </a:lnSpc>
              <a:spcBef>
                <a:spcPts val="0"/>
              </a:spcBef>
              <a:spcAft>
                <a:spcPts val="0"/>
              </a:spcAft>
              <a:buClr>
                <a:srgbClr val="222222"/>
              </a:buClr>
              <a:buSzPct val="100000"/>
              <a:buFont typeface="Arial"/>
              <a:buChar char="●"/>
            </a:pPr>
            <a:r>
              <a:rPr lang="en-US" sz="1750">
                <a:solidFill>
                  <a:srgbClr val="222222"/>
                </a:solidFill>
                <a:latin typeface="Arial"/>
                <a:ea typeface="Arial"/>
                <a:cs typeface="Arial"/>
                <a:sym typeface="Arial"/>
              </a:rPr>
              <a:t>A. Verma, “Precision Agriculture using Internet of Things: An Overview,” in International Journal of Management, IT and Engineering, vol. 9, no. 7, pp. 298-303, July 2019.</a:t>
            </a:r>
            <a:endParaRPr sz="1750">
              <a:solidFill>
                <a:srgbClr val="222222"/>
              </a:solidFill>
              <a:latin typeface="Arial"/>
              <a:ea typeface="Arial"/>
              <a:cs typeface="Arial"/>
              <a:sym typeface="Arial"/>
            </a:endParaRPr>
          </a:p>
          <a:p>
            <a:pPr indent="-328612" lvl="0" marL="457200" rtl="0" algn="l">
              <a:lnSpc>
                <a:spcPct val="100000"/>
              </a:lnSpc>
              <a:spcBef>
                <a:spcPts val="0"/>
              </a:spcBef>
              <a:spcAft>
                <a:spcPts val="0"/>
              </a:spcAft>
              <a:buClr>
                <a:schemeClr val="dk1"/>
              </a:buClr>
              <a:buSzPct val="100000"/>
              <a:buFont typeface="Arial"/>
              <a:buChar char="●"/>
            </a:pPr>
            <a:r>
              <a:rPr lang="en-US" sz="1750">
                <a:solidFill>
                  <a:schemeClr val="dk1"/>
                </a:solidFill>
                <a:uFill>
                  <a:noFill/>
                </a:uFill>
                <a:latin typeface="Arial"/>
                <a:ea typeface="Arial"/>
                <a:cs typeface="Arial"/>
                <a:sym typeface="Arial"/>
                <a:hlinkClick r:id="rId3">
                  <a:extLst>
                    <a:ext uri="{A12FA001-AC4F-418D-AE19-62706E023703}">
                      <ahyp:hlinkClr val="tx"/>
                    </a:ext>
                  </a:extLst>
                </a:hlinkClick>
              </a:rPr>
              <a:t>https://arxiv.org/ftp/arxiv/papers/1604/1604.03169.pdf</a:t>
            </a:r>
            <a:endParaRPr sz="1750">
              <a:solidFill>
                <a:schemeClr val="dk1"/>
              </a:solidFill>
              <a:latin typeface="Arial"/>
              <a:ea typeface="Arial"/>
              <a:cs typeface="Arial"/>
              <a:sym typeface="Arial"/>
            </a:endParaRPr>
          </a:p>
          <a:p>
            <a:pPr indent="-328612" lvl="0" marL="457200" rtl="0" algn="l">
              <a:lnSpc>
                <a:spcPct val="100000"/>
              </a:lnSpc>
              <a:spcBef>
                <a:spcPts val="0"/>
              </a:spcBef>
              <a:spcAft>
                <a:spcPts val="0"/>
              </a:spcAft>
              <a:buClr>
                <a:srgbClr val="222222"/>
              </a:buClr>
              <a:buSzPct val="100000"/>
              <a:buFont typeface="Arial"/>
              <a:buChar char="●"/>
            </a:pPr>
            <a:r>
              <a:rPr lang="en-US" sz="1750" u="sng">
                <a:solidFill>
                  <a:schemeClr val="hlink"/>
                </a:solidFill>
                <a:latin typeface="Arial"/>
                <a:ea typeface="Arial"/>
                <a:cs typeface="Arial"/>
                <a:sym typeface="Arial"/>
                <a:hlinkClick r:id="rId4"/>
              </a:rPr>
              <a:t>https://www.turcomat.org/index.php/turkbilmat/article/download/7743/6139/13981</a:t>
            </a:r>
            <a:endParaRPr sz="1750">
              <a:solidFill>
                <a:srgbClr val="222222"/>
              </a:solidFill>
              <a:latin typeface="Arial"/>
              <a:ea typeface="Arial"/>
              <a:cs typeface="Arial"/>
              <a:sym typeface="Arial"/>
            </a:endParaRPr>
          </a:p>
          <a:p>
            <a:pPr indent="-328612" lvl="0" marL="457200" rtl="0" algn="l">
              <a:lnSpc>
                <a:spcPct val="100000"/>
              </a:lnSpc>
              <a:spcBef>
                <a:spcPts val="0"/>
              </a:spcBef>
              <a:spcAft>
                <a:spcPts val="0"/>
              </a:spcAft>
              <a:buClr>
                <a:srgbClr val="222222"/>
              </a:buClr>
              <a:buSzPct val="100000"/>
              <a:buFont typeface="Arial"/>
              <a:buChar char="●"/>
            </a:pPr>
            <a:r>
              <a:rPr lang="en-US" sz="1750">
                <a:solidFill>
                  <a:srgbClr val="222222"/>
                </a:solidFill>
                <a:latin typeface="Arial"/>
                <a:ea typeface="Arial"/>
                <a:cs typeface="Arial"/>
                <a:sym typeface="Arial"/>
              </a:rPr>
              <a:t>Parismita Bharali, Chandrika Bhuyan, Abhijit Boruah, “Plant Disease Detection by Leaf Image Classification</a:t>
            </a:r>
            <a:endParaRPr sz="1750">
              <a:solidFill>
                <a:srgbClr val="222222"/>
              </a:solidFill>
              <a:latin typeface="Arial"/>
              <a:ea typeface="Arial"/>
              <a:cs typeface="Arial"/>
              <a:sym typeface="Arial"/>
            </a:endParaRPr>
          </a:p>
          <a:p>
            <a:pPr indent="-328612" lvl="0" marL="457200" rtl="0" algn="l">
              <a:lnSpc>
                <a:spcPct val="100000"/>
              </a:lnSpc>
              <a:spcBef>
                <a:spcPts val="0"/>
              </a:spcBef>
              <a:spcAft>
                <a:spcPts val="0"/>
              </a:spcAft>
              <a:buClr>
                <a:srgbClr val="222222"/>
              </a:buClr>
              <a:buSzPct val="100000"/>
              <a:buFont typeface="Arial"/>
              <a:buChar char="●"/>
            </a:pPr>
            <a:r>
              <a:rPr lang="en-US" sz="1750">
                <a:solidFill>
                  <a:srgbClr val="222222"/>
                </a:solidFill>
                <a:latin typeface="Arial"/>
                <a:ea typeface="Arial"/>
                <a:cs typeface="Arial"/>
                <a:sym typeface="Arial"/>
              </a:rPr>
              <a:t>Using Convolutional Neural Network” ICICCT 2019, pp.194-205.</a:t>
            </a:r>
            <a:endParaRPr sz="1750">
              <a:solidFill>
                <a:srgbClr val="222222"/>
              </a:solidFill>
              <a:latin typeface="Arial"/>
              <a:ea typeface="Arial"/>
              <a:cs typeface="Arial"/>
              <a:sym typeface="Arial"/>
            </a:endParaRPr>
          </a:p>
          <a:p>
            <a:pPr indent="-328612" lvl="0" marL="457200" rtl="0" algn="l">
              <a:lnSpc>
                <a:spcPct val="100000"/>
              </a:lnSpc>
              <a:spcBef>
                <a:spcPts val="0"/>
              </a:spcBef>
              <a:spcAft>
                <a:spcPts val="0"/>
              </a:spcAft>
              <a:buClr>
                <a:srgbClr val="222222"/>
              </a:buClr>
              <a:buSzPct val="100000"/>
              <a:buFont typeface="Arial"/>
              <a:buChar char="●"/>
            </a:pPr>
            <a:r>
              <a:rPr lang="en-US" sz="1750">
                <a:solidFill>
                  <a:srgbClr val="222222"/>
                </a:solidFill>
                <a:latin typeface="Arial"/>
                <a:ea typeface="Arial"/>
                <a:cs typeface="Arial"/>
                <a:sym typeface="Arial"/>
              </a:rPr>
              <a:t>Rahman Tashakkori, Timothy Jassmann, R. Mitchell Parry, “Leaf Classification Convolutional Neural Network App” , IEEE Southeast 2015</a:t>
            </a:r>
            <a:endParaRPr sz="1750">
              <a:solidFill>
                <a:srgbClr val="222222"/>
              </a:solidFill>
              <a:latin typeface="Arial"/>
              <a:ea typeface="Arial"/>
              <a:cs typeface="Arial"/>
              <a:sym typeface="Arial"/>
            </a:endParaRPr>
          </a:p>
          <a:p>
            <a:pPr indent="-328612" lvl="0" marL="457200" rtl="0" algn="l">
              <a:lnSpc>
                <a:spcPct val="100000"/>
              </a:lnSpc>
              <a:spcBef>
                <a:spcPts val="0"/>
              </a:spcBef>
              <a:spcAft>
                <a:spcPts val="0"/>
              </a:spcAft>
              <a:buClr>
                <a:srgbClr val="222222"/>
              </a:buClr>
              <a:buSzPct val="100000"/>
              <a:buFont typeface="Arial"/>
              <a:buChar char="●"/>
            </a:pPr>
            <a:r>
              <a:rPr lang="en-US" sz="1750">
                <a:solidFill>
                  <a:srgbClr val="222222"/>
                </a:solidFill>
                <a:latin typeface="Arial"/>
                <a:ea typeface="Arial"/>
                <a:cs typeface="Arial"/>
                <a:sym typeface="Arial"/>
              </a:rPr>
              <a:t>M. B. Riley, M. R. Williamson, and O. Maloy, “Plant disease diagnosis. The Plant Health Instructor,” 2002.</a:t>
            </a:r>
            <a:endParaRPr sz="1750">
              <a:solidFill>
                <a:srgbClr val="222222"/>
              </a:solidFill>
              <a:latin typeface="Arial"/>
              <a:ea typeface="Arial"/>
              <a:cs typeface="Arial"/>
              <a:sym typeface="Arial"/>
            </a:endParaRPr>
          </a:p>
          <a:p>
            <a:pPr indent="-328612" lvl="0" marL="457200" rtl="0" algn="l">
              <a:lnSpc>
                <a:spcPct val="100000"/>
              </a:lnSpc>
              <a:spcBef>
                <a:spcPts val="0"/>
              </a:spcBef>
              <a:spcAft>
                <a:spcPts val="0"/>
              </a:spcAft>
              <a:buClr>
                <a:srgbClr val="222222"/>
              </a:buClr>
              <a:buSzPct val="100000"/>
              <a:buFont typeface="Arial"/>
              <a:buChar char="●"/>
            </a:pPr>
            <a:r>
              <a:rPr lang="en-US" sz="1750">
                <a:solidFill>
                  <a:srgbClr val="222222"/>
                </a:solidFill>
                <a:latin typeface="Arial"/>
                <a:ea typeface="Arial"/>
                <a:cs typeface="Arial"/>
                <a:sym typeface="Arial"/>
              </a:rPr>
              <a:t>Srdjan Sladojevic, Marko Arsenovic, Andras Anderla, Dubravko Culibrk and Darko Stefanovic, “Deep Neural Networks Based Recognition of Plant Diseases by Leaf Image Classification”, 2016.</a:t>
            </a:r>
            <a:endParaRPr sz="1750">
              <a:solidFill>
                <a:srgbClr val="222222"/>
              </a:solidFill>
              <a:latin typeface="Arial"/>
              <a:ea typeface="Arial"/>
              <a:cs typeface="Arial"/>
              <a:sym typeface="Arial"/>
            </a:endParaRPr>
          </a:p>
          <a:p>
            <a:pPr indent="0" lvl="0" marL="0" rtl="0" algn="l">
              <a:lnSpc>
                <a:spcPct val="100000"/>
              </a:lnSpc>
              <a:spcBef>
                <a:spcPts val="0"/>
              </a:spcBef>
              <a:spcAft>
                <a:spcPts val="0"/>
              </a:spcAft>
              <a:buNone/>
            </a:pPr>
            <a:r>
              <a:t/>
            </a:r>
            <a:endParaRPr sz="1750">
              <a:solidFill>
                <a:srgbClr val="222222"/>
              </a:solidFill>
              <a:latin typeface="Arial"/>
              <a:ea typeface="Arial"/>
              <a:cs typeface="Arial"/>
              <a:sym typeface="Arial"/>
            </a:endParaRPr>
          </a:p>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457200" lvl="0" marL="274320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0" lvl="0" marL="0" rtl="0" algn="l">
              <a:lnSpc>
                <a:spcPct val="100000"/>
              </a:lnSpc>
              <a:spcBef>
                <a:spcPts val="0"/>
              </a:spcBef>
              <a:spcAft>
                <a:spcPts val="0"/>
              </a:spcAft>
              <a:buClr>
                <a:srgbClr val="595959"/>
              </a:buClr>
              <a:buSzPct val="147272"/>
              <a:buFont typeface="Calibri"/>
              <a:buNone/>
            </a:pPr>
            <a:r>
              <a:t/>
            </a:r>
            <a:endParaRPr b="1" sz="2200" u="sng">
              <a:solidFill>
                <a:srgbClr val="000000"/>
              </a:solidFill>
            </a:endParaRPr>
          </a:p>
          <a:p>
            <a:pPr indent="0" lvl="0" marL="0" rtl="0" algn="just">
              <a:lnSpc>
                <a:spcPct val="115000"/>
              </a:lnSpc>
              <a:spcBef>
                <a:spcPts val="1200"/>
              </a:spcBef>
              <a:spcAft>
                <a:spcPts val="0"/>
              </a:spcAft>
              <a:buClr>
                <a:schemeClr val="dk1"/>
              </a:buClr>
              <a:buSzPct val="50000"/>
              <a:buFont typeface="Arial"/>
              <a:buNone/>
            </a:pPr>
            <a:r>
              <a:t/>
            </a:r>
            <a:endParaRPr sz="2200">
              <a:solidFill>
                <a:srgbClr val="000000"/>
              </a:solidFill>
            </a:endParaRPr>
          </a:p>
          <a:p>
            <a:pPr indent="0" lvl="0" marL="0" marR="508000" rtl="0" algn="just">
              <a:lnSpc>
                <a:spcPct val="115000"/>
              </a:lnSpc>
              <a:spcBef>
                <a:spcPts val="1200"/>
              </a:spcBef>
              <a:spcAft>
                <a:spcPts val="0"/>
              </a:spcAft>
              <a:buClr>
                <a:schemeClr val="dk1"/>
              </a:buClr>
              <a:buSzPct val="50000"/>
              <a:buFont typeface="Arial"/>
              <a:buNone/>
            </a:pPr>
            <a:r>
              <a:rPr lang="en-US" sz="2200">
                <a:solidFill>
                  <a:schemeClr val="dk1"/>
                </a:solidFill>
                <a:latin typeface="Arial"/>
                <a:ea typeface="Arial"/>
                <a:cs typeface="Arial"/>
                <a:sym typeface="Arial"/>
              </a:rPr>
              <a:t>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26d86b18c7_6_6"/>
          <p:cNvSpPr txBox="1"/>
          <p:nvPr/>
        </p:nvSpPr>
        <p:spPr>
          <a:xfrm>
            <a:off x="1976375" y="912300"/>
            <a:ext cx="8263500" cy="3147600"/>
          </a:xfrm>
          <a:prstGeom prst="rect">
            <a:avLst/>
          </a:prstGeom>
          <a:noFill/>
          <a:ln>
            <a:noFill/>
          </a:ln>
        </p:spPr>
        <p:txBody>
          <a:bodyPr anchorCtr="0" anchor="t" bIns="91425" lIns="91425" spcFirstLastPara="1" rIns="91425" wrap="square" tIns="91425">
            <a:spAutoFit/>
          </a:bodyPr>
          <a:lstStyle/>
          <a:p>
            <a:pPr indent="-339725" lvl="0" marL="457200" rtl="0" algn="l">
              <a:spcBef>
                <a:spcPts val="0"/>
              </a:spcBef>
              <a:spcAft>
                <a:spcPts val="0"/>
              </a:spcAft>
              <a:buClr>
                <a:srgbClr val="222222"/>
              </a:buClr>
              <a:buSzPts val="1750"/>
              <a:buFont typeface="Arial"/>
              <a:buChar char="●"/>
            </a:pPr>
            <a:r>
              <a:rPr lang="en-US" sz="1750">
                <a:solidFill>
                  <a:srgbClr val="222222"/>
                </a:solidFill>
              </a:rPr>
              <a:t>H. Cartwright, Ed., Artificial Neural Networks, Humana Press, 2015.</a:t>
            </a:r>
            <a:endParaRPr sz="1750">
              <a:solidFill>
                <a:srgbClr val="222222"/>
              </a:solidFill>
            </a:endParaRPr>
          </a:p>
          <a:p>
            <a:pPr indent="-339725" lvl="0" marL="457200" rtl="0" algn="l">
              <a:spcBef>
                <a:spcPts val="0"/>
              </a:spcBef>
              <a:spcAft>
                <a:spcPts val="0"/>
              </a:spcAft>
              <a:buClr>
                <a:srgbClr val="222222"/>
              </a:buClr>
              <a:buSzPts val="1750"/>
              <a:buFont typeface="Arial"/>
              <a:buChar char="●"/>
            </a:pPr>
            <a:r>
              <a:rPr lang="en-US" sz="1750" u="sng">
                <a:solidFill>
                  <a:schemeClr val="hlink"/>
                </a:solidFill>
                <a:hlinkClick r:id="rId3"/>
              </a:rPr>
              <a:t>https://www.analyticsvidhya.com/blog/2017/06/architecture-of-convolutional-neural-networks-simplified-</a:t>
            </a:r>
            <a:r>
              <a:rPr lang="en-US" sz="1750">
                <a:solidFill>
                  <a:srgbClr val="222222"/>
                </a:solidFill>
              </a:rPr>
              <a:t> demystified/</a:t>
            </a:r>
            <a:endParaRPr sz="1750">
              <a:solidFill>
                <a:srgbClr val="222222"/>
              </a:solidFill>
            </a:endParaRPr>
          </a:p>
          <a:p>
            <a:pPr indent="-339725" lvl="0" marL="457200" rtl="0" algn="l">
              <a:spcBef>
                <a:spcPts val="0"/>
              </a:spcBef>
              <a:spcAft>
                <a:spcPts val="0"/>
              </a:spcAft>
              <a:buClr>
                <a:srgbClr val="222222"/>
              </a:buClr>
              <a:buSzPts val="1750"/>
              <a:buFont typeface="Arial"/>
              <a:buChar char="●"/>
            </a:pPr>
            <a:r>
              <a:rPr lang="en-US" sz="1750">
                <a:solidFill>
                  <a:srgbClr val="222222"/>
                </a:solidFill>
              </a:rPr>
              <a:t>https://en.wikipedia.org/wiki/Convolutional_neural_network</a:t>
            </a:r>
            <a:endParaRPr sz="1750">
              <a:solidFill>
                <a:srgbClr val="222222"/>
              </a:solidFill>
            </a:endParaRPr>
          </a:p>
          <a:p>
            <a:pPr indent="-339725" lvl="0" marL="457200" rtl="0" algn="l">
              <a:spcBef>
                <a:spcPts val="0"/>
              </a:spcBef>
              <a:spcAft>
                <a:spcPts val="0"/>
              </a:spcAft>
              <a:buClr>
                <a:srgbClr val="222222"/>
              </a:buClr>
              <a:buSzPts val="1750"/>
              <a:buFont typeface="Arial"/>
              <a:buChar char="●"/>
            </a:pPr>
            <a:r>
              <a:rPr lang="en-US" sz="1750">
                <a:solidFill>
                  <a:srgbClr val="222222"/>
                </a:solidFill>
              </a:rPr>
              <a:t>S. Ajantha, G. Mahapriya, J. Mispa, S. Nithya, Measurement of Multimodal Brain Tumor Segmentation using Neural Network in IJERT vol. 5, issue 13.</a:t>
            </a:r>
            <a:endParaRPr sz="1750">
              <a:solidFill>
                <a:srgbClr val="222222"/>
              </a:solidFill>
            </a:endParaRPr>
          </a:p>
          <a:p>
            <a:pPr indent="-339725" lvl="0" marL="457200" rtl="0" algn="l">
              <a:spcBef>
                <a:spcPts val="0"/>
              </a:spcBef>
              <a:spcAft>
                <a:spcPts val="0"/>
              </a:spcAft>
              <a:buClr>
                <a:srgbClr val="222222"/>
              </a:buClr>
              <a:buSzPts val="1750"/>
              <a:buFont typeface="Arial"/>
              <a:buChar char="●"/>
            </a:pPr>
            <a:r>
              <a:rPr lang="en-US" sz="1750">
                <a:solidFill>
                  <a:srgbClr val="222222"/>
                </a:solidFill>
              </a:rPr>
              <a:t>Mohammad El-Helly, Ahmed Rafea, Salwa El-Gammal, “An Integrated Image Expert Processing System for Leaf Disease Detection and Diagnosis”, Central Lab. For Agricultural System(CLAES), Agricultural Research Center(ACR), Giza,Egypt</a:t>
            </a:r>
            <a:endParaRPr sz="1750">
              <a:solidFill>
                <a:srgbClr val="222222"/>
              </a:solidFill>
            </a:endParaRPr>
          </a:p>
          <a:p>
            <a:pPr indent="-339725" lvl="0" marL="457200" rtl="0" algn="l">
              <a:spcBef>
                <a:spcPts val="0"/>
              </a:spcBef>
              <a:spcAft>
                <a:spcPts val="0"/>
              </a:spcAft>
              <a:buClr>
                <a:srgbClr val="222222"/>
              </a:buClr>
              <a:buSzPts val="1750"/>
              <a:buFont typeface="Arial"/>
              <a:buChar char="●"/>
            </a:pPr>
            <a:r>
              <a:rPr lang="en-US" sz="1750">
                <a:solidFill>
                  <a:srgbClr val="222222"/>
                </a:solidFill>
              </a:rPr>
              <a:t>https://www.geeksforgeeks.org/cnn-introduction-to-pooling-layer/.</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27a4e1b421_0_0"/>
          <p:cNvSpPr txBox="1"/>
          <p:nvPr>
            <p:ph idx="1" type="body"/>
          </p:nvPr>
        </p:nvSpPr>
        <p:spPr>
          <a:xfrm>
            <a:off x="320117" y="875025"/>
            <a:ext cx="11360700" cy="4555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b="1" lang="en-US" sz="1600" u="sng">
                <a:solidFill>
                  <a:srgbClr val="222222"/>
                </a:solidFill>
                <a:latin typeface="Calibri"/>
                <a:ea typeface="Calibri"/>
                <a:cs typeface="Calibri"/>
                <a:sym typeface="Calibri"/>
              </a:rPr>
              <a:t>Major Project - II</a:t>
            </a:r>
            <a:endParaRPr b="1" sz="1600" u="sng">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lang="en-US" sz="1600">
                <a:solidFill>
                  <a:srgbClr val="222222"/>
                </a:solidFill>
                <a:latin typeface="Calibri"/>
                <a:ea typeface="Calibri"/>
                <a:cs typeface="Calibri"/>
                <a:sym typeface="Calibri"/>
              </a:rPr>
              <a:t>In</a:t>
            </a:r>
            <a:endParaRPr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lang="en-US" sz="1600">
                <a:solidFill>
                  <a:srgbClr val="222222"/>
                </a:solidFill>
                <a:latin typeface="Calibri"/>
                <a:ea typeface="Calibri"/>
                <a:cs typeface="Calibri"/>
                <a:sym typeface="Calibri"/>
              </a:rPr>
              <a:t>Fourth year – Eighth Semester of</a:t>
            </a:r>
            <a:endParaRPr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b="1" lang="en-US" sz="1600">
                <a:solidFill>
                  <a:srgbClr val="222222"/>
                </a:solidFill>
                <a:latin typeface="Calibri"/>
                <a:ea typeface="Calibri"/>
                <a:cs typeface="Calibri"/>
                <a:sym typeface="Calibri"/>
              </a:rPr>
              <a:t>Bachelor of Technology</a:t>
            </a:r>
            <a:endParaRPr b="1"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lang="en-US" sz="1600">
                <a:solidFill>
                  <a:srgbClr val="222222"/>
                </a:solidFill>
                <a:latin typeface="Calibri"/>
                <a:ea typeface="Calibri"/>
                <a:cs typeface="Calibri"/>
                <a:sym typeface="Calibri"/>
              </a:rPr>
              <a:t>specialization</a:t>
            </a:r>
            <a:endParaRPr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lang="en-US" sz="1600">
                <a:solidFill>
                  <a:srgbClr val="222222"/>
                </a:solidFill>
                <a:latin typeface="Calibri"/>
                <a:ea typeface="Calibri"/>
                <a:cs typeface="Calibri"/>
                <a:sym typeface="Calibri"/>
              </a:rPr>
              <a:t>In</a:t>
            </a:r>
            <a:endParaRPr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b="1" lang="en-US" sz="1600">
                <a:solidFill>
                  <a:srgbClr val="222222"/>
                </a:solidFill>
                <a:latin typeface="Calibri"/>
                <a:ea typeface="Calibri"/>
                <a:cs typeface="Calibri"/>
                <a:sym typeface="Calibri"/>
              </a:rPr>
              <a:t>BigData </a:t>
            </a:r>
            <a:endParaRPr b="1"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b="1" lang="en-US" sz="1600">
                <a:solidFill>
                  <a:srgbClr val="222222"/>
                </a:solidFill>
                <a:latin typeface="Calibri"/>
                <a:ea typeface="Calibri"/>
                <a:cs typeface="Calibri"/>
                <a:sym typeface="Calibri"/>
              </a:rPr>
              <a:t>Under</a:t>
            </a:r>
            <a:r>
              <a:rPr lang="en-US" sz="1600">
                <a:solidFill>
                  <a:srgbClr val="222222"/>
                </a:solidFill>
                <a:latin typeface="Calibri"/>
                <a:ea typeface="Calibri"/>
                <a:cs typeface="Calibri"/>
                <a:sym typeface="Calibri"/>
              </a:rPr>
              <a:t> </a:t>
            </a:r>
            <a:endParaRPr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b="1" lang="en-US" sz="1600" u="sng">
                <a:solidFill>
                  <a:srgbClr val="222222"/>
                </a:solidFill>
                <a:latin typeface="Calibri"/>
                <a:ea typeface="Calibri"/>
                <a:cs typeface="Calibri"/>
                <a:sym typeface="Calibri"/>
              </a:rPr>
              <a:t>Mr. Vijendra Singh</a:t>
            </a:r>
            <a:endParaRPr b="1" sz="1600" u="sng">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rPr lang="en-US" sz="1600">
                <a:solidFill>
                  <a:srgbClr val="222222"/>
                </a:solidFill>
                <a:latin typeface="Calibri"/>
                <a:ea typeface="Calibri"/>
                <a:cs typeface="Calibri"/>
                <a:sym typeface="Calibri"/>
              </a:rPr>
              <a:t> By</a:t>
            </a:r>
            <a:endParaRPr b="1" sz="1600">
              <a:solidFill>
                <a:srgbClr val="222222"/>
              </a:solidFill>
              <a:latin typeface="Calibri"/>
              <a:ea typeface="Calibri"/>
              <a:cs typeface="Calibri"/>
              <a:sym typeface="Calibri"/>
            </a:endParaRPr>
          </a:p>
          <a:p>
            <a:pPr indent="0" lvl="0" marL="0" rtl="0" algn="ctr">
              <a:lnSpc>
                <a:spcPct val="100000"/>
              </a:lnSpc>
              <a:spcBef>
                <a:spcPts val="640"/>
              </a:spcBef>
              <a:spcAft>
                <a:spcPts val="0"/>
              </a:spcAft>
              <a:buSzPts val="3200"/>
              <a:buNone/>
            </a:pPr>
            <a:r>
              <a:t/>
            </a:r>
            <a:endParaRPr b="1" sz="1600">
              <a:solidFill>
                <a:srgbClr val="222222"/>
              </a:solidFill>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a:p>
        </p:txBody>
      </p:sp>
      <p:graphicFrame>
        <p:nvGraphicFramePr>
          <p:cNvPr id="55" name="Google Shape;55;g127a4e1b421_0_0"/>
          <p:cNvGraphicFramePr/>
          <p:nvPr/>
        </p:nvGraphicFramePr>
        <p:xfrm>
          <a:off x="2735546" y="4100962"/>
          <a:ext cx="3000000" cy="3000000"/>
        </p:xfrm>
        <a:graphic>
          <a:graphicData uri="http://schemas.openxmlformats.org/drawingml/2006/table">
            <a:tbl>
              <a:tblPr>
                <a:noFill/>
                <a:tableStyleId>{AF00BC28-CA20-406C-8DBC-5324F9F3A24F}</a:tableStyleId>
              </a:tblPr>
              <a:tblGrid>
                <a:gridCol w="964175"/>
                <a:gridCol w="1289375"/>
                <a:gridCol w="1512825"/>
                <a:gridCol w="1573825"/>
                <a:gridCol w="1380725"/>
              </a:tblGrid>
              <a:tr h="4759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 No.</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Roll Number</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Name</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Branch</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Sap-Id</a:t>
                      </a:r>
                      <a:endParaRPr sz="1200" u="none" cap="none" strike="noStrike"/>
                    </a:p>
                  </a:txBody>
                  <a:tcPr marT="121900" marB="121900" marR="121900" marL="121900"/>
                </a:tc>
              </a:tr>
              <a:tr h="41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1</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R172218032</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Bhavanshu Arora</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CSE-Big Data</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500067696</a:t>
                      </a:r>
                      <a:endParaRPr sz="1200" u="none" cap="none" strike="noStrike"/>
                    </a:p>
                  </a:txBody>
                  <a:tcPr marT="121900" marB="121900" marR="121900" marL="121900"/>
                </a:tc>
              </a:tr>
              <a:tr h="405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R172218044</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Dipansh Mittal</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CSE-Big Data</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500067347</a:t>
                      </a:r>
                      <a:endParaRPr sz="1200" u="none" cap="none" strike="noStrike"/>
                    </a:p>
                  </a:txBody>
                  <a:tcPr marT="121900" marB="121900" marR="121900" marL="121900"/>
                </a:tc>
              </a:tr>
              <a:tr h="4356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3</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R172218058</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Kartik Bhatia</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CSE-Big Data</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500068463</a:t>
                      </a:r>
                      <a:endParaRPr sz="1200" u="none" cap="none" strike="noStrike"/>
                    </a:p>
                  </a:txBody>
                  <a:tcPr marT="121900" marB="121900" marR="121900" marL="121900"/>
                </a:tc>
              </a:tr>
              <a:tr h="445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4</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R172218085</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Parth</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CSE-Big Data</a:t>
                      </a:r>
                      <a:endParaRPr sz="12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500067724</a:t>
                      </a:r>
                      <a:endParaRPr sz="1200" u="none" cap="none" strike="noStrike"/>
                    </a:p>
                  </a:txBody>
                  <a:tcPr marT="121900" marB="121900" marR="121900" marL="121900"/>
                </a:tc>
              </a:tr>
            </a:tbl>
          </a:graphicData>
        </a:graphic>
      </p:graphicFrame>
      <p:sp>
        <p:nvSpPr>
          <p:cNvPr id="56" name="Google Shape;56;g127a4e1b421_0_0"/>
          <p:cNvSpPr txBox="1"/>
          <p:nvPr/>
        </p:nvSpPr>
        <p:spPr>
          <a:xfrm>
            <a:off x="2046175" y="182325"/>
            <a:ext cx="7908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300">
                <a:latin typeface="Calibri"/>
                <a:ea typeface="Calibri"/>
                <a:cs typeface="Calibri"/>
                <a:sym typeface="Calibri"/>
              </a:rPr>
              <a:t>PLANT DISEASE CLASSIFICATION</a:t>
            </a:r>
            <a:endParaRPr sz="33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INTRODUCTION</a:t>
            </a:r>
            <a:endParaRPr u="sng"/>
          </a:p>
        </p:txBody>
      </p:sp>
      <p:sp>
        <p:nvSpPr>
          <p:cNvPr id="62" name="Google Shape;62;p3"/>
          <p:cNvSpPr txBox="1"/>
          <p:nvPr>
            <p:ph idx="1" type="body"/>
          </p:nvPr>
        </p:nvSpPr>
        <p:spPr>
          <a:xfrm>
            <a:off x="1122550" y="1781850"/>
            <a:ext cx="10065300" cy="3294300"/>
          </a:xfrm>
          <a:prstGeom prst="rect">
            <a:avLst/>
          </a:prstGeom>
          <a:noFill/>
          <a:ln>
            <a:noFill/>
          </a:ln>
        </p:spPr>
        <p:txBody>
          <a:bodyPr anchorCtr="0" anchor="t" bIns="45700" lIns="91425" spcFirstLastPara="1" rIns="91425" wrap="square" tIns="45700">
            <a:normAutofit/>
          </a:bodyPr>
          <a:lstStyle/>
          <a:p>
            <a:pPr indent="-330200" lvl="0" marL="457200" rtl="0" algn="just">
              <a:lnSpc>
                <a:spcPct val="100000"/>
              </a:lnSpc>
              <a:spcBef>
                <a:spcPts val="0"/>
              </a:spcBef>
              <a:spcAft>
                <a:spcPts val="0"/>
              </a:spcAft>
              <a:buSzPts val="1600"/>
              <a:buFont typeface="Arial"/>
              <a:buChar char="•"/>
            </a:pPr>
            <a:r>
              <a:rPr lang="en-US" sz="1600">
                <a:latin typeface="Arial"/>
                <a:ea typeface="Arial"/>
                <a:cs typeface="Arial"/>
                <a:sym typeface="Arial"/>
              </a:rPr>
              <a:t>Modern technologies have given human society the ability to produce enough food to meet the demand of more than 7 billion people. However, food security remains threatened by a number of factors including climate change, the decline in pollinators, plant diseases, and others.</a:t>
            </a:r>
            <a:endParaRPr sz="1600">
              <a:latin typeface="Arial"/>
              <a:ea typeface="Arial"/>
              <a:cs typeface="Arial"/>
              <a:sym typeface="Arial"/>
            </a:endParaRPr>
          </a:p>
          <a:p>
            <a:pPr indent="0" lvl="0" marL="0" rtl="0" algn="just">
              <a:lnSpc>
                <a:spcPct val="100000"/>
              </a:lnSpc>
              <a:spcBef>
                <a:spcPts val="0"/>
              </a:spcBef>
              <a:spcAft>
                <a:spcPts val="0"/>
              </a:spcAft>
              <a:buNone/>
            </a:pPr>
            <a:r>
              <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US" sz="1600">
                <a:latin typeface="Arial"/>
                <a:ea typeface="Arial"/>
                <a:cs typeface="Arial"/>
                <a:sym typeface="Arial"/>
              </a:rPr>
              <a:t>Plant diseases are not only a threat to food security at the global scale, but can also have disastrous consequences for small-holder farmers whose livelihoods depend on healthy crops. In the developing world, more than 80 percent of the agricultural production is generated by smallholder farmers, and reports of yield loss of more than 50% due to pests and diseases are common.</a:t>
            </a:r>
            <a:endParaRPr sz="1600">
              <a:latin typeface="Arial"/>
              <a:ea typeface="Arial"/>
              <a:cs typeface="Arial"/>
              <a:sym typeface="Arial"/>
            </a:endParaRPr>
          </a:p>
          <a:p>
            <a:pPr indent="0" lvl="0" marL="457200" rtl="0" algn="just">
              <a:lnSpc>
                <a:spcPct val="100000"/>
              </a:lnSpc>
              <a:spcBef>
                <a:spcPts val="0"/>
              </a:spcBef>
              <a:spcAft>
                <a:spcPts val="0"/>
              </a:spcAft>
              <a:buNone/>
            </a:pPr>
            <a:r>
              <a:rPr lang="en-US" sz="1600">
                <a:latin typeface="Arial"/>
                <a:ea typeface="Arial"/>
                <a:cs typeface="Arial"/>
                <a:sym typeface="Arial"/>
              </a:rPr>
              <a:t> </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US" sz="1600">
                <a:latin typeface="Arial"/>
                <a:ea typeface="Arial"/>
                <a:cs typeface="Arial"/>
                <a:sym typeface="Arial"/>
              </a:rPr>
              <a:t>Furthermore, the largest fraction of hungry people (50%) live in smallholder farming households, making smallholder farmers a group that’s particularly vulnerable to pathogen-derived disruptions in food supply.</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98e530c311_0_0"/>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u="sng"/>
              <a:t>PROBLEM STATEMENT</a:t>
            </a:r>
            <a:endParaRPr u="sng"/>
          </a:p>
        </p:txBody>
      </p:sp>
      <p:sp>
        <p:nvSpPr>
          <p:cNvPr id="69" name="Google Shape;69;g98e530c311_0_0"/>
          <p:cNvSpPr txBox="1"/>
          <p:nvPr>
            <p:ph idx="1" type="body"/>
          </p:nvPr>
        </p:nvSpPr>
        <p:spPr>
          <a:xfrm>
            <a:off x="1348950" y="2119900"/>
            <a:ext cx="9631500" cy="2766600"/>
          </a:xfrm>
          <a:prstGeom prst="rect">
            <a:avLst/>
          </a:prstGeom>
          <a:noFill/>
          <a:ln>
            <a:noFill/>
          </a:ln>
        </p:spPr>
        <p:txBody>
          <a:bodyPr anchorCtr="0" anchor="t" bIns="45700" lIns="91425" spcFirstLastPara="1" rIns="91425" wrap="square" tIns="45700">
            <a:noAutofit/>
          </a:bodyPr>
          <a:lstStyle/>
          <a:p>
            <a:pPr indent="-330200" lvl="0" marL="457200" rtl="0" algn="just">
              <a:lnSpc>
                <a:spcPct val="115000"/>
              </a:lnSpc>
              <a:spcBef>
                <a:spcPts val="1200"/>
              </a:spcBef>
              <a:spcAft>
                <a:spcPts val="0"/>
              </a:spcAft>
              <a:buSzPts val="1600"/>
              <a:buChar char="●"/>
            </a:pPr>
            <a:r>
              <a:rPr lang="en-US" sz="1600">
                <a:latin typeface="Arial"/>
                <a:ea typeface="Arial"/>
                <a:cs typeface="Arial"/>
                <a:sym typeface="Arial"/>
              </a:rPr>
              <a:t>Leaves, flowers, and fruits change throughout the season, indicating that they are always evolving. During the day, their appearance changes gradually as the amount and angle of incident solar radiation affect their spectral response. </a:t>
            </a:r>
            <a:endParaRPr sz="1600">
              <a:latin typeface="Arial"/>
              <a:ea typeface="Arial"/>
              <a:cs typeface="Arial"/>
              <a:sym typeface="Arial"/>
            </a:endParaRPr>
          </a:p>
          <a:p>
            <a:pPr indent="-330200" lvl="0" marL="457200" rtl="0" algn="just">
              <a:lnSpc>
                <a:spcPct val="115000"/>
              </a:lnSpc>
              <a:spcBef>
                <a:spcPts val="0"/>
              </a:spcBef>
              <a:spcAft>
                <a:spcPts val="0"/>
              </a:spcAft>
              <a:buSzPts val="1600"/>
              <a:buChar char="●"/>
            </a:pPr>
            <a:r>
              <a:rPr lang="en-US" sz="1600">
                <a:latin typeface="Arial"/>
                <a:ea typeface="Arial"/>
                <a:cs typeface="Arial"/>
                <a:sym typeface="Arial"/>
              </a:rPr>
              <a:t>Manual detection of plant health is a tedious job. Hence, it is required to develop computational methods which will make the process of health identification and classification using leaf images. </a:t>
            </a:r>
            <a:endParaRPr sz="1600">
              <a:latin typeface="Arial"/>
              <a:ea typeface="Arial"/>
              <a:cs typeface="Arial"/>
              <a:sym typeface="Arial"/>
            </a:endParaRPr>
          </a:p>
          <a:p>
            <a:pPr indent="-330200" lvl="0" marL="457200" rtl="0" algn="just">
              <a:lnSpc>
                <a:spcPct val="115000"/>
              </a:lnSpc>
              <a:spcBef>
                <a:spcPts val="0"/>
              </a:spcBef>
              <a:spcAft>
                <a:spcPts val="0"/>
              </a:spcAft>
              <a:buSzPts val="1600"/>
              <a:buChar char="●"/>
            </a:pPr>
            <a:r>
              <a:rPr lang="en-US" sz="1600">
                <a:latin typeface="Arial"/>
                <a:ea typeface="Arial"/>
                <a:cs typeface="Arial"/>
                <a:sym typeface="Arial"/>
              </a:rPr>
              <a:t>Plant diseases reduce both the quantity and quality of plant yield. Diseases interrupt vital functions of a plant such as photosynthesis, transpiration, pollination, fertilization, germination, etc.</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MOTIVATION</a:t>
            </a:r>
            <a:endParaRPr u="sng"/>
          </a:p>
        </p:txBody>
      </p:sp>
      <p:sp>
        <p:nvSpPr>
          <p:cNvPr id="75" name="Google Shape;75;p6"/>
          <p:cNvSpPr txBox="1"/>
          <p:nvPr>
            <p:ph idx="1" type="body"/>
          </p:nvPr>
        </p:nvSpPr>
        <p:spPr>
          <a:xfrm>
            <a:off x="1339525" y="1752600"/>
            <a:ext cx="9335400" cy="2454300"/>
          </a:xfrm>
          <a:prstGeom prst="rect">
            <a:avLst/>
          </a:prstGeom>
          <a:noFill/>
          <a:ln>
            <a:noFill/>
          </a:ln>
        </p:spPr>
        <p:txBody>
          <a:bodyPr anchorCtr="0" anchor="t" bIns="45700" lIns="91425" spcFirstLastPara="1" rIns="91425" wrap="square" tIns="45700">
            <a:normAutofit/>
          </a:bodyPr>
          <a:lstStyle/>
          <a:p>
            <a:pPr indent="-330200" lvl="0" marL="457200" rtl="0" algn="just">
              <a:lnSpc>
                <a:spcPct val="100000"/>
              </a:lnSpc>
              <a:spcBef>
                <a:spcPts val="560"/>
              </a:spcBef>
              <a:spcAft>
                <a:spcPts val="0"/>
              </a:spcAft>
              <a:buSzPts val="1600"/>
              <a:buFont typeface="Arial"/>
              <a:buChar char="●"/>
            </a:pPr>
            <a:r>
              <a:rPr lang="en-US" sz="1600">
                <a:latin typeface="Arial"/>
                <a:ea typeface="Arial"/>
                <a:cs typeface="Arial"/>
                <a:sym typeface="Arial"/>
              </a:rPr>
              <a:t>Crop diseases are a major threat to food security, but their rapid identification remains difficult in many parts of the world due to the lack of the necessary infrastructure. </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US" sz="1600">
                <a:latin typeface="Arial"/>
                <a:ea typeface="Arial"/>
                <a:cs typeface="Arial"/>
                <a:sym typeface="Arial"/>
              </a:rPr>
              <a:t>The combination of increasing global smartphone penetration and recent advances in computer vision made possible by deep learning has paved the way for smartphone-assisted disease diagnosis.</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US" sz="1600">
                <a:latin typeface="Arial"/>
                <a:ea typeface="Arial"/>
                <a:cs typeface="Arial"/>
                <a:sym typeface="Arial"/>
              </a:rPr>
              <a:t>To prevent the crops from getting affected, we had to make a program which would identify whether a plant is healthy or not.</a:t>
            </a:r>
            <a:endParaRPr sz="1600">
              <a:latin typeface="Arial"/>
              <a:ea typeface="Arial"/>
              <a:cs typeface="Arial"/>
              <a:sym typeface="Arial"/>
            </a:endParaRPr>
          </a:p>
        </p:txBody>
      </p:sp>
      <p:sp>
        <p:nvSpPr>
          <p:cNvPr id="76" name="Google Shape;76;p6"/>
          <p:cNvSpPr txBox="1"/>
          <p:nvPr/>
        </p:nvSpPr>
        <p:spPr>
          <a:xfrm>
            <a:off x="3522750" y="6308825"/>
            <a:ext cx="5183700" cy="2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748600" y="373464"/>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OBJECTIVE</a:t>
            </a:r>
            <a:endParaRPr u="sng"/>
          </a:p>
        </p:txBody>
      </p:sp>
      <p:sp>
        <p:nvSpPr>
          <p:cNvPr id="82" name="Google Shape;82;p8"/>
          <p:cNvSpPr txBox="1"/>
          <p:nvPr>
            <p:ph idx="1" type="body"/>
          </p:nvPr>
        </p:nvSpPr>
        <p:spPr>
          <a:xfrm>
            <a:off x="1528200" y="1718725"/>
            <a:ext cx="9329400" cy="2988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800"/>
              <a:t>The goal is to help novice plant owners determine if their plants are healthy or need some special attention. If the model can accurately classify an unhealthy plant, then users can take the next step to research and determine whether their plants are being over/under watered, receiving too much/too little sunlight, infested, etc.</a:t>
            </a:r>
            <a:endParaRPr sz="1800"/>
          </a:p>
          <a:p>
            <a:pPr indent="0" lvl="0" marL="0" rtl="0" algn="l">
              <a:lnSpc>
                <a:spcPct val="115000"/>
              </a:lnSpc>
              <a:spcBef>
                <a:spcPts val="1200"/>
              </a:spcBef>
              <a:spcAft>
                <a:spcPts val="0"/>
              </a:spcAft>
              <a:buClr>
                <a:schemeClr val="dk1"/>
              </a:buClr>
              <a:buSzPts val="1100"/>
              <a:buFont typeface="Arial"/>
              <a:buNone/>
            </a:pPr>
            <a:r>
              <a:rPr lang="en-US" sz="1800"/>
              <a:t> Convolutional neural network (CNN) model which is trained with plant health dataset.</a:t>
            </a:r>
            <a:endParaRPr sz="1800"/>
          </a:p>
          <a:p>
            <a:pPr indent="0" lvl="0" marL="0" rtl="0" algn="l">
              <a:lnSpc>
                <a:spcPct val="115000"/>
              </a:lnSpc>
              <a:spcBef>
                <a:spcPts val="1200"/>
              </a:spcBef>
              <a:spcAft>
                <a:spcPts val="1200"/>
              </a:spcAft>
              <a:buClr>
                <a:schemeClr val="dk1"/>
              </a:buClr>
              <a:buSzPts val="1100"/>
              <a:buFont typeface="Arial"/>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LITERATURE REVIEW</a:t>
            </a:r>
            <a:endParaRPr u="sng"/>
          </a:p>
        </p:txBody>
      </p:sp>
      <p:sp>
        <p:nvSpPr>
          <p:cNvPr id="88" name="Google Shape;88;p7"/>
          <p:cNvSpPr txBox="1"/>
          <p:nvPr/>
        </p:nvSpPr>
        <p:spPr>
          <a:xfrm>
            <a:off x="1298100" y="1818550"/>
            <a:ext cx="9900600" cy="4216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1200"/>
              </a:spcAft>
              <a:buClr>
                <a:schemeClr val="dk1"/>
              </a:buClr>
              <a:buSzPts val="1100"/>
              <a:buFont typeface="Arial"/>
              <a:buNone/>
            </a:pPr>
            <a:r>
              <a:rPr i="0" lang="en-US" sz="1600" u="none" cap="none" strike="noStrike">
                <a:solidFill>
                  <a:schemeClr val="dk1"/>
                </a:solidFill>
              </a:rPr>
              <a:t>Identification of plant health is a new challenging area for researchers. Leaves, flowers, and fruits change throughout the season, indicating that they are always evolving. During the day, their appearance changes gradually as the amount and angle of incident solar radiation affect their spectral response. Several methodologies have been used to create crop disease identification tools, whether in controlled or real-world settings. The examination of visible and near-infrared reflectance, the development of specific vegetation indexes, and even pattern analysis were all used in these procedures. Studying the infected leaves, it has been observed that the greenness of the infected portion of the leaf changes significantly from the normal leaves. CNN model is used for identifying the health status of plants.</a:t>
            </a:r>
            <a:endParaRPr i="0" sz="1600" u="none" cap="none" strike="noStrike">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26d86b18c7_7_0"/>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u="sng"/>
              <a:t>DESIGN</a:t>
            </a:r>
            <a:endParaRPr u="sng"/>
          </a:p>
        </p:txBody>
      </p:sp>
      <p:pic>
        <p:nvPicPr>
          <p:cNvPr id="95" name="Google Shape;95;g126d86b18c7_7_0"/>
          <p:cNvPicPr preferRelativeResize="0"/>
          <p:nvPr/>
        </p:nvPicPr>
        <p:blipFill rotWithShape="1">
          <a:blip r:embed="rId3">
            <a:alphaModFix/>
          </a:blip>
          <a:srcRect b="14199" l="0" r="0" t="0"/>
          <a:stretch/>
        </p:blipFill>
        <p:spPr>
          <a:xfrm>
            <a:off x="1390575" y="1493848"/>
            <a:ext cx="10666301" cy="427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531475" y="268664"/>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METHODOLOGY</a:t>
            </a:r>
            <a:endParaRPr u="sng"/>
          </a:p>
        </p:txBody>
      </p:sp>
      <p:sp>
        <p:nvSpPr>
          <p:cNvPr id="101" name="Google Shape;101;p9"/>
          <p:cNvSpPr txBox="1"/>
          <p:nvPr>
            <p:ph idx="1" type="body"/>
          </p:nvPr>
        </p:nvSpPr>
        <p:spPr>
          <a:xfrm>
            <a:off x="1435950" y="1558100"/>
            <a:ext cx="9320100" cy="45075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352"/>
              </a:spcBef>
              <a:spcAft>
                <a:spcPts val="0"/>
              </a:spcAft>
              <a:buSzPts val="3200"/>
              <a:buNone/>
            </a:pPr>
            <a:r>
              <a:t/>
            </a:r>
            <a:endParaRPr sz="1600">
              <a:latin typeface="Arial"/>
              <a:ea typeface="Arial"/>
              <a:cs typeface="Arial"/>
              <a:sym typeface="Arial"/>
            </a:endParaRPr>
          </a:p>
          <a:p>
            <a:pPr indent="-330200" lvl="0" marL="457200" rtl="0" algn="l">
              <a:lnSpc>
                <a:spcPct val="80000"/>
              </a:lnSpc>
              <a:spcBef>
                <a:spcPts val="352"/>
              </a:spcBef>
              <a:spcAft>
                <a:spcPts val="0"/>
              </a:spcAft>
              <a:buSzPts val="1600"/>
              <a:buFont typeface="Arial"/>
              <a:buChar char="●"/>
            </a:pPr>
            <a:r>
              <a:rPr lang="en-US" sz="1600">
                <a:latin typeface="Arial"/>
                <a:ea typeface="Arial"/>
                <a:cs typeface="Arial"/>
                <a:sym typeface="Arial"/>
              </a:rPr>
              <a:t>Step 1 - Image Acquisition: This is the process of acquiring the images through a camera by going to the site or from other available sources such as image databases or online repositories. The captured images are in three colors, that is, Red, Green, and Blue (RGB), for which a color transformation structure is created, and a device-independent color space transformation is applied on it [8].</a:t>
            </a:r>
            <a:endParaRPr sz="1600">
              <a:latin typeface="Arial"/>
              <a:ea typeface="Arial"/>
              <a:cs typeface="Arial"/>
              <a:sym typeface="Arial"/>
            </a:endParaRPr>
          </a:p>
          <a:p>
            <a:pPr indent="0" lvl="0" marL="457200" rtl="0" algn="l">
              <a:lnSpc>
                <a:spcPct val="80000"/>
              </a:lnSpc>
              <a:spcBef>
                <a:spcPts val="352"/>
              </a:spcBef>
              <a:spcAft>
                <a:spcPts val="0"/>
              </a:spcAft>
              <a:buNone/>
            </a:pPr>
            <a:r>
              <a:t/>
            </a:r>
            <a:endParaRPr sz="1600">
              <a:latin typeface="Arial"/>
              <a:ea typeface="Arial"/>
              <a:cs typeface="Arial"/>
              <a:sym typeface="Arial"/>
            </a:endParaRPr>
          </a:p>
          <a:p>
            <a:pPr indent="-330200" lvl="0" marL="457200" rtl="0" algn="l">
              <a:lnSpc>
                <a:spcPct val="80000"/>
              </a:lnSpc>
              <a:spcBef>
                <a:spcPts val="352"/>
              </a:spcBef>
              <a:spcAft>
                <a:spcPts val="0"/>
              </a:spcAft>
              <a:buSzPts val="1600"/>
              <a:buFont typeface="Arial"/>
              <a:buChar char="●"/>
            </a:pPr>
            <a:r>
              <a:rPr lang="en-US" sz="1600">
                <a:latin typeface="Arial"/>
                <a:ea typeface="Arial"/>
                <a:cs typeface="Arial"/>
                <a:sym typeface="Arial"/>
              </a:rPr>
              <a:t>Step 2 - Image Pre-processing: To remove noise in an image, different pre-processing techniques are used. Clipping of leaf image is applied to extract the region of the image in which we are interested. The extracted plant leaf image is transferred to a digital system to remove the unnecessary areas. Some essential steps of pre-processing are: Resizing the image, Noise removal from the image, enhancement and smoothing of the image.</a:t>
            </a:r>
            <a:endParaRPr sz="1600">
              <a:latin typeface="Arial"/>
              <a:ea typeface="Arial"/>
              <a:cs typeface="Arial"/>
              <a:sym typeface="Arial"/>
            </a:endParaRPr>
          </a:p>
          <a:p>
            <a:pPr indent="0" lvl="0" marL="457200" rtl="0" algn="l">
              <a:lnSpc>
                <a:spcPct val="80000"/>
              </a:lnSpc>
              <a:spcBef>
                <a:spcPts val="352"/>
              </a:spcBef>
              <a:spcAft>
                <a:spcPts val="0"/>
              </a:spcAft>
              <a:buNone/>
            </a:pPr>
            <a:r>
              <a:t/>
            </a:r>
            <a:endParaRPr sz="1600">
              <a:latin typeface="Arial"/>
              <a:ea typeface="Arial"/>
              <a:cs typeface="Arial"/>
              <a:sym typeface="Arial"/>
            </a:endParaRPr>
          </a:p>
          <a:p>
            <a:pPr indent="-330200" lvl="0" marL="457200" rtl="0" algn="l">
              <a:lnSpc>
                <a:spcPct val="80000"/>
              </a:lnSpc>
              <a:spcBef>
                <a:spcPts val="352"/>
              </a:spcBef>
              <a:spcAft>
                <a:spcPts val="0"/>
              </a:spcAft>
              <a:buSzPts val="1600"/>
              <a:buFont typeface="Arial"/>
              <a:buChar char="●"/>
            </a:pPr>
            <a:r>
              <a:rPr lang="en-US" sz="1600">
                <a:latin typeface="Arial"/>
                <a:ea typeface="Arial"/>
                <a:cs typeface="Arial"/>
                <a:sym typeface="Arial"/>
              </a:rPr>
              <a:t>Step 3 -  Image Segmentation: This method of image processing is used to partition an image into significant components according to similar characteristics. Various methods are available for image segmentation such as boundary and spot detection algorithm, region and edge-based methods, Otsu’s method, thresholding techniques and k-means clustering, etc.</a:t>
            </a:r>
            <a:endParaRPr sz="1600">
              <a:latin typeface="Arial"/>
              <a:ea typeface="Arial"/>
              <a:cs typeface="Arial"/>
              <a:sym typeface="Arial"/>
            </a:endParaRPr>
          </a:p>
          <a:p>
            <a:pPr indent="0" lvl="0" marL="457200" rtl="0" algn="l">
              <a:lnSpc>
                <a:spcPct val="80000"/>
              </a:lnSpc>
              <a:spcBef>
                <a:spcPts val="352"/>
              </a:spcBef>
              <a:spcAft>
                <a:spcPts val="0"/>
              </a:spcAft>
              <a:buNone/>
            </a:pPr>
            <a:r>
              <a:t/>
            </a:r>
            <a:endParaRPr sz="1600">
              <a:latin typeface="Arial"/>
              <a:ea typeface="Arial"/>
              <a:cs typeface="Arial"/>
              <a:sym typeface="Arial"/>
            </a:endParaRPr>
          </a:p>
          <a:p>
            <a:pPr indent="0" lvl="0" marL="0" rtl="0" algn="l">
              <a:lnSpc>
                <a:spcPct val="80000"/>
              </a:lnSpc>
              <a:spcBef>
                <a:spcPts val="352"/>
              </a:spcBef>
              <a:spcAft>
                <a:spcPts val="0"/>
              </a:spcAft>
              <a:buNone/>
            </a:pPr>
            <a:r>
              <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2017-08-14T08:34:40Z</dcterms:created>
  <dc:creator>Apple 2</dc:creator>
</cp:coreProperties>
</file>