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5" r:id="rId9"/>
    <p:sldId id="266" r:id="rId10"/>
    <p:sldId id="267" r:id="rId11"/>
    <p:sldId id="268" r:id="rId12"/>
    <p:sldId id="269" r:id="rId13"/>
    <p:sldId id="270" r:id="rId14"/>
    <p:sldId id="277" r:id="rId15"/>
    <p:sldId id="278" r:id="rId16"/>
    <p:sldId id="279" r:id="rId17"/>
    <p:sldId id="272" r:id="rId18"/>
    <p:sldId id="280" r:id="rId19"/>
    <p:sldId id="281" r:id="rId20"/>
    <p:sldId id="282" r:id="rId21"/>
    <p:sldId id="283" r:id="rId22"/>
    <p:sldId id="286" r:id="rId23"/>
    <p:sldId id="284" r:id="rId24"/>
    <p:sldId id="285" r:id="rId25"/>
    <p:sldId id="287" r:id="rId26"/>
    <p:sldId id="288" r:id="rId27"/>
    <p:sldId id="289" r:id="rId28"/>
    <p:sldId id="273" r:id="rId29"/>
    <p:sldId id="274" r:id="rId30"/>
    <p:sldId id="275" r:id="rId31"/>
    <p:sldId id="276" r:id="rId32"/>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0" d="100"/>
          <a:sy n="80" d="100"/>
        </p:scale>
        <p:origin x="72"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1524000" y="1122363"/>
            <a:ext cx="9144000" cy="2387600"/>
          </a:xfrm>
        </p:spPr>
        <p:txBody>
          <a:bodyPr anchor="b"/>
          <a:lstStyle>
            <a:lvl1pPr algn="ctr">
              <a:defRPr sz="6000"/>
            </a:lvl1pPr>
          </a:lstStyle>
          <a:p>
            <a:r>
              <a:rPr lang="fi-FI" smtClean="0"/>
              <a:t>Muokkaa perustyyl. napsautt.</a:t>
            </a:r>
            <a:endParaRPr lang="fi-FI"/>
          </a:p>
        </p:txBody>
      </p:sp>
      <p:sp>
        <p:nvSpPr>
          <p:cNvPr id="3" name="Alaotsikk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smtClean="0"/>
              <a:t>Muokkaa alaotsikon perustyyliä napsautt.</a:t>
            </a:r>
            <a:endParaRPr lang="fi-FI"/>
          </a:p>
        </p:txBody>
      </p:sp>
      <p:sp>
        <p:nvSpPr>
          <p:cNvPr id="4" name="Päivämäärän paikkamerkki 3"/>
          <p:cNvSpPr>
            <a:spLocks noGrp="1"/>
          </p:cNvSpPr>
          <p:nvPr>
            <p:ph type="dt" sz="half" idx="10"/>
          </p:nvPr>
        </p:nvSpPr>
        <p:spPr/>
        <p:txBody>
          <a:bodyPr/>
          <a:lstStyle/>
          <a:p>
            <a:fld id="{728F21F8-4219-4EBA-AB55-C5D8DC059D38}" type="datetimeFigureOut">
              <a:rPr lang="fi-FI" smtClean="0"/>
              <a:t>27.9.2013</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75D64060-0766-41FA-BE08-3BBFB045A0AD}" type="slidenum">
              <a:rPr lang="fi-FI" smtClean="0"/>
              <a:t>‹#›</a:t>
            </a:fld>
            <a:endParaRPr lang="fi-FI"/>
          </a:p>
        </p:txBody>
      </p:sp>
    </p:spTree>
    <p:extLst>
      <p:ext uri="{BB962C8B-B14F-4D97-AF65-F5344CB8AC3E}">
        <p14:creationId xmlns:p14="http://schemas.microsoft.com/office/powerpoint/2010/main" val="374291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ystysuoran tekstin paikkamerkki 2"/>
          <p:cNvSpPr>
            <a:spLocks noGrp="1"/>
          </p:cNvSpPr>
          <p:nvPr>
            <p:ph type="body" orient="vert" idx="1"/>
          </p:nvPr>
        </p:nvSpPr>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728F21F8-4219-4EBA-AB55-C5D8DC059D38}" type="datetimeFigureOut">
              <a:rPr lang="fi-FI" smtClean="0"/>
              <a:t>27.9.2013</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75D64060-0766-41FA-BE08-3BBFB045A0AD}" type="slidenum">
              <a:rPr lang="fi-FI" smtClean="0"/>
              <a:t>‹#›</a:t>
            </a:fld>
            <a:endParaRPr lang="fi-FI"/>
          </a:p>
        </p:txBody>
      </p:sp>
    </p:spTree>
    <p:extLst>
      <p:ext uri="{BB962C8B-B14F-4D97-AF65-F5344CB8AC3E}">
        <p14:creationId xmlns:p14="http://schemas.microsoft.com/office/powerpoint/2010/main" val="183816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8724900" y="365125"/>
            <a:ext cx="2628900" cy="5811838"/>
          </a:xfrm>
        </p:spPr>
        <p:txBody>
          <a:bodyPr vert="eaVert"/>
          <a:lstStyle/>
          <a:p>
            <a:r>
              <a:rPr lang="fi-FI" smtClean="0"/>
              <a:t>Muokkaa perustyyl. napsautt.</a:t>
            </a:r>
            <a:endParaRPr lang="fi-FI"/>
          </a:p>
        </p:txBody>
      </p:sp>
      <p:sp>
        <p:nvSpPr>
          <p:cNvPr id="3" name="Pystysuoran tekstin paikkamerkki 2"/>
          <p:cNvSpPr>
            <a:spLocks noGrp="1"/>
          </p:cNvSpPr>
          <p:nvPr>
            <p:ph type="body" orient="vert" idx="1"/>
          </p:nvPr>
        </p:nvSpPr>
        <p:spPr>
          <a:xfrm>
            <a:off x="838200" y="365125"/>
            <a:ext cx="7734300" cy="5811838"/>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728F21F8-4219-4EBA-AB55-C5D8DC059D38}" type="datetimeFigureOut">
              <a:rPr lang="fi-FI" smtClean="0"/>
              <a:t>27.9.2013</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75D64060-0766-41FA-BE08-3BBFB045A0AD}" type="slidenum">
              <a:rPr lang="fi-FI" smtClean="0"/>
              <a:t>‹#›</a:t>
            </a:fld>
            <a:endParaRPr lang="fi-FI"/>
          </a:p>
        </p:txBody>
      </p:sp>
    </p:spTree>
    <p:extLst>
      <p:ext uri="{BB962C8B-B14F-4D97-AF65-F5344CB8AC3E}">
        <p14:creationId xmlns:p14="http://schemas.microsoft.com/office/powerpoint/2010/main" val="98427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idx="1"/>
          </p:nvPr>
        </p:nvSpPr>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10"/>
          </p:nvPr>
        </p:nvSpPr>
        <p:spPr/>
        <p:txBody>
          <a:bodyPr/>
          <a:lstStyle/>
          <a:p>
            <a:fld id="{728F21F8-4219-4EBA-AB55-C5D8DC059D38}" type="datetimeFigureOut">
              <a:rPr lang="fi-FI" smtClean="0"/>
              <a:t>27.9.2013</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75D64060-0766-41FA-BE08-3BBFB045A0AD}" type="slidenum">
              <a:rPr lang="fi-FI" smtClean="0"/>
              <a:t>‹#›</a:t>
            </a:fld>
            <a:endParaRPr lang="fi-FI"/>
          </a:p>
        </p:txBody>
      </p:sp>
    </p:spTree>
    <p:extLst>
      <p:ext uri="{BB962C8B-B14F-4D97-AF65-F5344CB8AC3E}">
        <p14:creationId xmlns:p14="http://schemas.microsoft.com/office/powerpoint/2010/main" val="228714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831850" y="1709738"/>
            <a:ext cx="10515600" cy="2852737"/>
          </a:xfrm>
        </p:spPr>
        <p:txBody>
          <a:bodyPr anchor="b"/>
          <a:lstStyle>
            <a:lvl1pPr>
              <a:defRPr sz="6000"/>
            </a:lvl1pPr>
          </a:lstStyle>
          <a:p>
            <a:r>
              <a:rPr lang="fi-FI" smtClean="0"/>
              <a:t>Muokkaa perustyyl. napsautt.</a:t>
            </a:r>
            <a:endParaRPr lang="fi-FI"/>
          </a:p>
        </p:txBody>
      </p:sp>
      <p:sp>
        <p:nvSpPr>
          <p:cNvPr id="3" name="Tekstin paikkamerkki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smtClean="0"/>
              <a:t>Muokkaa tekstin perustyylejä napsauttamalla</a:t>
            </a:r>
          </a:p>
        </p:txBody>
      </p:sp>
      <p:sp>
        <p:nvSpPr>
          <p:cNvPr id="4" name="Päivämäärän paikkamerkki 3"/>
          <p:cNvSpPr>
            <a:spLocks noGrp="1"/>
          </p:cNvSpPr>
          <p:nvPr>
            <p:ph type="dt" sz="half" idx="10"/>
          </p:nvPr>
        </p:nvSpPr>
        <p:spPr/>
        <p:txBody>
          <a:bodyPr/>
          <a:lstStyle/>
          <a:p>
            <a:fld id="{728F21F8-4219-4EBA-AB55-C5D8DC059D38}" type="datetimeFigureOut">
              <a:rPr lang="fi-FI" smtClean="0"/>
              <a:t>27.9.2013</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75D64060-0766-41FA-BE08-3BBFB045A0AD}" type="slidenum">
              <a:rPr lang="fi-FI" smtClean="0"/>
              <a:t>‹#›</a:t>
            </a:fld>
            <a:endParaRPr lang="fi-FI"/>
          </a:p>
        </p:txBody>
      </p:sp>
    </p:spTree>
    <p:extLst>
      <p:ext uri="{BB962C8B-B14F-4D97-AF65-F5344CB8AC3E}">
        <p14:creationId xmlns:p14="http://schemas.microsoft.com/office/powerpoint/2010/main" val="21386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Sisällön paikkamerkki 2"/>
          <p:cNvSpPr>
            <a:spLocks noGrp="1"/>
          </p:cNvSpPr>
          <p:nvPr>
            <p:ph sz="half" idx="1"/>
          </p:nvPr>
        </p:nvSpPr>
        <p:spPr>
          <a:xfrm>
            <a:off x="838200" y="1825625"/>
            <a:ext cx="5181600" cy="4351338"/>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Sisällön paikkamerkki 3"/>
          <p:cNvSpPr>
            <a:spLocks noGrp="1"/>
          </p:cNvSpPr>
          <p:nvPr>
            <p:ph sz="half" idx="2"/>
          </p:nvPr>
        </p:nvSpPr>
        <p:spPr>
          <a:xfrm>
            <a:off x="6172200" y="1825625"/>
            <a:ext cx="5181600" cy="4351338"/>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Päivämäärän paikkamerkki 4"/>
          <p:cNvSpPr>
            <a:spLocks noGrp="1"/>
          </p:cNvSpPr>
          <p:nvPr>
            <p:ph type="dt" sz="half" idx="10"/>
          </p:nvPr>
        </p:nvSpPr>
        <p:spPr/>
        <p:txBody>
          <a:bodyPr/>
          <a:lstStyle/>
          <a:p>
            <a:fld id="{728F21F8-4219-4EBA-AB55-C5D8DC059D38}" type="datetimeFigureOut">
              <a:rPr lang="fi-FI" smtClean="0"/>
              <a:t>27.9.2013</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75D64060-0766-41FA-BE08-3BBFB045A0AD}" type="slidenum">
              <a:rPr lang="fi-FI" smtClean="0"/>
              <a:t>‹#›</a:t>
            </a:fld>
            <a:endParaRPr lang="fi-FI"/>
          </a:p>
        </p:txBody>
      </p:sp>
    </p:spTree>
    <p:extLst>
      <p:ext uri="{BB962C8B-B14F-4D97-AF65-F5344CB8AC3E}">
        <p14:creationId xmlns:p14="http://schemas.microsoft.com/office/powerpoint/2010/main" val="315347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a:xfrm>
            <a:off x="839788" y="365125"/>
            <a:ext cx="10515600" cy="1325563"/>
          </a:xfrm>
        </p:spPr>
        <p:txBody>
          <a:bodyPr/>
          <a:lstStyle/>
          <a:p>
            <a:r>
              <a:rPr lang="fi-FI" smtClean="0"/>
              <a:t>Muokkaa perustyyl. napsautt.</a:t>
            </a:r>
            <a:endParaRPr lang="fi-FI"/>
          </a:p>
        </p:txBody>
      </p:sp>
      <p:sp>
        <p:nvSpPr>
          <p:cNvPr id="3" name="Tekstin paikkamerkki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Sisällön paikkamerkki 3"/>
          <p:cNvSpPr>
            <a:spLocks noGrp="1"/>
          </p:cNvSpPr>
          <p:nvPr>
            <p:ph sz="half" idx="2"/>
          </p:nvPr>
        </p:nvSpPr>
        <p:spPr>
          <a:xfrm>
            <a:off x="839788" y="2505075"/>
            <a:ext cx="5157787" cy="3684588"/>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5" name="Tekstin paikkamerkki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Sisällön paikkamerkki 5"/>
          <p:cNvSpPr>
            <a:spLocks noGrp="1"/>
          </p:cNvSpPr>
          <p:nvPr>
            <p:ph sz="quarter" idx="4"/>
          </p:nvPr>
        </p:nvSpPr>
        <p:spPr>
          <a:xfrm>
            <a:off x="6172200" y="2505075"/>
            <a:ext cx="5183188" cy="3684588"/>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7" name="Päivämäärän paikkamerkki 6"/>
          <p:cNvSpPr>
            <a:spLocks noGrp="1"/>
          </p:cNvSpPr>
          <p:nvPr>
            <p:ph type="dt" sz="half" idx="10"/>
          </p:nvPr>
        </p:nvSpPr>
        <p:spPr/>
        <p:txBody>
          <a:bodyPr/>
          <a:lstStyle/>
          <a:p>
            <a:fld id="{728F21F8-4219-4EBA-AB55-C5D8DC059D38}" type="datetimeFigureOut">
              <a:rPr lang="fi-FI" smtClean="0"/>
              <a:t>27.9.2013</a:t>
            </a:fld>
            <a:endParaRPr lang="fi-FI"/>
          </a:p>
        </p:txBody>
      </p:sp>
      <p:sp>
        <p:nvSpPr>
          <p:cNvPr id="8" name="Alatunnisteen paikkamerkki 7"/>
          <p:cNvSpPr>
            <a:spLocks noGrp="1"/>
          </p:cNvSpPr>
          <p:nvPr>
            <p:ph type="ftr" sz="quarter" idx="11"/>
          </p:nvPr>
        </p:nvSpPr>
        <p:spPr/>
        <p:txBody>
          <a:bodyPr/>
          <a:lstStyle/>
          <a:p>
            <a:endParaRPr lang="fi-FI"/>
          </a:p>
        </p:txBody>
      </p:sp>
      <p:sp>
        <p:nvSpPr>
          <p:cNvPr id="9" name="Dian numeron paikkamerkki 8"/>
          <p:cNvSpPr>
            <a:spLocks noGrp="1"/>
          </p:cNvSpPr>
          <p:nvPr>
            <p:ph type="sldNum" sz="quarter" idx="12"/>
          </p:nvPr>
        </p:nvSpPr>
        <p:spPr/>
        <p:txBody>
          <a:bodyPr/>
          <a:lstStyle/>
          <a:p>
            <a:fld id="{75D64060-0766-41FA-BE08-3BBFB045A0AD}" type="slidenum">
              <a:rPr lang="fi-FI" smtClean="0"/>
              <a:t>‹#›</a:t>
            </a:fld>
            <a:endParaRPr lang="fi-FI"/>
          </a:p>
        </p:txBody>
      </p:sp>
    </p:spTree>
    <p:extLst>
      <p:ext uri="{BB962C8B-B14F-4D97-AF65-F5344CB8AC3E}">
        <p14:creationId xmlns:p14="http://schemas.microsoft.com/office/powerpoint/2010/main" val="166532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3" name="Päivämäärän paikkamerkki 2"/>
          <p:cNvSpPr>
            <a:spLocks noGrp="1"/>
          </p:cNvSpPr>
          <p:nvPr>
            <p:ph type="dt" sz="half" idx="10"/>
          </p:nvPr>
        </p:nvSpPr>
        <p:spPr/>
        <p:txBody>
          <a:bodyPr/>
          <a:lstStyle/>
          <a:p>
            <a:fld id="{728F21F8-4219-4EBA-AB55-C5D8DC059D38}" type="datetimeFigureOut">
              <a:rPr lang="fi-FI" smtClean="0"/>
              <a:t>27.9.2013</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Dian numeron paikkamerkki 4"/>
          <p:cNvSpPr>
            <a:spLocks noGrp="1"/>
          </p:cNvSpPr>
          <p:nvPr>
            <p:ph type="sldNum" sz="quarter" idx="12"/>
          </p:nvPr>
        </p:nvSpPr>
        <p:spPr/>
        <p:txBody>
          <a:bodyPr/>
          <a:lstStyle/>
          <a:p>
            <a:fld id="{75D64060-0766-41FA-BE08-3BBFB045A0AD}" type="slidenum">
              <a:rPr lang="fi-FI" smtClean="0"/>
              <a:t>‹#›</a:t>
            </a:fld>
            <a:endParaRPr lang="fi-FI"/>
          </a:p>
        </p:txBody>
      </p:sp>
    </p:spTree>
    <p:extLst>
      <p:ext uri="{BB962C8B-B14F-4D97-AF65-F5344CB8AC3E}">
        <p14:creationId xmlns:p14="http://schemas.microsoft.com/office/powerpoint/2010/main" val="60691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728F21F8-4219-4EBA-AB55-C5D8DC059D38}" type="datetimeFigureOut">
              <a:rPr lang="fi-FI" smtClean="0"/>
              <a:t>27.9.2013</a:t>
            </a:fld>
            <a:endParaRPr lang="fi-FI"/>
          </a:p>
        </p:txBody>
      </p:sp>
      <p:sp>
        <p:nvSpPr>
          <p:cNvPr id="3" name="Alatunnisteen paikkamerkki 2"/>
          <p:cNvSpPr>
            <a:spLocks noGrp="1"/>
          </p:cNvSpPr>
          <p:nvPr>
            <p:ph type="ftr" sz="quarter" idx="11"/>
          </p:nvPr>
        </p:nvSpPr>
        <p:spPr/>
        <p:txBody>
          <a:bodyPr/>
          <a:lstStyle/>
          <a:p>
            <a:endParaRPr lang="fi-FI"/>
          </a:p>
        </p:txBody>
      </p:sp>
      <p:sp>
        <p:nvSpPr>
          <p:cNvPr id="4" name="Dian numeron paikkamerkki 3"/>
          <p:cNvSpPr>
            <a:spLocks noGrp="1"/>
          </p:cNvSpPr>
          <p:nvPr>
            <p:ph type="sldNum" sz="quarter" idx="12"/>
          </p:nvPr>
        </p:nvSpPr>
        <p:spPr/>
        <p:txBody>
          <a:bodyPr/>
          <a:lstStyle/>
          <a:p>
            <a:fld id="{75D64060-0766-41FA-BE08-3BBFB045A0AD}" type="slidenum">
              <a:rPr lang="fi-FI" smtClean="0"/>
              <a:t>‹#›</a:t>
            </a:fld>
            <a:endParaRPr lang="fi-FI"/>
          </a:p>
        </p:txBody>
      </p:sp>
    </p:spTree>
    <p:extLst>
      <p:ext uri="{BB962C8B-B14F-4D97-AF65-F5344CB8AC3E}">
        <p14:creationId xmlns:p14="http://schemas.microsoft.com/office/powerpoint/2010/main" val="4095235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839788" y="457200"/>
            <a:ext cx="3932237" cy="1600200"/>
          </a:xfrm>
        </p:spPr>
        <p:txBody>
          <a:bodyPr anchor="b"/>
          <a:lstStyle>
            <a:lvl1pPr>
              <a:defRPr sz="3200"/>
            </a:lvl1pPr>
          </a:lstStyle>
          <a:p>
            <a:r>
              <a:rPr lang="fi-FI" smtClean="0"/>
              <a:t>Muokkaa perustyyl. napsautt.</a:t>
            </a:r>
            <a:endParaRPr lang="fi-FI"/>
          </a:p>
        </p:txBody>
      </p:sp>
      <p:sp>
        <p:nvSpPr>
          <p:cNvPr id="3" name="Sisällön paikkamerkk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Tekstin paikkamerkki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728F21F8-4219-4EBA-AB55-C5D8DC059D38}" type="datetimeFigureOut">
              <a:rPr lang="fi-FI" smtClean="0"/>
              <a:t>27.9.2013</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75D64060-0766-41FA-BE08-3BBFB045A0AD}" type="slidenum">
              <a:rPr lang="fi-FI" smtClean="0"/>
              <a:t>‹#›</a:t>
            </a:fld>
            <a:endParaRPr lang="fi-FI"/>
          </a:p>
        </p:txBody>
      </p:sp>
    </p:spTree>
    <p:extLst>
      <p:ext uri="{BB962C8B-B14F-4D97-AF65-F5344CB8AC3E}">
        <p14:creationId xmlns:p14="http://schemas.microsoft.com/office/powerpoint/2010/main" val="2924577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839788" y="457200"/>
            <a:ext cx="3932237" cy="1600200"/>
          </a:xfrm>
        </p:spPr>
        <p:txBody>
          <a:bodyPr anchor="b"/>
          <a:lstStyle>
            <a:lvl1pPr>
              <a:defRPr sz="3200"/>
            </a:lvl1pPr>
          </a:lstStyle>
          <a:p>
            <a:r>
              <a:rPr lang="fi-FI" smtClean="0"/>
              <a:t>Muokkaa perustyyl. napsautt.</a:t>
            </a:r>
            <a:endParaRPr lang="fi-FI"/>
          </a:p>
        </p:txBody>
      </p:sp>
      <p:sp>
        <p:nvSpPr>
          <p:cNvPr id="3" name="Kuvan paikkamerkki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kstin paikkamerkki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smtClean="0"/>
              <a:t>Muokkaa tekstin perustyylejä napsauttamalla</a:t>
            </a:r>
          </a:p>
        </p:txBody>
      </p:sp>
      <p:sp>
        <p:nvSpPr>
          <p:cNvPr id="5" name="Päivämäärän paikkamerkki 4"/>
          <p:cNvSpPr>
            <a:spLocks noGrp="1"/>
          </p:cNvSpPr>
          <p:nvPr>
            <p:ph type="dt" sz="half" idx="10"/>
          </p:nvPr>
        </p:nvSpPr>
        <p:spPr/>
        <p:txBody>
          <a:bodyPr/>
          <a:lstStyle/>
          <a:p>
            <a:fld id="{728F21F8-4219-4EBA-AB55-C5D8DC059D38}" type="datetimeFigureOut">
              <a:rPr lang="fi-FI" smtClean="0"/>
              <a:t>27.9.2013</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75D64060-0766-41FA-BE08-3BBFB045A0AD}" type="slidenum">
              <a:rPr lang="fi-FI" smtClean="0"/>
              <a:t>‹#›</a:t>
            </a:fld>
            <a:endParaRPr lang="fi-FI"/>
          </a:p>
        </p:txBody>
      </p:sp>
    </p:spTree>
    <p:extLst>
      <p:ext uri="{BB962C8B-B14F-4D97-AF65-F5344CB8AC3E}">
        <p14:creationId xmlns:p14="http://schemas.microsoft.com/office/powerpoint/2010/main" val="144091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smtClean="0"/>
              <a:t>Muokkaa perustyyl. napsautt.</a:t>
            </a:r>
            <a:endParaRPr lang="fi-FI"/>
          </a:p>
        </p:txBody>
      </p:sp>
      <p:sp>
        <p:nvSpPr>
          <p:cNvPr id="3" name="Tekstin paikkamerkki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4" name="Päivämäärän paikkamerkki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F21F8-4219-4EBA-AB55-C5D8DC059D38}" type="datetimeFigureOut">
              <a:rPr lang="fi-FI" smtClean="0"/>
              <a:t>27.9.2013</a:t>
            </a:fld>
            <a:endParaRPr lang="fi-FI"/>
          </a:p>
        </p:txBody>
      </p:sp>
      <p:sp>
        <p:nvSpPr>
          <p:cNvPr id="5" name="Alatunnisteen paikkamerk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Dian numeron paikkamerkki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64060-0766-41FA-BE08-3BBFB045A0AD}" type="slidenum">
              <a:rPr lang="fi-FI" smtClean="0"/>
              <a:t>‹#›</a:t>
            </a:fld>
            <a:endParaRPr lang="fi-FI"/>
          </a:p>
        </p:txBody>
      </p:sp>
    </p:spTree>
    <p:extLst>
      <p:ext uri="{BB962C8B-B14F-4D97-AF65-F5344CB8AC3E}">
        <p14:creationId xmlns:p14="http://schemas.microsoft.com/office/powerpoint/2010/main" val="88096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ommons.wikimedia.org/w/index.php?search=haeckel+erythrae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docs.racket-lang.org/teachpack/2htdpimage.htm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docs.racket-lang.org/teachpack/2htdpimage.html" TargetMode="Externa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hyperlink" Target="http://docs.racket-lang.org/teachpack/2htdpimage.html"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hyperlink" Target="http://docs.racket-lang.org/teachpack/2htdpimage.html"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hyperlink" Target="http://norvig.com/21-day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a:xfrm>
            <a:off x="1524000" y="137786"/>
            <a:ext cx="9144000" cy="2417525"/>
          </a:xfrm>
        </p:spPr>
        <p:txBody>
          <a:bodyPr>
            <a:normAutofit/>
          </a:bodyPr>
          <a:lstStyle/>
          <a:p>
            <a:r>
              <a:rPr lang="fi-FI" sz="4000" dirty="0" smtClean="0">
                <a:solidFill>
                  <a:schemeClr val="accent4">
                    <a:lumMod val="50000"/>
                  </a:schemeClr>
                </a:solidFill>
                <a:latin typeface="Copperplate Gothic Light" panose="020E0507020206020404" pitchFamily="34" charset="0"/>
              </a:rPr>
              <a:t> Ohjelmoinnin perusteet</a:t>
            </a:r>
            <a:br>
              <a:rPr lang="fi-FI" sz="4000" dirty="0" smtClean="0">
                <a:solidFill>
                  <a:schemeClr val="accent4">
                    <a:lumMod val="50000"/>
                  </a:schemeClr>
                </a:solidFill>
                <a:latin typeface="Copperplate Gothic Light" panose="020E0507020206020404" pitchFamily="34" charset="0"/>
              </a:rPr>
            </a:br>
            <a:r>
              <a:rPr lang="fi-FI" sz="4000" dirty="0" err="1" smtClean="0">
                <a:solidFill>
                  <a:schemeClr val="accent4">
                    <a:lumMod val="50000"/>
                  </a:schemeClr>
                </a:solidFill>
                <a:latin typeface="Copperplate Gothic Light" panose="020E0507020206020404" pitchFamily="34" charset="0"/>
              </a:rPr>
              <a:t>Racket</a:t>
            </a:r>
            <a:r>
              <a:rPr lang="fi-FI" sz="4000" dirty="0" smtClean="0">
                <a:solidFill>
                  <a:schemeClr val="accent4">
                    <a:lumMod val="50000"/>
                  </a:schemeClr>
                </a:solidFill>
                <a:latin typeface="Copperplate Gothic Light" panose="020E0507020206020404" pitchFamily="34" charset="0"/>
              </a:rPr>
              <a:t>-kielellä</a:t>
            </a:r>
            <a:br>
              <a:rPr lang="fi-FI" sz="4000" dirty="0" smtClean="0">
                <a:solidFill>
                  <a:schemeClr val="accent4">
                    <a:lumMod val="50000"/>
                  </a:schemeClr>
                </a:solidFill>
                <a:latin typeface="Copperplate Gothic Light" panose="020E0507020206020404" pitchFamily="34" charset="0"/>
              </a:rPr>
            </a:br>
            <a:r>
              <a:rPr lang="fi-FI" sz="4000" dirty="0">
                <a:solidFill>
                  <a:schemeClr val="accent4">
                    <a:lumMod val="50000"/>
                  </a:schemeClr>
                </a:solidFill>
                <a:latin typeface="Copperplate Gothic Light" panose="020E0507020206020404" pitchFamily="34" charset="0"/>
              </a:rPr>
              <a:t/>
            </a:r>
            <a:br>
              <a:rPr lang="fi-FI" sz="4000" dirty="0">
                <a:solidFill>
                  <a:schemeClr val="accent4">
                    <a:lumMod val="50000"/>
                  </a:schemeClr>
                </a:solidFill>
                <a:latin typeface="Copperplate Gothic Light" panose="020E0507020206020404" pitchFamily="34" charset="0"/>
              </a:rPr>
            </a:br>
            <a:endParaRPr lang="fi-FI" sz="4000" dirty="0">
              <a:solidFill>
                <a:schemeClr val="accent4">
                  <a:lumMod val="50000"/>
                </a:schemeClr>
              </a:solidFill>
              <a:latin typeface="Copperplate Gothic Light" panose="020E0507020206020404" pitchFamily="34" charset="0"/>
            </a:endParaRPr>
          </a:p>
        </p:txBody>
      </p:sp>
      <p:sp>
        <p:nvSpPr>
          <p:cNvPr id="3" name="Alaotsikko 2"/>
          <p:cNvSpPr>
            <a:spLocks noGrp="1"/>
          </p:cNvSpPr>
          <p:nvPr>
            <p:ph type="subTitle" idx="1"/>
          </p:nvPr>
        </p:nvSpPr>
        <p:spPr>
          <a:xfrm>
            <a:off x="1524000" y="5711868"/>
            <a:ext cx="9144000" cy="851769"/>
          </a:xfrm>
        </p:spPr>
        <p:txBody>
          <a:bodyPr>
            <a:normAutofit lnSpcReduction="10000"/>
          </a:bodyPr>
          <a:lstStyle/>
          <a:p>
            <a:r>
              <a:rPr lang="es-ES" b="1" dirty="0" smtClean="0">
                <a:latin typeface="Copperplate Gothic Light" panose="020E0507020206020404" pitchFamily="34" charset="0"/>
              </a:rPr>
              <a:t>  </a:t>
            </a:r>
            <a:r>
              <a:rPr lang="es-ES" b="1" dirty="0" smtClean="0">
                <a:solidFill>
                  <a:schemeClr val="accent4">
                    <a:lumMod val="50000"/>
                  </a:schemeClr>
                </a:solidFill>
                <a:latin typeface="Copperplate Gothic Light" panose="020E0507020206020404" pitchFamily="34" charset="0"/>
              </a:rPr>
              <a:t>La </a:t>
            </a:r>
            <a:r>
              <a:rPr lang="es-ES" b="1" dirty="0">
                <a:solidFill>
                  <a:schemeClr val="accent4">
                    <a:lumMod val="50000"/>
                  </a:schemeClr>
                </a:solidFill>
                <a:latin typeface="Copperplate Gothic Light" panose="020E0507020206020404" pitchFamily="34" charset="0"/>
              </a:rPr>
              <a:t>28.9.–6.10. Klo 10–15</a:t>
            </a:r>
            <a:endParaRPr lang="fi-FI" dirty="0" smtClean="0">
              <a:solidFill>
                <a:schemeClr val="accent4">
                  <a:lumMod val="50000"/>
                </a:schemeClr>
              </a:solidFill>
              <a:latin typeface="Copperplate Gothic Light" panose="020E0507020206020404" pitchFamily="34" charset="0"/>
            </a:endParaRPr>
          </a:p>
          <a:p>
            <a:r>
              <a:rPr lang="fi-FI" dirty="0" smtClean="0">
                <a:solidFill>
                  <a:schemeClr val="accent4">
                    <a:lumMod val="50000"/>
                  </a:schemeClr>
                </a:solidFill>
                <a:latin typeface="Copperplate Gothic Light" panose="020E0507020206020404" pitchFamily="34" charset="0"/>
              </a:rPr>
              <a:t>Opistotalo</a:t>
            </a:r>
            <a:r>
              <a:rPr lang="fi-FI" dirty="0">
                <a:solidFill>
                  <a:schemeClr val="accent4">
                    <a:lumMod val="50000"/>
                  </a:schemeClr>
                </a:solidFill>
                <a:latin typeface="Copperplate Gothic Light" panose="020E0507020206020404" pitchFamily="34" charset="0"/>
              </a:rPr>
              <a:t>, Mikko-luokka, </a:t>
            </a:r>
            <a:r>
              <a:rPr lang="fi-FI" dirty="0" err="1">
                <a:solidFill>
                  <a:schemeClr val="accent4">
                    <a:lumMod val="50000"/>
                  </a:schemeClr>
                </a:solidFill>
                <a:latin typeface="Copperplate Gothic Light" panose="020E0507020206020404" pitchFamily="34" charset="0"/>
              </a:rPr>
              <a:t>Helsinginkatu</a:t>
            </a:r>
            <a:r>
              <a:rPr lang="fi-FI" dirty="0">
                <a:solidFill>
                  <a:schemeClr val="accent4">
                    <a:lumMod val="50000"/>
                  </a:schemeClr>
                </a:solidFill>
                <a:latin typeface="Copperplate Gothic Light" panose="020E0507020206020404" pitchFamily="34" charset="0"/>
              </a:rPr>
              <a:t> 26</a:t>
            </a:r>
          </a:p>
        </p:txBody>
      </p:sp>
      <p:pic>
        <p:nvPicPr>
          <p:cNvPr id="4" name="Kuva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9356" y="1691014"/>
            <a:ext cx="6032326" cy="4021551"/>
          </a:xfrm>
          <a:prstGeom prst="rect">
            <a:avLst/>
          </a:prstGeom>
        </p:spPr>
      </p:pic>
    </p:spTree>
    <p:extLst>
      <p:ext uri="{BB962C8B-B14F-4D97-AF65-F5344CB8AC3E}">
        <p14:creationId xmlns:p14="http://schemas.microsoft.com/office/powerpoint/2010/main" val="3637241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pPr algn="ctr"/>
            <a:r>
              <a:rPr lang="fi-FI" dirty="0" smtClean="0">
                <a:solidFill>
                  <a:schemeClr val="accent4">
                    <a:lumMod val="50000"/>
                  </a:schemeClr>
                </a:solidFill>
                <a:latin typeface="Copperplate Gothic Light" panose="020E0507020206020404" pitchFamily="34" charset="0"/>
              </a:rPr>
              <a:t>Sulut jotka vastaavat toisiaan</a:t>
            </a:r>
            <a:br>
              <a:rPr lang="fi-FI" dirty="0" smtClean="0">
                <a:solidFill>
                  <a:schemeClr val="accent4">
                    <a:lumMod val="50000"/>
                  </a:schemeClr>
                </a:solidFill>
                <a:latin typeface="Copperplate Gothic Light" panose="020E0507020206020404" pitchFamily="34" charset="0"/>
              </a:rPr>
            </a:br>
            <a:r>
              <a:rPr lang="fi-FI" dirty="0" smtClean="0">
                <a:solidFill>
                  <a:schemeClr val="accent4">
                    <a:lumMod val="50000"/>
                  </a:schemeClr>
                </a:solidFill>
                <a:latin typeface="Copperplate Gothic Light" panose="020E0507020206020404" pitchFamily="34" charset="0"/>
              </a:rPr>
              <a:t>(”</a:t>
            </a:r>
            <a:r>
              <a:rPr lang="fi-FI" dirty="0" err="1">
                <a:solidFill>
                  <a:schemeClr val="accent4">
                    <a:lumMod val="50000"/>
                  </a:schemeClr>
                </a:solidFill>
                <a:latin typeface="Copperplate Gothic Light" panose="020E0507020206020404" pitchFamily="34" charset="0"/>
              </a:rPr>
              <a:t>M</a:t>
            </a:r>
            <a:r>
              <a:rPr lang="fi-FI" dirty="0" err="1" smtClean="0">
                <a:solidFill>
                  <a:schemeClr val="accent4">
                    <a:lumMod val="50000"/>
                  </a:schemeClr>
                </a:solidFill>
                <a:latin typeface="Copperplate Gothic Light" panose="020E0507020206020404" pitchFamily="34" charset="0"/>
              </a:rPr>
              <a:t>atching</a:t>
            </a:r>
            <a:r>
              <a:rPr lang="fi-FI" dirty="0" smtClean="0">
                <a:solidFill>
                  <a:schemeClr val="accent4">
                    <a:lumMod val="50000"/>
                  </a:schemeClr>
                </a:solidFill>
                <a:latin typeface="Copperplate Gothic Light" panose="020E0507020206020404" pitchFamily="34" charset="0"/>
              </a:rPr>
              <a:t> </a:t>
            </a:r>
            <a:r>
              <a:rPr lang="fi-FI" dirty="0" err="1">
                <a:solidFill>
                  <a:schemeClr val="accent4">
                    <a:lumMod val="50000"/>
                  </a:schemeClr>
                </a:solidFill>
                <a:latin typeface="Copperplate Gothic Light" panose="020E0507020206020404" pitchFamily="34" charset="0"/>
              </a:rPr>
              <a:t>P</a:t>
            </a:r>
            <a:r>
              <a:rPr lang="fi-FI" dirty="0" err="1" smtClean="0">
                <a:solidFill>
                  <a:schemeClr val="accent4">
                    <a:lumMod val="50000"/>
                  </a:schemeClr>
                </a:solidFill>
                <a:latin typeface="Copperplate Gothic Light" panose="020E0507020206020404" pitchFamily="34" charset="0"/>
              </a:rPr>
              <a:t>arentheses</a:t>
            </a:r>
            <a:r>
              <a:rPr lang="fi-FI" dirty="0" smtClean="0">
                <a:solidFill>
                  <a:schemeClr val="accent4">
                    <a:lumMod val="50000"/>
                  </a:schemeClr>
                </a:solidFill>
                <a:latin typeface="Copperplate Gothic Light" panose="020E0507020206020404" pitchFamily="34" charset="0"/>
              </a:rPr>
              <a:t>”)</a:t>
            </a:r>
          </a:p>
        </p:txBody>
      </p:sp>
      <p:sp>
        <p:nvSpPr>
          <p:cNvPr id="3" name="Sisällön paikkamerkki 2"/>
          <p:cNvSpPr>
            <a:spLocks noGrp="1"/>
          </p:cNvSpPr>
          <p:nvPr>
            <p:ph idx="1"/>
          </p:nvPr>
        </p:nvSpPr>
        <p:spPr>
          <a:xfrm>
            <a:off x="838200" y="1825624"/>
            <a:ext cx="10515600" cy="5702518"/>
          </a:xfrm>
        </p:spPr>
        <p:txBody>
          <a:bodyPr>
            <a:normAutofit/>
          </a:bodyPr>
          <a:lstStyle/>
          <a:p>
            <a:r>
              <a:rPr lang="fi-FI" dirty="0" smtClean="0">
                <a:latin typeface="Times New Roman" panose="02020603050405020304" pitchFamily="18" charset="0"/>
                <a:cs typeface="Times New Roman" panose="02020603050405020304" pitchFamily="18" charset="0"/>
              </a:rPr>
              <a:t>Jos piirrämme sulutuksesta portaat alas ja ylös, ja vedämme luotinuoran jokaisesta laskevasta portaasta (alkusulusta) ensimmäiseen siitä oikealla olevaan, samalle tasolle nousevaan portaaseen, olemme silloin löytäneet vastaavan loppusulun. Kyseiset sulut siis ovat toistensa ”vastinsulkuja”, eli ”</a:t>
            </a:r>
            <a:r>
              <a:rPr lang="fi-FI" dirty="0" err="1" smtClean="0">
                <a:latin typeface="Times New Roman" panose="02020603050405020304" pitchFamily="18" charset="0"/>
                <a:cs typeface="Times New Roman" panose="02020603050405020304" pitchFamily="18" charset="0"/>
              </a:rPr>
              <a:t>mätsäävät</a:t>
            </a:r>
            <a:r>
              <a:rPr lang="fi-FI" dirty="0" smtClean="0">
                <a:latin typeface="Times New Roman" panose="02020603050405020304" pitchFamily="18" charset="0"/>
                <a:cs typeface="Times New Roman" panose="02020603050405020304" pitchFamily="18" charset="0"/>
              </a:rPr>
              <a:t>” toisiinsa.</a:t>
            </a:r>
          </a:p>
          <a:p>
            <a:endParaRPr lang="fi-FI" dirty="0" smtClean="0"/>
          </a:p>
        </p:txBody>
      </p:sp>
    </p:spTree>
    <p:extLst>
      <p:ext uri="{BB962C8B-B14F-4D97-AF65-F5344CB8AC3E}">
        <p14:creationId xmlns:p14="http://schemas.microsoft.com/office/powerpoint/2010/main" val="2443487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pPr algn="ctr"/>
            <a:r>
              <a:rPr lang="fi-FI" dirty="0" smtClean="0">
                <a:solidFill>
                  <a:schemeClr val="accent4">
                    <a:lumMod val="50000"/>
                  </a:schemeClr>
                </a:solidFill>
                <a:latin typeface="Copperplate Gothic Light" panose="020E0507020206020404" pitchFamily="34" charset="0"/>
              </a:rPr>
              <a:t>Väärät sulutukset, osa 1</a:t>
            </a:r>
            <a:br>
              <a:rPr lang="fi-FI" dirty="0" smtClean="0">
                <a:solidFill>
                  <a:schemeClr val="accent4">
                    <a:lumMod val="50000"/>
                  </a:schemeClr>
                </a:solidFill>
                <a:latin typeface="Copperplate Gothic Light" panose="020E0507020206020404" pitchFamily="34" charset="0"/>
              </a:rPr>
            </a:br>
            <a:r>
              <a:rPr lang="fi-FI" dirty="0" smtClean="0">
                <a:solidFill>
                  <a:schemeClr val="accent4">
                    <a:lumMod val="50000"/>
                  </a:schemeClr>
                </a:solidFill>
                <a:latin typeface="Copperplate Gothic Light" panose="020E0507020206020404" pitchFamily="34" charset="0"/>
              </a:rPr>
              <a:t>loppusulku puuttuu</a:t>
            </a:r>
          </a:p>
        </p:txBody>
      </p:sp>
      <p:sp>
        <p:nvSpPr>
          <p:cNvPr id="3" name="Sisällön paikkamerkki 2"/>
          <p:cNvSpPr>
            <a:spLocks noGrp="1"/>
          </p:cNvSpPr>
          <p:nvPr>
            <p:ph idx="1"/>
          </p:nvPr>
        </p:nvSpPr>
        <p:spPr>
          <a:xfrm>
            <a:off x="838200" y="1825624"/>
            <a:ext cx="10515600" cy="5702518"/>
          </a:xfrm>
        </p:spPr>
        <p:txBody>
          <a:bodyPr>
            <a:normAutofit/>
          </a:bodyPr>
          <a:lstStyle/>
          <a:p>
            <a:r>
              <a:rPr lang="fi-FI" dirty="0" smtClean="0">
                <a:latin typeface="Times New Roman" panose="02020603050405020304" pitchFamily="18" charset="0"/>
                <a:cs typeface="Times New Roman" panose="02020603050405020304" pitchFamily="18" charset="0"/>
              </a:rPr>
              <a:t>Jos ammumme lasersäteen laskevasta portaasta (alkusulusta) oikealle, eikä säde törmää mihinkään siitä oikealla olevaan, samalle tasolle nousevaan portaaseen, silloin kyseisellä alkusululla ei ole vastaavaa loppusulkua parinaan, ja kyseinen sulutus on siis virheellinen muodoltaan, jota tulkki ei pysty lukemaan loppuun asti.</a:t>
            </a:r>
          </a:p>
        </p:txBody>
      </p:sp>
    </p:spTree>
    <p:extLst>
      <p:ext uri="{BB962C8B-B14F-4D97-AF65-F5344CB8AC3E}">
        <p14:creationId xmlns:p14="http://schemas.microsoft.com/office/powerpoint/2010/main" val="1686156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pPr algn="ctr"/>
            <a:r>
              <a:rPr lang="fi-FI" dirty="0" smtClean="0">
                <a:solidFill>
                  <a:schemeClr val="accent4">
                    <a:lumMod val="50000"/>
                  </a:schemeClr>
                </a:solidFill>
                <a:latin typeface="Copperplate Gothic Light" panose="020E0507020206020404" pitchFamily="34" charset="0"/>
              </a:rPr>
              <a:t>Väärät sulutukset, osa 2</a:t>
            </a:r>
            <a:br>
              <a:rPr lang="fi-FI" dirty="0" smtClean="0">
                <a:solidFill>
                  <a:schemeClr val="accent4">
                    <a:lumMod val="50000"/>
                  </a:schemeClr>
                </a:solidFill>
                <a:latin typeface="Copperplate Gothic Light" panose="020E0507020206020404" pitchFamily="34" charset="0"/>
              </a:rPr>
            </a:br>
            <a:r>
              <a:rPr lang="fi-FI" dirty="0" smtClean="0">
                <a:solidFill>
                  <a:schemeClr val="accent4">
                    <a:lumMod val="50000"/>
                  </a:schemeClr>
                </a:solidFill>
                <a:latin typeface="Copperplate Gothic Light" panose="020E0507020206020404" pitchFamily="34" charset="0"/>
              </a:rPr>
              <a:t>loppusulkuja liikaa</a:t>
            </a:r>
          </a:p>
        </p:txBody>
      </p:sp>
      <p:sp>
        <p:nvSpPr>
          <p:cNvPr id="3" name="Sisällön paikkamerkki 2"/>
          <p:cNvSpPr>
            <a:spLocks noGrp="1"/>
          </p:cNvSpPr>
          <p:nvPr>
            <p:ph idx="1"/>
          </p:nvPr>
        </p:nvSpPr>
        <p:spPr>
          <a:xfrm>
            <a:off x="838200" y="1825624"/>
            <a:ext cx="10515600" cy="5702518"/>
          </a:xfrm>
        </p:spPr>
        <p:txBody>
          <a:bodyPr>
            <a:normAutofit/>
          </a:bodyPr>
          <a:lstStyle/>
          <a:p>
            <a:r>
              <a:rPr lang="fi-FI" dirty="0" smtClean="0">
                <a:latin typeface="Times New Roman" panose="02020603050405020304" pitchFamily="18" charset="0"/>
                <a:cs typeface="Times New Roman" panose="02020603050405020304" pitchFamily="18" charset="0"/>
              </a:rPr>
              <a:t>Jos yksikään nouseva porras nousee ”katutason yläpuolelle” (jolta alun perin lähdimme laskeutumaan), niin myös silloin kyseisessä sulutuksessa on virhe, sillä silloin kyseinen loppusulku ei ole minkään alkusulun vastinpari.</a:t>
            </a:r>
          </a:p>
        </p:txBody>
      </p:sp>
    </p:spTree>
    <p:extLst>
      <p:ext uri="{BB962C8B-B14F-4D97-AF65-F5344CB8AC3E}">
        <p14:creationId xmlns:p14="http://schemas.microsoft.com/office/powerpoint/2010/main" val="932019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1"/>
            <a:ext cx="10515600" cy="727363"/>
          </a:xfrm>
        </p:spPr>
        <p:txBody>
          <a:bodyPr>
            <a:normAutofit/>
          </a:bodyPr>
          <a:lstStyle/>
          <a:p>
            <a:pPr algn="ctr"/>
            <a:r>
              <a:rPr lang="fi-FI" dirty="0" smtClean="0">
                <a:solidFill>
                  <a:schemeClr val="accent4">
                    <a:lumMod val="50000"/>
                  </a:schemeClr>
                </a:solidFill>
                <a:latin typeface="Copperplate Gothic Light" panose="020E0507020206020404" pitchFamily="34" charset="0"/>
              </a:rPr>
              <a:t>Sulkulausekkeet</a:t>
            </a:r>
          </a:p>
        </p:txBody>
      </p:sp>
      <p:sp>
        <p:nvSpPr>
          <p:cNvPr id="3" name="Sisällön paikkamerkki 2"/>
          <p:cNvSpPr>
            <a:spLocks noGrp="1"/>
          </p:cNvSpPr>
          <p:nvPr>
            <p:ph idx="1"/>
          </p:nvPr>
        </p:nvSpPr>
        <p:spPr>
          <a:xfrm>
            <a:off x="838200" y="727364"/>
            <a:ext cx="10515600" cy="6800778"/>
          </a:xfrm>
        </p:spPr>
        <p:txBody>
          <a:bodyPr>
            <a:normAutofit/>
          </a:bodyPr>
          <a:lstStyle/>
          <a:p>
            <a:r>
              <a:rPr lang="fi-FI" dirty="0" smtClean="0">
                <a:latin typeface="Times New Roman" panose="02020603050405020304" pitchFamily="18" charset="0"/>
                <a:cs typeface="Times New Roman" panose="02020603050405020304" pitchFamily="18" charset="0"/>
              </a:rPr>
              <a:t>Jos saamme alku- ja loppusulut vastaamaan toisiaan, voimme kommunikoida </a:t>
            </a:r>
            <a:r>
              <a:rPr lang="fi-FI" dirty="0" err="1" smtClean="0">
                <a:latin typeface="Times New Roman" panose="02020603050405020304" pitchFamily="18" charset="0"/>
                <a:cs typeface="Times New Roman" panose="02020603050405020304" pitchFamily="18" charset="0"/>
              </a:rPr>
              <a:t>Racket</a:t>
            </a:r>
            <a:r>
              <a:rPr lang="fi-FI" dirty="0" smtClean="0">
                <a:latin typeface="Times New Roman" panose="02020603050405020304" pitchFamily="18" charset="0"/>
                <a:cs typeface="Times New Roman" panose="02020603050405020304" pitchFamily="18" charset="0"/>
              </a:rPr>
              <a:t>-tulkin kanssa. Kommunikointi tapahtuu muotoa</a:t>
            </a:r>
          </a:p>
          <a:p>
            <a:pPr lvl="1"/>
            <a:r>
              <a:rPr lang="fi-FI" dirty="0" smtClean="0">
                <a:latin typeface="Courier New" panose="02070309020205020404" pitchFamily="49" charset="0"/>
                <a:cs typeface="Courier New" panose="02070309020205020404" pitchFamily="49" charset="0"/>
              </a:rPr>
              <a:t>(tee-jotain) </a:t>
            </a:r>
          </a:p>
          <a:p>
            <a:pPr lvl="1"/>
            <a:r>
              <a:rPr lang="fi-FI" dirty="0">
                <a:latin typeface="Courier New" panose="02070309020205020404" pitchFamily="49" charset="0"/>
                <a:cs typeface="Courier New" panose="02070309020205020404" pitchFamily="49" charset="0"/>
              </a:rPr>
              <a:t>(laske-tai-tee-jotain jollekin1) </a:t>
            </a:r>
            <a:endParaRPr lang="fi-FI" dirty="0" smtClean="0">
              <a:latin typeface="Courier New" panose="02070309020205020404" pitchFamily="49" charset="0"/>
              <a:cs typeface="Courier New" panose="02070309020205020404" pitchFamily="49" charset="0"/>
            </a:endParaRPr>
          </a:p>
          <a:p>
            <a:pPr lvl="1"/>
            <a:r>
              <a:rPr lang="fi-FI" dirty="0" smtClean="0">
                <a:latin typeface="Courier New" panose="02070309020205020404" pitchFamily="49" charset="0"/>
                <a:cs typeface="Courier New" panose="02070309020205020404" pitchFamily="49" charset="0"/>
              </a:rPr>
              <a:t>(laske-tai-tee-jotain jollekin1 jollekin2) </a:t>
            </a:r>
          </a:p>
          <a:p>
            <a:pPr lvl="1"/>
            <a:r>
              <a:rPr lang="fi-FI" dirty="0" smtClean="0">
                <a:latin typeface="Courier New" panose="02070309020205020404" pitchFamily="49" charset="0"/>
                <a:cs typeface="Courier New" panose="02070309020205020404" pitchFamily="49" charset="0"/>
              </a:rPr>
              <a:t>(laske-tai-tee-jotain </a:t>
            </a:r>
            <a:r>
              <a:rPr lang="fi-FI" dirty="0">
                <a:latin typeface="Courier New" panose="02070309020205020404" pitchFamily="49" charset="0"/>
                <a:cs typeface="Courier New" panose="02070309020205020404" pitchFamily="49" charset="0"/>
              </a:rPr>
              <a:t>jollekin1 jollekin2</a:t>
            </a:r>
            <a:r>
              <a:rPr lang="fi-FI" dirty="0" smtClean="0">
                <a:latin typeface="Courier New" panose="02070309020205020404" pitchFamily="49" charset="0"/>
                <a:cs typeface="Courier New" panose="02070309020205020404" pitchFamily="49" charset="0"/>
              </a:rPr>
              <a:t> jollekin3)</a:t>
            </a:r>
          </a:p>
          <a:p>
            <a:pPr lvl="1"/>
            <a:r>
              <a:rPr lang="fi-FI" dirty="0" smtClean="0">
                <a:latin typeface="Courier New" panose="02070309020205020404" pitchFamily="49" charset="0"/>
                <a:cs typeface="Courier New" panose="02070309020205020404" pitchFamily="49" charset="0"/>
              </a:rPr>
              <a:t> jne. </a:t>
            </a:r>
          </a:p>
          <a:p>
            <a:pPr marL="0" indent="0">
              <a:buNone/>
            </a:pPr>
            <a:r>
              <a:rPr lang="fi-FI" dirty="0" smtClean="0">
                <a:latin typeface="Times New Roman" panose="02020603050405020304" pitchFamily="18" charset="0"/>
                <a:cs typeface="Times New Roman" panose="02020603050405020304" pitchFamily="18" charset="0"/>
              </a:rPr>
              <a:t>olevilla lausekkeilla. (Viimeisen sulun jälkeen on painettava </a:t>
            </a:r>
            <a:r>
              <a:rPr lang="fi-FI" dirty="0" err="1" smtClean="0">
                <a:latin typeface="Times New Roman" panose="02020603050405020304" pitchFamily="18" charset="0"/>
                <a:cs typeface="Times New Roman" panose="02020603050405020304" pitchFamily="18" charset="0"/>
              </a:rPr>
              <a:t>enteriä</a:t>
            </a:r>
            <a:r>
              <a:rPr lang="fi-FI" dirty="0">
                <a:latin typeface="Times New Roman" panose="02020603050405020304" pitchFamily="18" charset="0"/>
                <a:cs typeface="Times New Roman" panose="02020603050405020304" pitchFamily="18" charset="0"/>
              </a:rPr>
              <a:t>)</a:t>
            </a:r>
            <a:endParaRPr lang="fi-FI" dirty="0" smtClean="0">
              <a:latin typeface="Times New Roman" panose="02020603050405020304" pitchFamily="18" charset="0"/>
              <a:cs typeface="Times New Roman" panose="02020603050405020304" pitchFamily="18" charset="0"/>
            </a:endParaRPr>
          </a:p>
          <a:p>
            <a:r>
              <a:rPr lang="fi-FI" dirty="0" smtClean="0">
                <a:latin typeface="Times New Roman" panose="02020603050405020304" pitchFamily="18" charset="0"/>
                <a:cs typeface="Times New Roman" panose="02020603050405020304" pitchFamily="18" charset="0"/>
              </a:rPr>
              <a:t>Lausekkeen ensimmäistä jäsentä, </a:t>
            </a:r>
            <a:r>
              <a:rPr lang="fi-FI" dirty="0" smtClean="0"/>
              <a:t>”</a:t>
            </a:r>
            <a:r>
              <a:rPr lang="fi-FI" dirty="0" smtClean="0">
                <a:latin typeface="Courier New" panose="02070309020205020404" pitchFamily="49" charset="0"/>
                <a:cs typeface="Courier New" panose="02070309020205020404" pitchFamily="49" charset="0"/>
              </a:rPr>
              <a:t>laske-tai-tee-jotain</a:t>
            </a:r>
            <a:r>
              <a:rPr lang="fi-FI" dirty="0" smtClean="0">
                <a:latin typeface="Times New Roman" panose="02020603050405020304" pitchFamily="18" charset="0"/>
                <a:cs typeface="Times New Roman" panose="02020603050405020304" pitchFamily="18" charset="0"/>
              </a:rPr>
              <a:t>” voi ajatella käskylauseen verbinä. Sen seuraavia jäseniä, joita voi siis olla nolla tai useampia, kutsutaan sen argumenteiksi. Niitä voi ajatella käskylauseen objekteina tai muina määreinä, tähän tyyliin:</a:t>
            </a:r>
          </a:p>
          <a:p>
            <a:pPr marL="0" indent="0">
              <a:buNone/>
            </a:pPr>
            <a:r>
              <a:rPr lang="fi-FI" dirty="0"/>
              <a:t> </a:t>
            </a:r>
            <a:r>
              <a:rPr lang="fi-FI" dirty="0" smtClean="0"/>
              <a:t>  </a:t>
            </a:r>
            <a:r>
              <a:rPr lang="fi-FI" dirty="0" smtClean="0">
                <a:latin typeface="Courier New" panose="02070309020205020404" pitchFamily="49" charset="0"/>
                <a:cs typeface="Courier New" panose="02070309020205020404" pitchFamily="49" charset="0"/>
              </a:rPr>
              <a:t>(vie roskat roskiin)</a:t>
            </a:r>
          </a:p>
        </p:txBody>
      </p:sp>
    </p:spTree>
    <p:extLst>
      <p:ext uri="{BB962C8B-B14F-4D97-AF65-F5344CB8AC3E}">
        <p14:creationId xmlns:p14="http://schemas.microsoft.com/office/powerpoint/2010/main" val="3081791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1"/>
            <a:ext cx="10515600" cy="727363"/>
          </a:xfrm>
        </p:spPr>
        <p:txBody>
          <a:bodyPr>
            <a:normAutofit/>
          </a:bodyPr>
          <a:lstStyle/>
          <a:p>
            <a:pPr algn="ctr"/>
            <a:r>
              <a:rPr lang="fi-FI" dirty="0" smtClean="0">
                <a:solidFill>
                  <a:schemeClr val="accent4">
                    <a:lumMod val="50000"/>
                  </a:schemeClr>
                </a:solidFill>
                <a:latin typeface="Copperplate Gothic Light" panose="020E0507020206020404" pitchFamily="34" charset="0"/>
              </a:rPr>
              <a:t>Vakiot (”literaalit”)</a:t>
            </a:r>
          </a:p>
        </p:txBody>
      </p:sp>
      <p:sp>
        <p:nvSpPr>
          <p:cNvPr id="3" name="Sisällön paikkamerkki 2"/>
          <p:cNvSpPr>
            <a:spLocks noGrp="1"/>
          </p:cNvSpPr>
          <p:nvPr>
            <p:ph idx="1"/>
          </p:nvPr>
        </p:nvSpPr>
        <p:spPr>
          <a:xfrm>
            <a:off x="838200" y="727364"/>
            <a:ext cx="10515600" cy="6800778"/>
          </a:xfrm>
        </p:spPr>
        <p:txBody>
          <a:bodyPr>
            <a:normAutofit/>
          </a:bodyPr>
          <a:lstStyle/>
          <a:p>
            <a:pPr marL="0" indent="0">
              <a:buNone/>
            </a:pPr>
            <a:r>
              <a:rPr lang="fi-FI" dirty="0" smtClean="0">
                <a:latin typeface="Times New Roman" panose="02020603050405020304" pitchFamily="18" charset="0"/>
                <a:cs typeface="Times New Roman" panose="02020603050405020304" pitchFamily="18" charset="0"/>
              </a:rPr>
              <a:t>Tietyntyyppiset tietoalkiot </a:t>
            </a:r>
            <a:r>
              <a:rPr lang="fi-FI" i="1" dirty="0" smtClean="0">
                <a:latin typeface="Times New Roman" panose="02020603050405020304" pitchFamily="18" charset="0"/>
                <a:cs typeface="Times New Roman" panose="02020603050405020304" pitchFamily="18" charset="0"/>
              </a:rPr>
              <a:t>evaluoituvat</a:t>
            </a:r>
            <a:r>
              <a:rPr lang="fi-FI" dirty="0" smtClean="0">
                <a:latin typeface="Times New Roman" panose="02020603050405020304" pitchFamily="18" charset="0"/>
                <a:cs typeface="Times New Roman" panose="02020603050405020304" pitchFamily="18" charset="0"/>
              </a:rPr>
              <a:t> (siis saavat arvokseen) aina itsensä, toisin sanoen, jos syötät mitään seuraavan tyyppisistä asioista tulkille, sinun pitäisi saada tulokseksi tismalleen sama asia takaisin:</a:t>
            </a:r>
          </a:p>
          <a:p>
            <a:r>
              <a:rPr lang="fi-FI" dirty="0" smtClean="0">
                <a:latin typeface="Times New Roman" panose="02020603050405020304" pitchFamily="18" charset="0"/>
                <a:cs typeface="Times New Roman" panose="02020603050405020304" pitchFamily="18" charset="0"/>
              </a:rPr>
              <a:t>Kokonaisluvut, esimerkiksi </a:t>
            </a:r>
            <a:r>
              <a:rPr lang="fi-FI" dirty="0" smtClean="0">
                <a:latin typeface="Courier New" panose="02070309020205020404" pitchFamily="49" charset="0"/>
                <a:cs typeface="Courier New" panose="02070309020205020404" pitchFamily="49" charset="0"/>
              </a:rPr>
              <a:t>3</a:t>
            </a:r>
            <a:r>
              <a:rPr lang="fi-FI" dirty="0" smtClean="0">
                <a:latin typeface="Times New Roman" panose="02020603050405020304" pitchFamily="18" charset="0"/>
                <a:cs typeface="Times New Roman" panose="02020603050405020304" pitchFamily="18" charset="0"/>
              </a:rPr>
              <a:t>, </a:t>
            </a:r>
            <a:r>
              <a:rPr lang="fi-FI" dirty="0" smtClean="0">
                <a:latin typeface="Courier New" panose="02070309020205020404" pitchFamily="49" charset="0"/>
                <a:cs typeface="Courier New" panose="02070309020205020404" pitchFamily="49" charset="0"/>
              </a:rPr>
              <a:t>-2</a:t>
            </a:r>
            <a:r>
              <a:rPr lang="fi-FI" dirty="0" smtClean="0">
                <a:latin typeface="Times New Roman" panose="02020603050405020304" pitchFamily="18" charset="0"/>
                <a:cs typeface="Times New Roman" panose="02020603050405020304" pitchFamily="18" charset="0"/>
              </a:rPr>
              <a:t> ja </a:t>
            </a:r>
            <a:r>
              <a:rPr lang="fi-FI" dirty="0" smtClean="0">
                <a:latin typeface="Courier New" panose="02070309020205020404" pitchFamily="49" charset="0"/>
                <a:cs typeface="Courier New" panose="02070309020205020404" pitchFamily="49" charset="0"/>
              </a:rPr>
              <a:t>0</a:t>
            </a:r>
          </a:p>
          <a:p>
            <a:r>
              <a:rPr lang="fi-FI" dirty="0" smtClean="0">
                <a:latin typeface="Times New Roman" panose="02020603050405020304" pitchFamily="18" charset="0"/>
                <a:cs typeface="Times New Roman" panose="02020603050405020304" pitchFamily="18" charset="0"/>
              </a:rPr>
              <a:t>Desimaaliluvut, esimerkiksi </a:t>
            </a:r>
            <a:r>
              <a:rPr lang="fi-FI" dirty="0">
                <a:latin typeface="Courier New" panose="02070309020205020404" pitchFamily="49" charset="0"/>
                <a:cs typeface="Courier New" panose="02070309020205020404" pitchFamily="49" charset="0"/>
              </a:rPr>
              <a:t>3.141592653589793</a:t>
            </a:r>
            <a:r>
              <a:rPr lang="fi-FI" dirty="0">
                <a:latin typeface="Times New Roman" panose="02020603050405020304" pitchFamily="18" charset="0"/>
                <a:cs typeface="Times New Roman" panose="02020603050405020304" pitchFamily="18" charset="0"/>
              </a:rPr>
              <a:t> </a:t>
            </a:r>
            <a:endParaRPr lang="fi-FI" dirty="0" smtClean="0">
              <a:latin typeface="Times New Roman" panose="02020603050405020304" pitchFamily="18" charset="0"/>
              <a:cs typeface="Times New Roman" panose="02020603050405020304" pitchFamily="18" charset="0"/>
            </a:endParaRPr>
          </a:p>
          <a:p>
            <a:r>
              <a:rPr lang="fi-FI" dirty="0" smtClean="0">
                <a:latin typeface="Times New Roman" panose="02020603050405020304" pitchFamily="18" charset="0"/>
                <a:cs typeface="Times New Roman" panose="02020603050405020304" pitchFamily="18" charset="0"/>
              </a:rPr>
              <a:t>Merkkijonot, </a:t>
            </a:r>
            <a:r>
              <a:rPr lang="fi-FI" dirty="0" smtClean="0">
                <a:latin typeface="Courier New" panose="02070309020205020404" pitchFamily="49" charset="0"/>
                <a:cs typeface="Courier New" panose="02070309020205020404" pitchFamily="49" charset="0"/>
              </a:rPr>
              <a:t>”esimerkiksi tämä on merkkijono”</a:t>
            </a:r>
          </a:p>
          <a:p>
            <a:r>
              <a:rPr lang="fi-FI" dirty="0" smtClean="0">
                <a:latin typeface="Times New Roman" panose="02020603050405020304" pitchFamily="18" charset="0"/>
                <a:cs typeface="Times New Roman" panose="02020603050405020304" pitchFamily="18" charset="0"/>
              </a:rPr>
              <a:t>Kuvat, esimerkiksi                 tulkki-ikkunaan copy-and-</a:t>
            </a:r>
            <a:r>
              <a:rPr lang="fi-FI" dirty="0" err="1" smtClean="0">
                <a:latin typeface="Times New Roman" panose="02020603050405020304" pitchFamily="18" charset="0"/>
                <a:cs typeface="Times New Roman" panose="02020603050405020304" pitchFamily="18" charset="0"/>
              </a:rPr>
              <a:t>paste</a:t>
            </a:r>
            <a:r>
              <a:rPr lang="fi-FI" dirty="0" smtClean="0">
                <a:latin typeface="Times New Roman" panose="02020603050405020304" pitchFamily="18" charset="0"/>
                <a:cs typeface="Times New Roman" panose="02020603050405020304" pitchFamily="18" charset="0"/>
              </a:rPr>
              <a:t> tekniikalla tuotaessa</a:t>
            </a:r>
          </a:p>
          <a:p>
            <a:pPr marL="0" indent="0">
              <a:buNone/>
            </a:pPr>
            <a:endParaRPr lang="fi-FI" dirty="0" smtClean="0">
              <a:latin typeface="Times New Roman" panose="02020603050405020304" pitchFamily="18" charset="0"/>
              <a:cs typeface="Times New Roman" panose="02020603050405020304" pitchFamily="18" charset="0"/>
            </a:endParaRPr>
          </a:p>
          <a:p>
            <a:pPr marL="0" indent="0">
              <a:buNone/>
            </a:pPr>
            <a:r>
              <a:rPr lang="fi-FI" dirty="0" smtClean="0">
                <a:latin typeface="Times New Roman" panose="02020603050405020304" pitchFamily="18" charset="0"/>
                <a:cs typeface="Times New Roman" panose="02020603050405020304" pitchFamily="18" charset="0"/>
              </a:rPr>
              <a:t>Ylläoleva kuva löytyy osoitteella:</a:t>
            </a:r>
          </a:p>
          <a:p>
            <a:pPr marL="0" indent="0">
              <a:buNone/>
            </a:pPr>
            <a:r>
              <a:rPr lang="fi-FI" sz="2000" dirty="0">
                <a:latin typeface="Courier New" panose="02070309020205020404" pitchFamily="49" charset="0"/>
                <a:cs typeface="Courier New" panose="02070309020205020404" pitchFamily="49" charset="0"/>
                <a:hlinkClick r:id="rId2"/>
              </a:rPr>
              <a:t>http://</a:t>
            </a:r>
            <a:r>
              <a:rPr lang="fi-FI" sz="2000" dirty="0" smtClean="0">
                <a:latin typeface="Courier New" panose="02070309020205020404" pitchFamily="49" charset="0"/>
                <a:cs typeface="Courier New" panose="02070309020205020404" pitchFamily="49" charset="0"/>
                <a:hlinkClick r:id="rId2"/>
              </a:rPr>
              <a:t>commons.wikimedia.org/w/index.php?search=haeckel+erythraea</a:t>
            </a:r>
            <a:endParaRPr lang="fi-FI" sz="2000" dirty="0" smtClean="0">
              <a:latin typeface="Courier New" panose="02070309020205020404" pitchFamily="49" charset="0"/>
              <a:cs typeface="Courier New" panose="02070309020205020404" pitchFamily="49" charset="0"/>
            </a:endParaRPr>
          </a:p>
        </p:txBody>
      </p:sp>
      <p:pic>
        <p:nvPicPr>
          <p:cNvPr id="1030" name="Picture 6" descr="http://upload.wikimedia.org/wikipedia/commons/thumb/2/2b/Hylarana_erythraea_Haeckel_2.png/120px-Hylarana_erythraea_Haeckel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6471" y="3520580"/>
            <a:ext cx="1143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884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1"/>
            <a:ext cx="10515600" cy="727363"/>
          </a:xfrm>
        </p:spPr>
        <p:txBody>
          <a:bodyPr>
            <a:normAutofit/>
          </a:bodyPr>
          <a:lstStyle/>
          <a:p>
            <a:pPr algn="ctr"/>
            <a:r>
              <a:rPr lang="fi-FI" dirty="0" smtClean="0">
                <a:solidFill>
                  <a:schemeClr val="accent4">
                    <a:lumMod val="50000"/>
                  </a:schemeClr>
                </a:solidFill>
                <a:latin typeface="Copperplate Gothic Light" panose="020E0507020206020404" pitchFamily="34" charset="0"/>
              </a:rPr>
              <a:t>Muuttujat</a:t>
            </a:r>
          </a:p>
        </p:txBody>
      </p:sp>
      <p:sp>
        <p:nvSpPr>
          <p:cNvPr id="3" name="Sisällön paikkamerkki 2"/>
          <p:cNvSpPr>
            <a:spLocks noGrp="1"/>
          </p:cNvSpPr>
          <p:nvPr>
            <p:ph idx="1"/>
          </p:nvPr>
        </p:nvSpPr>
        <p:spPr>
          <a:xfrm>
            <a:off x="838200" y="727364"/>
            <a:ext cx="10515600" cy="6800778"/>
          </a:xfrm>
        </p:spPr>
        <p:txBody>
          <a:bodyPr>
            <a:normAutofit/>
          </a:bodyPr>
          <a:lstStyle/>
          <a:p>
            <a:pPr marL="0" indent="0">
              <a:buNone/>
            </a:pPr>
            <a:r>
              <a:rPr lang="fi-FI" dirty="0" smtClean="0">
                <a:latin typeface="Times New Roman" panose="02020603050405020304" pitchFamily="18" charset="0"/>
                <a:cs typeface="Times New Roman" panose="02020603050405020304" pitchFamily="18" charset="0"/>
              </a:rPr>
              <a:t>Muuttuja on periaatteessa vain jonkin asian nimi. Jos muuttujannimen syöttää tulkille, niin tuloksena on se asia, jonka nimi se on. Muuttujia voi määritellä </a:t>
            </a:r>
            <a:r>
              <a:rPr lang="fi-FI" dirty="0" smtClean="0">
                <a:latin typeface="Cordia New" panose="020B0304020202020204" pitchFamily="34" charset="-34"/>
                <a:cs typeface="Cordia New" panose="020B0304020202020204" pitchFamily="34" charset="-34"/>
              </a:rPr>
              <a:t>(</a:t>
            </a:r>
            <a:r>
              <a:rPr lang="fi-FI" dirty="0" err="1" smtClean="0">
                <a:latin typeface="Cordia New" panose="020B0304020202020204" pitchFamily="34" charset="-34"/>
                <a:cs typeface="Cordia New" panose="020B0304020202020204" pitchFamily="34" charset="-34"/>
              </a:rPr>
              <a:t>define</a:t>
            </a:r>
            <a:r>
              <a:rPr lang="fi-FI" dirty="0" smtClean="0">
                <a:latin typeface="Cordia New" panose="020B0304020202020204" pitchFamily="34" charset="-34"/>
                <a:cs typeface="Cordia New" panose="020B0304020202020204" pitchFamily="34" charset="-34"/>
              </a:rPr>
              <a:t> muuttujannimi </a:t>
            </a:r>
            <a:r>
              <a:rPr lang="fi-FI" i="1" dirty="0" smtClean="0">
                <a:latin typeface="Cordia New" panose="020B0304020202020204" pitchFamily="34" charset="-34"/>
                <a:cs typeface="Cordia New" panose="020B0304020202020204" pitchFamily="34" charset="-34"/>
              </a:rPr>
              <a:t>jokin-asia</a:t>
            </a:r>
            <a:r>
              <a:rPr lang="fi-FI" dirty="0" smtClean="0">
                <a:latin typeface="Cordia New" panose="020B0304020202020204" pitchFamily="34" charset="-34"/>
                <a:cs typeface="Cordia New" panose="020B0304020202020204" pitchFamily="34" charset="-34"/>
              </a:rPr>
              <a:t>) </a:t>
            </a:r>
            <a:r>
              <a:rPr lang="fi-FI" dirty="0" smtClean="0">
                <a:latin typeface="Times New Roman" panose="02020603050405020304" pitchFamily="18" charset="0"/>
                <a:cs typeface="Times New Roman" panose="02020603050405020304" pitchFamily="18" charset="0"/>
              </a:rPr>
              <a:t>lausekkeilla. Esimerkkejä:</a:t>
            </a: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define</a:t>
            </a:r>
            <a:r>
              <a:rPr lang="fi-FI" dirty="0" smtClean="0">
                <a:latin typeface="Courier New" panose="02070309020205020404" pitchFamily="49" charset="0"/>
                <a:cs typeface="Courier New" panose="02070309020205020404" pitchFamily="49" charset="0"/>
              </a:rPr>
              <a:t> pii-karkea-likiarvo 3)</a:t>
            </a: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define</a:t>
            </a:r>
            <a:r>
              <a:rPr lang="fi-FI" dirty="0" smtClean="0">
                <a:latin typeface="Courier New" panose="02070309020205020404" pitchFamily="49" charset="0"/>
                <a:cs typeface="Courier New" panose="02070309020205020404" pitchFamily="49" charset="0"/>
              </a:rPr>
              <a:t> </a:t>
            </a:r>
            <a:r>
              <a:rPr lang="fi-FI" dirty="0">
                <a:latin typeface="Courier New" panose="02070309020205020404" pitchFamily="49" charset="0"/>
                <a:cs typeface="Courier New" panose="02070309020205020404" pitchFamily="49" charset="0"/>
              </a:rPr>
              <a:t>pii 3.141592653589793</a:t>
            </a:r>
            <a:r>
              <a:rPr lang="fi-FI" dirty="0" smtClean="0">
                <a:latin typeface="Courier New" panose="02070309020205020404" pitchFamily="49" charset="0"/>
                <a:cs typeface="Courier New" panose="02070309020205020404" pitchFamily="49" charset="0"/>
              </a:rPr>
              <a:t>)</a:t>
            </a:r>
          </a:p>
          <a:p>
            <a:r>
              <a:rPr lang="fi-FI" dirty="0">
                <a:latin typeface="Courier New" panose="02070309020205020404" pitchFamily="49" charset="0"/>
                <a:cs typeface="Courier New" panose="02070309020205020404" pitchFamily="49" charset="0"/>
              </a:rPr>
              <a:t>(</a:t>
            </a:r>
            <a:r>
              <a:rPr lang="fi-FI" dirty="0" err="1">
                <a:latin typeface="Courier New" panose="02070309020205020404" pitchFamily="49" charset="0"/>
                <a:cs typeface="Courier New" panose="02070309020205020404" pitchFamily="49" charset="0"/>
              </a:rPr>
              <a:t>define</a:t>
            </a: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aika-ja-paikka                        </a:t>
            </a:r>
            <a:r>
              <a:rPr lang="fi-FI" dirty="0">
                <a:latin typeface="Courier New" panose="02070309020205020404" pitchFamily="49" charset="0"/>
                <a:cs typeface="Courier New" panose="02070309020205020404" pitchFamily="49" charset="0"/>
              </a:rPr>
              <a:t>"La 28.9.–6.10. Klo 10–15, Opistotalo, Mikko-luokka, </a:t>
            </a:r>
            <a:r>
              <a:rPr lang="fi-FI" dirty="0" err="1">
                <a:latin typeface="Courier New" panose="02070309020205020404" pitchFamily="49" charset="0"/>
                <a:cs typeface="Courier New" panose="02070309020205020404" pitchFamily="49" charset="0"/>
              </a:rPr>
              <a:t>Helsinginkatu</a:t>
            </a:r>
            <a:r>
              <a:rPr lang="fi-FI" dirty="0">
                <a:latin typeface="Courier New" panose="02070309020205020404" pitchFamily="49" charset="0"/>
                <a:cs typeface="Courier New" panose="02070309020205020404" pitchFamily="49" charset="0"/>
              </a:rPr>
              <a:t> 26")</a:t>
            </a:r>
            <a:endParaRPr lang="fi-FI" dirty="0" smtClean="0">
              <a:latin typeface="Courier New" panose="02070309020205020404" pitchFamily="49" charset="0"/>
              <a:cs typeface="Courier New" panose="02070309020205020404" pitchFamily="49" charset="0"/>
            </a:endParaRP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define</a:t>
            </a:r>
            <a:r>
              <a:rPr lang="fi-FI" dirty="0" smtClean="0">
                <a:latin typeface="Courier New" panose="02070309020205020404" pitchFamily="49" charset="0"/>
                <a:cs typeface="Courier New" panose="02070309020205020404" pitchFamily="49" charset="0"/>
              </a:rPr>
              <a:t> tyhjä-merkkijono "")</a:t>
            </a:r>
          </a:p>
          <a:p>
            <a:endParaRPr lang="fi-FI" dirty="0">
              <a:latin typeface="Courier New" panose="02070309020205020404" pitchFamily="49" charset="0"/>
              <a:cs typeface="Courier New" panose="02070309020205020404" pitchFamily="49" charset="0"/>
            </a:endParaRPr>
          </a:p>
          <a:p>
            <a:endParaRPr lang="fi-FI" dirty="0" smtClean="0">
              <a:latin typeface="Courier New" panose="02070309020205020404" pitchFamily="49" charset="0"/>
              <a:cs typeface="Courier New" panose="02070309020205020404" pitchFamily="49" charset="0"/>
            </a:endParaRPr>
          </a:p>
          <a:p>
            <a:r>
              <a:rPr lang="fi-FI" dirty="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define</a:t>
            </a:r>
            <a:r>
              <a:rPr lang="fi-FI" dirty="0" smtClean="0">
                <a:latin typeface="Courier New" panose="02070309020205020404" pitchFamily="49" charset="0"/>
                <a:cs typeface="Courier New" panose="02070309020205020404" pitchFamily="49" charset="0"/>
              </a:rPr>
              <a:t> sammakko       )</a:t>
            </a:r>
            <a:endParaRPr lang="fi-FI" dirty="0" smtClean="0">
              <a:latin typeface="Times New Roman" panose="02020603050405020304" pitchFamily="18" charset="0"/>
              <a:cs typeface="Times New Roman" panose="02020603050405020304" pitchFamily="18" charset="0"/>
            </a:endParaRPr>
          </a:p>
        </p:txBody>
      </p:sp>
      <p:pic>
        <p:nvPicPr>
          <p:cNvPr id="1030" name="Picture 6" descr="http://upload.wikimedia.org/wikipedia/commons/thumb/2/2b/Hylarana_erythraea_Haeckel_2.png/120px-Hylarana_erythraea_Haeckel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836" y="5125093"/>
            <a:ext cx="1143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557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1"/>
            <a:ext cx="10515600" cy="727363"/>
          </a:xfrm>
        </p:spPr>
        <p:txBody>
          <a:bodyPr>
            <a:normAutofit/>
          </a:bodyPr>
          <a:lstStyle/>
          <a:p>
            <a:pPr algn="ctr"/>
            <a:r>
              <a:rPr lang="fi-FI" dirty="0" smtClean="0">
                <a:solidFill>
                  <a:schemeClr val="accent4">
                    <a:lumMod val="50000"/>
                  </a:schemeClr>
                </a:solidFill>
                <a:latin typeface="Copperplate Gothic Light" panose="020E0507020206020404" pitchFamily="34" charset="0"/>
              </a:rPr>
              <a:t>Muuttujat voivat myös muuttua</a:t>
            </a:r>
          </a:p>
        </p:txBody>
      </p:sp>
      <p:sp>
        <p:nvSpPr>
          <p:cNvPr id="3" name="Sisällön paikkamerkki 2"/>
          <p:cNvSpPr>
            <a:spLocks noGrp="1"/>
          </p:cNvSpPr>
          <p:nvPr>
            <p:ph idx="1"/>
          </p:nvPr>
        </p:nvSpPr>
        <p:spPr>
          <a:xfrm>
            <a:off x="838200" y="727364"/>
            <a:ext cx="10515600" cy="6800778"/>
          </a:xfrm>
        </p:spPr>
        <p:txBody>
          <a:bodyPr>
            <a:normAutofit/>
          </a:bodyPr>
          <a:lstStyle/>
          <a:p>
            <a:pPr marL="0" indent="0">
              <a:buNone/>
            </a:pPr>
            <a:r>
              <a:rPr lang="fi-FI" dirty="0" smtClean="0">
                <a:latin typeface="Times New Roman" panose="02020603050405020304" pitchFamily="18" charset="0"/>
                <a:cs typeface="Times New Roman" panose="02020603050405020304" pitchFamily="18" charset="0"/>
              </a:rPr>
              <a:t>Muuttujan arvo voi muuttua:</a:t>
            </a: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define</a:t>
            </a:r>
            <a:r>
              <a:rPr lang="fi-FI" dirty="0" smtClean="0">
                <a:latin typeface="Courier New" panose="02070309020205020404" pitchFamily="49" charset="0"/>
                <a:cs typeface="Courier New" panose="02070309020205020404" pitchFamily="49" charset="0"/>
              </a:rPr>
              <a:t> haukia 2) </a:t>
            </a:r>
            <a:r>
              <a:rPr lang="fi-FI" dirty="0" smtClean="0">
                <a:latin typeface="Times New Roman" panose="02020603050405020304" pitchFamily="18" charset="0"/>
                <a:cs typeface="Times New Roman" panose="02020603050405020304" pitchFamily="18" charset="0"/>
              </a:rPr>
              <a:t>;; Määritellään muuttuja </a:t>
            </a:r>
            <a:r>
              <a:rPr lang="fi-FI" dirty="0" smtClean="0">
                <a:latin typeface="Courier New" panose="02070309020205020404" pitchFamily="49" charset="0"/>
                <a:cs typeface="Courier New" panose="02070309020205020404" pitchFamily="49" charset="0"/>
              </a:rPr>
              <a:t>haukia</a:t>
            </a:r>
            <a:r>
              <a:rPr lang="fi-FI" dirty="0" smtClean="0">
                <a:latin typeface="Times New Roman" panose="02020603050405020304" pitchFamily="18" charset="0"/>
                <a:cs typeface="Times New Roman" panose="02020603050405020304" pitchFamily="18" charset="0"/>
              </a:rPr>
              <a:t>, alkuarvonaan kokonaisluku </a:t>
            </a:r>
            <a:r>
              <a:rPr lang="fi-FI" dirty="0" smtClean="0">
                <a:latin typeface="Courier New" panose="02070309020205020404" pitchFamily="49" charset="0"/>
                <a:cs typeface="Courier New" panose="02070309020205020404" pitchFamily="49" charset="0"/>
              </a:rPr>
              <a:t>2.</a:t>
            </a:r>
          </a:p>
          <a:p>
            <a:r>
              <a:rPr lang="fi-FI" dirty="0">
                <a:latin typeface="Courier New" panose="02070309020205020404" pitchFamily="49" charset="0"/>
                <a:cs typeface="Courier New" panose="02070309020205020404" pitchFamily="49" charset="0"/>
              </a:rPr>
              <a:t>h</a:t>
            </a:r>
            <a:r>
              <a:rPr lang="fi-FI" dirty="0" smtClean="0">
                <a:latin typeface="Courier New" panose="02070309020205020404" pitchFamily="49" charset="0"/>
                <a:cs typeface="Courier New" panose="02070309020205020404" pitchFamily="49" charset="0"/>
              </a:rPr>
              <a:t>aukia -&gt; 2 </a:t>
            </a:r>
            <a:r>
              <a:rPr lang="fi-FI" dirty="0" smtClean="0">
                <a:latin typeface="Times New Roman" panose="02020603050405020304" pitchFamily="18" charset="0"/>
                <a:cs typeface="Times New Roman" panose="02020603050405020304" pitchFamily="18" charset="0"/>
              </a:rPr>
              <a:t>(Muuttujan </a:t>
            </a:r>
            <a:r>
              <a:rPr lang="fi-FI" dirty="0" smtClean="0">
                <a:latin typeface="Courier New" panose="02070309020205020404" pitchFamily="49" charset="0"/>
                <a:cs typeface="Courier New" panose="02070309020205020404" pitchFamily="49" charset="0"/>
              </a:rPr>
              <a:t>haukia</a:t>
            </a:r>
            <a:r>
              <a:rPr lang="fi-FI" dirty="0" smtClean="0">
                <a:latin typeface="Times New Roman" panose="02020603050405020304" pitchFamily="18" charset="0"/>
                <a:cs typeface="Times New Roman" panose="02020603050405020304" pitchFamily="18" charset="0"/>
              </a:rPr>
              <a:t> arvo on nyt kaksi)</a:t>
            </a:r>
          </a:p>
          <a:p>
            <a:r>
              <a:rPr lang="fi-FI" dirty="0">
                <a:latin typeface="Courier New" panose="02070309020205020404" pitchFamily="49" charset="0"/>
                <a:cs typeface="Courier New" panose="02070309020205020404" pitchFamily="49" charset="0"/>
              </a:rPr>
              <a:t>(</a:t>
            </a:r>
            <a:r>
              <a:rPr lang="fi-FI" dirty="0" err="1">
                <a:latin typeface="Courier New" panose="02070309020205020404" pitchFamily="49" charset="0"/>
                <a:cs typeface="Courier New" panose="02070309020205020404" pitchFamily="49" charset="0"/>
              </a:rPr>
              <a:t>define</a:t>
            </a:r>
            <a:r>
              <a:rPr lang="fi-FI" dirty="0">
                <a:latin typeface="Courier New" panose="02070309020205020404" pitchFamily="49" charset="0"/>
                <a:cs typeface="Courier New" panose="02070309020205020404" pitchFamily="49" charset="0"/>
              </a:rPr>
              <a:t> haukia </a:t>
            </a:r>
            <a:r>
              <a:rPr lang="fi-FI" dirty="0" smtClean="0">
                <a:latin typeface="Courier New" panose="02070309020205020404" pitchFamily="49" charset="0"/>
                <a:cs typeface="Courier New" panose="02070309020205020404" pitchFamily="49" charset="0"/>
              </a:rPr>
              <a:t>(+ haukia 1)) </a:t>
            </a: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Kasvatetaan muuttujan </a:t>
            </a:r>
            <a:r>
              <a:rPr lang="fi-FI" dirty="0" smtClean="0">
                <a:latin typeface="Courier New" panose="02070309020205020404" pitchFamily="49" charset="0"/>
                <a:cs typeface="Courier New" panose="02070309020205020404" pitchFamily="49" charset="0"/>
              </a:rPr>
              <a:t>haukia</a:t>
            </a:r>
            <a:r>
              <a:rPr lang="fi-FI" dirty="0" smtClean="0">
                <a:latin typeface="Times New Roman" panose="02020603050405020304" pitchFamily="18" charset="0"/>
                <a:cs typeface="Times New Roman" panose="02020603050405020304" pitchFamily="18" charset="0"/>
              </a:rPr>
              <a:t> arvoa yhdellä</a:t>
            </a:r>
            <a:r>
              <a:rPr lang="fi-FI" dirty="0" smtClean="0">
                <a:latin typeface="Courier New" panose="02070309020205020404" pitchFamily="49" charset="0"/>
                <a:cs typeface="Courier New" panose="02070309020205020404" pitchFamily="49" charset="0"/>
              </a:rPr>
              <a:t>.</a:t>
            </a:r>
          </a:p>
          <a:p>
            <a:r>
              <a:rPr lang="fi-FI" dirty="0">
                <a:latin typeface="Courier New" panose="02070309020205020404" pitchFamily="49" charset="0"/>
                <a:cs typeface="Courier New" panose="02070309020205020404" pitchFamily="49" charset="0"/>
              </a:rPr>
              <a:t>haukia -&gt; </a:t>
            </a:r>
            <a:r>
              <a:rPr lang="fi-FI" dirty="0" smtClean="0">
                <a:latin typeface="Courier New" panose="02070309020205020404" pitchFamily="49" charset="0"/>
                <a:cs typeface="Courier New" panose="02070309020205020404" pitchFamily="49" charset="0"/>
              </a:rPr>
              <a:t>3 </a:t>
            </a:r>
            <a:r>
              <a:rPr lang="fi-FI" dirty="0">
                <a:latin typeface="Times New Roman" panose="02020603050405020304" pitchFamily="18" charset="0"/>
                <a:cs typeface="Times New Roman" panose="02020603050405020304" pitchFamily="18" charset="0"/>
              </a:rPr>
              <a:t>(Muuttujan </a:t>
            </a:r>
            <a:r>
              <a:rPr lang="fi-FI" dirty="0">
                <a:latin typeface="Courier New" panose="02070309020205020404" pitchFamily="49" charset="0"/>
                <a:cs typeface="Courier New" panose="02070309020205020404" pitchFamily="49" charset="0"/>
              </a:rPr>
              <a:t>haukia</a:t>
            </a:r>
            <a:r>
              <a:rPr lang="fi-FI" dirty="0">
                <a:latin typeface="Times New Roman" panose="02020603050405020304" pitchFamily="18" charset="0"/>
                <a:cs typeface="Times New Roman" panose="02020603050405020304" pitchFamily="18" charset="0"/>
              </a:rPr>
              <a:t> arvo on nyt </a:t>
            </a:r>
            <a:r>
              <a:rPr lang="fi-FI" dirty="0" smtClean="0">
                <a:latin typeface="Times New Roman" panose="02020603050405020304" pitchFamily="18" charset="0"/>
                <a:cs typeface="Times New Roman" panose="02020603050405020304" pitchFamily="18" charset="0"/>
              </a:rPr>
              <a:t>kolme)</a:t>
            </a:r>
          </a:p>
          <a:p>
            <a:r>
              <a:rPr lang="fi-FI" dirty="0">
                <a:latin typeface="Courier New" panose="02070309020205020404" pitchFamily="49" charset="0"/>
                <a:cs typeface="Courier New" panose="02070309020205020404" pitchFamily="49" charset="0"/>
              </a:rPr>
              <a:t>l</a:t>
            </a:r>
            <a:r>
              <a:rPr lang="fi-FI" dirty="0" smtClean="0">
                <a:latin typeface="Courier New" panose="02070309020205020404" pitchFamily="49" charset="0"/>
                <a:cs typeface="Courier New" panose="02070309020205020404" pitchFamily="49" charset="0"/>
              </a:rPr>
              <a:t>ohia</a:t>
            </a:r>
            <a:r>
              <a:rPr lang="fi-FI" dirty="0" smtClean="0">
                <a:latin typeface="Times New Roman" panose="02020603050405020304" pitchFamily="18" charset="0"/>
                <a:cs typeface="Times New Roman" panose="02020603050405020304" pitchFamily="18" charset="0"/>
              </a:rPr>
              <a:t> </a:t>
            </a:r>
            <a:r>
              <a:rPr lang="fi-FI" dirty="0">
                <a:latin typeface="Times New Roman" panose="02020603050405020304" pitchFamily="18" charset="0"/>
                <a:cs typeface="Times New Roman" panose="02020603050405020304" pitchFamily="18" charset="0"/>
              </a:rPr>
              <a:t>(</a:t>
            </a:r>
            <a:r>
              <a:rPr lang="fi-FI" dirty="0" smtClean="0">
                <a:latin typeface="Times New Roman" panose="02020603050405020304" pitchFamily="18" charset="0"/>
                <a:cs typeface="Times New Roman" panose="02020603050405020304" pitchFamily="18" charset="0"/>
              </a:rPr>
              <a:t>Muuttuja pitää olla määritelty ennen kuin siihen voidaan viitata, muuten tulee virheilmoitus):</a:t>
            </a:r>
            <a:endParaRPr lang="fi-FI" dirty="0" smtClean="0">
              <a:latin typeface="Courier New" panose="02070309020205020404" pitchFamily="49" charset="0"/>
              <a:cs typeface="Courier New" panose="02070309020205020404" pitchFamily="49" charset="0"/>
            </a:endParaRPr>
          </a:p>
          <a:p>
            <a:pPr lvl="1"/>
            <a:r>
              <a:rPr lang="en-US" i="1" dirty="0" err="1" smtClean="0">
                <a:latin typeface="Courier New" panose="02070309020205020404" pitchFamily="49" charset="0"/>
                <a:cs typeface="Courier New" panose="02070309020205020404" pitchFamily="49" charset="0"/>
              </a:rPr>
              <a:t>lohia</a:t>
            </a:r>
            <a:r>
              <a:rPr lang="en-US" i="1"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undefined; cannot </a:t>
            </a:r>
            <a:r>
              <a:rPr lang="en-US" i="1" dirty="0">
                <a:latin typeface="Courier New" panose="02070309020205020404" pitchFamily="49" charset="0"/>
                <a:cs typeface="Courier New" panose="02070309020205020404" pitchFamily="49" charset="0"/>
              </a:rPr>
              <a:t>reference an identifier before its definition</a:t>
            </a:r>
            <a:endParaRPr lang="fi-FI" i="1" dirty="0">
              <a:latin typeface="Courier New" panose="02070309020205020404" pitchFamily="49" charset="0"/>
              <a:cs typeface="Courier New" panose="02070309020205020404" pitchFamily="49" charset="0"/>
            </a:endParaRPr>
          </a:p>
          <a:p>
            <a:pPr marL="0" indent="0">
              <a:buNone/>
            </a:pPr>
            <a:endParaRPr lang="fi-FI" dirty="0">
              <a:latin typeface="Courier New" panose="02070309020205020404" pitchFamily="49" charset="0"/>
              <a:cs typeface="Courier New" panose="02070309020205020404" pitchFamily="49" charset="0"/>
            </a:endParaRPr>
          </a:p>
          <a:p>
            <a:endParaRPr lang="fi-FI" dirty="0" smtClean="0">
              <a:latin typeface="Times New Roman" panose="02020603050405020304" pitchFamily="18" charset="0"/>
              <a:cs typeface="Times New Roman" panose="02020603050405020304" pitchFamily="18" charset="0"/>
            </a:endParaRPr>
          </a:p>
          <a:p>
            <a:endParaRPr lang="fi-FI"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64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1"/>
            <a:ext cx="10515600" cy="727363"/>
          </a:xfrm>
        </p:spPr>
        <p:txBody>
          <a:bodyPr>
            <a:normAutofit/>
          </a:bodyPr>
          <a:lstStyle/>
          <a:p>
            <a:pPr algn="ctr"/>
            <a:r>
              <a:rPr lang="fi-FI" dirty="0" smtClean="0">
                <a:solidFill>
                  <a:schemeClr val="accent4">
                    <a:lumMod val="50000"/>
                  </a:schemeClr>
                </a:solidFill>
                <a:latin typeface="Copperplate Gothic Light" panose="020E0507020206020404" pitchFamily="34" charset="0"/>
              </a:rPr>
              <a:t>Funktioita: peruslaskutoimitukset</a:t>
            </a:r>
          </a:p>
        </p:txBody>
      </p:sp>
      <p:sp>
        <p:nvSpPr>
          <p:cNvPr id="3" name="Sisällön paikkamerkki 2"/>
          <p:cNvSpPr>
            <a:spLocks noGrp="1"/>
          </p:cNvSpPr>
          <p:nvPr>
            <p:ph idx="1"/>
          </p:nvPr>
        </p:nvSpPr>
        <p:spPr>
          <a:xfrm>
            <a:off x="838200" y="163902"/>
            <a:ext cx="10515600" cy="7364240"/>
          </a:xfrm>
        </p:spPr>
        <p:txBody>
          <a:bodyPr>
            <a:normAutofit/>
          </a:bodyPr>
          <a:lstStyle/>
          <a:p>
            <a:pPr marL="0" indent="0">
              <a:buNone/>
            </a:pPr>
            <a:endParaRPr lang="fi-FI" dirty="0" smtClean="0"/>
          </a:p>
          <a:p>
            <a:r>
              <a:rPr lang="fi-FI" dirty="0" smtClean="0">
                <a:latin typeface="Courier New" panose="02070309020205020404" pitchFamily="49" charset="0"/>
                <a:cs typeface="Courier New" panose="02070309020205020404" pitchFamily="49" charset="0"/>
              </a:rPr>
              <a:t>(+ 1 2) </a:t>
            </a:r>
            <a:r>
              <a:rPr lang="fi-FI" dirty="0" smtClean="0">
                <a:latin typeface="Times New Roman" panose="02020603050405020304" pitchFamily="18" charset="0"/>
                <a:cs typeface="Times New Roman" panose="02020603050405020304" pitchFamily="18" charset="0"/>
              </a:rPr>
              <a:t>laskee yhteen luvut yksi ja kaksi, ja antaa tuloksenaan niiden summan </a:t>
            </a:r>
            <a:r>
              <a:rPr lang="fi-FI" dirty="0" smtClean="0">
                <a:latin typeface="Courier New" panose="02070309020205020404" pitchFamily="49" charset="0"/>
                <a:cs typeface="Courier New" panose="02070309020205020404" pitchFamily="49" charset="0"/>
              </a:rPr>
              <a:t>3</a:t>
            </a:r>
            <a:endParaRPr lang="fi-FI" dirty="0" smtClean="0">
              <a:latin typeface="Times New Roman" panose="02020603050405020304" pitchFamily="18" charset="0"/>
              <a:cs typeface="Times New Roman" panose="02020603050405020304" pitchFamily="18" charset="0"/>
            </a:endParaRPr>
          </a:p>
          <a:p>
            <a:r>
              <a:rPr lang="fi-FI" dirty="0">
                <a:latin typeface="Courier New" panose="02070309020205020404" pitchFamily="49" charset="0"/>
                <a:cs typeface="Courier New" panose="02070309020205020404" pitchFamily="49" charset="0"/>
              </a:rPr>
              <a:t>(+ 1 2 3 4) </a:t>
            </a:r>
            <a:r>
              <a:rPr lang="fi-FI" dirty="0">
                <a:latin typeface="Times New Roman" panose="02020603050405020304" pitchFamily="18" charset="0"/>
                <a:cs typeface="Times New Roman" panose="02020603050405020304" pitchFamily="18" charset="0"/>
              </a:rPr>
              <a:t>laskee yhteen luvut yksi, kaksi, kolme ja neljä, ja antaa </a:t>
            </a:r>
            <a:r>
              <a:rPr lang="fi-FI" dirty="0" smtClean="0">
                <a:latin typeface="Times New Roman" panose="02020603050405020304" pitchFamily="18" charset="0"/>
                <a:cs typeface="Times New Roman" panose="02020603050405020304" pitchFamily="18" charset="0"/>
              </a:rPr>
              <a:t>tuloksenaan niiden summan </a:t>
            </a:r>
            <a:r>
              <a:rPr lang="fi-FI" dirty="0" smtClean="0">
                <a:latin typeface="Courier New" panose="02070309020205020404" pitchFamily="49" charset="0"/>
                <a:cs typeface="Courier New" panose="02070309020205020404" pitchFamily="49" charset="0"/>
              </a:rPr>
              <a:t>10</a:t>
            </a: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(- 5 3) </a:t>
            </a:r>
            <a:r>
              <a:rPr lang="fi-FI" dirty="0" smtClean="0">
                <a:latin typeface="Times New Roman" panose="02020603050405020304" pitchFamily="18" charset="0"/>
                <a:cs typeface="Times New Roman" panose="02020603050405020304" pitchFamily="18" charset="0"/>
              </a:rPr>
              <a:t>vähentää luvusta viisi luvun kolme, </a:t>
            </a:r>
            <a:r>
              <a:rPr lang="fi-FI" dirty="0">
                <a:latin typeface="Times New Roman" panose="02020603050405020304" pitchFamily="18" charset="0"/>
                <a:cs typeface="Times New Roman" panose="02020603050405020304" pitchFamily="18" charset="0"/>
              </a:rPr>
              <a:t>ja antaa </a:t>
            </a:r>
            <a:r>
              <a:rPr lang="fi-FI" dirty="0" smtClean="0">
                <a:latin typeface="Times New Roman" panose="02020603050405020304" pitchFamily="18" charset="0"/>
                <a:cs typeface="Times New Roman" panose="02020603050405020304" pitchFamily="18" charset="0"/>
              </a:rPr>
              <a:t>tuloksenaan niiden erotuksen </a:t>
            </a:r>
            <a:r>
              <a:rPr lang="fi-FI" dirty="0" smtClean="0">
                <a:latin typeface="Courier New" panose="02070309020205020404" pitchFamily="49" charset="0"/>
                <a:cs typeface="Courier New" panose="02070309020205020404" pitchFamily="49" charset="0"/>
              </a:rPr>
              <a:t>2</a:t>
            </a: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(- 5) </a:t>
            </a:r>
            <a:r>
              <a:rPr lang="fi-FI" dirty="0" smtClean="0">
                <a:latin typeface="Times New Roman" panose="02020603050405020304" pitchFamily="18" charset="0"/>
                <a:cs typeface="Times New Roman" panose="02020603050405020304" pitchFamily="18" charset="0"/>
              </a:rPr>
              <a:t>antaa tulokseksi luvun viisi vastaluvun, miinus viisi: </a:t>
            </a:r>
            <a:r>
              <a:rPr lang="fi-FI" dirty="0" smtClean="0">
                <a:latin typeface="Courier New" panose="02070309020205020404" pitchFamily="49" charset="0"/>
                <a:cs typeface="Courier New" panose="02070309020205020404" pitchFamily="49" charset="0"/>
              </a:rPr>
              <a:t>-5</a:t>
            </a:r>
          </a:p>
          <a:p>
            <a:r>
              <a:rPr lang="fi-FI" dirty="0" smtClean="0">
                <a:latin typeface="Courier New" panose="02070309020205020404" pitchFamily="49" charset="0"/>
                <a:cs typeface="Courier New" panose="02070309020205020404" pitchFamily="49" charset="0"/>
              </a:rPr>
              <a:t>(* 3 5) </a:t>
            </a:r>
            <a:r>
              <a:rPr lang="fi-FI" dirty="0" smtClean="0">
                <a:latin typeface="Times New Roman" panose="02020603050405020304" pitchFamily="18" charset="0"/>
                <a:cs typeface="Times New Roman" panose="02020603050405020304" pitchFamily="18" charset="0"/>
              </a:rPr>
              <a:t>kertoo </a:t>
            </a:r>
            <a:r>
              <a:rPr lang="fi-FI" dirty="0">
                <a:latin typeface="Times New Roman" panose="02020603050405020304" pitchFamily="18" charset="0"/>
                <a:cs typeface="Times New Roman" panose="02020603050405020304" pitchFamily="18" charset="0"/>
              </a:rPr>
              <a:t>yhteen luvut </a:t>
            </a:r>
            <a:r>
              <a:rPr lang="fi-FI" dirty="0" smtClean="0">
                <a:latin typeface="Times New Roman" panose="02020603050405020304" pitchFamily="18" charset="0"/>
                <a:cs typeface="Times New Roman" panose="02020603050405020304" pitchFamily="18" charset="0"/>
              </a:rPr>
              <a:t>kolme </a:t>
            </a:r>
            <a:r>
              <a:rPr lang="fi-FI" dirty="0">
                <a:latin typeface="Times New Roman" panose="02020603050405020304" pitchFamily="18" charset="0"/>
                <a:cs typeface="Times New Roman" panose="02020603050405020304" pitchFamily="18" charset="0"/>
              </a:rPr>
              <a:t>ja </a:t>
            </a:r>
            <a:r>
              <a:rPr lang="fi-FI" dirty="0" smtClean="0">
                <a:latin typeface="Times New Roman" panose="02020603050405020304" pitchFamily="18" charset="0"/>
                <a:cs typeface="Times New Roman" panose="02020603050405020304" pitchFamily="18" charset="0"/>
              </a:rPr>
              <a:t>viisi</a:t>
            </a:r>
            <a:r>
              <a:rPr lang="fi-FI" dirty="0">
                <a:latin typeface="Times New Roman" panose="02020603050405020304" pitchFamily="18" charset="0"/>
                <a:cs typeface="Times New Roman" panose="02020603050405020304" pitchFamily="18" charset="0"/>
              </a:rPr>
              <a:t>, ja antaa </a:t>
            </a:r>
            <a:r>
              <a:rPr lang="fi-FI" dirty="0" smtClean="0">
                <a:latin typeface="Times New Roman" panose="02020603050405020304" pitchFamily="18" charset="0"/>
                <a:cs typeface="Times New Roman" panose="02020603050405020304" pitchFamily="18" charset="0"/>
              </a:rPr>
              <a:t>tuloksenaan niiden tulon </a:t>
            </a:r>
            <a:r>
              <a:rPr lang="fi-FI" dirty="0" smtClean="0">
                <a:latin typeface="Courier New" panose="02070309020205020404" pitchFamily="49" charset="0"/>
                <a:cs typeface="Courier New" panose="02070309020205020404" pitchFamily="49" charset="0"/>
              </a:rPr>
              <a:t>15</a:t>
            </a:r>
          </a:p>
          <a:p>
            <a:r>
              <a:rPr lang="fi-FI" dirty="0" smtClean="0">
                <a:latin typeface="Courier New" panose="02070309020205020404" pitchFamily="49" charset="0"/>
                <a:cs typeface="Courier New" panose="02070309020205020404" pitchFamily="49" charset="0"/>
              </a:rPr>
              <a:t>(/ 10 2)</a:t>
            </a: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jakaa luvun kymmenen luvulla kaksi, </a:t>
            </a:r>
            <a:r>
              <a:rPr lang="fi-FI" dirty="0">
                <a:latin typeface="Times New Roman" panose="02020603050405020304" pitchFamily="18" charset="0"/>
                <a:cs typeface="Times New Roman" panose="02020603050405020304" pitchFamily="18" charset="0"/>
              </a:rPr>
              <a:t>ja antaa tuloksenaan niiden </a:t>
            </a:r>
            <a:r>
              <a:rPr lang="fi-FI" dirty="0" smtClean="0">
                <a:latin typeface="Times New Roman" panose="02020603050405020304" pitchFamily="18" charset="0"/>
                <a:cs typeface="Times New Roman" panose="02020603050405020304" pitchFamily="18" charset="0"/>
              </a:rPr>
              <a:t>osamäärän </a:t>
            </a:r>
            <a:r>
              <a:rPr lang="fi-FI" dirty="0" smtClean="0">
                <a:latin typeface="Courier New" panose="02070309020205020404" pitchFamily="49" charset="0"/>
                <a:cs typeface="Courier New" panose="02070309020205020404" pitchFamily="49" charset="0"/>
              </a:rPr>
              <a:t>5</a:t>
            </a:r>
          </a:p>
          <a:p>
            <a:r>
              <a:rPr lang="fi-FI" dirty="0">
                <a:latin typeface="Courier New" panose="02070309020205020404" pitchFamily="49" charset="0"/>
                <a:cs typeface="Courier New" panose="02070309020205020404" pitchFamily="49" charset="0"/>
              </a:rPr>
              <a:t>(/ 7</a:t>
            </a:r>
            <a:r>
              <a:rPr lang="fi-FI" dirty="0" smtClean="0">
                <a:latin typeface="Courier New" panose="02070309020205020404" pitchFamily="49" charset="0"/>
                <a:cs typeface="Courier New" panose="02070309020205020404" pitchFamily="49" charset="0"/>
              </a:rPr>
              <a:t> </a:t>
            </a:r>
            <a:r>
              <a:rPr lang="fi-FI" dirty="0">
                <a:latin typeface="Courier New" panose="02070309020205020404" pitchFamily="49" charset="0"/>
                <a:cs typeface="Courier New" panose="02070309020205020404" pitchFamily="49" charset="0"/>
              </a:rPr>
              <a:t>2)</a:t>
            </a:r>
            <a:r>
              <a:rPr lang="fi-FI" dirty="0">
                <a:latin typeface="Times New Roman" panose="02020603050405020304" pitchFamily="18" charset="0"/>
                <a:cs typeface="Times New Roman" panose="02020603050405020304" pitchFamily="18" charset="0"/>
              </a:rPr>
              <a:t> jakaa luvun </a:t>
            </a:r>
            <a:r>
              <a:rPr lang="fi-FI" dirty="0" smtClean="0">
                <a:latin typeface="Times New Roman" panose="02020603050405020304" pitchFamily="18" charset="0"/>
                <a:cs typeface="Times New Roman" panose="02020603050405020304" pitchFamily="18" charset="0"/>
              </a:rPr>
              <a:t>seitsemän </a:t>
            </a:r>
            <a:r>
              <a:rPr lang="fi-FI" dirty="0">
                <a:latin typeface="Times New Roman" panose="02020603050405020304" pitchFamily="18" charset="0"/>
                <a:cs typeface="Times New Roman" panose="02020603050405020304" pitchFamily="18" charset="0"/>
              </a:rPr>
              <a:t>luvulla kaksi, ja antaa tuloksenaan niiden osamäärän </a:t>
            </a:r>
            <a:r>
              <a:rPr lang="fi-FI" dirty="0" smtClean="0">
                <a:latin typeface="Courier New" panose="02070309020205020404" pitchFamily="49" charset="0"/>
                <a:cs typeface="Courier New" panose="02070309020205020404" pitchFamily="49" charset="0"/>
              </a:rPr>
              <a:t>3 ja 1/2</a:t>
            </a:r>
            <a:endParaRPr lang="fi-FI" dirty="0">
              <a:latin typeface="Courier New" panose="02070309020205020404" pitchFamily="49" charset="0"/>
              <a:cs typeface="Courier New" panose="02070309020205020404" pitchFamily="49" charset="0"/>
            </a:endParaRPr>
          </a:p>
          <a:p>
            <a:endParaRPr lang="fi-FI" dirty="0">
              <a:latin typeface="Courier New" panose="02070309020205020404" pitchFamily="49" charset="0"/>
              <a:cs typeface="Courier New" panose="02070309020205020404" pitchFamily="49" charset="0"/>
            </a:endParaRPr>
          </a:p>
          <a:p>
            <a:endParaRPr lang="fi-FI" dirty="0">
              <a:latin typeface="Times New Roman" panose="02020603050405020304" pitchFamily="18" charset="0"/>
              <a:cs typeface="Times New Roman" panose="02020603050405020304" pitchFamily="18" charset="0"/>
            </a:endParaRPr>
          </a:p>
          <a:p>
            <a:endParaRPr lang="fi-FI" dirty="0">
              <a:latin typeface="Times New Roman" panose="02020603050405020304" pitchFamily="18" charset="0"/>
              <a:cs typeface="Times New Roman" panose="02020603050405020304" pitchFamily="18" charset="0"/>
            </a:endParaRPr>
          </a:p>
          <a:p>
            <a:endParaRPr lang="fi-FI" dirty="0" smtClean="0"/>
          </a:p>
        </p:txBody>
      </p:sp>
    </p:spTree>
    <p:extLst>
      <p:ext uri="{BB962C8B-B14F-4D97-AF65-F5344CB8AC3E}">
        <p14:creationId xmlns:p14="http://schemas.microsoft.com/office/powerpoint/2010/main" val="3001494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1"/>
            <a:ext cx="10515600" cy="727363"/>
          </a:xfrm>
        </p:spPr>
        <p:txBody>
          <a:bodyPr>
            <a:normAutofit fontScale="90000"/>
          </a:bodyPr>
          <a:lstStyle/>
          <a:p>
            <a:pPr algn="ctr"/>
            <a:r>
              <a:rPr lang="fi-FI" dirty="0" smtClean="0">
                <a:solidFill>
                  <a:schemeClr val="accent4">
                    <a:lumMod val="50000"/>
                  </a:schemeClr>
                </a:solidFill>
                <a:latin typeface="Copperplate Gothic Light" panose="020E0507020206020404" pitchFamily="34" charset="0"/>
              </a:rPr>
              <a:t>Input/Output-funktioita, Tulostus</a:t>
            </a:r>
            <a:endParaRPr lang="fi-FI" dirty="0" smtClean="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727364"/>
            <a:ext cx="10515600" cy="6800778"/>
          </a:xfrm>
        </p:spPr>
        <p:txBody>
          <a:bodyPr>
            <a:normAutofit/>
          </a:bodyPr>
          <a:lstStyle/>
          <a:p>
            <a:pPr marL="0" indent="0">
              <a:buNone/>
            </a:pPr>
            <a:r>
              <a:rPr lang="fi-FI" dirty="0" smtClean="0">
                <a:latin typeface="Times New Roman" panose="02020603050405020304" pitchFamily="18" charset="0"/>
                <a:cs typeface="Times New Roman" panose="02020603050405020304" pitchFamily="18" charset="0"/>
              </a:rPr>
              <a:t>Seuraavat funktiot kommunikoivat käyttäjän tai ulkomaailman kanssa muutenkin kuin vain argumenttiensa tai palauttamansa tuloksen kautta. Ne ovat siis ensimmäiset esimerkit ns. ”epäpuhtaista”, sivuvaikutuksellisista funktioista</a:t>
            </a:r>
            <a:r>
              <a:rPr lang="fi-FI" dirty="0" smtClean="0">
                <a:latin typeface="Times New Roman" panose="02020603050405020304" pitchFamily="18" charset="0"/>
                <a:cs typeface="Times New Roman" panose="02020603050405020304" pitchFamily="18" charset="0"/>
              </a:rPr>
              <a:t>:</a:t>
            </a: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print</a:t>
            </a:r>
            <a:r>
              <a:rPr lang="fi-FI" dirty="0" smtClean="0">
                <a:latin typeface="Courier New" panose="02070309020205020404" pitchFamily="49" charset="0"/>
                <a:cs typeface="Courier New" panose="02070309020205020404" pitchFamily="49" charset="0"/>
              </a:rPr>
              <a:t> ”Hei maailma, onko siellä ketään?”) </a:t>
            </a:r>
            <a:r>
              <a:rPr lang="fi-FI" dirty="0" smtClean="0">
                <a:latin typeface="Times New Roman" panose="02020603050405020304" pitchFamily="18" charset="0"/>
                <a:cs typeface="Times New Roman" panose="02020603050405020304" pitchFamily="18" charset="0"/>
              </a:rPr>
              <a:t>tulostaa argumenttinsa, tässä tapauksessa kyseisen merkkijonon.</a:t>
            </a:r>
          </a:p>
          <a:p>
            <a:r>
              <a:rPr lang="fi-FI" dirty="0" smtClean="0">
                <a:latin typeface="Times New Roman" panose="02020603050405020304" pitchFamily="18" charset="0"/>
                <a:cs typeface="Times New Roman" panose="02020603050405020304" pitchFamily="18" charset="0"/>
              </a:rPr>
              <a:t>Jos syötät ylläolevan tulkki-ikkunaan, niin sen jälkeen pitäisi näkyä sama merkkijono: </a:t>
            </a:r>
            <a:r>
              <a:rPr lang="fi-FI" dirty="0" smtClean="0">
                <a:latin typeface="Courier New" panose="02070309020205020404" pitchFamily="49" charset="0"/>
                <a:cs typeface="Courier New" panose="02070309020205020404" pitchFamily="49" charset="0"/>
              </a:rPr>
              <a:t>”Hei </a:t>
            </a:r>
            <a:r>
              <a:rPr lang="fi-FI" dirty="0">
                <a:latin typeface="Courier New" panose="02070309020205020404" pitchFamily="49" charset="0"/>
                <a:cs typeface="Courier New" panose="02070309020205020404" pitchFamily="49" charset="0"/>
              </a:rPr>
              <a:t>maailma, onko siellä </a:t>
            </a:r>
            <a:r>
              <a:rPr lang="fi-FI" dirty="0" smtClean="0">
                <a:latin typeface="Courier New" panose="02070309020205020404" pitchFamily="49" charset="0"/>
                <a:cs typeface="Courier New" panose="02070309020205020404" pitchFamily="49" charset="0"/>
              </a:rPr>
              <a:t>ketään?” </a:t>
            </a:r>
            <a:r>
              <a:rPr lang="fi-FI" dirty="0" smtClean="0">
                <a:latin typeface="Times New Roman" panose="02020603050405020304" pitchFamily="18" charset="0"/>
                <a:cs typeface="Times New Roman" panose="02020603050405020304" pitchFamily="18" charset="0"/>
              </a:rPr>
              <a:t>Huomaa että se ei ole kuitenkaan </a:t>
            </a:r>
            <a:r>
              <a:rPr lang="fi-FI" dirty="0" err="1" smtClean="0">
                <a:latin typeface="Courier New" panose="02070309020205020404" pitchFamily="49" charset="0"/>
                <a:cs typeface="Courier New" panose="02070309020205020404" pitchFamily="49" charset="0"/>
              </a:rPr>
              <a:t>print</a:t>
            </a:r>
            <a:r>
              <a:rPr lang="fi-FI" dirty="0" smtClean="0">
                <a:latin typeface="Times New Roman" panose="02020603050405020304" pitchFamily="18" charset="0"/>
                <a:cs typeface="Times New Roman" panose="02020603050405020304" pitchFamily="18" charset="0"/>
              </a:rPr>
              <a:t>-funktion palauttama arvo, vaan vain sen tulostama merkkijono. (Virallisesti </a:t>
            </a:r>
            <a:r>
              <a:rPr lang="fi-FI" dirty="0" err="1" smtClean="0">
                <a:latin typeface="Courier New" panose="02070309020205020404" pitchFamily="49" charset="0"/>
                <a:cs typeface="Courier New" panose="02070309020205020404" pitchFamily="49" charset="0"/>
              </a:rPr>
              <a:t>print</a:t>
            </a:r>
            <a:r>
              <a:rPr lang="fi-FI" dirty="0" smtClean="0">
                <a:latin typeface="Times New Roman" panose="02020603050405020304" pitchFamily="18" charset="0"/>
                <a:cs typeface="Times New Roman" panose="02020603050405020304" pitchFamily="18" charset="0"/>
              </a:rPr>
              <a:t>-funktio ei palauta mitään arvoa). Tulkki-ikkunassa näkyvästä tekstistä tätä ei voi kuitenkaan päätellä.</a:t>
            </a: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newline</a:t>
            </a:r>
            <a:r>
              <a:rPr lang="fi-FI" dirty="0" smtClean="0">
                <a:latin typeface="Courier New" panose="02070309020205020404" pitchFamily="49" charset="0"/>
                <a:cs typeface="Courier New" panose="02070309020205020404" pitchFamily="49" charset="0"/>
              </a:rPr>
              <a:t>) </a:t>
            </a:r>
            <a:r>
              <a:rPr lang="fi-FI" dirty="0" smtClean="0">
                <a:latin typeface="Times New Roman" panose="02020603050405020304" pitchFamily="18" charset="0"/>
                <a:cs typeface="Times New Roman" panose="02020603050405020304" pitchFamily="18" charset="0"/>
              </a:rPr>
              <a:t>tulostaa rivinvaihdon, eikä palauta mitään.</a:t>
            </a:r>
            <a:endParaRPr lang="fi-FI" dirty="0">
              <a:latin typeface="Courier New" panose="02070309020205020404" pitchFamily="49" charset="0"/>
              <a:cs typeface="Courier New" panose="02070309020205020404" pitchFamily="49" charset="0"/>
            </a:endParaRPr>
          </a:p>
          <a:p>
            <a:pPr marL="0" indent="0">
              <a:buNone/>
            </a:pPr>
            <a:endParaRPr lang="fi-FI"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38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76199"/>
            <a:ext cx="10515600" cy="803564"/>
          </a:xfrm>
        </p:spPr>
        <p:txBody>
          <a:bodyPr>
            <a:normAutofit/>
          </a:bodyPr>
          <a:lstStyle/>
          <a:p>
            <a:pPr algn="ctr"/>
            <a:r>
              <a:rPr lang="fi-FI" dirty="0" smtClean="0">
                <a:solidFill>
                  <a:schemeClr val="accent4">
                    <a:lumMod val="50000"/>
                  </a:schemeClr>
                </a:solidFill>
                <a:latin typeface="Copperplate Gothic Light" panose="020E0507020206020404" pitchFamily="34" charset="0"/>
              </a:rPr>
              <a:t>Input/Output-funktioita, Luku</a:t>
            </a:r>
            <a:endParaRPr lang="fi-FI" dirty="0" smtClean="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609600"/>
            <a:ext cx="10515600" cy="6918542"/>
          </a:xfrm>
        </p:spPr>
        <p:txBody>
          <a:bodyPr>
            <a:normAutofit/>
          </a:bodyPr>
          <a:lstStyle/>
          <a:p>
            <a:pPr marL="0" indent="0">
              <a:buNone/>
            </a:pPr>
            <a:r>
              <a:rPr lang="fi-FI" dirty="0" smtClean="0">
                <a:latin typeface="Times New Roman" panose="02020603050405020304" pitchFamily="18" charset="0"/>
                <a:cs typeface="Times New Roman" panose="02020603050405020304" pitchFamily="18" charset="0"/>
              </a:rPr>
              <a:t>Myös luku-funktiot ovat ”epäpuhtaita”, sivuvaikutuksellisia funktioita, sillä niissä tulos ei riipu ajattomasti argumenteista (tässä tapauksessa ei argumentteja lainkaan), vaan siitä mitä käyttäjä kulloinkin keksii syöttää kaoottisesta ”ulkomaailmasta”</a:t>
            </a:r>
            <a:r>
              <a:rPr lang="fi-FI" dirty="0" smtClean="0">
                <a:latin typeface="Times New Roman" panose="02020603050405020304" pitchFamily="18" charset="0"/>
                <a:cs typeface="Times New Roman" panose="02020603050405020304" pitchFamily="18" charset="0"/>
              </a:rPr>
              <a:t>:</a:t>
            </a: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read</a:t>
            </a:r>
            <a:r>
              <a:rPr lang="fi-FI" dirty="0" smtClean="0">
                <a:latin typeface="Courier New" panose="02070309020205020404" pitchFamily="49" charset="0"/>
                <a:cs typeface="Courier New" panose="02070309020205020404" pitchFamily="49" charset="0"/>
              </a:rPr>
              <a:t>)</a:t>
            </a:r>
            <a:r>
              <a:rPr lang="fi-FI" dirty="0" smtClean="0">
                <a:latin typeface="Times New Roman" panose="02020603050405020304" pitchFamily="18" charset="0"/>
                <a:cs typeface="Times New Roman" panose="02020603050405020304" pitchFamily="18" charset="0"/>
              </a:rPr>
              <a:t>lukee käyttäjältä yhden tietoalkion, joka voi olla mitä tahansa tyyppiä (kokonaisluku, symboli, ”merkkijono lainausmerkkien sisällä”, jne.). Käytä tätä esimerkiksi kokonaislukujen lukemiseen käyttäjältä.</a:t>
            </a:r>
          </a:p>
          <a:p>
            <a:r>
              <a:rPr lang="fi-FI" dirty="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read</a:t>
            </a:r>
            <a:r>
              <a:rPr lang="fi-FI" dirty="0" smtClean="0">
                <a:latin typeface="Courier New" panose="02070309020205020404" pitchFamily="49" charset="0"/>
                <a:cs typeface="Courier New" panose="02070309020205020404" pitchFamily="49" charset="0"/>
              </a:rPr>
              <a:t>-line)</a:t>
            </a:r>
            <a:r>
              <a:rPr lang="fi-FI" dirty="0" smtClean="0">
                <a:latin typeface="Times New Roman" panose="02020603050405020304" pitchFamily="18" charset="0"/>
                <a:cs typeface="Times New Roman" panose="02020603050405020304" pitchFamily="18" charset="0"/>
              </a:rPr>
              <a:t>lukee </a:t>
            </a:r>
            <a:r>
              <a:rPr lang="fi-FI" dirty="0">
                <a:latin typeface="Times New Roman" panose="02020603050405020304" pitchFamily="18" charset="0"/>
                <a:cs typeface="Times New Roman" panose="02020603050405020304" pitchFamily="18" charset="0"/>
              </a:rPr>
              <a:t>käyttäjältä </a:t>
            </a:r>
            <a:r>
              <a:rPr lang="fi-FI" dirty="0" smtClean="0">
                <a:latin typeface="Times New Roman" panose="02020603050405020304" pitchFamily="18" charset="0"/>
                <a:cs typeface="Times New Roman" panose="02020603050405020304" pitchFamily="18" charset="0"/>
              </a:rPr>
              <a:t>yhden rivin tekstiä, josta muodostetaan joka tapauksessa aina merkkijono, vaikka käyttäjä syöttäisi sisään kokonaisluvunkin. </a:t>
            </a:r>
            <a:r>
              <a:rPr lang="fi-FI" dirty="0">
                <a:latin typeface="Times New Roman" panose="02020603050405020304" pitchFamily="18" charset="0"/>
                <a:cs typeface="Times New Roman" panose="02020603050405020304" pitchFamily="18" charset="0"/>
              </a:rPr>
              <a:t>Käytä </a:t>
            </a:r>
            <a:r>
              <a:rPr lang="fi-FI" dirty="0" smtClean="0">
                <a:latin typeface="Times New Roman" panose="02020603050405020304" pitchFamily="18" charset="0"/>
                <a:cs typeface="Times New Roman" panose="02020603050405020304" pitchFamily="18" charset="0"/>
              </a:rPr>
              <a:t>tätä merkkijonojen </a:t>
            </a:r>
            <a:r>
              <a:rPr lang="fi-FI" dirty="0">
                <a:latin typeface="Times New Roman" panose="02020603050405020304" pitchFamily="18" charset="0"/>
                <a:cs typeface="Times New Roman" panose="02020603050405020304" pitchFamily="18" charset="0"/>
              </a:rPr>
              <a:t>lukemiseen käyttäjältä</a:t>
            </a:r>
            <a:r>
              <a:rPr lang="fi-FI" dirty="0" smtClean="0">
                <a:latin typeface="Times New Roman" panose="02020603050405020304" pitchFamily="18" charset="0"/>
                <a:cs typeface="Times New Roman" panose="02020603050405020304" pitchFamily="18" charset="0"/>
              </a:rPr>
              <a:t>.</a:t>
            </a:r>
          </a:p>
          <a:p>
            <a:pPr marL="0" indent="0">
              <a:buNone/>
            </a:pPr>
            <a:r>
              <a:rPr lang="fi-FI" dirty="0" err="1" smtClean="0">
                <a:latin typeface="Times New Roman" panose="02020603050405020304" pitchFamily="18" charset="0"/>
                <a:cs typeface="Times New Roman" panose="02020603050405020304" pitchFamily="18" charset="0"/>
              </a:rPr>
              <a:t>Huom</a:t>
            </a:r>
            <a:r>
              <a:rPr lang="fi-FI" dirty="0" smtClean="0">
                <a:latin typeface="Times New Roman" panose="02020603050405020304" pitchFamily="18" charset="0"/>
                <a:cs typeface="Times New Roman" panose="02020603050405020304" pitchFamily="18" charset="0"/>
              </a:rPr>
              <a:t>, molemmat funktiot avaavat tulkki-ikkunaan ruudun levyisen palkin (oikeassa laidassa keltainen nappi ”</a:t>
            </a:r>
            <a:r>
              <a:rPr lang="fi-FI" dirty="0" err="1" smtClean="0">
                <a:latin typeface="Times New Roman" panose="02020603050405020304" pitchFamily="18" charset="0"/>
                <a:cs typeface="Times New Roman" panose="02020603050405020304" pitchFamily="18" charset="0"/>
              </a:rPr>
              <a:t>eof</a:t>
            </a:r>
            <a:r>
              <a:rPr lang="fi-FI" dirty="0" smtClean="0">
                <a:latin typeface="Times New Roman" panose="02020603050405020304" pitchFamily="18" charset="0"/>
                <a:cs typeface="Times New Roman" panose="02020603050405020304" pitchFamily="18" charset="0"/>
              </a:rPr>
              <a:t>”) johon käyttäjän tulee syöttää lukunsa/tekstinsä ja painaa </a:t>
            </a:r>
            <a:r>
              <a:rPr lang="fi-FI" dirty="0" err="1" smtClean="0">
                <a:latin typeface="Times New Roman" panose="02020603050405020304" pitchFamily="18" charset="0"/>
                <a:cs typeface="Times New Roman" panose="02020603050405020304" pitchFamily="18" charset="0"/>
              </a:rPr>
              <a:t>enteriä</a:t>
            </a:r>
            <a:r>
              <a:rPr lang="fi-FI" dirty="0" smtClean="0">
                <a:latin typeface="Times New Roman" panose="02020603050405020304" pitchFamily="18" charset="0"/>
                <a:cs typeface="Times New Roman" panose="02020603050405020304" pitchFamily="18" charset="0"/>
              </a:rPr>
              <a:t>.</a:t>
            </a:r>
            <a:endParaRPr lang="fi-FI" dirty="0">
              <a:latin typeface="Times New Roman" panose="02020603050405020304" pitchFamily="18" charset="0"/>
              <a:cs typeface="Times New Roman" panose="02020603050405020304" pitchFamily="18" charset="0"/>
            </a:endParaRPr>
          </a:p>
          <a:p>
            <a:endParaRPr lang="fi-FI"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74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pPr algn="ctr"/>
            <a:r>
              <a:rPr lang="fi-FI" dirty="0" smtClean="0">
                <a:solidFill>
                  <a:schemeClr val="accent4">
                    <a:lumMod val="50000"/>
                  </a:schemeClr>
                </a:solidFill>
                <a:latin typeface="Copperplate Gothic Light" panose="020E0507020206020404" pitchFamily="34" charset="0"/>
              </a:rPr>
              <a:t>Kuka opettaa?</a:t>
            </a:r>
            <a:endParaRPr lang="fi-FI" dirty="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1478071"/>
            <a:ext cx="10515600" cy="5235879"/>
          </a:xfrm>
        </p:spPr>
        <p:txBody>
          <a:bodyPr>
            <a:normAutofit/>
          </a:bodyPr>
          <a:lstStyle/>
          <a:p>
            <a:r>
              <a:rPr lang="fi-FI" dirty="0" smtClean="0">
                <a:latin typeface="Times New Roman" panose="02020603050405020304" pitchFamily="18" charset="0"/>
                <a:cs typeface="Times New Roman" panose="02020603050405020304" pitchFamily="18" charset="0"/>
              </a:rPr>
              <a:t>Antti Karttunen, vm. 1968</a:t>
            </a:r>
          </a:p>
          <a:p>
            <a:r>
              <a:rPr lang="fi-FI" dirty="0" smtClean="0">
                <a:latin typeface="Times New Roman" panose="02020603050405020304" pitchFamily="18" charset="0"/>
                <a:cs typeface="Times New Roman" panose="02020603050405020304" pitchFamily="18" charset="0"/>
              </a:rPr>
              <a:t>Ohjelmoinnin suhteen täysin itseoppinut, aloittanut noin vuonna 1985 (Commodore 64-kotitietokoneella.)</a:t>
            </a:r>
          </a:p>
          <a:p>
            <a:r>
              <a:rPr lang="fi-FI" dirty="0" smtClean="0">
                <a:latin typeface="Times New Roman" panose="02020603050405020304" pitchFamily="18" charset="0"/>
                <a:cs typeface="Times New Roman" panose="02020603050405020304" pitchFamily="18" charset="0"/>
              </a:rPr>
              <a:t>Lisäksi mm. </a:t>
            </a:r>
            <a:r>
              <a:rPr lang="fi-FI" dirty="0" smtClean="0">
                <a:latin typeface="Times New Roman" panose="02020603050405020304" pitchFamily="18" charset="0"/>
                <a:cs typeface="Times New Roman" panose="02020603050405020304" pitchFamily="18" charset="0"/>
              </a:rPr>
              <a:t>matematiikan, kieliteknologian </a:t>
            </a:r>
            <a:r>
              <a:rPr lang="fi-FI" dirty="0" smtClean="0">
                <a:latin typeface="Times New Roman" panose="02020603050405020304" pitchFamily="18" charset="0"/>
                <a:cs typeface="Times New Roman" panose="02020603050405020304" pitchFamily="18" charset="0"/>
              </a:rPr>
              <a:t>(ent. tietokonelingvistiikka) ja kombinatoriikan opintoja, Helsingin Yliopistolta ja TKK:lta</a:t>
            </a:r>
          </a:p>
          <a:p>
            <a:r>
              <a:rPr lang="fi-FI" dirty="0" smtClean="0">
                <a:latin typeface="Times New Roman" panose="02020603050405020304" pitchFamily="18" charset="0"/>
                <a:cs typeface="Times New Roman" panose="02020603050405020304" pitchFamily="18" charset="0"/>
              </a:rPr>
              <a:t>On ohjelmoinut sekä harrastuksenaan että ammatikseen</a:t>
            </a:r>
          </a:p>
          <a:p>
            <a:r>
              <a:rPr lang="fi-FI" dirty="0" smtClean="0">
                <a:latin typeface="Times New Roman" panose="02020603050405020304" pitchFamily="18" charset="0"/>
                <a:cs typeface="Times New Roman" panose="02020603050405020304" pitchFamily="18" charset="0"/>
              </a:rPr>
              <a:t>Opettaa ohjelmointia myös Metropolia AMK:ssa, vuodesta 2011 –</a:t>
            </a:r>
          </a:p>
          <a:p>
            <a:endParaRPr lang="fi-FI" dirty="0"/>
          </a:p>
        </p:txBody>
      </p:sp>
    </p:spTree>
    <p:extLst>
      <p:ext uri="{BB962C8B-B14F-4D97-AF65-F5344CB8AC3E}">
        <p14:creationId xmlns:p14="http://schemas.microsoft.com/office/powerpoint/2010/main" val="2056069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76199"/>
            <a:ext cx="10515600" cy="803564"/>
          </a:xfrm>
        </p:spPr>
        <p:txBody>
          <a:bodyPr>
            <a:normAutofit/>
          </a:bodyPr>
          <a:lstStyle/>
          <a:p>
            <a:pPr algn="ctr"/>
            <a:r>
              <a:rPr lang="fi-FI" dirty="0" smtClean="0">
                <a:solidFill>
                  <a:schemeClr val="accent4">
                    <a:lumMod val="50000"/>
                  </a:schemeClr>
                </a:solidFill>
                <a:latin typeface="Copperplate Gothic Light" panose="020E0507020206020404" pitchFamily="34" charset="0"/>
              </a:rPr>
              <a:t>Totuusarvot, ”</a:t>
            </a:r>
            <a:r>
              <a:rPr lang="fi-FI" dirty="0" err="1" smtClean="0">
                <a:solidFill>
                  <a:schemeClr val="accent4">
                    <a:lumMod val="50000"/>
                  </a:schemeClr>
                </a:solidFill>
                <a:latin typeface="Copperplate Gothic Light" panose="020E0507020206020404" pitchFamily="34" charset="0"/>
              </a:rPr>
              <a:t>true</a:t>
            </a:r>
            <a:r>
              <a:rPr lang="fi-FI" dirty="0" smtClean="0">
                <a:solidFill>
                  <a:schemeClr val="accent4">
                    <a:lumMod val="50000"/>
                  </a:schemeClr>
                </a:solidFill>
                <a:latin typeface="Copperplate Gothic Light" panose="020E0507020206020404" pitchFamily="34" charset="0"/>
              </a:rPr>
              <a:t>” ja ”</a:t>
            </a:r>
            <a:r>
              <a:rPr lang="fi-FI" dirty="0" err="1" smtClean="0">
                <a:solidFill>
                  <a:schemeClr val="accent4">
                    <a:lumMod val="50000"/>
                  </a:schemeClr>
                </a:solidFill>
                <a:latin typeface="Copperplate Gothic Light" panose="020E0507020206020404" pitchFamily="34" charset="0"/>
              </a:rPr>
              <a:t>false</a:t>
            </a:r>
            <a:r>
              <a:rPr lang="fi-FI" dirty="0" smtClean="0">
                <a:solidFill>
                  <a:schemeClr val="accent4">
                    <a:lumMod val="50000"/>
                  </a:schemeClr>
                </a:solidFill>
                <a:latin typeface="Copperplate Gothic Light" panose="020E0507020206020404" pitchFamily="34" charset="0"/>
              </a:rPr>
              <a:t>”</a:t>
            </a:r>
            <a:endParaRPr lang="fi-FI" dirty="0" smtClean="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609600"/>
            <a:ext cx="10515600" cy="6918542"/>
          </a:xfrm>
        </p:spPr>
        <p:txBody>
          <a:bodyPr>
            <a:normAutofit/>
          </a:bodyPr>
          <a:lstStyle/>
          <a:p>
            <a:pPr marL="0" indent="0">
              <a:buNone/>
            </a:pPr>
            <a:r>
              <a:rPr lang="fi-FI" dirty="0" smtClean="0">
                <a:latin typeface="Times New Roman" panose="02020603050405020304" pitchFamily="18" charset="0"/>
                <a:cs typeface="Times New Roman" panose="02020603050405020304" pitchFamily="18" charset="0"/>
              </a:rPr>
              <a:t>Useimmat f</a:t>
            </a:r>
            <a:r>
              <a:rPr lang="fi-FI" dirty="0" smtClean="0">
                <a:latin typeface="Times New Roman" panose="02020603050405020304" pitchFamily="18" charset="0"/>
                <a:cs typeface="Times New Roman" panose="02020603050405020304" pitchFamily="18" charset="0"/>
              </a:rPr>
              <a:t>unktiot jotka tarkistavat tai vertailevat jotakin palauttavat arvonaan joko arvon </a:t>
            </a:r>
            <a:r>
              <a:rPr lang="fi-FI" dirty="0" smtClean="0">
                <a:latin typeface="Courier New" panose="02070309020205020404" pitchFamily="49" charset="0"/>
                <a:cs typeface="Courier New" panose="02070309020205020404" pitchFamily="49" charset="0"/>
              </a:rPr>
              <a:t>#t</a:t>
            </a:r>
            <a:r>
              <a:rPr lang="fi-FI" dirty="0" smtClean="0">
                <a:latin typeface="Times New Roman" panose="02020603050405020304" pitchFamily="18" charset="0"/>
                <a:cs typeface="Times New Roman" panose="02020603050405020304" pitchFamily="18" charset="0"/>
              </a:rPr>
              <a:t> (”</a:t>
            </a:r>
            <a:r>
              <a:rPr lang="fi-FI" dirty="0" err="1" smtClean="0">
                <a:latin typeface="Times New Roman" panose="02020603050405020304" pitchFamily="18" charset="0"/>
                <a:cs typeface="Times New Roman" panose="02020603050405020304" pitchFamily="18" charset="0"/>
              </a:rPr>
              <a:t>true</a:t>
            </a:r>
            <a:r>
              <a:rPr lang="fi-FI" dirty="0" smtClean="0">
                <a:latin typeface="Times New Roman" panose="02020603050405020304" pitchFamily="18" charset="0"/>
                <a:cs typeface="Times New Roman" panose="02020603050405020304" pitchFamily="18" charset="0"/>
              </a:rPr>
              <a:t>”, siis tosi) tai </a:t>
            </a:r>
            <a:r>
              <a:rPr lang="fi-FI" dirty="0" smtClean="0">
                <a:latin typeface="Courier New" panose="02070309020205020404" pitchFamily="49" charset="0"/>
                <a:cs typeface="Courier New" panose="02070309020205020404" pitchFamily="49" charset="0"/>
              </a:rPr>
              <a:t>#f</a:t>
            </a:r>
            <a:r>
              <a:rPr lang="fi-FI" dirty="0" smtClean="0">
                <a:latin typeface="Times New Roman" panose="02020603050405020304" pitchFamily="18" charset="0"/>
                <a:cs typeface="Times New Roman" panose="02020603050405020304" pitchFamily="18" charset="0"/>
              </a:rPr>
              <a:t> (”</a:t>
            </a:r>
            <a:r>
              <a:rPr lang="fi-FI" dirty="0" err="1" smtClean="0">
                <a:latin typeface="Times New Roman" panose="02020603050405020304" pitchFamily="18" charset="0"/>
                <a:cs typeface="Times New Roman" panose="02020603050405020304" pitchFamily="18" charset="0"/>
              </a:rPr>
              <a:t>false</a:t>
            </a:r>
            <a:r>
              <a:rPr lang="fi-FI" dirty="0" smtClean="0">
                <a:latin typeface="Times New Roman" panose="02020603050405020304" pitchFamily="18" charset="0"/>
                <a:cs typeface="Times New Roman" panose="02020603050405020304" pitchFamily="18" charset="0"/>
              </a:rPr>
              <a:t>”, siis ”valetta” eli epätosi):</a:t>
            </a: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equal</a:t>
            </a:r>
            <a:r>
              <a:rPr lang="fi-FI" dirty="0" smtClean="0">
                <a:latin typeface="Courier New" panose="02070309020205020404" pitchFamily="49" charset="0"/>
                <a:cs typeface="Courier New" panose="02070309020205020404" pitchFamily="49" charset="0"/>
              </a:rPr>
              <a:t>? ”marsu” ”mursu”)</a:t>
            </a:r>
            <a:r>
              <a:rPr lang="fi-FI" dirty="0" smtClean="0">
                <a:latin typeface="Times New Roman" panose="02020603050405020304" pitchFamily="18" charset="0"/>
                <a:cs typeface="Times New Roman" panose="02020603050405020304" pitchFamily="18" charset="0"/>
              </a:rPr>
              <a:t>vertailee merkkijonoja ”marsu” ja ”mursu”, toteaa etteivät ne ole samat, ja palauttaa </a:t>
            </a:r>
            <a:r>
              <a:rPr lang="fi-FI" dirty="0" smtClean="0">
                <a:latin typeface="Courier New" panose="02070309020205020404" pitchFamily="49" charset="0"/>
                <a:cs typeface="Courier New" panose="02070309020205020404" pitchFamily="49" charset="0"/>
              </a:rPr>
              <a:t>#f</a:t>
            </a:r>
            <a:r>
              <a:rPr lang="fi-FI" dirty="0" smtClean="0">
                <a:latin typeface="Times New Roman" panose="02020603050405020304" pitchFamily="18" charset="0"/>
                <a:cs typeface="Times New Roman" panose="02020603050405020304" pitchFamily="18" charset="0"/>
              </a:rPr>
              <a:t>:n, eli epätoden.</a:t>
            </a: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zero</a:t>
            </a:r>
            <a:r>
              <a:rPr lang="fi-FI" dirty="0" smtClean="0">
                <a:latin typeface="Courier New" panose="02070309020205020404" pitchFamily="49" charset="0"/>
                <a:cs typeface="Courier New" panose="02070309020205020404" pitchFamily="49" charset="0"/>
              </a:rPr>
              <a:t>? n)</a:t>
            </a:r>
            <a:r>
              <a:rPr lang="fi-FI" dirty="0" smtClean="0">
                <a:latin typeface="Times New Roman" panose="02020603050405020304" pitchFamily="18" charset="0"/>
                <a:cs typeface="Times New Roman" panose="02020603050405020304" pitchFamily="18" charset="0"/>
              </a:rPr>
              <a:t>tarkistaa onko muuttujan </a:t>
            </a:r>
            <a:r>
              <a:rPr lang="fi-FI" dirty="0" smtClean="0">
                <a:latin typeface="Courier New" panose="02070309020205020404" pitchFamily="49" charset="0"/>
                <a:cs typeface="Courier New" panose="02070309020205020404" pitchFamily="49" charset="0"/>
              </a:rPr>
              <a:t>n</a:t>
            </a:r>
            <a:r>
              <a:rPr lang="fi-FI" dirty="0" smtClean="0">
                <a:latin typeface="Times New Roman" panose="02020603050405020304" pitchFamily="18" charset="0"/>
                <a:cs typeface="Times New Roman" panose="02020603050405020304" pitchFamily="18" charset="0"/>
              </a:rPr>
              <a:t> arvo nolla. Jos on, palauttaa </a:t>
            </a:r>
            <a:r>
              <a:rPr lang="fi-FI" dirty="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t</a:t>
            </a:r>
            <a:r>
              <a:rPr lang="fi-FI" dirty="0" smtClean="0">
                <a:latin typeface="Times New Roman" panose="02020603050405020304" pitchFamily="18" charset="0"/>
                <a:cs typeface="Times New Roman" panose="02020603050405020304" pitchFamily="18" charset="0"/>
              </a:rPr>
              <a:t>:n muuten </a:t>
            </a:r>
            <a:r>
              <a:rPr lang="fi-FI" dirty="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f</a:t>
            </a:r>
            <a:r>
              <a:rPr lang="fi-FI" dirty="0" smtClean="0">
                <a:latin typeface="Times New Roman" panose="02020603050405020304" pitchFamily="18" charset="0"/>
                <a:cs typeface="Times New Roman" panose="02020603050405020304" pitchFamily="18" charset="0"/>
              </a:rPr>
              <a:t>:n. (Siis mikäli </a:t>
            </a:r>
            <a:r>
              <a:rPr lang="fi-FI" dirty="0">
                <a:latin typeface="Courier New" panose="02070309020205020404" pitchFamily="49" charset="0"/>
                <a:cs typeface="Courier New" panose="02070309020205020404" pitchFamily="49" charset="0"/>
              </a:rPr>
              <a:t>n</a:t>
            </a: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mitä tahansa muuta kuin nolla.) </a:t>
            </a:r>
            <a:r>
              <a:rPr lang="fi-FI" dirty="0" err="1" smtClean="0">
                <a:latin typeface="Times New Roman" panose="02020603050405020304" pitchFamily="18" charset="0"/>
                <a:cs typeface="Times New Roman" panose="02020603050405020304" pitchFamily="18" charset="0"/>
              </a:rPr>
              <a:t>Huom</a:t>
            </a:r>
            <a:r>
              <a:rPr lang="fi-FI" dirty="0" smtClean="0">
                <a:latin typeface="Times New Roman" panose="02020603050405020304" pitchFamily="18" charset="0"/>
                <a:cs typeface="Times New Roman" panose="02020603050405020304" pitchFamily="18" charset="0"/>
              </a:rPr>
              <a:t>! Tämä funktio olettaa että argumentti on aina jokin luku, joten esimerkiksi  </a:t>
            </a:r>
            <a:r>
              <a:rPr lang="fi-FI" dirty="0">
                <a:latin typeface="Courier New" panose="02070309020205020404" pitchFamily="49" charset="0"/>
                <a:cs typeface="Courier New" panose="02070309020205020404" pitchFamily="49" charset="0"/>
              </a:rPr>
              <a:t>(</a:t>
            </a:r>
            <a:r>
              <a:rPr lang="fi-FI" dirty="0" err="1">
                <a:latin typeface="Courier New" panose="02070309020205020404" pitchFamily="49" charset="0"/>
                <a:cs typeface="Courier New" panose="02070309020205020404" pitchFamily="49" charset="0"/>
              </a:rPr>
              <a:t>zero</a:t>
            </a: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”nolla”) </a:t>
            </a:r>
            <a:r>
              <a:rPr lang="fi-FI" dirty="0" smtClean="0">
                <a:latin typeface="Times New Roman" panose="02020603050405020304" pitchFamily="18" charset="0"/>
                <a:cs typeface="Times New Roman" panose="02020603050405020304" pitchFamily="18" charset="0"/>
              </a:rPr>
              <a:t>tuottaa virheilmoituksen</a:t>
            </a:r>
          </a:p>
          <a:p>
            <a:pPr lvl="1"/>
            <a:r>
              <a:rPr lang="fi-FI" i="1" dirty="0" err="1">
                <a:latin typeface="Times New Roman" panose="02020603050405020304" pitchFamily="18" charset="0"/>
                <a:cs typeface="Times New Roman" panose="02020603050405020304" pitchFamily="18" charset="0"/>
              </a:rPr>
              <a:t>z</a:t>
            </a:r>
            <a:r>
              <a:rPr lang="fi-FI" i="1" dirty="0" err="1" smtClean="0">
                <a:latin typeface="Times New Roman" panose="02020603050405020304" pitchFamily="18" charset="0"/>
                <a:cs typeface="Times New Roman" panose="02020603050405020304" pitchFamily="18" charset="0"/>
              </a:rPr>
              <a:t>ero</a:t>
            </a:r>
            <a:r>
              <a:rPr lang="fi-FI" i="1" dirty="0" smtClean="0">
                <a:latin typeface="Times New Roman" panose="02020603050405020304" pitchFamily="18" charset="0"/>
                <a:cs typeface="Times New Roman" panose="02020603050405020304" pitchFamily="18" charset="0"/>
              </a:rPr>
              <a:t>?: </a:t>
            </a:r>
            <a:r>
              <a:rPr lang="fi-FI" i="1" dirty="0" err="1" smtClean="0">
                <a:latin typeface="Times New Roman" panose="02020603050405020304" pitchFamily="18" charset="0"/>
                <a:cs typeface="Times New Roman" panose="02020603050405020304" pitchFamily="18" charset="0"/>
              </a:rPr>
              <a:t>contract</a:t>
            </a:r>
            <a:r>
              <a:rPr lang="fi-FI" i="1" dirty="0" smtClean="0">
                <a:latin typeface="Times New Roman" panose="02020603050405020304" pitchFamily="18" charset="0"/>
                <a:cs typeface="Times New Roman" panose="02020603050405020304" pitchFamily="18" charset="0"/>
              </a:rPr>
              <a:t> </a:t>
            </a:r>
            <a:r>
              <a:rPr lang="fi-FI" i="1" dirty="0" err="1" smtClean="0">
                <a:latin typeface="Times New Roman" panose="02020603050405020304" pitchFamily="18" charset="0"/>
                <a:cs typeface="Times New Roman" panose="02020603050405020304" pitchFamily="18" charset="0"/>
              </a:rPr>
              <a:t>violation</a:t>
            </a:r>
            <a:r>
              <a:rPr lang="fi-FI" i="1" dirty="0" smtClean="0">
                <a:latin typeface="Times New Roman" panose="02020603050405020304" pitchFamily="18" charset="0"/>
                <a:cs typeface="Times New Roman" panose="02020603050405020304" pitchFamily="18" charset="0"/>
              </a:rPr>
              <a:t>, </a:t>
            </a:r>
            <a:r>
              <a:rPr lang="fi-FI" i="1" dirty="0" err="1" smtClean="0">
                <a:latin typeface="Times New Roman" panose="02020603050405020304" pitchFamily="18" charset="0"/>
                <a:cs typeface="Times New Roman" panose="02020603050405020304" pitchFamily="18" charset="0"/>
              </a:rPr>
              <a:t>expected</a:t>
            </a:r>
            <a:r>
              <a:rPr lang="fi-FI" i="1" dirty="0" smtClean="0">
                <a:latin typeface="Times New Roman" panose="02020603050405020304" pitchFamily="18" charset="0"/>
                <a:cs typeface="Times New Roman" panose="02020603050405020304" pitchFamily="18" charset="0"/>
              </a:rPr>
              <a:t>: </a:t>
            </a:r>
            <a:r>
              <a:rPr lang="fi-FI" i="1" dirty="0" err="1" smtClean="0">
                <a:latin typeface="Times New Roman" panose="02020603050405020304" pitchFamily="18" charset="0"/>
                <a:cs typeface="Times New Roman" panose="02020603050405020304" pitchFamily="18" charset="0"/>
              </a:rPr>
              <a:t>number</a:t>
            </a:r>
            <a:r>
              <a:rPr lang="fi-FI" i="1" dirty="0" smtClean="0">
                <a:latin typeface="Times New Roman" panose="02020603050405020304" pitchFamily="18" charset="0"/>
                <a:cs typeface="Times New Roman" panose="02020603050405020304" pitchFamily="18" charset="0"/>
              </a:rPr>
              <a:t>? </a:t>
            </a:r>
            <a:r>
              <a:rPr lang="fi-FI" i="1" dirty="0" err="1">
                <a:latin typeface="Times New Roman" panose="02020603050405020304" pitchFamily="18" charset="0"/>
                <a:cs typeface="Times New Roman" panose="02020603050405020304" pitchFamily="18" charset="0"/>
              </a:rPr>
              <a:t>g</a:t>
            </a:r>
            <a:r>
              <a:rPr lang="fi-FI" i="1" dirty="0" err="1" smtClean="0">
                <a:latin typeface="Times New Roman" panose="02020603050405020304" pitchFamily="18" charset="0"/>
                <a:cs typeface="Times New Roman" panose="02020603050405020304" pitchFamily="18" charset="0"/>
              </a:rPr>
              <a:t>iven</a:t>
            </a:r>
            <a:r>
              <a:rPr lang="fi-FI" i="1" dirty="0" smtClean="0">
                <a:latin typeface="Times New Roman" panose="02020603050405020304" pitchFamily="18" charset="0"/>
                <a:cs typeface="Times New Roman" panose="02020603050405020304" pitchFamily="18" charset="0"/>
              </a:rPr>
              <a:t>: ”nolla”</a:t>
            </a:r>
          </a:p>
          <a:p>
            <a:r>
              <a:rPr lang="fi-FI" dirty="0" smtClean="0">
                <a:latin typeface="Courier New" panose="02070309020205020404" pitchFamily="49" charset="0"/>
                <a:cs typeface="Courier New" panose="02070309020205020404" pitchFamily="49" charset="0"/>
              </a:rPr>
              <a:t>(= luku1 luku2) </a:t>
            </a:r>
            <a:r>
              <a:rPr lang="fi-FI" dirty="0" smtClean="0">
                <a:latin typeface="Times New Roman" panose="02020603050405020304" pitchFamily="18" charset="0"/>
                <a:cs typeface="Times New Roman" panose="02020603050405020304" pitchFamily="18" charset="0"/>
              </a:rPr>
              <a:t>vertailee lukuja </a:t>
            </a:r>
            <a:r>
              <a:rPr lang="fi-FI" dirty="0" smtClean="0">
                <a:latin typeface="Courier New" panose="02070309020205020404" pitchFamily="49" charset="0"/>
                <a:cs typeface="Courier New" panose="02070309020205020404" pitchFamily="49" charset="0"/>
              </a:rPr>
              <a:t>luku1</a:t>
            </a:r>
            <a:r>
              <a:rPr lang="fi-FI" dirty="0" smtClean="0">
                <a:latin typeface="Times New Roman" panose="02020603050405020304" pitchFamily="18" charset="0"/>
                <a:cs typeface="Times New Roman" panose="02020603050405020304" pitchFamily="18" charset="0"/>
              </a:rPr>
              <a:t> ja </a:t>
            </a:r>
            <a:r>
              <a:rPr lang="fi-FI" dirty="0" smtClean="0">
                <a:latin typeface="Courier New" panose="02070309020205020404" pitchFamily="49" charset="0"/>
                <a:cs typeface="Courier New" panose="02070309020205020404" pitchFamily="49" charset="0"/>
              </a:rPr>
              <a:t>luku2</a:t>
            </a:r>
            <a:r>
              <a:rPr lang="fi-FI" dirty="0" smtClean="0">
                <a:latin typeface="Times New Roman" panose="02020603050405020304" pitchFamily="18" charset="0"/>
                <a:cs typeface="Times New Roman" panose="02020603050405020304" pitchFamily="18" charset="0"/>
              </a:rPr>
              <a:t> jonka perusteella palauttaa joko </a:t>
            </a:r>
            <a:r>
              <a:rPr lang="fi-FI" dirty="0">
                <a:latin typeface="Courier New" panose="02070309020205020404" pitchFamily="49" charset="0"/>
                <a:cs typeface="Courier New" panose="02070309020205020404" pitchFamily="49" charset="0"/>
              </a:rPr>
              <a:t>#t</a:t>
            </a:r>
            <a:r>
              <a:rPr lang="fi-FI" dirty="0">
                <a:latin typeface="Times New Roman" panose="02020603050405020304" pitchFamily="18" charset="0"/>
                <a:cs typeface="Times New Roman" panose="02020603050405020304" pitchFamily="18" charset="0"/>
              </a:rPr>
              <a:t>:n </a:t>
            </a:r>
            <a:r>
              <a:rPr lang="fi-FI" dirty="0" smtClean="0">
                <a:latin typeface="Times New Roman" panose="02020603050405020304" pitchFamily="18" charset="0"/>
                <a:cs typeface="Times New Roman" panose="02020603050405020304" pitchFamily="18" charset="0"/>
              </a:rPr>
              <a:t>(jos </a:t>
            </a:r>
            <a:r>
              <a:rPr lang="fi-FI" dirty="0" err="1" smtClean="0">
                <a:latin typeface="Times New Roman" panose="02020603050405020304" pitchFamily="18" charset="0"/>
                <a:cs typeface="Times New Roman" panose="02020603050405020304" pitchFamily="18" charset="0"/>
              </a:rPr>
              <a:t>yhtäsuuret</a:t>
            </a:r>
            <a:r>
              <a:rPr lang="fi-FI" dirty="0" smtClean="0">
                <a:latin typeface="Times New Roman" panose="02020603050405020304" pitchFamily="18" charset="0"/>
                <a:cs typeface="Times New Roman" panose="02020603050405020304" pitchFamily="18" charset="0"/>
              </a:rPr>
              <a:t>) muuten </a:t>
            </a:r>
            <a:r>
              <a:rPr lang="fi-FI" dirty="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f</a:t>
            </a:r>
            <a:r>
              <a:rPr lang="fi-FI" dirty="0" smtClean="0">
                <a:latin typeface="Times New Roman" panose="02020603050405020304" pitchFamily="18" charset="0"/>
                <a:cs typeface="Times New Roman" panose="02020603050405020304" pitchFamily="18" charset="0"/>
              </a:rPr>
              <a:t>:n (jos erisuuret). Muuten melkein sama kuin </a:t>
            </a:r>
            <a:r>
              <a:rPr lang="fi-FI" dirty="0" err="1">
                <a:latin typeface="Courier New" panose="02070309020205020404" pitchFamily="49" charset="0"/>
                <a:cs typeface="Courier New" panose="02070309020205020404" pitchFamily="49" charset="0"/>
              </a:rPr>
              <a:t>equal</a:t>
            </a:r>
            <a:r>
              <a:rPr lang="fi-FI" dirty="0">
                <a:latin typeface="Courier New" panose="02070309020205020404" pitchFamily="49" charset="0"/>
                <a:cs typeface="Courier New" panose="02070309020205020404" pitchFamily="49" charset="0"/>
              </a:rPr>
              <a:t>?</a:t>
            </a:r>
            <a:r>
              <a:rPr lang="fi-FI" dirty="0" smtClean="0">
                <a:latin typeface="Times New Roman" panose="02020603050405020304" pitchFamily="18" charset="0"/>
                <a:cs typeface="Times New Roman" panose="02020603050405020304" pitchFamily="18" charset="0"/>
              </a:rPr>
              <a:t>, mutta voidaan soveltaa vain lukuihin, muuten tulee virheilmoitus.</a:t>
            </a:r>
          </a:p>
          <a:p>
            <a:pPr marL="0" indent="0">
              <a:buNone/>
            </a:pPr>
            <a:endParaRPr lang="fi-FI"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004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76199"/>
            <a:ext cx="10515600" cy="803564"/>
          </a:xfrm>
        </p:spPr>
        <p:txBody>
          <a:bodyPr>
            <a:normAutofit/>
          </a:bodyPr>
          <a:lstStyle/>
          <a:p>
            <a:pPr algn="ctr"/>
            <a:r>
              <a:rPr lang="fi-FI" dirty="0" smtClean="0">
                <a:solidFill>
                  <a:schemeClr val="accent4">
                    <a:lumMod val="50000"/>
                  </a:schemeClr>
                </a:solidFill>
                <a:latin typeface="Copperplate Gothic Light" panose="020E0507020206020404" pitchFamily="34" charset="0"/>
              </a:rPr>
              <a:t>Lukujen vertailufunktiot</a:t>
            </a:r>
            <a:endParaRPr lang="fi-FI" dirty="0" smtClean="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609600"/>
            <a:ext cx="10515600" cy="6918542"/>
          </a:xfrm>
        </p:spPr>
        <p:txBody>
          <a:bodyPr>
            <a:normAutofit/>
          </a:bodyPr>
          <a:lstStyle/>
          <a:p>
            <a:pPr marL="0" indent="0">
              <a:buNone/>
            </a:pPr>
            <a:r>
              <a:rPr lang="fi-FI" dirty="0" smtClean="0">
                <a:latin typeface="Times New Roman" panose="02020603050405020304" pitchFamily="18" charset="0"/>
                <a:cs typeface="Times New Roman" panose="02020603050405020304" pitchFamily="18" charset="0"/>
              </a:rPr>
              <a:t>Seuraavia funktioita voidaan </a:t>
            </a:r>
            <a:r>
              <a:rPr lang="fi-FI" dirty="0">
                <a:latin typeface="Times New Roman" panose="02020603050405020304" pitchFamily="18" charset="0"/>
                <a:cs typeface="Times New Roman" panose="02020603050405020304" pitchFamily="18" charset="0"/>
              </a:rPr>
              <a:t>soveltaa vain lukuihin, muuten tulee </a:t>
            </a:r>
            <a:r>
              <a:rPr lang="fi-FI" dirty="0" smtClean="0">
                <a:latin typeface="Times New Roman" panose="02020603050405020304" pitchFamily="18" charset="0"/>
                <a:cs typeface="Times New Roman" panose="02020603050405020304" pitchFamily="18" charset="0"/>
              </a:rPr>
              <a:t>virheilmoitus</a:t>
            </a:r>
            <a:r>
              <a:rPr lang="fi-FI" dirty="0" smtClean="0">
                <a:latin typeface="Times New Roman" panose="02020603050405020304" pitchFamily="18" charset="0"/>
                <a:cs typeface="Times New Roman" panose="02020603050405020304" pitchFamily="18" charset="0"/>
              </a:rPr>
              <a:t>:</a:t>
            </a: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(&lt; luku1 luku2) </a:t>
            </a:r>
            <a:r>
              <a:rPr lang="fi-FI" dirty="0" smtClean="0">
                <a:latin typeface="Times New Roman" panose="02020603050405020304" pitchFamily="18" charset="0"/>
                <a:cs typeface="Times New Roman" panose="02020603050405020304" pitchFamily="18" charset="0"/>
              </a:rPr>
              <a:t>vertailee lukuja </a:t>
            </a:r>
            <a:r>
              <a:rPr lang="fi-FI" dirty="0" smtClean="0">
                <a:latin typeface="Courier New" panose="02070309020205020404" pitchFamily="49" charset="0"/>
                <a:cs typeface="Courier New" panose="02070309020205020404" pitchFamily="49" charset="0"/>
              </a:rPr>
              <a:t>luku1</a:t>
            </a:r>
            <a:r>
              <a:rPr lang="fi-FI" dirty="0" smtClean="0">
                <a:latin typeface="Times New Roman" panose="02020603050405020304" pitchFamily="18" charset="0"/>
                <a:cs typeface="Times New Roman" panose="02020603050405020304" pitchFamily="18" charset="0"/>
              </a:rPr>
              <a:t> ja </a:t>
            </a:r>
            <a:r>
              <a:rPr lang="fi-FI" dirty="0" smtClean="0">
                <a:latin typeface="Courier New" panose="02070309020205020404" pitchFamily="49" charset="0"/>
                <a:cs typeface="Courier New" panose="02070309020205020404" pitchFamily="49" charset="0"/>
              </a:rPr>
              <a:t>luku2</a:t>
            </a:r>
            <a:r>
              <a:rPr lang="fi-FI" dirty="0" smtClean="0">
                <a:latin typeface="Times New Roman" panose="02020603050405020304" pitchFamily="18" charset="0"/>
                <a:cs typeface="Times New Roman" panose="02020603050405020304" pitchFamily="18" charset="0"/>
              </a:rPr>
              <a:t> jonka perusteella palauttaa joko </a:t>
            </a:r>
            <a:r>
              <a:rPr lang="fi-FI" dirty="0">
                <a:latin typeface="Courier New" panose="02070309020205020404" pitchFamily="49" charset="0"/>
                <a:cs typeface="Courier New" panose="02070309020205020404" pitchFamily="49" charset="0"/>
              </a:rPr>
              <a:t>#t</a:t>
            </a:r>
            <a:r>
              <a:rPr lang="fi-FI" dirty="0">
                <a:latin typeface="Times New Roman" panose="02020603050405020304" pitchFamily="18" charset="0"/>
                <a:cs typeface="Times New Roman" panose="02020603050405020304" pitchFamily="18" charset="0"/>
              </a:rPr>
              <a:t>:n </a:t>
            </a:r>
            <a:r>
              <a:rPr lang="fi-FI" dirty="0" smtClean="0">
                <a:latin typeface="Times New Roman" panose="02020603050405020304" pitchFamily="18" charset="0"/>
                <a:cs typeface="Times New Roman" panose="02020603050405020304" pitchFamily="18" charset="0"/>
              </a:rPr>
              <a:t>(jos </a:t>
            </a:r>
            <a:r>
              <a:rPr lang="fi-FI" dirty="0">
                <a:latin typeface="Courier New" panose="02070309020205020404" pitchFamily="49" charset="0"/>
                <a:cs typeface="Courier New" panose="02070309020205020404" pitchFamily="49" charset="0"/>
              </a:rPr>
              <a:t>luku1</a:t>
            </a: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pienempi kuin </a:t>
            </a:r>
            <a:r>
              <a:rPr lang="fi-FI" dirty="0" smtClean="0">
                <a:latin typeface="Courier New" panose="02070309020205020404" pitchFamily="49" charset="0"/>
                <a:cs typeface="Courier New" panose="02070309020205020404" pitchFamily="49" charset="0"/>
              </a:rPr>
              <a:t>luku2</a:t>
            </a:r>
            <a:r>
              <a:rPr lang="fi-FI" dirty="0" smtClean="0">
                <a:latin typeface="Times New Roman" panose="02020603050405020304" pitchFamily="18" charset="0"/>
                <a:cs typeface="Times New Roman" panose="02020603050405020304" pitchFamily="18" charset="0"/>
              </a:rPr>
              <a:t>) muuten </a:t>
            </a:r>
            <a:r>
              <a:rPr lang="fi-FI" dirty="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f</a:t>
            </a:r>
            <a:r>
              <a:rPr lang="fi-FI" dirty="0" smtClean="0">
                <a:latin typeface="Times New Roman" panose="02020603050405020304" pitchFamily="18" charset="0"/>
                <a:cs typeface="Times New Roman" panose="02020603050405020304" pitchFamily="18" charset="0"/>
              </a:rPr>
              <a:t>:n.</a:t>
            </a:r>
          </a:p>
          <a:p>
            <a:r>
              <a:rPr lang="fi-FI" dirty="0" smtClean="0">
                <a:latin typeface="Courier New" panose="02070309020205020404" pitchFamily="49" charset="0"/>
                <a:cs typeface="Courier New" panose="02070309020205020404" pitchFamily="49" charset="0"/>
              </a:rPr>
              <a:t>(&lt;= </a:t>
            </a:r>
            <a:r>
              <a:rPr lang="fi-FI" dirty="0">
                <a:latin typeface="Courier New" panose="02070309020205020404" pitchFamily="49" charset="0"/>
                <a:cs typeface="Courier New" panose="02070309020205020404" pitchFamily="49" charset="0"/>
              </a:rPr>
              <a:t>luku1 luku2) </a:t>
            </a:r>
            <a:r>
              <a:rPr lang="fi-FI" dirty="0">
                <a:latin typeface="Times New Roman" panose="02020603050405020304" pitchFamily="18" charset="0"/>
                <a:cs typeface="Times New Roman" panose="02020603050405020304" pitchFamily="18" charset="0"/>
              </a:rPr>
              <a:t>vertailee lukuja </a:t>
            </a:r>
            <a:r>
              <a:rPr lang="fi-FI" dirty="0">
                <a:latin typeface="Courier New" panose="02070309020205020404" pitchFamily="49" charset="0"/>
                <a:cs typeface="Courier New" panose="02070309020205020404" pitchFamily="49" charset="0"/>
              </a:rPr>
              <a:t>luku1</a:t>
            </a:r>
            <a:r>
              <a:rPr lang="fi-FI" dirty="0">
                <a:latin typeface="Times New Roman" panose="02020603050405020304" pitchFamily="18" charset="0"/>
                <a:cs typeface="Times New Roman" panose="02020603050405020304" pitchFamily="18" charset="0"/>
              </a:rPr>
              <a:t> ja </a:t>
            </a:r>
            <a:r>
              <a:rPr lang="fi-FI" dirty="0">
                <a:latin typeface="Courier New" panose="02070309020205020404" pitchFamily="49" charset="0"/>
                <a:cs typeface="Courier New" panose="02070309020205020404" pitchFamily="49" charset="0"/>
              </a:rPr>
              <a:t>luku2</a:t>
            </a:r>
            <a:r>
              <a:rPr lang="fi-FI" dirty="0">
                <a:latin typeface="Times New Roman" panose="02020603050405020304" pitchFamily="18" charset="0"/>
                <a:cs typeface="Times New Roman" panose="02020603050405020304" pitchFamily="18" charset="0"/>
              </a:rPr>
              <a:t> jonka perusteella palauttaa joko </a:t>
            </a:r>
            <a:r>
              <a:rPr lang="fi-FI" dirty="0">
                <a:latin typeface="Courier New" panose="02070309020205020404" pitchFamily="49" charset="0"/>
                <a:cs typeface="Courier New" panose="02070309020205020404" pitchFamily="49" charset="0"/>
              </a:rPr>
              <a:t>#t</a:t>
            </a:r>
            <a:r>
              <a:rPr lang="fi-FI" dirty="0">
                <a:latin typeface="Times New Roman" panose="02020603050405020304" pitchFamily="18" charset="0"/>
                <a:cs typeface="Times New Roman" panose="02020603050405020304" pitchFamily="18" charset="0"/>
              </a:rPr>
              <a:t>:n (jos </a:t>
            </a:r>
            <a:r>
              <a:rPr lang="fi-FI" dirty="0">
                <a:latin typeface="Courier New" panose="02070309020205020404" pitchFamily="49" charset="0"/>
                <a:cs typeface="Courier New" panose="02070309020205020404" pitchFamily="49" charset="0"/>
              </a:rPr>
              <a:t>luku1</a:t>
            </a:r>
            <a:r>
              <a:rPr lang="fi-FI" dirty="0">
                <a:latin typeface="Times New Roman" panose="02020603050405020304" pitchFamily="18" charset="0"/>
                <a:cs typeface="Times New Roman" panose="02020603050405020304" pitchFamily="18" charset="0"/>
              </a:rPr>
              <a:t> pienempi </a:t>
            </a:r>
            <a:r>
              <a:rPr lang="fi-FI" dirty="0" smtClean="0">
                <a:latin typeface="Times New Roman" panose="02020603050405020304" pitchFamily="18" charset="0"/>
                <a:cs typeface="Times New Roman" panose="02020603050405020304" pitchFamily="18" charset="0"/>
              </a:rPr>
              <a:t>tai yhtä suuri kuin </a:t>
            </a:r>
            <a:r>
              <a:rPr lang="fi-FI" dirty="0">
                <a:latin typeface="Courier New" panose="02070309020205020404" pitchFamily="49" charset="0"/>
                <a:cs typeface="Courier New" panose="02070309020205020404" pitchFamily="49" charset="0"/>
              </a:rPr>
              <a:t>luku2</a:t>
            </a:r>
            <a:r>
              <a:rPr lang="fi-FI" dirty="0">
                <a:latin typeface="Times New Roman" panose="02020603050405020304" pitchFamily="18" charset="0"/>
                <a:cs typeface="Times New Roman" panose="02020603050405020304" pitchFamily="18" charset="0"/>
              </a:rPr>
              <a:t>) muuten </a:t>
            </a:r>
            <a:r>
              <a:rPr lang="fi-FI" dirty="0">
                <a:latin typeface="Courier New" panose="02070309020205020404" pitchFamily="49" charset="0"/>
                <a:cs typeface="Courier New" panose="02070309020205020404" pitchFamily="49" charset="0"/>
              </a:rPr>
              <a:t>#f</a:t>
            </a:r>
            <a:r>
              <a:rPr lang="fi-FI" dirty="0">
                <a:latin typeface="Times New Roman" panose="02020603050405020304" pitchFamily="18" charset="0"/>
                <a:cs typeface="Times New Roman" panose="02020603050405020304" pitchFamily="18" charset="0"/>
              </a:rPr>
              <a:t>:n</a:t>
            </a:r>
            <a:r>
              <a:rPr lang="fi-FI" dirty="0" smtClean="0">
                <a:latin typeface="Times New Roman" panose="02020603050405020304" pitchFamily="18" charset="0"/>
                <a:cs typeface="Times New Roman" panose="02020603050405020304" pitchFamily="18" charset="0"/>
              </a:rPr>
              <a:t>.</a:t>
            </a:r>
          </a:p>
          <a:p>
            <a:r>
              <a:rPr lang="fi-FI" dirty="0" smtClean="0">
                <a:latin typeface="Courier New" panose="02070309020205020404" pitchFamily="49" charset="0"/>
                <a:cs typeface="Courier New" panose="02070309020205020404" pitchFamily="49" charset="0"/>
              </a:rPr>
              <a:t>(&gt; </a:t>
            </a:r>
            <a:r>
              <a:rPr lang="fi-FI" dirty="0">
                <a:latin typeface="Courier New" panose="02070309020205020404" pitchFamily="49" charset="0"/>
                <a:cs typeface="Courier New" panose="02070309020205020404" pitchFamily="49" charset="0"/>
              </a:rPr>
              <a:t>luku1 luku2) </a:t>
            </a:r>
            <a:r>
              <a:rPr lang="fi-FI" dirty="0">
                <a:latin typeface="Times New Roman" panose="02020603050405020304" pitchFamily="18" charset="0"/>
                <a:cs typeface="Times New Roman" panose="02020603050405020304" pitchFamily="18" charset="0"/>
              </a:rPr>
              <a:t>vertailee lukuja </a:t>
            </a:r>
            <a:r>
              <a:rPr lang="fi-FI" dirty="0">
                <a:latin typeface="Courier New" panose="02070309020205020404" pitchFamily="49" charset="0"/>
                <a:cs typeface="Courier New" panose="02070309020205020404" pitchFamily="49" charset="0"/>
              </a:rPr>
              <a:t>luku1</a:t>
            </a:r>
            <a:r>
              <a:rPr lang="fi-FI" dirty="0">
                <a:latin typeface="Times New Roman" panose="02020603050405020304" pitchFamily="18" charset="0"/>
                <a:cs typeface="Times New Roman" panose="02020603050405020304" pitchFamily="18" charset="0"/>
              </a:rPr>
              <a:t> ja </a:t>
            </a:r>
            <a:r>
              <a:rPr lang="fi-FI" dirty="0">
                <a:latin typeface="Courier New" panose="02070309020205020404" pitchFamily="49" charset="0"/>
                <a:cs typeface="Courier New" panose="02070309020205020404" pitchFamily="49" charset="0"/>
              </a:rPr>
              <a:t>luku2</a:t>
            </a:r>
            <a:r>
              <a:rPr lang="fi-FI" dirty="0">
                <a:latin typeface="Times New Roman" panose="02020603050405020304" pitchFamily="18" charset="0"/>
                <a:cs typeface="Times New Roman" panose="02020603050405020304" pitchFamily="18" charset="0"/>
              </a:rPr>
              <a:t> jonka perusteella palauttaa joko </a:t>
            </a:r>
            <a:r>
              <a:rPr lang="fi-FI" dirty="0">
                <a:latin typeface="Courier New" panose="02070309020205020404" pitchFamily="49" charset="0"/>
                <a:cs typeface="Courier New" panose="02070309020205020404" pitchFamily="49" charset="0"/>
              </a:rPr>
              <a:t>#t</a:t>
            </a:r>
            <a:r>
              <a:rPr lang="fi-FI" dirty="0">
                <a:latin typeface="Times New Roman" panose="02020603050405020304" pitchFamily="18" charset="0"/>
                <a:cs typeface="Times New Roman" panose="02020603050405020304" pitchFamily="18" charset="0"/>
              </a:rPr>
              <a:t>:n (jos </a:t>
            </a:r>
            <a:r>
              <a:rPr lang="fi-FI" dirty="0">
                <a:latin typeface="Courier New" panose="02070309020205020404" pitchFamily="49" charset="0"/>
                <a:cs typeface="Courier New" panose="02070309020205020404" pitchFamily="49" charset="0"/>
              </a:rPr>
              <a:t>luku1</a:t>
            </a: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suurempi </a:t>
            </a:r>
            <a:r>
              <a:rPr lang="fi-FI" dirty="0">
                <a:latin typeface="Times New Roman" panose="02020603050405020304" pitchFamily="18" charset="0"/>
                <a:cs typeface="Times New Roman" panose="02020603050405020304" pitchFamily="18" charset="0"/>
              </a:rPr>
              <a:t>kuin </a:t>
            </a:r>
            <a:r>
              <a:rPr lang="fi-FI" dirty="0">
                <a:latin typeface="Courier New" panose="02070309020205020404" pitchFamily="49" charset="0"/>
                <a:cs typeface="Courier New" panose="02070309020205020404" pitchFamily="49" charset="0"/>
              </a:rPr>
              <a:t>luku2</a:t>
            </a:r>
            <a:r>
              <a:rPr lang="fi-FI" dirty="0">
                <a:latin typeface="Times New Roman" panose="02020603050405020304" pitchFamily="18" charset="0"/>
                <a:cs typeface="Times New Roman" panose="02020603050405020304" pitchFamily="18" charset="0"/>
              </a:rPr>
              <a:t>) muuten </a:t>
            </a:r>
            <a:r>
              <a:rPr lang="fi-FI" dirty="0">
                <a:latin typeface="Courier New" panose="02070309020205020404" pitchFamily="49" charset="0"/>
                <a:cs typeface="Courier New" panose="02070309020205020404" pitchFamily="49" charset="0"/>
              </a:rPr>
              <a:t>#f</a:t>
            </a:r>
            <a:r>
              <a:rPr lang="fi-FI" dirty="0">
                <a:latin typeface="Times New Roman" panose="02020603050405020304" pitchFamily="18" charset="0"/>
                <a:cs typeface="Times New Roman" panose="02020603050405020304" pitchFamily="18" charset="0"/>
              </a:rPr>
              <a:t>:n</a:t>
            </a:r>
            <a:r>
              <a:rPr lang="fi-FI" dirty="0" smtClean="0">
                <a:latin typeface="Times New Roman" panose="02020603050405020304" pitchFamily="18" charset="0"/>
                <a:cs typeface="Times New Roman" panose="02020603050405020304" pitchFamily="18" charset="0"/>
              </a:rPr>
              <a:t>.</a:t>
            </a:r>
          </a:p>
          <a:p>
            <a:r>
              <a:rPr lang="fi-FI" dirty="0" smtClean="0">
                <a:latin typeface="Courier New" panose="02070309020205020404" pitchFamily="49" charset="0"/>
                <a:cs typeface="Courier New" panose="02070309020205020404" pitchFamily="49" charset="0"/>
              </a:rPr>
              <a:t>(&gt;= </a:t>
            </a:r>
            <a:r>
              <a:rPr lang="fi-FI" dirty="0">
                <a:latin typeface="Courier New" panose="02070309020205020404" pitchFamily="49" charset="0"/>
                <a:cs typeface="Courier New" panose="02070309020205020404" pitchFamily="49" charset="0"/>
              </a:rPr>
              <a:t>luku1 luku2) </a:t>
            </a:r>
            <a:r>
              <a:rPr lang="fi-FI" dirty="0">
                <a:latin typeface="Times New Roman" panose="02020603050405020304" pitchFamily="18" charset="0"/>
                <a:cs typeface="Times New Roman" panose="02020603050405020304" pitchFamily="18" charset="0"/>
              </a:rPr>
              <a:t>vertailee lukuja </a:t>
            </a:r>
            <a:r>
              <a:rPr lang="fi-FI" dirty="0">
                <a:latin typeface="Courier New" panose="02070309020205020404" pitchFamily="49" charset="0"/>
                <a:cs typeface="Courier New" panose="02070309020205020404" pitchFamily="49" charset="0"/>
              </a:rPr>
              <a:t>luku1</a:t>
            </a:r>
            <a:r>
              <a:rPr lang="fi-FI" dirty="0">
                <a:latin typeface="Times New Roman" panose="02020603050405020304" pitchFamily="18" charset="0"/>
                <a:cs typeface="Times New Roman" panose="02020603050405020304" pitchFamily="18" charset="0"/>
              </a:rPr>
              <a:t> ja </a:t>
            </a:r>
            <a:r>
              <a:rPr lang="fi-FI" dirty="0">
                <a:latin typeface="Courier New" panose="02070309020205020404" pitchFamily="49" charset="0"/>
                <a:cs typeface="Courier New" panose="02070309020205020404" pitchFamily="49" charset="0"/>
              </a:rPr>
              <a:t>luku2</a:t>
            </a:r>
            <a:r>
              <a:rPr lang="fi-FI" dirty="0">
                <a:latin typeface="Times New Roman" panose="02020603050405020304" pitchFamily="18" charset="0"/>
                <a:cs typeface="Times New Roman" panose="02020603050405020304" pitchFamily="18" charset="0"/>
              </a:rPr>
              <a:t> jonka perusteella palauttaa joko </a:t>
            </a:r>
            <a:r>
              <a:rPr lang="fi-FI" dirty="0">
                <a:latin typeface="Courier New" panose="02070309020205020404" pitchFamily="49" charset="0"/>
                <a:cs typeface="Courier New" panose="02070309020205020404" pitchFamily="49" charset="0"/>
              </a:rPr>
              <a:t>#t</a:t>
            </a:r>
            <a:r>
              <a:rPr lang="fi-FI" dirty="0">
                <a:latin typeface="Times New Roman" panose="02020603050405020304" pitchFamily="18" charset="0"/>
                <a:cs typeface="Times New Roman" panose="02020603050405020304" pitchFamily="18" charset="0"/>
              </a:rPr>
              <a:t>:n (jos </a:t>
            </a:r>
            <a:r>
              <a:rPr lang="fi-FI" dirty="0">
                <a:latin typeface="Courier New" panose="02070309020205020404" pitchFamily="49" charset="0"/>
                <a:cs typeface="Courier New" panose="02070309020205020404" pitchFamily="49" charset="0"/>
              </a:rPr>
              <a:t>luku1</a:t>
            </a:r>
            <a:r>
              <a:rPr lang="fi-FI" dirty="0">
                <a:latin typeface="Times New Roman" panose="02020603050405020304" pitchFamily="18" charset="0"/>
                <a:cs typeface="Times New Roman" panose="02020603050405020304" pitchFamily="18" charset="0"/>
              </a:rPr>
              <a:t> suurempi </a:t>
            </a:r>
            <a:r>
              <a:rPr lang="fi-FI" dirty="0" smtClean="0">
                <a:latin typeface="Times New Roman" panose="02020603050405020304" pitchFamily="18" charset="0"/>
                <a:cs typeface="Times New Roman" panose="02020603050405020304" pitchFamily="18" charset="0"/>
              </a:rPr>
              <a:t>tai yhtä suuri kuin </a:t>
            </a:r>
            <a:r>
              <a:rPr lang="fi-FI" dirty="0">
                <a:latin typeface="Courier New" panose="02070309020205020404" pitchFamily="49" charset="0"/>
                <a:cs typeface="Courier New" panose="02070309020205020404" pitchFamily="49" charset="0"/>
              </a:rPr>
              <a:t>luku2</a:t>
            </a:r>
            <a:r>
              <a:rPr lang="fi-FI" dirty="0">
                <a:latin typeface="Times New Roman" panose="02020603050405020304" pitchFamily="18" charset="0"/>
                <a:cs typeface="Times New Roman" panose="02020603050405020304" pitchFamily="18" charset="0"/>
              </a:rPr>
              <a:t>) muuten </a:t>
            </a:r>
            <a:r>
              <a:rPr lang="fi-FI" dirty="0">
                <a:latin typeface="Courier New" panose="02070309020205020404" pitchFamily="49" charset="0"/>
                <a:cs typeface="Courier New" panose="02070309020205020404" pitchFamily="49" charset="0"/>
              </a:rPr>
              <a:t>#f</a:t>
            </a:r>
            <a:r>
              <a:rPr lang="fi-FI" dirty="0">
                <a:latin typeface="Times New Roman" panose="02020603050405020304" pitchFamily="18" charset="0"/>
                <a:cs typeface="Times New Roman" panose="02020603050405020304" pitchFamily="18" charset="0"/>
              </a:rPr>
              <a:t>:n.</a:t>
            </a:r>
          </a:p>
          <a:p>
            <a:endParaRPr lang="fi-FI" dirty="0">
              <a:latin typeface="Times New Roman" panose="02020603050405020304" pitchFamily="18" charset="0"/>
              <a:cs typeface="Times New Roman" panose="02020603050405020304" pitchFamily="18" charset="0"/>
            </a:endParaRPr>
          </a:p>
          <a:p>
            <a:pPr marL="0" indent="0">
              <a:buNone/>
            </a:pPr>
            <a:endParaRPr lang="fi-FI"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286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76199"/>
            <a:ext cx="10515600" cy="803564"/>
          </a:xfrm>
        </p:spPr>
        <p:txBody>
          <a:bodyPr>
            <a:normAutofit/>
          </a:bodyPr>
          <a:lstStyle/>
          <a:p>
            <a:pPr algn="ctr"/>
            <a:r>
              <a:rPr lang="fi-FI" dirty="0" smtClean="0">
                <a:solidFill>
                  <a:schemeClr val="accent4">
                    <a:lumMod val="50000"/>
                  </a:schemeClr>
                </a:solidFill>
                <a:latin typeface="Copperplate Gothic Light" panose="020E0507020206020404" pitchFamily="34" charset="0"/>
              </a:rPr>
              <a:t>Tyypintarkistusfunktiot</a:t>
            </a:r>
            <a:endParaRPr lang="fi-FI" dirty="0" smtClean="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609600"/>
            <a:ext cx="10515600" cy="6918542"/>
          </a:xfrm>
        </p:spPr>
        <p:txBody>
          <a:bodyPr>
            <a:normAutofit/>
          </a:bodyPr>
          <a:lstStyle/>
          <a:p>
            <a:pPr marL="0" indent="0">
              <a:buNone/>
            </a:pPr>
            <a:r>
              <a:rPr lang="fi-FI" dirty="0" smtClean="0">
                <a:latin typeface="Times New Roman" panose="02020603050405020304" pitchFamily="18" charset="0"/>
                <a:cs typeface="Times New Roman" panose="02020603050405020304" pitchFamily="18" charset="0"/>
              </a:rPr>
              <a:t>Tyypintarkistusfunktiot palauttavat arvonaan </a:t>
            </a:r>
            <a:r>
              <a:rPr lang="fi-FI" dirty="0" smtClean="0">
                <a:latin typeface="Courier New" panose="02070309020205020404" pitchFamily="49" charset="0"/>
                <a:cs typeface="Courier New" panose="02070309020205020404" pitchFamily="49" charset="0"/>
              </a:rPr>
              <a:t>#t</a:t>
            </a:r>
            <a:r>
              <a:rPr lang="fi-FI" dirty="0" smtClean="0">
                <a:latin typeface="Times New Roman" panose="02020603050405020304" pitchFamily="18" charset="0"/>
                <a:cs typeface="Times New Roman" panose="02020603050405020304" pitchFamily="18" charset="0"/>
              </a:rPr>
              <a:t>:n, toden, vain mikäli annettu argumentti on juuri sitä tyyppiä:</a:t>
            </a: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number</a:t>
            </a:r>
            <a:r>
              <a:rPr lang="fi-FI" dirty="0" smtClean="0">
                <a:latin typeface="Courier New" panose="02070309020205020404" pitchFamily="49" charset="0"/>
                <a:cs typeface="Courier New" panose="02070309020205020404" pitchFamily="49" charset="0"/>
              </a:rPr>
              <a:t>? x)</a:t>
            </a:r>
            <a:r>
              <a:rPr lang="fi-FI" dirty="0" smtClean="0">
                <a:latin typeface="Times New Roman" panose="02020603050405020304" pitchFamily="18" charset="0"/>
                <a:cs typeface="Times New Roman" panose="02020603050405020304" pitchFamily="18" charset="0"/>
              </a:rPr>
              <a:t>tarkistaa onko </a:t>
            </a:r>
            <a:r>
              <a:rPr lang="fi-FI" dirty="0" smtClean="0">
                <a:latin typeface="Courier New" panose="02070309020205020404" pitchFamily="49" charset="0"/>
                <a:cs typeface="Courier New" panose="02070309020205020404" pitchFamily="49" charset="0"/>
              </a:rPr>
              <a:t>x </a:t>
            </a:r>
            <a:r>
              <a:rPr lang="fi-FI" dirty="0" smtClean="0">
                <a:latin typeface="Times New Roman" panose="02020603050405020304" pitchFamily="18" charset="0"/>
                <a:cs typeface="Times New Roman" panose="02020603050405020304" pitchFamily="18" charset="0"/>
              </a:rPr>
              <a:t>yleensä mikään luku, esimerkiksi </a:t>
            </a:r>
            <a:r>
              <a:rPr lang="fi-FI" dirty="0" err="1" smtClean="0">
                <a:latin typeface="Times New Roman" panose="02020603050405020304" pitchFamily="18" charset="0"/>
                <a:cs typeface="Times New Roman" panose="02020603050405020304" pitchFamily="18" charset="0"/>
              </a:rPr>
              <a:t>kokonais</a:t>
            </a:r>
            <a:r>
              <a:rPr lang="fi-FI" dirty="0" smtClean="0">
                <a:latin typeface="Times New Roman" panose="02020603050405020304" pitchFamily="18" charset="0"/>
                <a:cs typeface="Times New Roman" panose="02020603050405020304" pitchFamily="18" charset="0"/>
              </a:rPr>
              <a:t>- tai desimaaliluku.</a:t>
            </a: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integer</a:t>
            </a:r>
            <a:r>
              <a:rPr lang="fi-FI" dirty="0">
                <a:latin typeface="Courier New" panose="02070309020205020404" pitchFamily="49" charset="0"/>
                <a:cs typeface="Courier New" panose="02070309020205020404" pitchFamily="49" charset="0"/>
              </a:rPr>
              <a:t>? x)</a:t>
            </a:r>
            <a:r>
              <a:rPr lang="fi-FI" dirty="0">
                <a:latin typeface="Times New Roman" panose="02020603050405020304" pitchFamily="18" charset="0"/>
                <a:cs typeface="Times New Roman" panose="02020603050405020304" pitchFamily="18" charset="0"/>
              </a:rPr>
              <a:t>tarkistaa onko </a:t>
            </a:r>
            <a:r>
              <a:rPr lang="fi-FI" dirty="0">
                <a:latin typeface="Courier New" panose="02070309020205020404" pitchFamily="49" charset="0"/>
                <a:cs typeface="Courier New" panose="02070309020205020404" pitchFamily="49" charset="0"/>
              </a:rPr>
              <a:t>x </a:t>
            </a:r>
            <a:r>
              <a:rPr lang="fi-FI" dirty="0" smtClean="0">
                <a:latin typeface="Times New Roman" panose="02020603050405020304" pitchFamily="18" charset="0"/>
                <a:cs typeface="Times New Roman" panose="02020603050405020304" pitchFamily="18" charset="0"/>
              </a:rPr>
              <a:t>nimenomaan kokonaisluku. Esimerkiksi </a:t>
            </a:r>
            <a:r>
              <a:rPr lang="fi-FI" dirty="0">
                <a:latin typeface="Courier New" panose="02070309020205020404" pitchFamily="49" charset="0"/>
                <a:cs typeface="Courier New" panose="02070309020205020404" pitchFamily="49" charset="0"/>
              </a:rPr>
              <a:t>(</a:t>
            </a:r>
            <a:r>
              <a:rPr lang="fi-FI" dirty="0" err="1">
                <a:latin typeface="Courier New" panose="02070309020205020404" pitchFamily="49" charset="0"/>
                <a:cs typeface="Courier New" panose="02070309020205020404" pitchFamily="49" charset="0"/>
              </a:rPr>
              <a:t>integer</a:t>
            </a: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3) -&gt; #t </a:t>
            </a:r>
            <a:r>
              <a:rPr lang="fi-FI" dirty="0" smtClean="0">
                <a:latin typeface="Times New Roman" panose="02020603050405020304" pitchFamily="18" charset="0"/>
                <a:cs typeface="Times New Roman" panose="02020603050405020304" pitchFamily="18" charset="0"/>
              </a:rPr>
              <a:t>mutta </a:t>
            </a:r>
            <a:r>
              <a:rPr lang="fi-FI" dirty="0">
                <a:latin typeface="Courier New" panose="02070309020205020404" pitchFamily="49" charset="0"/>
                <a:cs typeface="Courier New" panose="02070309020205020404" pitchFamily="49" charset="0"/>
              </a:rPr>
              <a:t>(</a:t>
            </a:r>
            <a:r>
              <a:rPr lang="fi-FI" dirty="0" err="1">
                <a:latin typeface="Courier New" panose="02070309020205020404" pitchFamily="49" charset="0"/>
                <a:cs typeface="Courier New" panose="02070309020205020404" pitchFamily="49" charset="0"/>
              </a:rPr>
              <a:t>integer</a:t>
            </a: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3.14159) </a:t>
            </a:r>
            <a:r>
              <a:rPr lang="fi-FI" dirty="0">
                <a:latin typeface="Courier New" panose="02070309020205020404" pitchFamily="49" charset="0"/>
                <a:cs typeface="Courier New" panose="02070309020205020404" pitchFamily="49" charset="0"/>
              </a:rPr>
              <a:t>-&gt; </a:t>
            </a:r>
            <a:r>
              <a:rPr lang="fi-FI" dirty="0" smtClean="0">
                <a:latin typeface="Courier New" panose="02070309020205020404" pitchFamily="49" charset="0"/>
                <a:cs typeface="Courier New" panose="02070309020205020404" pitchFamily="49" charset="0"/>
              </a:rPr>
              <a:t>#f </a:t>
            </a:r>
            <a:endParaRPr lang="fi-FI" dirty="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string</a:t>
            </a:r>
            <a:r>
              <a:rPr lang="fi-FI" dirty="0" smtClean="0">
                <a:latin typeface="Courier New" panose="02070309020205020404" pitchFamily="49" charset="0"/>
                <a:cs typeface="Courier New" panose="02070309020205020404" pitchFamily="49" charset="0"/>
              </a:rPr>
              <a:t>? x)</a:t>
            </a:r>
            <a:r>
              <a:rPr lang="fi-FI" dirty="0" smtClean="0">
                <a:latin typeface="Times New Roman" panose="02020603050405020304" pitchFamily="18" charset="0"/>
                <a:cs typeface="Times New Roman" panose="02020603050405020304" pitchFamily="18" charset="0"/>
              </a:rPr>
              <a:t>tarkistaa onko </a:t>
            </a:r>
            <a:r>
              <a:rPr lang="fi-FI" dirty="0" smtClean="0">
                <a:latin typeface="Courier New" panose="02070309020205020404" pitchFamily="49" charset="0"/>
                <a:cs typeface="Courier New" panose="02070309020205020404" pitchFamily="49" charset="0"/>
              </a:rPr>
              <a:t>x </a:t>
            </a:r>
            <a:r>
              <a:rPr lang="fi-FI" dirty="0" smtClean="0">
                <a:latin typeface="Times New Roman" panose="02020603050405020304" pitchFamily="18" charset="0"/>
                <a:cs typeface="Times New Roman" panose="02020603050405020304" pitchFamily="18" charset="0"/>
              </a:rPr>
              <a:t>merkkijono. Esimerkiksi </a:t>
            </a:r>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string</a:t>
            </a:r>
            <a:r>
              <a:rPr lang="fi-FI" dirty="0" smtClean="0">
                <a:latin typeface="Courier New" panose="02070309020205020404" pitchFamily="49" charset="0"/>
                <a:cs typeface="Courier New" panose="02070309020205020404" pitchFamily="49" charset="0"/>
              </a:rPr>
              <a:t>? ”Joo, olen merkkijono”) -&gt; #t</a:t>
            </a:r>
            <a:r>
              <a:rPr lang="fi-FI" dirty="0" smtClean="0">
                <a:latin typeface="Times New Roman" panose="02020603050405020304" pitchFamily="18" charset="0"/>
                <a:cs typeface="Times New Roman" panose="02020603050405020304" pitchFamily="18" charset="0"/>
              </a:rPr>
              <a:t>.</a:t>
            </a:r>
          </a:p>
          <a:p>
            <a:r>
              <a:rPr lang="fi-FI" dirty="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symbol</a:t>
            </a:r>
            <a:r>
              <a:rPr lang="fi-FI" dirty="0" smtClean="0">
                <a:latin typeface="Courier New" panose="02070309020205020404" pitchFamily="49" charset="0"/>
                <a:cs typeface="Courier New" panose="02070309020205020404" pitchFamily="49" charset="0"/>
              </a:rPr>
              <a:t>? </a:t>
            </a:r>
            <a:r>
              <a:rPr lang="fi-FI" dirty="0">
                <a:latin typeface="Courier New" panose="02070309020205020404" pitchFamily="49" charset="0"/>
                <a:cs typeface="Courier New" panose="02070309020205020404" pitchFamily="49" charset="0"/>
              </a:rPr>
              <a:t>x)</a:t>
            </a:r>
            <a:r>
              <a:rPr lang="fi-FI" dirty="0">
                <a:latin typeface="Times New Roman" panose="02020603050405020304" pitchFamily="18" charset="0"/>
                <a:cs typeface="Times New Roman" panose="02020603050405020304" pitchFamily="18" charset="0"/>
              </a:rPr>
              <a:t>tarkistaa onko </a:t>
            </a:r>
            <a:r>
              <a:rPr lang="fi-FI" dirty="0">
                <a:latin typeface="Courier New" panose="02070309020205020404" pitchFamily="49" charset="0"/>
                <a:cs typeface="Courier New" panose="02070309020205020404" pitchFamily="49" charset="0"/>
              </a:rPr>
              <a:t>x </a:t>
            </a:r>
            <a:r>
              <a:rPr lang="fi-FI" dirty="0" smtClean="0">
                <a:latin typeface="Times New Roman" panose="02020603050405020304" pitchFamily="18" charset="0"/>
                <a:cs typeface="Times New Roman" panose="02020603050405020304" pitchFamily="18" charset="0"/>
              </a:rPr>
              <a:t>ns. symboli (Selitetään myöhemmillä tunneilla!). </a:t>
            </a:r>
            <a:r>
              <a:rPr lang="fi-FI" dirty="0">
                <a:latin typeface="Times New Roman" panose="02020603050405020304" pitchFamily="18" charset="0"/>
                <a:cs typeface="Times New Roman" panose="02020603050405020304" pitchFamily="18" charset="0"/>
              </a:rPr>
              <a:t>Esimerkiksi </a:t>
            </a:r>
            <a:r>
              <a:rPr lang="fi-FI" dirty="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symbol</a:t>
            </a:r>
            <a:r>
              <a:rPr lang="fi-FI" dirty="0" smtClean="0">
                <a:latin typeface="Courier New" panose="02070309020205020404" pitchFamily="49" charset="0"/>
                <a:cs typeface="Courier New" panose="02070309020205020404" pitchFamily="49" charset="0"/>
              </a:rPr>
              <a:t>? ’cembalo) </a:t>
            </a:r>
            <a:r>
              <a:rPr lang="fi-FI" dirty="0">
                <a:latin typeface="Courier New" panose="02070309020205020404" pitchFamily="49" charset="0"/>
                <a:cs typeface="Courier New" panose="02070309020205020404" pitchFamily="49" charset="0"/>
              </a:rPr>
              <a:t>-&gt; #t</a:t>
            </a:r>
            <a:r>
              <a:rPr lang="fi-FI" dirty="0" smtClean="0">
                <a:latin typeface="Times New Roman" panose="02020603050405020304" pitchFamily="18" charset="0"/>
                <a:cs typeface="Times New Roman" panose="02020603050405020304" pitchFamily="18" charset="0"/>
              </a:rPr>
              <a:t>.</a:t>
            </a: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list</a:t>
            </a:r>
            <a:r>
              <a:rPr lang="fi-FI" dirty="0" smtClean="0">
                <a:latin typeface="Courier New" panose="02070309020205020404" pitchFamily="49" charset="0"/>
                <a:cs typeface="Courier New" panose="02070309020205020404" pitchFamily="49" charset="0"/>
              </a:rPr>
              <a:t>? </a:t>
            </a:r>
            <a:r>
              <a:rPr lang="fi-FI" dirty="0">
                <a:latin typeface="Courier New" panose="02070309020205020404" pitchFamily="49" charset="0"/>
                <a:cs typeface="Courier New" panose="02070309020205020404" pitchFamily="49" charset="0"/>
              </a:rPr>
              <a:t>x)</a:t>
            </a:r>
            <a:r>
              <a:rPr lang="fi-FI" dirty="0">
                <a:latin typeface="Times New Roman" panose="02020603050405020304" pitchFamily="18" charset="0"/>
                <a:cs typeface="Times New Roman" panose="02020603050405020304" pitchFamily="18" charset="0"/>
              </a:rPr>
              <a:t>tarkistaa onko </a:t>
            </a:r>
            <a:r>
              <a:rPr lang="fi-FI" dirty="0">
                <a:latin typeface="Courier New" panose="02070309020205020404" pitchFamily="49" charset="0"/>
                <a:cs typeface="Courier New" panose="02070309020205020404" pitchFamily="49" charset="0"/>
              </a:rPr>
              <a:t>x </a:t>
            </a:r>
            <a:r>
              <a:rPr lang="fi-FI" dirty="0" smtClean="0">
                <a:latin typeface="Times New Roman" panose="02020603050405020304" pitchFamily="18" charset="0"/>
                <a:cs typeface="Times New Roman" panose="02020603050405020304" pitchFamily="18" charset="0"/>
              </a:rPr>
              <a:t>lista </a:t>
            </a:r>
            <a:r>
              <a:rPr lang="fi-FI" dirty="0">
                <a:latin typeface="Times New Roman" panose="02020603050405020304" pitchFamily="18" charset="0"/>
                <a:cs typeface="Times New Roman" panose="02020603050405020304" pitchFamily="18" charset="0"/>
              </a:rPr>
              <a:t>(Selitetään myöhemmillä tunneilla!). Esimerkiksi </a:t>
            </a:r>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list</a:t>
            </a:r>
            <a:r>
              <a:rPr lang="fi-FI" dirty="0" smtClean="0">
                <a:latin typeface="Courier New" panose="02070309020205020404" pitchFamily="49" charset="0"/>
                <a:cs typeface="Courier New" panose="02070309020205020404" pitchFamily="49" charset="0"/>
              </a:rPr>
              <a:t>? ’(olen lista)) </a:t>
            </a:r>
            <a:r>
              <a:rPr lang="fi-FI" dirty="0">
                <a:latin typeface="Courier New" panose="02070309020205020404" pitchFamily="49" charset="0"/>
                <a:cs typeface="Courier New" panose="02070309020205020404" pitchFamily="49" charset="0"/>
              </a:rPr>
              <a:t>-&gt; #t</a:t>
            </a:r>
            <a:r>
              <a:rPr lang="fi-FI" dirty="0">
                <a:latin typeface="Times New Roman" panose="02020603050405020304" pitchFamily="18" charset="0"/>
                <a:cs typeface="Times New Roman" panose="02020603050405020304" pitchFamily="18" charset="0"/>
              </a:rPr>
              <a:t>.</a:t>
            </a:r>
          </a:p>
          <a:p>
            <a:endParaRPr lang="fi-FI" dirty="0" smtClean="0">
              <a:latin typeface="Times New Roman" panose="02020603050405020304" pitchFamily="18" charset="0"/>
              <a:cs typeface="Times New Roman" panose="02020603050405020304" pitchFamily="18" charset="0"/>
            </a:endParaRPr>
          </a:p>
          <a:p>
            <a:endParaRPr lang="fi-FI" dirty="0">
              <a:latin typeface="Times New Roman" panose="02020603050405020304" pitchFamily="18" charset="0"/>
              <a:cs typeface="Times New Roman" panose="02020603050405020304" pitchFamily="18" charset="0"/>
            </a:endParaRPr>
          </a:p>
          <a:p>
            <a:endParaRPr lang="fi-FI" dirty="0" smtClean="0">
              <a:latin typeface="Times New Roman" panose="02020603050405020304" pitchFamily="18" charset="0"/>
              <a:cs typeface="Times New Roman" panose="02020603050405020304" pitchFamily="18" charset="0"/>
            </a:endParaRPr>
          </a:p>
          <a:p>
            <a:endParaRPr lang="fi-FI"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625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76199"/>
            <a:ext cx="10515600" cy="803564"/>
          </a:xfrm>
        </p:spPr>
        <p:txBody>
          <a:bodyPr>
            <a:normAutofit/>
          </a:bodyPr>
          <a:lstStyle/>
          <a:p>
            <a:pPr algn="ctr"/>
            <a:r>
              <a:rPr lang="fi-FI" dirty="0" smtClean="0">
                <a:solidFill>
                  <a:schemeClr val="accent4">
                    <a:lumMod val="50000"/>
                  </a:schemeClr>
                </a:solidFill>
                <a:latin typeface="Copperplate Gothic Light" panose="020E0507020206020404" pitchFamily="34" charset="0"/>
              </a:rPr>
              <a:t>Vertailufunktioiden kääntö</a:t>
            </a:r>
            <a:endParaRPr lang="fi-FI" dirty="0" smtClean="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609600"/>
            <a:ext cx="10515600" cy="6918542"/>
          </a:xfrm>
        </p:spPr>
        <p:txBody>
          <a:bodyPr>
            <a:normAutofit/>
          </a:bodyPr>
          <a:lstStyle/>
          <a:p>
            <a:pPr marL="0" indent="0">
              <a:buNone/>
            </a:pPr>
            <a:r>
              <a:rPr lang="fi-FI" dirty="0" smtClean="0">
                <a:latin typeface="Times New Roman" panose="02020603050405020304" pitchFamily="18" charset="0"/>
                <a:cs typeface="Times New Roman" panose="02020603050405020304" pitchFamily="18" charset="0"/>
              </a:rPr>
              <a:t>Vertailuf</a:t>
            </a:r>
            <a:r>
              <a:rPr lang="fi-FI" dirty="0" smtClean="0">
                <a:latin typeface="Times New Roman" panose="02020603050405020304" pitchFamily="18" charset="0"/>
                <a:cs typeface="Times New Roman" panose="02020603050405020304" pitchFamily="18" charset="0"/>
              </a:rPr>
              <a:t>unktioita tai niiden palauttamia totuusarvoja voi kääntää vastakohdakseen funktiolla </a:t>
            </a:r>
            <a:r>
              <a:rPr lang="fi-FI" dirty="0" err="1" smtClean="0">
                <a:latin typeface="Courier New" panose="02070309020205020404" pitchFamily="49" charset="0"/>
                <a:cs typeface="Courier New" panose="02070309020205020404" pitchFamily="49" charset="0"/>
              </a:rPr>
              <a:t>not</a:t>
            </a:r>
            <a:r>
              <a:rPr lang="fi-FI" dirty="0" smtClean="0">
                <a:latin typeface="Times New Roman" panose="02020603050405020304" pitchFamily="18" charset="0"/>
                <a:cs typeface="Times New Roman" panose="02020603050405020304" pitchFamily="18" charset="0"/>
              </a:rPr>
              <a:t> (”ei”):</a:t>
            </a: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not</a:t>
            </a:r>
            <a:r>
              <a:rPr lang="fi-FI" dirty="0" smtClean="0">
                <a:latin typeface="Courier New" panose="02070309020205020404" pitchFamily="49" charset="0"/>
                <a:cs typeface="Courier New" panose="02070309020205020404" pitchFamily="49" charset="0"/>
              </a:rPr>
              <a:t> jotakin)</a:t>
            </a:r>
            <a:r>
              <a:rPr lang="fi-FI" dirty="0" smtClean="0">
                <a:latin typeface="Times New Roman" panose="02020603050405020304" pitchFamily="18" charset="0"/>
                <a:cs typeface="Times New Roman" panose="02020603050405020304" pitchFamily="18" charset="0"/>
              </a:rPr>
              <a:t>tarkistaa onko argumentti </a:t>
            </a:r>
            <a:r>
              <a:rPr lang="fi-FI" dirty="0">
                <a:latin typeface="Courier New" panose="02070309020205020404" pitchFamily="49" charset="0"/>
                <a:cs typeface="Courier New" panose="02070309020205020404" pitchFamily="49" charset="0"/>
              </a:rPr>
              <a:t>jotakin</a:t>
            </a:r>
            <a:r>
              <a:rPr lang="fi-FI" dirty="0" smtClean="0">
                <a:latin typeface="Times New Roman" panose="02020603050405020304" pitchFamily="18" charset="0"/>
                <a:cs typeface="Times New Roman" panose="02020603050405020304" pitchFamily="18" charset="0"/>
              </a:rPr>
              <a:t> epätosi, eli </a:t>
            </a:r>
            <a:r>
              <a:rPr lang="fi-FI" dirty="0" smtClean="0">
                <a:latin typeface="Courier New" panose="02070309020205020404" pitchFamily="49" charset="0"/>
                <a:cs typeface="Courier New" panose="02070309020205020404" pitchFamily="49" charset="0"/>
              </a:rPr>
              <a:t>#f</a:t>
            </a:r>
            <a:r>
              <a:rPr lang="fi-FI" dirty="0" smtClean="0">
                <a:latin typeface="Times New Roman" panose="02020603050405020304" pitchFamily="18" charset="0"/>
                <a:cs typeface="Times New Roman" panose="02020603050405020304" pitchFamily="18" charset="0"/>
              </a:rPr>
              <a:t>, jolloin palauttaa </a:t>
            </a:r>
            <a:r>
              <a:rPr lang="fi-FI" dirty="0">
                <a:latin typeface="Courier New" panose="02070309020205020404" pitchFamily="49" charset="0"/>
                <a:cs typeface="Courier New" panose="02070309020205020404" pitchFamily="49" charset="0"/>
              </a:rPr>
              <a:t>#t</a:t>
            </a:r>
            <a:r>
              <a:rPr lang="fi-FI" dirty="0">
                <a:latin typeface="Times New Roman" panose="02020603050405020304" pitchFamily="18" charset="0"/>
                <a:cs typeface="Times New Roman" panose="02020603050405020304" pitchFamily="18" charset="0"/>
              </a:rPr>
              <a:t>:n muuten </a:t>
            </a:r>
            <a:r>
              <a:rPr lang="fi-FI" dirty="0">
                <a:latin typeface="Courier New" panose="02070309020205020404" pitchFamily="49" charset="0"/>
                <a:cs typeface="Courier New" panose="02070309020205020404" pitchFamily="49" charset="0"/>
              </a:rPr>
              <a:t>#f</a:t>
            </a:r>
            <a:r>
              <a:rPr lang="fi-FI" dirty="0">
                <a:latin typeface="Times New Roman" panose="02020603050405020304" pitchFamily="18" charset="0"/>
                <a:cs typeface="Times New Roman" panose="02020603050405020304" pitchFamily="18" charset="0"/>
              </a:rPr>
              <a:t>:n</a:t>
            </a:r>
            <a:r>
              <a:rPr lang="fi-FI" dirty="0" smtClean="0">
                <a:latin typeface="Times New Roman" panose="02020603050405020304" pitchFamily="18" charset="0"/>
                <a:cs typeface="Times New Roman" panose="02020603050405020304" pitchFamily="18" charset="0"/>
              </a:rPr>
              <a:t>.</a:t>
            </a: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Esimerkkejä:</a:t>
            </a:r>
          </a:p>
          <a:p>
            <a:pPr lvl="1"/>
            <a:r>
              <a:rPr lang="fi-FI" dirty="0">
                <a:latin typeface="Courier New" panose="02070309020205020404" pitchFamily="49" charset="0"/>
                <a:cs typeface="Courier New" panose="02070309020205020404" pitchFamily="49" charset="0"/>
              </a:rPr>
              <a:t>(</a:t>
            </a:r>
            <a:r>
              <a:rPr lang="fi-FI" dirty="0" err="1">
                <a:latin typeface="Courier New" panose="02070309020205020404" pitchFamily="49" charset="0"/>
                <a:cs typeface="Courier New" panose="02070309020205020404" pitchFamily="49" charset="0"/>
              </a:rPr>
              <a:t>not</a:t>
            </a: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equal</a:t>
            </a:r>
            <a:r>
              <a:rPr lang="fi-FI" dirty="0" smtClean="0">
                <a:latin typeface="Courier New" panose="02070309020205020404" pitchFamily="49" charset="0"/>
                <a:cs typeface="Courier New" panose="02070309020205020404" pitchFamily="49" charset="0"/>
              </a:rPr>
              <a:t>? asia1 asia2)) </a:t>
            </a:r>
            <a:r>
              <a:rPr lang="fi-FI" dirty="0" smtClean="0">
                <a:latin typeface="Times New Roman" panose="02020603050405020304" pitchFamily="18" charset="0"/>
                <a:cs typeface="Times New Roman" panose="02020603050405020304" pitchFamily="18" charset="0"/>
              </a:rPr>
              <a:t>tarkistaa eroavatko </a:t>
            </a:r>
            <a:r>
              <a:rPr lang="fi-FI" dirty="0">
                <a:latin typeface="Courier New" panose="02070309020205020404" pitchFamily="49" charset="0"/>
                <a:cs typeface="Courier New" panose="02070309020205020404" pitchFamily="49" charset="0"/>
              </a:rPr>
              <a:t>asia1 </a:t>
            </a:r>
            <a:r>
              <a:rPr lang="fi-FI" dirty="0">
                <a:latin typeface="Times New Roman" panose="02020603050405020304" pitchFamily="18" charset="0"/>
                <a:cs typeface="Times New Roman" panose="02020603050405020304" pitchFamily="18" charset="0"/>
              </a:rPr>
              <a:t>ja </a:t>
            </a:r>
            <a:r>
              <a:rPr lang="fi-FI" dirty="0" smtClean="0">
                <a:latin typeface="Courier New" panose="02070309020205020404" pitchFamily="49" charset="0"/>
                <a:cs typeface="Courier New" panose="02070309020205020404" pitchFamily="49" charset="0"/>
              </a:rPr>
              <a:t>asia2 </a:t>
            </a:r>
            <a:r>
              <a:rPr lang="fi-FI" dirty="0" smtClean="0">
                <a:latin typeface="Times New Roman" panose="02020603050405020304" pitchFamily="18" charset="0"/>
                <a:cs typeface="Times New Roman" panose="02020603050405020304" pitchFamily="18" charset="0"/>
              </a:rPr>
              <a:t>jotenkin toisistaan, jolloin palauttaa </a:t>
            </a:r>
            <a:r>
              <a:rPr lang="fi-FI" dirty="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t</a:t>
            </a:r>
            <a:r>
              <a:rPr lang="fi-FI" dirty="0" smtClean="0">
                <a:latin typeface="Times New Roman" panose="02020603050405020304" pitchFamily="18" charset="0"/>
                <a:cs typeface="Times New Roman" panose="02020603050405020304" pitchFamily="18" charset="0"/>
              </a:rPr>
              <a:t>:n, </a:t>
            </a:r>
            <a:r>
              <a:rPr lang="fi-FI" dirty="0">
                <a:latin typeface="Times New Roman" panose="02020603050405020304" pitchFamily="18" charset="0"/>
                <a:cs typeface="Times New Roman" panose="02020603050405020304" pitchFamily="18" charset="0"/>
              </a:rPr>
              <a:t>muuten </a:t>
            </a:r>
            <a:r>
              <a:rPr lang="fi-FI" dirty="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f</a:t>
            </a:r>
            <a:r>
              <a:rPr lang="fi-FI" dirty="0" smtClean="0">
                <a:latin typeface="Times New Roman" panose="02020603050405020304" pitchFamily="18" charset="0"/>
                <a:cs typeface="Times New Roman" panose="02020603050405020304" pitchFamily="18" charset="0"/>
              </a:rPr>
              <a:t>:n (jos ne sisältävät samanlaiset arvot).</a:t>
            </a:r>
          </a:p>
          <a:p>
            <a:pPr lvl="1"/>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not</a:t>
            </a:r>
            <a:r>
              <a:rPr lang="fi-FI" dirty="0" smtClean="0">
                <a:latin typeface="Courier New" panose="02070309020205020404" pitchFamily="49" charset="0"/>
                <a:cs typeface="Courier New" panose="02070309020205020404" pitchFamily="49" charset="0"/>
              </a:rPr>
              <a:t> (</a:t>
            </a:r>
            <a:r>
              <a:rPr lang="fi-FI" dirty="0" err="1" smtClean="0">
                <a:latin typeface="Courier New" panose="02070309020205020404" pitchFamily="49" charset="0"/>
                <a:cs typeface="Courier New" panose="02070309020205020404" pitchFamily="49" charset="0"/>
              </a:rPr>
              <a:t>zero</a:t>
            </a:r>
            <a:r>
              <a:rPr lang="fi-FI" dirty="0" smtClean="0">
                <a:latin typeface="Courier New" panose="02070309020205020404" pitchFamily="49" charset="0"/>
                <a:cs typeface="Courier New" panose="02070309020205020404" pitchFamily="49" charset="0"/>
              </a:rPr>
              <a:t>? </a:t>
            </a:r>
            <a:r>
              <a:rPr lang="fi-FI" dirty="0">
                <a:latin typeface="Courier New" panose="02070309020205020404" pitchFamily="49" charset="0"/>
                <a:cs typeface="Courier New" panose="02070309020205020404" pitchFamily="49" charset="0"/>
              </a:rPr>
              <a:t>n</a:t>
            </a:r>
            <a:r>
              <a:rPr lang="fi-FI" dirty="0" smtClean="0">
                <a:latin typeface="Courier New" panose="02070309020205020404" pitchFamily="49" charset="0"/>
                <a:cs typeface="Courier New" panose="02070309020205020404" pitchFamily="49" charset="0"/>
              </a:rPr>
              <a:t>))</a:t>
            </a:r>
            <a:r>
              <a:rPr lang="fi-FI" dirty="0" smtClean="0">
                <a:latin typeface="Times New Roman" panose="02020603050405020304" pitchFamily="18" charset="0"/>
                <a:cs typeface="Times New Roman" panose="02020603050405020304" pitchFamily="18" charset="0"/>
              </a:rPr>
              <a:t>tarkistaa onko luku </a:t>
            </a:r>
            <a:r>
              <a:rPr lang="fi-FI" dirty="0" smtClean="0">
                <a:latin typeface="Courier New" panose="02070309020205020404" pitchFamily="49" charset="0"/>
                <a:cs typeface="Courier New" panose="02070309020205020404" pitchFamily="49" charset="0"/>
              </a:rPr>
              <a:t>n</a:t>
            </a:r>
            <a:r>
              <a:rPr lang="fi-FI" dirty="0" smtClean="0">
                <a:latin typeface="Times New Roman" panose="02020603050405020304" pitchFamily="18" charset="0"/>
                <a:cs typeface="Times New Roman" panose="02020603050405020304" pitchFamily="18" charset="0"/>
              </a:rPr>
              <a:t> jotain muuta kuin nolla. Jos on, palauttaa </a:t>
            </a:r>
            <a:r>
              <a:rPr lang="fi-FI" dirty="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t</a:t>
            </a:r>
            <a:r>
              <a:rPr lang="fi-FI" dirty="0" smtClean="0">
                <a:latin typeface="Times New Roman" panose="02020603050405020304" pitchFamily="18" charset="0"/>
                <a:cs typeface="Times New Roman" panose="02020603050405020304" pitchFamily="18" charset="0"/>
              </a:rPr>
              <a:t>:n muuten </a:t>
            </a:r>
            <a:r>
              <a:rPr lang="fi-FI" dirty="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f</a:t>
            </a:r>
            <a:r>
              <a:rPr lang="fi-FI" dirty="0" smtClean="0">
                <a:latin typeface="Times New Roman" panose="02020603050405020304" pitchFamily="18" charset="0"/>
                <a:cs typeface="Times New Roman" panose="02020603050405020304" pitchFamily="18" charset="0"/>
              </a:rPr>
              <a:t>:n, mikäli </a:t>
            </a:r>
            <a:r>
              <a:rPr lang="fi-FI" dirty="0">
                <a:latin typeface="Courier New" panose="02070309020205020404" pitchFamily="49" charset="0"/>
                <a:cs typeface="Courier New" panose="02070309020205020404" pitchFamily="49" charset="0"/>
              </a:rPr>
              <a:t>n</a:t>
            </a: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on nolla.</a:t>
            </a:r>
            <a:endParaRPr lang="fi-FI"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119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76199"/>
            <a:ext cx="10515600" cy="803564"/>
          </a:xfrm>
        </p:spPr>
        <p:txBody>
          <a:bodyPr>
            <a:normAutofit/>
          </a:bodyPr>
          <a:lstStyle/>
          <a:p>
            <a:pPr algn="ctr"/>
            <a:r>
              <a:rPr lang="fi-FI" dirty="0" smtClean="0">
                <a:solidFill>
                  <a:schemeClr val="accent4">
                    <a:lumMod val="50000"/>
                  </a:schemeClr>
                </a:solidFill>
                <a:latin typeface="Copperplate Gothic Light" panose="020E0507020206020404" pitchFamily="34" charset="0"/>
              </a:rPr>
              <a:t>Vertailufunktioiden yhdistely</a:t>
            </a:r>
            <a:endParaRPr lang="fi-FI" dirty="0" smtClean="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609600"/>
            <a:ext cx="10515600" cy="6918542"/>
          </a:xfrm>
        </p:spPr>
        <p:txBody>
          <a:bodyPr>
            <a:normAutofit/>
          </a:bodyPr>
          <a:lstStyle/>
          <a:p>
            <a:pPr marL="0" indent="0">
              <a:buNone/>
            </a:pPr>
            <a:r>
              <a:rPr lang="fi-FI" dirty="0" smtClean="0">
                <a:latin typeface="Times New Roman" panose="02020603050405020304" pitchFamily="18" charset="0"/>
                <a:cs typeface="Times New Roman" panose="02020603050405020304" pitchFamily="18" charset="0"/>
              </a:rPr>
              <a:t>Vertailuf</a:t>
            </a:r>
            <a:r>
              <a:rPr lang="fi-FI" dirty="0" smtClean="0">
                <a:latin typeface="Times New Roman" panose="02020603050405020304" pitchFamily="18" charset="0"/>
                <a:cs typeface="Times New Roman" panose="02020603050405020304" pitchFamily="18" charset="0"/>
              </a:rPr>
              <a:t>unktioita tai niiden palauttamia totuusarvoja voi yhdistellä funktioilla </a:t>
            </a:r>
            <a:r>
              <a:rPr lang="fi-FI" dirty="0" smtClean="0">
                <a:latin typeface="Courier New" panose="02070309020205020404" pitchFamily="49" charset="0"/>
                <a:cs typeface="Courier New" panose="02070309020205020404" pitchFamily="49" charset="0"/>
              </a:rPr>
              <a:t>and</a:t>
            </a:r>
            <a:r>
              <a:rPr lang="fi-FI" dirty="0" smtClean="0">
                <a:latin typeface="Times New Roman" panose="02020603050405020304" pitchFamily="18" charset="0"/>
                <a:cs typeface="Times New Roman" panose="02020603050405020304" pitchFamily="18" charset="0"/>
              </a:rPr>
              <a:t> (”ja”) sekä </a:t>
            </a:r>
            <a:r>
              <a:rPr lang="fi-FI" dirty="0" err="1" smtClean="0">
                <a:latin typeface="Courier New" panose="02070309020205020404" pitchFamily="49" charset="0"/>
                <a:cs typeface="Courier New" panose="02070309020205020404" pitchFamily="49" charset="0"/>
              </a:rPr>
              <a:t>or</a:t>
            </a:r>
            <a:r>
              <a:rPr lang="fi-FI" dirty="0" smtClean="0">
                <a:latin typeface="Times New Roman" panose="02020603050405020304" pitchFamily="18" charset="0"/>
                <a:cs typeface="Times New Roman" panose="02020603050405020304" pitchFamily="18" charset="0"/>
              </a:rPr>
              <a:t> (”tai”):</a:t>
            </a: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(and arg1 arg2 … </a:t>
            </a:r>
            <a:r>
              <a:rPr lang="fi-FI" dirty="0" err="1" smtClean="0">
                <a:latin typeface="Courier New" panose="02070309020205020404" pitchFamily="49" charset="0"/>
                <a:cs typeface="Courier New" panose="02070309020205020404" pitchFamily="49" charset="0"/>
              </a:rPr>
              <a:t>argn</a:t>
            </a:r>
            <a:r>
              <a:rPr lang="fi-FI" dirty="0" smtClean="0">
                <a:latin typeface="Courier New" panose="02070309020205020404" pitchFamily="49" charset="0"/>
                <a:cs typeface="Courier New" panose="02070309020205020404" pitchFamily="49" charset="0"/>
              </a:rPr>
              <a:t>)</a:t>
            </a:r>
            <a:r>
              <a:rPr lang="fi-FI" dirty="0" smtClean="0">
                <a:latin typeface="Times New Roman" panose="02020603050405020304" pitchFamily="18" charset="0"/>
                <a:cs typeface="Times New Roman" panose="02020603050405020304" pitchFamily="18" charset="0"/>
              </a:rPr>
              <a:t>tarkistaa onko kaikki annetut argumentit </a:t>
            </a:r>
            <a:r>
              <a:rPr lang="fi-FI" dirty="0" smtClean="0">
                <a:latin typeface="Courier New" panose="02070309020205020404" pitchFamily="49" charset="0"/>
                <a:cs typeface="Courier New" panose="02070309020205020404" pitchFamily="49" charset="0"/>
              </a:rPr>
              <a:t>arg1:</a:t>
            </a:r>
            <a:r>
              <a:rPr lang="fi-FI" dirty="0" smtClean="0">
                <a:latin typeface="Times New Roman" panose="02020603050405020304" pitchFamily="18" charset="0"/>
                <a:cs typeface="Times New Roman" panose="02020603050405020304" pitchFamily="18" charset="0"/>
              </a:rPr>
              <a:t>stä</a:t>
            </a:r>
            <a:r>
              <a:rPr lang="fi-FI" dirty="0" smtClean="0">
                <a:latin typeface="Courier New" panose="02070309020205020404" pitchFamily="49" charset="0"/>
                <a:cs typeface="Courier New" panose="02070309020205020404" pitchFamily="49" charset="0"/>
              </a:rPr>
              <a:t> </a:t>
            </a:r>
            <a:r>
              <a:rPr lang="fi-FI" dirty="0" err="1" smtClean="0">
                <a:latin typeface="Courier New" panose="02070309020205020404" pitchFamily="49" charset="0"/>
                <a:cs typeface="Courier New" panose="02070309020205020404" pitchFamily="49" charset="0"/>
              </a:rPr>
              <a:t>argn:</a:t>
            </a:r>
            <a:r>
              <a:rPr lang="fi-FI" dirty="0" err="1" smtClean="0">
                <a:latin typeface="Times New Roman" panose="02020603050405020304" pitchFamily="18" charset="0"/>
                <a:cs typeface="Times New Roman" panose="02020603050405020304" pitchFamily="18" charset="0"/>
              </a:rPr>
              <a:t>ään</a:t>
            </a:r>
            <a:r>
              <a:rPr lang="fi-FI" dirty="0" smtClean="0">
                <a:latin typeface="Times New Roman" panose="02020603050405020304" pitchFamily="18" charset="0"/>
                <a:cs typeface="Times New Roman" panose="02020603050405020304" pitchFamily="18" charset="0"/>
              </a:rPr>
              <a:t> tosia ”laajassa merkityksessä”, eli mitä tahansa muuta kuin epätosia (</a:t>
            </a:r>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f:</a:t>
            </a:r>
            <a:r>
              <a:rPr lang="fi-FI" dirty="0" err="1" smtClean="0">
                <a:latin typeface="Times New Roman" panose="02020603050405020304" pitchFamily="18" charset="0"/>
                <a:cs typeface="Times New Roman" panose="02020603050405020304" pitchFamily="18" charset="0"/>
              </a:rPr>
              <a:t>iä</a:t>
            </a:r>
            <a:r>
              <a:rPr lang="fi-FI" dirty="0" smtClean="0">
                <a:latin typeface="Times New Roman" panose="02020603050405020304" pitchFamily="18" charset="0"/>
                <a:cs typeface="Times New Roman" panose="02020603050405020304" pitchFamily="18" charset="0"/>
              </a:rPr>
              <a:t>), ja jos ovat, niin palauttaa viimeisen alilausekkeen </a:t>
            </a:r>
            <a:r>
              <a:rPr lang="fi-FI" dirty="0" err="1" smtClean="0">
                <a:latin typeface="Courier New" panose="02070309020205020404" pitchFamily="49" charset="0"/>
                <a:cs typeface="Courier New" panose="02070309020205020404" pitchFamily="49" charset="0"/>
              </a:rPr>
              <a:t>argn:</a:t>
            </a:r>
            <a:r>
              <a:rPr lang="fi-FI" dirty="0" err="1" smtClean="0">
                <a:latin typeface="Times New Roman" panose="02020603050405020304" pitchFamily="18" charset="0"/>
                <a:cs typeface="Times New Roman" panose="02020603050405020304" pitchFamily="18" charset="0"/>
              </a:rPr>
              <a:t>än</a:t>
            </a:r>
            <a:r>
              <a:rPr lang="fi-FI" dirty="0" smtClean="0">
                <a:latin typeface="Times New Roman" panose="02020603050405020304" pitchFamily="18" charset="0"/>
                <a:cs typeface="Times New Roman" panose="02020603050405020304" pitchFamily="18" charset="0"/>
              </a:rPr>
              <a:t> arvon, muuten </a:t>
            </a:r>
            <a:r>
              <a:rPr lang="fi-FI" dirty="0">
                <a:latin typeface="Courier New" panose="02070309020205020404" pitchFamily="49" charset="0"/>
                <a:cs typeface="Courier New" panose="02070309020205020404" pitchFamily="49" charset="0"/>
              </a:rPr>
              <a:t>#f</a:t>
            </a:r>
            <a:r>
              <a:rPr lang="fi-FI" dirty="0">
                <a:latin typeface="Times New Roman" panose="02020603050405020304" pitchFamily="18" charset="0"/>
                <a:cs typeface="Times New Roman" panose="02020603050405020304" pitchFamily="18" charset="0"/>
              </a:rPr>
              <a:t>:n</a:t>
            </a:r>
            <a:r>
              <a:rPr lang="fi-FI" dirty="0" smtClean="0">
                <a:latin typeface="Times New Roman" panose="02020603050405020304" pitchFamily="18" charset="0"/>
                <a:cs typeface="Times New Roman" panose="02020603050405020304" pitchFamily="18" charset="0"/>
              </a:rPr>
              <a:t>.</a:t>
            </a: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Esimerkki:</a:t>
            </a:r>
          </a:p>
          <a:p>
            <a:pPr lvl="1"/>
            <a:r>
              <a:rPr lang="fi-FI" dirty="0" smtClean="0">
                <a:latin typeface="Courier New" panose="02070309020205020404" pitchFamily="49" charset="0"/>
                <a:cs typeface="Courier New" panose="02070309020205020404" pitchFamily="49" charset="0"/>
              </a:rPr>
              <a:t>(and (</a:t>
            </a:r>
            <a:r>
              <a:rPr lang="fi-FI" dirty="0" err="1" smtClean="0">
                <a:latin typeface="Courier New" panose="02070309020205020404" pitchFamily="49" charset="0"/>
                <a:cs typeface="Courier New" panose="02070309020205020404" pitchFamily="49" charset="0"/>
              </a:rPr>
              <a:t>integer</a:t>
            </a:r>
            <a:r>
              <a:rPr lang="fi-FI" dirty="0" smtClean="0">
                <a:latin typeface="Courier New" panose="02070309020205020404" pitchFamily="49" charset="0"/>
                <a:cs typeface="Courier New" panose="02070309020205020404" pitchFamily="49" charset="0"/>
              </a:rPr>
              <a:t>? </a:t>
            </a:r>
            <a:r>
              <a:rPr lang="fi-FI" dirty="0">
                <a:latin typeface="Courier New" panose="02070309020205020404" pitchFamily="49" charset="0"/>
                <a:cs typeface="Courier New" panose="02070309020205020404" pitchFamily="49" charset="0"/>
              </a:rPr>
              <a:t>n</a:t>
            </a:r>
            <a:r>
              <a:rPr lang="fi-FI" dirty="0" smtClean="0">
                <a:latin typeface="Courier New" panose="02070309020205020404" pitchFamily="49" charset="0"/>
                <a:cs typeface="Courier New" panose="02070309020205020404" pitchFamily="49" charset="0"/>
              </a:rPr>
              <a:t>) (&gt; n 3)) </a:t>
            </a:r>
            <a:r>
              <a:rPr lang="fi-FI" dirty="0" smtClean="0">
                <a:latin typeface="Times New Roman" panose="02020603050405020304" pitchFamily="18" charset="0"/>
                <a:cs typeface="Times New Roman" panose="02020603050405020304" pitchFamily="18" charset="0"/>
              </a:rPr>
              <a:t>tarkistaa onko luku </a:t>
            </a:r>
            <a:r>
              <a:rPr lang="fi-FI" dirty="0" smtClean="0">
                <a:latin typeface="Courier New" panose="02070309020205020404" pitchFamily="49" charset="0"/>
                <a:cs typeface="Courier New" panose="02070309020205020404" pitchFamily="49" charset="0"/>
              </a:rPr>
              <a:t>n </a:t>
            </a:r>
            <a:r>
              <a:rPr lang="fi-FI" dirty="0" smtClean="0">
                <a:latin typeface="Times New Roman" panose="02020603050405020304" pitchFamily="18" charset="0"/>
                <a:cs typeface="Times New Roman" panose="02020603050405020304" pitchFamily="18" charset="0"/>
              </a:rPr>
              <a:t>kokonaisluku (ei esimerkiksi desimaaliluku </a:t>
            </a:r>
            <a:r>
              <a:rPr lang="fi-FI" dirty="0" smtClean="0">
                <a:latin typeface="Courier New" panose="02070309020205020404" pitchFamily="49" charset="0"/>
                <a:cs typeface="Courier New" panose="02070309020205020404" pitchFamily="49" charset="0"/>
              </a:rPr>
              <a:t>3.5</a:t>
            </a:r>
            <a:r>
              <a:rPr lang="fi-FI" dirty="0" smtClean="0">
                <a:latin typeface="Times New Roman" panose="02020603050405020304" pitchFamily="18" charset="0"/>
                <a:cs typeface="Times New Roman" panose="02020603050405020304" pitchFamily="18" charset="0"/>
              </a:rPr>
              <a:t>) ja suurempi kuin kolme, jolloin palauttaa </a:t>
            </a:r>
            <a:r>
              <a:rPr lang="fi-FI" dirty="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t</a:t>
            </a:r>
            <a:r>
              <a:rPr lang="fi-FI" dirty="0" smtClean="0">
                <a:latin typeface="Times New Roman" panose="02020603050405020304" pitchFamily="18" charset="0"/>
                <a:cs typeface="Times New Roman" panose="02020603050405020304" pitchFamily="18" charset="0"/>
              </a:rPr>
              <a:t>:n, </a:t>
            </a:r>
            <a:r>
              <a:rPr lang="fi-FI" dirty="0">
                <a:latin typeface="Times New Roman" panose="02020603050405020304" pitchFamily="18" charset="0"/>
                <a:cs typeface="Times New Roman" panose="02020603050405020304" pitchFamily="18" charset="0"/>
              </a:rPr>
              <a:t>muuten </a:t>
            </a:r>
            <a:r>
              <a:rPr lang="fi-FI" dirty="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f</a:t>
            </a:r>
            <a:r>
              <a:rPr lang="fi-FI" dirty="0" smtClean="0">
                <a:latin typeface="Times New Roman" panose="02020603050405020304" pitchFamily="18" charset="0"/>
                <a:cs typeface="Times New Roman" panose="02020603050405020304" pitchFamily="18" charset="0"/>
              </a:rPr>
              <a:t>:n.</a:t>
            </a: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or</a:t>
            </a:r>
            <a:r>
              <a:rPr lang="fi-FI" dirty="0" smtClean="0">
                <a:latin typeface="Courier New" panose="02070309020205020404" pitchFamily="49" charset="0"/>
                <a:cs typeface="Courier New" panose="02070309020205020404" pitchFamily="49" charset="0"/>
              </a:rPr>
              <a:t> </a:t>
            </a:r>
            <a:r>
              <a:rPr lang="fi-FI" dirty="0">
                <a:latin typeface="Courier New" panose="02070309020205020404" pitchFamily="49" charset="0"/>
                <a:cs typeface="Courier New" panose="02070309020205020404" pitchFamily="49" charset="0"/>
              </a:rPr>
              <a:t>arg1 arg2 … </a:t>
            </a:r>
            <a:r>
              <a:rPr lang="fi-FI" dirty="0" err="1">
                <a:latin typeface="Courier New" panose="02070309020205020404" pitchFamily="49" charset="0"/>
                <a:cs typeface="Courier New" panose="02070309020205020404" pitchFamily="49" charset="0"/>
              </a:rPr>
              <a:t>argn</a:t>
            </a:r>
            <a:r>
              <a:rPr lang="fi-FI" dirty="0">
                <a:latin typeface="Courier New" panose="02070309020205020404" pitchFamily="49" charset="0"/>
                <a:cs typeface="Courier New" panose="02070309020205020404" pitchFamily="49" charset="0"/>
              </a:rPr>
              <a:t>)</a:t>
            </a:r>
            <a:r>
              <a:rPr lang="fi-FI" dirty="0">
                <a:latin typeface="Times New Roman" panose="02020603050405020304" pitchFamily="18" charset="0"/>
                <a:cs typeface="Times New Roman" panose="02020603050405020304" pitchFamily="18" charset="0"/>
              </a:rPr>
              <a:t>tarkistaa onko </a:t>
            </a:r>
            <a:r>
              <a:rPr lang="fi-FI" dirty="0" smtClean="0">
                <a:latin typeface="Times New Roman" panose="02020603050405020304" pitchFamily="18" charset="0"/>
                <a:cs typeface="Times New Roman" panose="02020603050405020304" pitchFamily="18" charset="0"/>
              </a:rPr>
              <a:t>yksikään annetuista argumenteista </a:t>
            </a:r>
            <a:r>
              <a:rPr lang="fi-FI" dirty="0">
                <a:latin typeface="Courier New" panose="02070309020205020404" pitchFamily="49" charset="0"/>
                <a:cs typeface="Courier New" panose="02070309020205020404" pitchFamily="49" charset="0"/>
              </a:rPr>
              <a:t>arg1:</a:t>
            </a:r>
            <a:r>
              <a:rPr lang="fi-FI" dirty="0">
                <a:latin typeface="Times New Roman" panose="02020603050405020304" pitchFamily="18" charset="0"/>
                <a:cs typeface="Times New Roman" panose="02020603050405020304" pitchFamily="18" charset="0"/>
              </a:rPr>
              <a:t>stä</a:t>
            </a:r>
            <a:r>
              <a:rPr lang="fi-FI" dirty="0">
                <a:latin typeface="Courier New" panose="02070309020205020404" pitchFamily="49" charset="0"/>
                <a:cs typeface="Courier New" panose="02070309020205020404" pitchFamily="49" charset="0"/>
              </a:rPr>
              <a:t> </a:t>
            </a:r>
            <a:r>
              <a:rPr lang="fi-FI" dirty="0" err="1">
                <a:latin typeface="Courier New" panose="02070309020205020404" pitchFamily="49" charset="0"/>
                <a:cs typeface="Courier New" panose="02070309020205020404" pitchFamily="49" charset="0"/>
              </a:rPr>
              <a:t>argn:</a:t>
            </a:r>
            <a:r>
              <a:rPr lang="fi-FI" dirty="0" err="1">
                <a:latin typeface="Times New Roman" panose="02020603050405020304" pitchFamily="18" charset="0"/>
                <a:cs typeface="Times New Roman" panose="02020603050405020304" pitchFamily="18" charset="0"/>
              </a:rPr>
              <a:t>ään</a:t>
            </a: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tosi </a:t>
            </a:r>
            <a:r>
              <a:rPr lang="fi-FI" dirty="0">
                <a:latin typeface="Times New Roman" panose="02020603050405020304" pitchFamily="18" charset="0"/>
                <a:cs typeface="Times New Roman" panose="02020603050405020304" pitchFamily="18" charset="0"/>
              </a:rPr>
              <a:t>”laajassa merkityksessä”, eli mitä tahansa muuta kuin </a:t>
            </a:r>
            <a:r>
              <a:rPr lang="fi-FI" dirty="0" smtClean="0">
                <a:latin typeface="Courier New" panose="02070309020205020404" pitchFamily="49" charset="0"/>
                <a:cs typeface="Courier New" panose="02070309020205020404" pitchFamily="49" charset="0"/>
              </a:rPr>
              <a:t>#f</a:t>
            </a:r>
            <a:r>
              <a:rPr lang="fi-FI" dirty="0" smtClean="0">
                <a:latin typeface="Times New Roman" panose="02020603050405020304" pitchFamily="18" charset="0"/>
                <a:cs typeface="Times New Roman" panose="02020603050405020304" pitchFamily="18" charset="0"/>
              </a:rPr>
              <a:t>, </a:t>
            </a:r>
            <a:r>
              <a:rPr lang="fi-FI" dirty="0">
                <a:latin typeface="Times New Roman" panose="02020603050405020304" pitchFamily="18" charset="0"/>
                <a:cs typeface="Times New Roman" panose="02020603050405020304" pitchFamily="18" charset="0"/>
              </a:rPr>
              <a:t>ja jos </a:t>
            </a:r>
            <a:r>
              <a:rPr lang="fi-FI" dirty="0" smtClean="0">
                <a:latin typeface="Times New Roman" panose="02020603050405020304" pitchFamily="18" charset="0"/>
                <a:cs typeface="Times New Roman" panose="02020603050405020304" pitchFamily="18" charset="0"/>
              </a:rPr>
              <a:t>on, </a:t>
            </a:r>
            <a:r>
              <a:rPr lang="fi-FI" dirty="0">
                <a:latin typeface="Times New Roman" panose="02020603050405020304" pitchFamily="18" charset="0"/>
                <a:cs typeface="Times New Roman" panose="02020603050405020304" pitchFamily="18" charset="0"/>
              </a:rPr>
              <a:t>niin palauttaa </a:t>
            </a:r>
            <a:r>
              <a:rPr lang="fi-FI" dirty="0" smtClean="0">
                <a:latin typeface="Times New Roman" panose="02020603050405020304" pitchFamily="18" charset="0"/>
                <a:cs typeface="Times New Roman" panose="02020603050405020304" pitchFamily="18" charset="0"/>
              </a:rPr>
              <a:t>ensimmäisen sellaisen alilausekkeen arvon</a:t>
            </a:r>
            <a:r>
              <a:rPr lang="fi-FI" dirty="0">
                <a:latin typeface="Times New Roman" panose="02020603050405020304" pitchFamily="18" charset="0"/>
                <a:cs typeface="Times New Roman" panose="02020603050405020304" pitchFamily="18" charset="0"/>
              </a:rPr>
              <a:t>, muuten </a:t>
            </a:r>
            <a:r>
              <a:rPr lang="fi-FI" dirty="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f</a:t>
            </a:r>
            <a:r>
              <a:rPr lang="fi-FI" dirty="0" smtClean="0">
                <a:latin typeface="Times New Roman" panose="02020603050405020304" pitchFamily="18" charset="0"/>
                <a:cs typeface="Times New Roman" panose="02020603050405020304" pitchFamily="18" charset="0"/>
              </a:rPr>
              <a:t>:n jos kaikki olivat epätosia. </a:t>
            </a:r>
            <a:endParaRPr lang="fi-FI" dirty="0">
              <a:latin typeface="Times New Roman" panose="02020603050405020304" pitchFamily="18" charset="0"/>
              <a:cs typeface="Times New Roman" panose="02020603050405020304" pitchFamily="18" charset="0"/>
            </a:endParaRPr>
          </a:p>
          <a:p>
            <a:pPr lvl="1"/>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or</a:t>
            </a:r>
            <a:r>
              <a:rPr lang="fi-FI" dirty="0" smtClean="0">
                <a:latin typeface="Courier New" panose="02070309020205020404" pitchFamily="49" charset="0"/>
                <a:cs typeface="Courier New" panose="02070309020205020404" pitchFamily="49" charset="0"/>
              </a:rPr>
              <a:t> (</a:t>
            </a:r>
            <a:r>
              <a:rPr lang="fi-FI" dirty="0">
                <a:latin typeface="Courier New" panose="02070309020205020404" pitchFamily="49" charset="0"/>
                <a:cs typeface="Courier New" panose="02070309020205020404" pitchFamily="49" charset="0"/>
              </a:rPr>
              <a:t>&lt;</a:t>
            </a:r>
            <a:r>
              <a:rPr lang="fi-FI" dirty="0" smtClean="0">
                <a:latin typeface="Courier New" panose="02070309020205020404" pitchFamily="49" charset="0"/>
                <a:cs typeface="Courier New" panose="02070309020205020404" pitchFamily="49" charset="0"/>
              </a:rPr>
              <a:t> n 2) </a:t>
            </a:r>
            <a:r>
              <a:rPr lang="fi-FI" dirty="0">
                <a:latin typeface="Courier New" panose="02070309020205020404" pitchFamily="49" charset="0"/>
                <a:cs typeface="Courier New" panose="02070309020205020404" pitchFamily="49" charset="0"/>
              </a:rPr>
              <a:t>(&gt; n 3)) </a:t>
            </a:r>
            <a:r>
              <a:rPr lang="fi-FI" dirty="0">
                <a:latin typeface="Times New Roman" panose="02020603050405020304" pitchFamily="18" charset="0"/>
                <a:cs typeface="Times New Roman" panose="02020603050405020304" pitchFamily="18" charset="0"/>
              </a:rPr>
              <a:t>tarkistaa onko luku </a:t>
            </a:r>
            <a:r>
              <a:rPr lang="fi-FI" dirty="0">
                <a:latin typeface="Courier New" panose="02070309020205020404" pitchFamily="49" charset="0"/>
                <a:cs typeface="Courier New" panose="02070309020205020404" pitchFamily="49" charset="0"/>
              </a:rPr>
              <a:t>n </a:t>
            </a:r>
            <a:r>
              <a:rPr lang="fi-FI" dirty="0" smtClean="0">
                <a:latin typeface="Times New Roman" panose="02020603050405020304" pitchFamily="18" charset="0"/>
                <a:cs typeface="Times New Roman" panose="02020603050405020304" pitchFamily="18" charset="0"/>
              </a:rPr>
              <a:t>joko pienempi kuin kaksi, </a:t>
            </a:r>
            <a:r>
              <a:rPr lang="fi-FI" dirty="0">
                <a:latin typeface="Times New Roman" panose="02020603050405020304" pitchFamily="18" charset="0"/>
                <a:cs typeface="Times New Roman" panose="02020603050405020304" pitchFamily="18" charset="0"/>
              </a:rPr>
              <a:t>t</a:t>
            </a:r>
            <a:r>
              <a:rPr lang="fi-FI" dirty="0" smtClean="0">
                <a:latin typeface="Times New Roman" panose="02020603050405020304" pitchFamily="18" charset="0"/>
                <a:cs typeface="Times New Roman" panose="02020603050405020304" pitchFamily="18" charset="0"/>
              </a:rPr>
              <a:t>ai </a:t>
            </a:r>
            <a:r>
              <a:rPr lang="fi-FI" dirty="0">
                <a:latin typeface="Times New Roman" panose="02020603050405020304" pitchFamily="18" charset="0"/>
                <a:cs typeface="Times New Roman" panose="02020603050405020304" pitchFamily="18" charset="0"/>
              </a:rPr>
              <a:t>suurempi kuin kolme, jolloin palauttaa </a:t>
            </a:r>
            <a:r>
              <a:rPr lang="fi-FI" dirty="0">
                <a:latin typeface="Courier New" panose="02070309020205020404" pitchFamily="49" charset="0"/>
                <a:cs typeface="Courier New" panose="02070309020205020404" pitchFamily="49" charset="0"/>
              </a:rPr>
              <a:t>#t</a:t>
            </a:r>
            <a:r>
              <a:rPr lang="fi-FI" dirty="0">
                <a:latin typeface="Times New Roman" panose="02020603050405020304" pitchFamily="18" charset="0"/>
                <a:cs typeface="Times New Roman" panose="02020603050405020304" pitchFamily="18" charset="0"/>
              </a:rPr>
              <a:t>:n, muuten </a:t>
            </a:r>
            <a:r>
              <a:rPr lang="fi-FI" dirty="0">
                <a:latin typeface="Courier New" panose="02070309020205020404" pitchFamily="49" charset="0"/>
                <a:cs typeface="Courier New" panose="02070309020205020404" pitchFamily="49" charset="0"/>
              </a:rPr>
              <a:t>#f</a:t>
            </a:r>
            <a:r>
              <a:rPr lang="fi-FI" dirty="0">
                <a:latin typeface="Times New Roman" panose="02020603050405020304" pitchFamily="18" charset="0"/>
                <a:cs typeface="Times New Roman" panose="02020603050405020304" pitchFamily="18" charset="0"/>
              </a:rPr>
              <a:t>:n.</a:t>
            </a:r>
          </a:p>
          <a:p>
            <a:endParaRPr lang="fi-FI"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2538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76199"/>
            <a:ext cx="10515600" cy="803564"/>
          </a:xfrm>
        </p:spPr>
        <p:txBody>
          <a:bodyPr>
            <a:normAutofit/>
          </a:bodyPr>
          <a:lstStyle/>
          <a:p>
            <a:pPr algn="ctr"/>
            <a:r>
              <a:rPr lang="fi-FI" dirty="0" smtClean="0">
                <a:solidFill>
                  <a:schemeClr val="accent4">
                    <a:lumMod val="50000"/>
                  </a:schemeClr>
                </a:solidFill>
                <a:latin typeface="Copperplate Gothic Light" panose="020E0507020206020404" pitchFamily="34" charset="0"/>
              </a:rPr>
              <a:t>Erityismuodot, </a:t>
            </a:r>
            <a:r>
              <a:rPr lang="fi-FI" dirty="0" err="1" smtClean="0">
                <a:solidFill>
                  <a:schemeClr val="accent4">
                    <a:lumMod val="50000"/>
                  </a:schemeClr>
                </a:solidFill>
                <a:latin typeface="Copperplate Gothic Light" panose="020E0507020206020404" pitchFamily="34" charset="0"/>
              </a:rPr>
              <a:t>begin</a:t>
            </a:r>
            <a:endParaRPr lang="fi-FI" dirty="0" smtClean="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609600"/>
            <a:ext cx="10515600" cy="6918542"/>
          </a:xfrm>
        </p:spPr>
        <p:txBody>
          <a:bodyPr>
            <a:normAutofit/>
          </a:bodyPr>
          <a:lstStyle/>
          <a:p>
            <a:pPr marL="0" indent="0">
              <a:buNone/>
            </a:pPr>
            <a:r>
              <a:rPr lang="fi-FI" dirty="0" smtClean="0">
                <a:latin typeface="Times New Roman" panose="02020603050405020304" pitchFamily="18" charset="0"/>
                <a:cs typeface="Times New Roman" panose="02020603050405020304" pitchFamily="18" charset="0"/>
              </a:rPr>
              <a:t>Ns. erityismuodot (”</a:t>
            </a:r>
            <a:r>
              <a:rPr lang="fi-FI" i="1" dirty="0" err="1" smtClean="0">
                <a:latin typeface="Times New Roman" panose="02020603050405020304" pitchFamily="18" charset="0"/>
                <a:cs typeface="Times New Roman" panose="02020603050405020304" pitchFamily="18" charset="0"/>
              </a:rPr>
              <a:t>special</a:t>
            </a:r>
            <a:r>
              <a:rPr lang="fi-FI" i="1" dirty="0" smtClean="0">
                <a:latin typeface="Times New Roman" panose="02020603050405020304" pitchFamily="18" charset="0"/>
                <a:cs typeface="Times New Roman" panose="02020603050405020304" pitchFamily="18" charset="0"/>
              </a:rPr>
              <a:t> </a:t>
            </a:r>
            <a:r>
              <a:rPr lang="fi-FI" i="1" dirty="0" err="1" smtClean="0">
                <a:latin typeface="Times New Roman" panose="02020603050405020304" pitchFamily="18" charset="0"/>
                <a:cs typeface="Times New Roman" panose="02020603050405020304" pitchFamily="18" charset="0"/>
              </a:rPr>
              <a:t>forms</a:t>
            </a:r>
            <a:r>
              <a:rPr lang="fi-FI" dirty="0" smtClean="0">
                <a:latin typeface="Times New Roman" panose="02020603050405020304" pitchFamily="18" charset="0"/>
                <a:cs typeface="Times New Roman" panose="02020603050405020304" pitchFamily="18" charset="0"/>
              </a:rPr>
              <a:t>”), vaikka saattavat näyttää aivan tavallisilta funktioilta, evaluoivat alilausekkeensa/argumenttinsa jotenkin tavallisesta poikkeavasti.</a:t>
            </a: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begin</a:t>
            </a:r>
            <a:r>
              <a:rPr lang="fi-FI" dirty="0" smtClean="0">
                <a:latin typeface="Courier New" panose="02070309020205020404" pitchFamily="49" charset="0"/>
                <a:cs typeface="Courier New" panose="02070309020205020404" pitchFamily="49" charset="0"/>
              </a:rPr>
              <a:t> joku1 joku2 … </a:t>
            </a:r>
            <a:r>
              <a:rPr lang="fi-FI" dirty="0" err="1" smtClean="0">
                <a:latin typeface="Courier New" panose="02070309020205020404" pitchFamily="49" charset="0"/>
                <a:cs typeface="Courier New" panose="02070309020205020404" pitchFamily="49" charset="0"/>
              </a:rPr>
              <a:t>jokun</a:t>
            </a:r>
            <a:r>
              <a:rPr lang="fi-FI" dirty="0" smtClean="0">
                <a:latin typeface="Courier New" panose="02070309020205020404" pitchFamily="49" charset="0"/>
                <a:cs typeface="Courier New" panose="02070309020205020404" pitchFamily="49" charset="0"/>
              </a:rPr>
              <a:t>)</a:t>
            </a:r>
            <a:r>
              <a:rPr lang="fi-FI" dirty="0" smtClean="0">
                <a:latin typeface="Times New Roman" panose="02020603050405020304" pitchFamily="18" charset="0"/>
                <a:cs typeface="Times New Roman" panose="02020603050405020304" pitchFamily="18" charset="0"/>
              </a:rPr>
              <a:t>suorittaa kaikki alilausekkeet </a:t>
            </a:r>
            <a:r>
              <a:rPr lang="fi-FI" dirty="0" smtClean="0">
                <a:latin typeface="Courier New" panose="02070309020205020404" pitchFamily="49" charset="0"/>
                <a:cs typeface="Courier New" panose="02070309020205020404" pitchFamily="49" charset="0"/>
              </a:rPr>
              <a:t>joku1</a:t>
            </a:r>
            <a:r>
              <a:rPr lang="fi-FI" dirty="0" smtClean="0">
                <a:latin typeface="Times New Roman" panose="02020603050405020304" pitchFamily="18" charset="0"/>
                <a:cs typeface="Times New Roman" panose="02020603050405020304" pitchFamily="18" charset="0"/>
              </a:rPr>
              <a:t>:stä</a:t>
            </a:r>
            <a:r>
              <a:rPr lang="fi-FI" dirty="0">
                <a:latin typeface="Courier New" panose="02070309020205020404" pitchFamily="49" charset="0"/>
                <a:cs typeface="Courier New" panose="02070309020205020404" pitchFamily="49" charset="0"/>
              </a:rPr>
              <a:t> </a:t>
            </a:r>
            <a:r>
              <a:rPr lang="fi-FI" dirty="0" err="1" smtClean="0">
                <a:latin typeface="Courier New" panose="02070309020205020404" pitchFamily="49" charset="0"/>
                <a:cs typeface="Courier New" panose="02070309020205020404" pitchFamily="49" charset="0"/>
              </a:rPr>
              <a:t>jokun</a:t>
            </a:r>
            <a:r>
              <a:rPr lang="fi-FI" dirty="0" err="1" smtClean="0">
                <a:latin typeface="Times New Roman" panose="02020603050405020304" pitchFamily="18" charset="0"/>
                <a:cs typeface="Times New Roman" panose="02020603050405020304" pitchFamily="18" charset="0"/>
              </a:rPr>
              <a:t>:ään</a:t>
            </a:r>
            <a:r>
              <a:rPr lang="fi-FI" dirty="0" smtClean="0">
                <a:latin typeface="Times New Roman" panose="02020603050405020304" pitchFamily="18" charset="0"/>
                <a:cs typeface="Times New Roman" panose="02020603050405020304" pitchFamily="18" charset="0"/>
              </a:rPr>
              <a:t> peräkkäin, mutta palauttaa vain viimeisen (</a:t>
            </a:r>
            <a:r>
              <a:rPr lang="fi-FI" dirty="0" err="1" smtClean="0">
                <a:latin typeface="Courier New" panose="02070309020205020404" pitchFamily="49" charset="0"/>
                <a:cs typeface="Courier New" panose="02070309020205020404" pitchFamily="49" charset="0"/>
              </a:rPr>
              <a:t>jokun</a:t>
            </a:r>
            <a:r>
              <a:rPr lang="fi-FI" dirty="0" err="1" smtClean="0">
                <a:latin typeface="Times New Roman" panose="02020603050405020304" pitchFamily="18" charset="0"/>
                <a:cs typeface="Times New Roman" panose="02020603050405020304" pitchFamily="18" charset="0"/>
              </a:rPr>
              <a:t>:n</a:t>
            </a:r>
            <a:r>
              <a:rPr lang="fi-FI" dirty="0" smtClean="0">
                <a:latin typeface="Times New Roman" panose="02020603050405020304" pitchFamily="18" charset="0"/>
                <a:cs typeface="Times New Roman" panose="02020603050405020304" pitchFamily="18" charset="0"/>
              </a:rPr>
              <a:t>) tuloksen tuloksenaan. Kaikkien edeltävien alilausekkeiden tulokset siis heitetään pois. (Vain niiden sivuvaikutus on tärkeä.)</a:t>
            </a:r>
          </a:p>
          <a:p>
            <a:r>
              <a:rPr lang="fi-FI" dirty="0" smtClean="0">
                <a:latin typeface="Times New Roman" panose="02020603050405020304" pitchFamily="18" charset="0"/>
                <a:cs typeface="Times New Roman" panose="02020603050405020304" pitchFamily="18" charset="0"/>
              </a:rPr>
              <a:t> Esimerkki: </a:t>
            </a:r>
            <a:r>
              <a:rPr lang="fi-FI" dirty="0">
                <a:latin typeface="Courier New" panose="02070309020205020404" pitchFamily="49" charset="0"/>
                <a:cs typeface="Courier New" panose="02070309020205020404" pitchFamily="49" charset="0"/>
              </a:rPr>
              <a:t>(</a:t>
            </a:r>
            <a:r>
              <a:rPr lang="fi-FI" dirty="0" err="1">
                <a:latin typeface="Courier New" panose="02070309020205020404" pitchFamily="49" charset="0"/>
                <a:cs typeface="Courier New" panose="02070309020205020404" pitchFamily="49" charset="0"/>
              </a:rPr>
              <a:t>begin</a:t>
            </a: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print</a:t>
            </a:r>
            <a:r>
              <a:rPr lang="fi-FI" dirty="0" smtClean="0">
                <a:latin typeface="Courier New" panose="02070309020205020404" pitchFamily="49" charset="0"/>
                <a:cs typeface="Courier New" panose="02070309020205020404" pitchFamily="49" charset="0"/>
              </a:rPr>
              <a:t> x) (</a:t>
            </a:r>
            <a:r>
              <a:rPr lang="fi-FI" dirty="0" err="1" smtClean="0">
                <a:latin typeface="Courier New" panose="02070309020205020404" pitchFamily="49" charset="0"/>
                <a:cs typeface="Courier New" panose="02070309020205020404" pitchFamily="49" charset="0"/>
              </a:rPr>
              <a:t>newline</a:t>
            </a:r>
            <a:r>
              <a:rPr lang="fi-FI" dirty="0" smtClean="0">
                <a:latin typeface="Courier New" panose="02070309020205020404" pitchFamily="49" charset="0"/>
                <a:cs typeface="Courier New" panose="02070309020205020404" pitchFamily="49" charset="0"/>
              </a:rPr>
              <a:t>) x)</a:t>
            </a:r>
            <a:r>
              <a:rPr lang="fi-FI" dirty="0" smtClean="0">
                <a:latin typeface="Times New Roman" panose="02020603050405020304" pitchFamily="18" charset="0"/>
                <a:cs typeface="Times New Roman" panose="02020603050405020304" pitchFamily="18" charset="0"/>
              </a:rPr>
              <a:t>tulostaa muuttuja </a:t>
            </a:r>
            <a:r>
              <a:rPr lang="fi-FI" dirty="0" smtClean="0">
                <a:latin typeface="Courier New" panose="02070309020205020404" pitchFamily="49" charset="0"/>
                <a:cs typeface="Courier New" panose="02070309020205020404" pitchFamily="49" charset="0"/>
              </a:rPr>
              <a:t>x</a:t>
            </a:r>
            <a:r>
              <a:rPr lang="fi-FI" dirty="0" smtClean="0">
                <a:latin typeface="Times New Roman" panose="02020603050405020304" pitchFamily="18" charset="0"/>
                <a:cs typeface="Times New Roman" panose="02020603050405020304" pitchFamily="18" charset="0"/>
              </a:rPr>
              <a:t>:n sisällön, sen perään rivinvaihdon, ja lopuksi palauttaa juuri saman </a:t>
            </a:r>
            <a:r>
              <a:rPr lang="fi-FI" dirty="0">
                <a:latin typeface="Courier New" panose="02070309020205020404" pitchFamily="49" charset="0"/>
                <a:cs typeface="Courier New" panose="02070309020205020404" pitchFamily="49" charset="0"/>
              </a:rPr>
              <a:t>x</a:t>
            </a:r>
            <a:r>
              <a:rPr lang="fi-FI" dirty="0">
                <a:latin typeface="Times New Roman" panose="02020603050405020304" pitchFamily="18" charset="0"/>
                <a:cs typeface="Times New Roman" panose="02020603050405020304" pitchFamily="18" charset="0"/>
              </a:rPr>
              <a:t>:n </a:t>
            </a:r>
            <a:r>
              <a:rPr lang="fi-FI" dirty="0" smtClean="0">
                <a:latin typeface="Times New Roman" panose="02020603050405020304" pitchFamily="18" charset="0"/>
                <a:cs typeface="Times New Roman" panose="02020603050405020304" pitchFamily="18" charset="0"/>
              </a:rPr>
              <a:t>sisällön tuloksenaan.</a:t>
            </a:r>
          </a:p>
          <a:p>
            <a:r>
              <a:rPr lang="fi-FI" dirty="0" err="1" smtClean="0">
                <a:latin typeface="Times New Roman" panose="02020603050405020304" pitchFamily="18" charset="0"/>
                <a:cs typeface="Times New Roman" panose="02020603050405020304" pitchFamily="18" charset="0"/>
              </a:rPr>
              <a:t>Huom</a:t>
            </a:r>
            <a:r>
              <a:rPr lang="fi-FI" dirty="0" smtClean="0">
                <a:latin typeface="Times New Roman" panose="02020603050405020304" pitchFamily="18" charset="0"/>
                <a:cs typeface="Times New Roman" panose="02020603050405020304" pitchFamily="18" charset="0"/>
              </a:rPr>
              <a:t>! </a:t>
            </a:r>
            <a:r>
              <a:rPr lang="fi-FI" dirty="0" err="1">
                <a:latin typeface="Courier New" panose="02070309020205020404" pitchFamily="49" charset="0"/>
                <a:cs typeface="Courier New" panose="02070309020205020404" pitchFamily="49" charset="0"/>
              </a:rPr>
              <a:t>d</a:t>
            </a:r>
            <a:r>
              <a:rPr lang="fi-FI" dirty="0" err="1" smtClean="0">
                <a:latin typeface="Courier New" panose="02070309020205020404" pitchFamily="49" charset="0"/>
                <a:cs typeface="Courier New" panose="02070309020205020404" pitchFamily="49" charset="0"/>
              </a:rPr>
              <a:t>efine</a:t>
            </a:r>
            <a:r>
              <a:rPr lang="fi-FI" dirty="0" smtClean="0">
                <a:latin typeface="Times New Roman" panose="02020603050405020304" pitchFamily="18" charset="0"/>
                <a:cs typeface="Times New Roman" panose="02020603050405020304" pitchFamily="18" charset="0"/>
              </a:rPr>
              <a:t>-käskyllä määritellyt funktiot sisältävät valmiiksi eräänlaisen ”näkymättömän” </a:t>
            </a:r>
            <a:r>
              <a:rPr lang="fi-FI" dirty="0" err="1" smtClean="0">
                <a:latin typeface="Courier New" panose="02070309020205020404" pitchFamily="49" charset="0"/>
                <a:cs typeface="Courier New" panose="02070309020205020404" pitchFamily="49" charset="0"/>
              </a:rPr>
              <a:t>begin</a:t>
            </a:r>
            <a:r>
              <a:rPr lang="fi-FI" dirty="0" smtClean="0">
                <a:latin typeface="Times New Roman" panose="02020603050405020304" pitchFamily="18" charset="0"/>
                <a:cs typeface="Times New Roman" panose="02020603050405020304" pitchFamily="18" charset="0"/>
              </a:rPr>
              <a:t>-muodon: määritellyn funktion kaikki alilausekkeet suoritetaan, mutta vain viimeisen arvo palautetaan.</a:t>
            </a:r>
          </a:p>
          <a:p>
            <a:pPr marL="0" indent="0">
              <a:buNone/>
            </a:pPr>
            <a:endParaRPr lang="fi-FI"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468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76199"/>
            <a:ext cx="10515600" cy="803564"/>
          </a:xfrm>
        </p:spPr>
        <p:txBody>
          <a:bodyPr>
            <a:normAutofit/>
          </a:bodyPr>
          <a:lstStyle/>
          <a:p>
            <a:pPr algn="ctr"/>
            <a:r>
              <a:rPr lang="fi-FI" dirty="0" smtClean="0">
                <a:solidFill>
                  <a:schemeClr val="accent4">
                    <a:lumMod val="50000"/>
                  </a:schemeClr>
                </a:solidFill>
                <a:latin typeface="Copperplate Gothic Light" panose="020E0507020206020404" pitchFamily="34" charset="0"/>
              </a:rPr>
              <a:t>Erityismuodot, </a:t>
            </a:r>
            <a:r>
              <a:rPr lang="fi-FI" dirty="0" err="1" smtClean="0">
                <a:solidFill>
                  <a:schemeClr val="accent4">
                    <a:lumMod val="50000"/>
                  </a:schemeClr>
                </a:solidFill>
                <a:latin typeface="Copperplate Gothic Light" panose="020E0507020206020404" pitchFamily="34" charset="0"/>
              </a:rPr>
              <a:t>if</a:t>
            </a:r>
            <a:endParaRPr lang="fi-FI" dirty="0" smtClean="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609600"/>
            <a:ext cx="10515600" cy="6918542"/>
          </a:xfrm>
        </p:spPr>
        <p:txBody>
          <a:bodyPr>
            <a:normAutofit/>
          </a:bodyPr>
          <a:lstStyle/>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if</a:t>
            </a:r>
            <a:r>
              <a:rPr lang="fi-FI" dirty="0" smtClean="0">
                <a:latin typeface="Courier New" panose="02070309020205020404" pitchFamily="49" charset="0"/>
                <a:cs typeface="Courier New" panose="02070309020205020404" pitchFamily="49" charset="0"/>
              </a:rPr>
              <a:t> ehto </a:t>
            </a:r>
            <a:r>
              <a:rPr lang="fi-FI" dirty="0" err="1" smtClean="0">
                <a:latin typeface="Courier New" panose="02070309020205020404" pitchFamily="49" charset="0"/>
                <a:cs typeface="Courier New" panose="02070309020205020404" pitchFamily="49" charset="0"/>
              </a:rPr>
              <a:t>then</a:t>
            </a:r>
            <a:r>
              <a:rPr lang="fi-FI" dirty="0" smtClean="0">
                <a:latin typeface="Courier New" panose="02070309020205020404" pitchFamily="49" charset="0"/>
                <a:cs typeface="Courier New" panose="02070309020205020404" pitchFamily="49" charset="0"/>
              </a:rPr>
              <a:t>-haara </a:t>
            </a:r>
            <a:r>
              <a:rPr lang="fi-FI" dirty="0" err="1" smtClean="0">
                <a:latin typeface="Courier New" panose="02070309020205020404" pitchFamily="49" charset="0"/>
                <a:cs typeface="Courier New" panose="02070309020205020404" pitchFamily="49" charset="0"/>
              </a:rPr>
              <a:t>else</a:t>
            </a:r>
            <a:r>
              <a:rPr lang="fi-FI" dirty="0" smtClean="0">
                <a:latin typeface="Courier New" panose="02070309020205020404" pitchFamily="49" charset="0"/>
                <a:cs typeface="Courier New" panose="02070309020205020404" pitchFamily="49" charset="0"/>
              </a:rPr>
              <a:t>-haara)</a:t>
            </a:r>
            <a:r>
              <a:rPr lang="fi-FI" dirty="0" smtClean="0">
                <a:latin typeface="Times New Roman" panose="02020603050405020304" pitchFamily="18" charset="0"/>
                <a:cs typeface="Times New Roman" panose="02020603050405020304" pitchFamily="18" charset="0"/>
              </a:rPr>
              <a:t>suorittaa ja antaa </a:t>
            </a:r>
            <a:r>
              <a:rPr lang="fi-FI" dirty="0" err="1">
                <a:latin typeface="Courier New" panose="02070309020205020404" pitchFamily="49" charset="0"/>
                <a:cs typeface="Courier New" panose="02070309020205020404" pitchFamily="49" charset="0"/>
              </a:rPr>
              <a:t>then</a:t>
            </a:r>
            <a:r>
              <a:rPr lang="fi-FI" dirty="0">
                <a:latin typeface="Courier New" panose="02070309020205020404" pitchFamily="49" charset="0"/>
                <a:cs typeface="Courier New" panose="02070309020205020404" pitchFamily="49" charset="0"/>
              </a:rPr>
              <a:t>-haaran </a:t>
            </a:r>
            <a:r>
              <a:rPr lang="fi-FI" dirty="0">
                <a:latin typeface="Times New Roman" panose="02020603050405020304" pitchFamily="18" charset="0"/>
                <a:cs typeface="Times New Roman" panose="02020603050405020304" pitchFamily="18" charset="0"/>
              </a:rPr>
              <a:t>tuloksenaan, mikäli </a:t>
            </a:r>
            <a:r>
              <a:rPr lang="fi-FI" dirty="0">
                <a:latin typeface="Courier New" panose="02070309020205020404" pitchFamily="49" charset="0"/>
                <a:cs typeface="Courier New" panose="02070309020205020404" pitchFamily="49" charset="0"/>
              </a:rPr>
              <a:t>ehto</a:t>
            </a:r>
            <a:r>
              <a:rPr lang="fi-FI" dirty="0">
                <a:latin typeface="Times New Roman" panose="02020603050405020304" pitchFamily="18" charset="0"/>
                <a:cs typeface="Times New Roman" panose="02020603050405020304" pitchFamily="18" charset="0"/>
              </a:rPr>
              <a:t> on </a:t>
            </a:r>
            <a:r>
              <a:rPr lang="fi-FI" dirty="0" smtClean="0">
                <a:latin typeface="Times New Roman" panose="02020603050405020304" pitchFamily="18" charset="0"/>
                <a:cs typeface="Times New Roman" panose="02020603050405020304" pitchFamily="18" charset="0"/>
              </a:rPr>
              <a:t>tosi (</a:t>
            </a:r>
            <a:r>
              <a:rPr lang="fi-FI" i="1" dirty="0">
                <a:latin typeface="Times New Roman" panose="02020603050405020304" pitchFamily="18" charset="0"/>
                <a:cs typeface="Times New Roman" panose="02020603050405020304" pitchFamily="18" charset="0"/>
              </a:rPr>
              <a:t>laajassa mielessä </a:t>
            </a:r>
            <a:r>
              <a:rPr lang="fi-FI" i="1" dirty="0" smtClean="0">
                <a:latin typeface="Times New Roman" panose="02020603050405020304" pitchFamily="18" charset="0"/>
                <a:cs typeface="Times New Roman" panose="02020603050405020304" pitchFamily="18" charset="0"/>
              </a:rPr>
              <a:t> eli siis mitä tahansa muuta kuin</a:t>
            </a:r>
            <a:r>
              <a:rPr lang="fi-FI" dirty="0" smtClean="0">
                <a:latin typeface="Times New Roman" panose="02020603050405020304" pitchFamily="18" charset="0"/>
                <a:cs typeface="Times New Roman" panose="02020603050405020304" pitchFamily="18" charset="0"/>
              </a:rPr>
              <a:t> </a:t>
            </a:r>
            <a:r>
              <a:rPr lang="fi-FI" dirty="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f</a:t>
            </a:r>
            <a:r>
              <a:rPr lang="fi-FI" dirty="0" smtClean="0">
                <a:latin typeface="Times New Roman" panose="02020603050405020304" pitchFamily="18" charset="0"/>
                <a:cs typeface="Times New Roman" panose="02020603050405020304" pitchFamily="18" charset="0"/>
              </a:rPr>
              <a:t>), muuten suorittaa ja antaa </a:t>
            </a:r>
            <a:r>
              <a:rPr lang="fi-FI" dirty="0" err="1" smtClean="0">
                <a:latin typeface="Courier New" panose="02070309020205020404" pitchFamily="49" charset="0"/>
                <a:cs typeface="Courier New" panose="02070309020205020404" pitchFamily="49" charset="0"/>
              </a:rPr>
              <a:t>else</a:t>
            </a:r>
            <a:r>
              <a:rPr lang="fi-FI" dirty="0" smtClean="0">
                <a:latin typeface="Courier New" panose="02070309020205020404" pitchFamily="49" charset="0"/>
                <a:cs typeface="Courier New" panose="02070309020205020404" pitchFamily="49" charset="0"/>
              </a:rPr>
              <a:t>-haaran </a:t>
            </a:r>
            <a:r>
              <a:rPr lang="fi-FI" dirty="0" smtClean="0">
                <a:latin typeface="Times New Roman" panose="02020603050405020304" pitchFamily="18" charset="0"/>
                <a:cs typeface="Times New Roman" panose="02020603050405020304" pitchFamily="18" charset="0"/>
              </a:rPr>
              <a:t>tuloksenaan mikäli </a:t>
            </a:r>
            <a:r>
              <a:rPr lang="fi-FI" dirty="0">
                <a:latin typeface="Courier New" panose="02070309020205020404" pitchFamily="49" charset="0"/>
                <a:cs typeface="Courier New" panose="02070309020205020404" pitchFamily="49" charset="0"/>
              </a:rPr>
              <a:t>ehto</a:t>
            </a:r>
            <a:r>
              <a:rPr lang="fi-FI" dirty="0" smtClean="0">
                <a:latin typeface="Times New Roman" panose="02020603050405020304" pitchFamily="18" charset="0"/>
                <a:cs typeface="Times New Roman" panose="02020603050405020304" pitchFamily="18" charset="0"/>
              </a:rPr>
              <a:t> on </a:t>
            </a:r>
            <a:r>
              <a:rPr lang="fi-FI" dirty="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f</a:t>
            </a:r>
            <a:r>
              <a:rPr lang="fi-FI" dirty="0" smtClean="0">
                <a:latin typeface="Times New Roman" panose="02020603050405020304" pitchFamily="18" charset="0"/>
                <a:cs typeface="Times New Roman" panose="02020603050405020304" pitchFamily="18" charset="0"/>
              </a:rPr>
              <a:t> (epätosi).</a:t>
            </a:r>
          </a:p>
          <a:p>
            <a:r>
              <a:rPr lang="fi-FI" dirty="0" smtClean="0">
                <a:latin typeface="Times New Roman" panose="02020603050405020304" pitchFamily="18" charset="0"/>
                <a:cs typeface="Times New Roman" panose="02020603050405020304" pitchFamily="18" charset="0"/>
              </a:rPr>
              <a:t>Esimerkiksi seuraava lauseke: </a:t>
            </a:r>
          </a:p>
          <a:p>
            <a:pPr marL="0" indent="0">
              <a:buNone/>
            </a:pP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   </a:t>
            </a:r>
            <a:r>
              <a:rPr lang="fi-FI" dirty="0" smtClean="0">
                <a:latin typeface="Courier New" panose="02070309020205020404" pitchFamily="49" charset="0"/>
                <a:cs typeface="Courier New" panose="02070309020205020404" pitchFamily="49" charset="0"/>
              </a:rPr>
              <a:t>(</a:t>
            </a:r>
            <a:r>
              <a:rPr lang="fi-FI" dirty="0" err="1">
                <a:latin typeface="Courier New" panose="02070309020205020404" pitchFamily="49" charset="0"/>
                <a:cs typeface="Courier New" panose="02070309020205020404" pitchFamily="49" charset="0"/>
              </a:rPr>
              <a:t>if</a:t>
            </a: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odd</a:t>
            </a:r>
            <a:r>
              <a:rPr lang="fi-FI" dirty="0" smtClean="0">
                <a:latin typeface="Courier New" panose="02070309020205020404" pitchFamily="49" charset="0"/>
                <a:cs typeface="Courier New" panose="02070309020205020404" pitchFamily="49" charset="0"/>
              </a:rPr>
              <a:t>? </a:t>
            </a:r>
            <a:r>
              <a:rPr lang="fi-FI" dirty="0">
                <a:latin typeface="Courier New" panose="02070309020205020404" pitchFamily="49" charset="0"/>
                <a:cs typeface="Courier New" panose="02070309020205020404" pitchFamily="49" charset="0"/>
              </a:rPr>
              <a:t>n</a:t>
            </a:r>
            <a:r>
              <a:rPr lang="fi-FI" dirty="0" smtClean="0">
                <a:latin typeface="Courier New" panose="02070309020205020404" pitchFamily="49" charset="0"/>
                <a:cs typeface="Courier New" panose="02070309020205020404" pitchFamily="49" charset="0"/>
              </a:rPr>
              <a:t>) ;; Ehtolause, onko n pariton?</a:t>
            </a:r>
          </a:p>
          <a:p>
            <a:pPr marL="0" indent="0">
              <a:buNone/>
            </a:pP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     (</a:t>
            </a:r>
            <a:r>
              <a:rPr lang="fi-FI" dirty="0" err="1" smtClean="0">
                <a:latin typeface="Courier New" panose="02070309020205020404" pitchFamily="49" charset="0"/>
                <a:cs typeface="Courier New" panose="02070309020205020404" pitchFamily="49" charset="0"/>
              </a:rPr>
              <a:t>print</a:t>
            </a:r>
            <a:r>
              <a:rPr lang="fi-FI" dirty="0" smtClean="0">
                <a:latin typeface="Courier New" panose="02070309020205020404" pitchFamily="49" charset="0"/>
                <a:cs typeface="Courier New" panose="02070309020205020404" pitchFamily="49" charset="0"/>
              </a:rPr>
              <a:t> ”n on pariton”) ;; </a:t>
            </a:r>
            <a:r>
              <a:rPr lang="fi-FI" dirty="0" err="1" smtClean="0">
                <a:latin typeface="Courier New" panose="02070309020205020404" pitchFamily="49" charset="0"/>
                <a:cs typeface="Courier New" panose="02070309020205020404" pitchFamily="49" charset="0"/>
              </a:rPr>
              <a:t>Then</a:t>
            </a:r>
            <a:r>
              <a:rPr lang="fi-FI" dirty="0" smtClean="0">
                <a:latin typeface="Courier New" panose="02070309020205020404" pitchFamily="49" charset="0"/>
                <a:cs typeface="Courier New" panose="02070309020205020404" pitchFamily="49" charset="0"/>
              </a:rPr>
              <a:t>-haara</a:t>
            </a:r>
          </a:p>
          <a:p>
            <a:pPr marL="0" indent="0">
              <a:buNone/>
            </a:pP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     (</a:t>
            </a:r>
            <a:r>
              <a:rPr lang="fi-FI" dirty="0" err="1" smtClean="0">
                <a:latin typeface="Courier New" panose="02070309020205020404" pitchFamily="49" charset="0"/>
                <a:cs typeface="Courier New" panose="02070309020205020404" pitchFamily="49" charset="0"/>
              </a:rPr>
              <a:t>print</a:t>
            </a:r>
            <a:r>
              <a:rPr lang="fi-FI" dirty="0" smtClean="0">
                <a:latin typeface="Courier New" panose="02070309020205020404" pitchFamily="49" charset="0"/>
                <a:cs typeface="Courier New" panose="02070309020205020404" pitchFamily="49" charset="0"/>
              </a:rPr>
              <a:t> ”n on parillinen”) ;; Else-haara</a:t>
            </a:r>
          </a:p>
          <a:p>
            <a:pPr marL="0" indent="0">
              <a:buNone/>
            </a:pP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 )</a:t>
            </a:r>
            <a:r>
              <a:rPr lang="fi-FI" dirty="0" smtClean="0">
                <a:latin typeface="Times New Roman" panose="02020603050405020304" pitchFamily="18" charset="0"/>
                <a:cs typeface="Times New Roman" panose="02020603050405020304" pitchFamily="18" charset="0"/>
              </a:rPr>
              <a:t> </a:t>
            </a:r>
          </a:p>
          <a:p>
            <a:pPr marL="0" indent="0">
              <a:buNone/>
            </a:pP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 ei koskaan suorita molempia </a:t>
            </a:r>
            <a:r>
              <a:rPr lang="fi-FI" dirty="0" err="1" smtClean="0">
                <a:latin typeface="Times New Roman" panose="02020603050405020304" pitchFamily="18" charset="0"/>
                <a:cs typeface="Times New Roman" panose="02020603050405020304" pitchFamily="18" charset="0"/>
              </a:rPr>
              <a:t>print</a:t>
            </a:r>
            <a:r>
              <a:rPr lang="fi-FI" dirty="0" smtClean="0">
                <a:latin typeface="Times New Roman" panose="02020603050405020304" pitchFamily="18" charset="0"/>
                <a:cs typeface="Times New Roman" panose="02020603050405020304" pitchFamily="18" charset="0"/>
              </a:rPr>
              <a:t>-käskyjä samalla kertaa. </a:t>
            </a:r>
          </a:p>
          <a:p>
            <a:pPr marL="0" indent="0">
              <a:buNone/>
            </a:pPr>
            <a:r>
              <a:rPr lang="fi-FI" dirty="0" err="1" smtClean="0">
                <a:latin typeface="Times New Roman" panose="02020603050405020304" pitchFamily="18" charset="0"/>
                <a:cs typeface="Times New Roman" panose="02020603050405020304" pitchFamily="18" charset="0"/>
              </a:rPr>
              <a:t>Huom</a:t>
            </a:r>
            <a:r>
              <a:rPr lang="fi-FI" dirty="0" smtClean="0">
                <a:latin typeface="Times New Roman" panose="02020603050405020304" pitchFamily="18" charset="0"/>
                <a:cs typeface="Times New Roman" panose="02020603050405020304" pitchFamily="18" charset="0"/>
              </a:rPr>
              <a:t>! Jos kummassakaan haarassa haluaa suorittaa useampia käskyjä, niin ne on ryhmiteltävä </a:t>
            </a:r>
            <a:r>
              <a:rPr lang="fi-FI" dirty="0" err="1" smtClean="0">
                <a:latin typeface="Courier New" panose="02070309020205020404" pitchFamily="49" charset="0"/>
                <a:cs typeface="Courier New" panose="02070309020205020404" pitchFamily="49" charset="0"/>
              </a:rPr>
              <a:t>begin</a:t>
            </a:r>
            <a:r>
              <a:rPr lang="fi-FI" dirty="0" smtClean="0">
                <a:latin typeface="Times New Roman" panose="02020603050405020304" pitchFamily="18" charset="0"/>
                <a:cs typeface="Times New Roman" panose="02020603050405020304" pitchFamily="18" charset="0"/>
              </a:rPr>
              <a:t>-muodon sisään.</a:t>
            </a:r>
          </a:p>
          <a:p>
            <a:endParaRPr lang="fi-FI"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173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238125"/>
            <a:ext cx="10515600" cy="965490"/>
          </a:xfrm>
        </p:spPr>
        <p:txBody>
          <a:bodyPr>
            <a:normAutofit/>
          </a:bodyPr>
          <a:lstStyle/>
          <a:p>
            <a:pPr algn="ctr"/>
            <a:r>
              <a:rPr lang="fi-FI" dirty="0" smtClean="0">
                <a:solidFill>
                  <a:schemeClr val="accent4">
                    <a:lumMod val="50000"/>
                  </a:schemeClr>
                </a:solidFill>
                <a:latin typeface="Copperplate Gothic Light" panose="020E0507020206020404" pitchFamily="34" charset="0"/>
              </a:rPr>
              <a:t>Erityismuodot, </a:t>
            </a:r>
            <a:r>
              <a:rPr lang="fi-FI" dirty="0" err="1" smtClean="0">
                <a:solidFill>
                  <a:schemeClr val="accent4">
                    <a:lumMod val="50000"/>
                  </a:schemeClr>
                </a:solidFill>
                <a:latin typeface="Copperplate Gothic Light" panose="020E0507020206020404" pitchFamily="34" charset="0"/>
              </a:rPr>
              <a:t>cond</a:t>
            </a:r>
            <a:endParaRPr lang="fi-FI" dirty="0" smtClean="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457200"/>
            <a:ext cx="10515600" cy="7070942"/>
          </a:xfrm>
        </p:spPr>
        <p:txBody>
          <a:bodyPr>
            <a:normAutofit fontScale="92500" lnSpcReduction="10000"/>
          </a:bodyPr>
          <a:lstStyle/>
          <a:p>
            <a:pPr marL="0" indent="0">
              <a:buNone/>
            </a:pPr>
            <a:r>
              <a:rPr lang="fi-FI" dirty="0" smtClean="0">
                <a:latin typeface="Times New Roman" panose="02020603050405020304" pitchFamily="18" charset="0"/>
                <a:cs typeface="Times New Roman" panose="02020603050405020304" pitchFamily="18" charset="0"/>
              </a:rPr>
              <a:t>Useampia </a:t>
            </a:r>
            <a:r>
              <a:rPr lang="fi-FI" dirty="0" err="1" smtClean="0">
                <a:latin typeface="Courier New" panose="02070309020205020404" pitchFamily="49" charset="0"/>
                <a:cs typeface="Courier New" panose="02070309020205020404" pitchFamily="49" charset="0"/>
              </a:rPr>
              <a:t>if</a:t>
            </a:r>
            <a:r>
              <a:rPr lang="fi-FI" dirty="0" smtClean="0">
                <a:latin typeface="Times New Roman" panose="02020603050405020304" pitchFamily="18" charset="0"/>
                <a:cs typeface="Times New Roman" panose="02020603050405020304" pitchFamily="18" charset="0"/>
              </a:rPr>
              <a:t>-ehtolauseita voidaan ketjuttaa sisäkkäin, mutta koodi on pian hankalaa lukea:</a:t>
            </a:r>
          </a:p>
          <a:p>
            <a:pPr marL="0" indent="0">
              <a:buNone/>
            </a:pPr>
            <a:r>
              <a:rPr lang="fi-FI" dirty="0" smtClean="0">
                <a:latin typeface="Times New Roman" panose="02020603050405020304" pitchFamily="18" charset="0"/>
                <a:cs typeface="Times New Roman" panose="02020603050405020304" pitchFamily="18" charset="0"/>
              </a:rPr>
              <a:t>    </a:t>
            </a:r>
            <a:r>
              <a:rPr lang="fi-FI" dirty="0" smtClean="0">
                <a:latin typeface="Courier New" panose="02070309020205020404" pitchFamily="49" charset="0"/>
                <a:cs typeface="Courier New" panose="02070309020205020404" pitchFamily="49" charset="0"/>
              </a:rPr>
              <a:t>(</a:t>
            </a:r>
            <a:r>
              <a:rPr lang="fi-FI" dirty="0" err="1">
                <a:latin typeface="Courier New" panose="02070309020205020404" pitchFamily="49" charset="0"/>
                <a:cs typeface="Courier New" panose="02070309020205020404" pitchFamily="49" charset="0"/>
              </a:rPr>
              <a:t>if</a:t>
            </a: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(&lt; n 1) ;; Ulompi ehtolause.</a:t>
            </a:r>
          </a:p>
          <a:p>
            <a:pPr marL="0" indent="0">
              <a:buNone/>
            </a:pPr>
            <a:r>
              <a:rPr lang="fi-FI" dirty="0" smtClean="0">
                <a:latin typeface="Courier New" panose="02070309020205020404" pitchFamily="49" charset="0"/>
                <a:cs typeface="Courier New" panose="02070309020205020404" pitchFamily="49" charset="0"/>
              </a:rPr>
              <a:t>      ”n on pienempi kuin yksi” ;; </a:t>
            </a:r>
            <a:r>
              <a:rPr lang="fi-FI" dirty="0" err="1" smtClean="0">
                <a:latin typeface="Courier New" panose="02070309020205020404" pitchFamily="49" charset="0"/>
                <a:cs typeface="Courier New" panose="02070309020205020404" pitchFamily="49" charset="0"/>
              </a:rPr>
              <a:t>Then</a:t>
            </a:r>
            <a:r>
              <a:rPr lang="fi-FI" dirty="0" smtClean="0">
                <a:latin typeface="Courier New" panose="02070309020205020404" pitchFamily="49" charset="0"/>
                <a:cs typeface="Courier New" panose="02070309020205020404" pitchFamily="49" charset="0"/>
              </a:rPr>
              <a:t>-haara</a:t>
            </a:r>
          </a:p>
          <a:p>
            <a:pPr marL="0" indent="0">
              <a:buNone/>
            </a:pPr>
            <a:r>
              <a:rPr lang="fi-FI" dirty="0" smtClean="0">
                <a:latin typeface="Courier New" panose="02070309020205020404" pitchFamily="49" charset="0"/>
                <a:cs typeface="Courier New" panose="02070309020205020404" pitchFamily="49" charset="0"/>
              </a:rPr>
              <a:t>      (</a:t>
            </a:r>
            <a:r>
              <a:rPr lang="fi-FI" dirty="0" err="1" smtClean="0">
                <a:latin typeface="Courier New" panose="02070309020205020404" pitchFamily="49" charset="0"/>
                <a:cs typeface="Courier New" panose="02070309020205020404" pitchFamily="49" charset="0"/>
              </a:rPr>
              <a:t>if</a:t>
            </a:r>
            <a:r>
              <a:rPr lang="fi-FI" dirty="0" smtClean="0">
                <a:latin typeface="Courier New" panose="02070309020205020404" pitchFamily="49" charset="0"/>
                <a:cs typeface="Courier New" panose="02070309020205020404" pitchFamily="49" charset="0"/>
              </a:rPr>
              <a:t> (&lt; n 2) ;; Sisempi ehtolause.</a:t>
            </a:r>
          </a:p>
          <a:p>
            <a:pPr marL="0" indent="0">
              <a:buNone/>
            </a:pP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         ”n on &gt;= 1 mutta pienempi kuin kaksi”</a:t>
            </a:r>
          </a:p>
          <a:p>
            <a:pPr marL="0" indent="0">
              <a:buNone/>
            </a:pP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         ”n on &gt;= 2.”</a:t>
            </a:r>
          </a:p>
          <a:p>
            <a:pPr marL="0" indent="0">
              <a:buNone/>
            </a:pP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     )</a:t>
            </a:r>
          </a:p>
          <a:p>
            <a:pPr marL="0" indent="0">
              <a:buNone/>
            </a:pP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 )</a:t>
            </a:r>
            <a:r>
              <a:rPr lang="fi-FI" dirty="0" smtClean="0">
                <a:latin typeface="Times New Roman" panose="02020603050405020304" pitchFamily="18" charset="0"/>
                <a:cs typeface="Times New Roman" panose="02020603050405020304" pitchFamily="18" charset="0"/>
              </a:rPr>
              <a:t> </a:t>
            </a:r>
          </a:p>
          <a:p>
            <a:pPr marL="0" indent="0">
              <a:buNone/>
            </a:pPr>
            <a:r>
              <a:rPr lang="fi-FI" dirty="0" smtClean="0">
                <a:latin typeface="Times New Roman" panose="02020603050405020304" pitchFamily="18" charset="0"/>
                <a:cs typeface="Times New Roman" panose="02020603050405020304" pitchFamily="18" charset="0"/>
              </a:rPr>
              <a:t>Tämä voidaan muuttaa seuraavaksi </a:t>
            </a:r>
            <a:r>
              <a:rPr lang="fi-FI" dirty="0" err="1" smtClean="0">
                <a:latin typeface="Courier New" panose="02070309020205020404" pitchFamily="49" charset="0"/>
                <a:cs typeface="Courier New" panose="02070309020205020404" pitchFamily="49" charset="0"/>
              </a:rPr>
              <a:t>cond</a:t>
            </a:r>
            <a:r>
              <a:rPr lang="fi-FI" dirty="0" smtClean="0">
                <a:latin typeface="Times New Roman" panose="02020603050405020304" pitchFamily="18" charset="0"/>
                <a:cs typeface="Times New Roman" panose="02020603050405020304" pitchFamily="18" charset="0"/>
              </a:rPr>
              <a:t>-lauseeksi (</a:t>
            </a:r>
            <a:r>
              <a:rPr lang="fi-FI" dirty="0" err="1" smtClean="0">
                <a:latin typeface="Times New Roman" panose="02020603050405020304" pitchFamily="18" charset="0"/>
                <a:cs typeface="Times New Roman" panose="02020603050405020304" pitchFamily="18" charset="0"/>
              </a:rPr>
              <a:t>eng</a:t>
            </a:r>
            <a:r>
              <a:rPr lang="fi-FI" dirty="0" smtClean="0">
                <a:latin typeface="Times New Roman" panose="02020603050405020304" pitchFamily="18" charset="0"/>
                <a:cs typeface="Times New Roman" panose="02020603050405020304" pitchFamily="18" charset="0"/>
              </a:rPr>
              <a:t>. ”</a:t>
            </a:r>
            <a:r>
              <a:rPr lang="fi-FI" dirty="0" err="1" smtClean="0">
                <a:latin typeface="Times New Roman" panose="02020603050405020304" pitchFamily="18" charset="0"/>
                <a:cs typeface="Times New Roman" panose="02020603050405020304" pitchFamily="18" charset="0"/>
              </a:rPr>
              <a:t>conditional</a:t>
            </a:r>
            <a:r>
              <a:rPr lang="fi-FI" dirty="0" smtClean="0">
                <a:latin typeface="Times New Roman" panose="02020603050405020304" pitchFamily="18" charset="0"/>
                <a:cs typeface="Times New Roman" panose="02020603050405020304" pitchFamily="18" charset="0"/>
              </a:rPr>
              <a:t>”):</a:t>
            </a:r>
          </a:p>
          <a:p>
            <a:pPr marL="0" indent="0">
              <a:buNone/>
            </a:pP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 </a:t>
            </a:r>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cond</a:t>
            </a:r>
            <a:r>
              <a:rPr lang="fi-FI" dirty="0" smtClean="0">
                <a:latin typeface="Courier New" panose="02070309020205020404" pitchFamily="49" charset="0"/>
                <a:cs typeface="Courier New" panose="02070309020205020404" pitchFamily="49" charset="0"/>
              </a:rPr>
              <a:t> </a:t>
            </a:r>
          </a:p>
          <a:p>
            <a:pPr marL="0" indent="0">
              <a:buNone/>
            </a:pP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  ((&lt; </a:t>
            </a:r>
            <a:r>
              <a:rPr lang="fi-FI" dirty="0">
                <a:latin typeface="Courier New" panose="02070309020205020404" pitchFamily="49" charset="0"/>
                <a:cs typeface="Courier New" panose="02070309020205020404" pitchFamily="49" charset="0"/>
              </a:rPr>
              <a:t>n 1) </a:t>
            </a:r>
            <a:r>
              <a:rPr lang="fi-FI" dirty="0" smtClean="0">
                <a:latin typeface="Courier New" panose="02070309020205020404" pitchFamily="49" charset="0"/>
                <a:cs typeface="Courier New" panose="02070309020205020404" pitchFamily="49" charset="0"/>
              </a:rPr>
              <a:t>”n </a:t>
            </a:r>
            <a:r>
              <a:rPr lang="fi-FI" dirty="0">
                <a:latin typeface="Courier New" panose="02070309020205020404" pitchFamily="49" charset="0"/>
                <a:cs typeface="Courier New" panose="02070309020205020404" pitchFamily="49" charset="0"/>
              </a:rPr>
              <a:t>on pienempi kuin yksi</a:t>
            </a:r>
            <a:r>
              <a:rPr lang="fi-FI" dirty="0" smtClean="0">
                <a:latin typeface="Courier New" panose="02070309020205020404" pitchFamily="49" charset="0"/>
                <a:cs typeface="Courier New" panose="02070309020205020404" pitchFamily="49" charset="0"/>
              </a:rPr>
              <a:t>”)</a:t>
            </a:r>
            <a:endParaRPr lang="fi-FI" dirty="0">
              <a:latin typeface="Courier New" panose="02070309020205020404" pitchFamily="49" charset="0"/>
              <a:cs typeface="Courier New" panose="02070309020205020404" pitchFamily="49" charset="0"/>
            </a:endParaRPr>
          </a:p>
          <a:p>
            <a:pPr marL="0" indent="0">
              <a:buNone/>
            </a:pP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((&lt; </a:t>
            </a:r>
            <a:r>
              <a:rPr lang="fi-FI" dirty="0">
                <a:latin typeface="Courier New" panose="02070309020205020404" pitchFamily="49" charset="0"/>
                <a:cs typeface="Courier New" panose="02070309020205020404" pitchFamily="49" charset="0"/>
              </a:rPr>
              <a:t>n </a:t>
            </a:r>
            <a:r>
              <a:rPr lang="fi-FI" dirty="0" smtClean="0">
                <a:latin typeface="Courier New" panose="02070309020205020404" pitchFamily="49" charset="0"/>
                <a:cs typeface="Courier New" panose="02070309020205020404" pitchFamily="49" charset="0"/>
              </a:rPr>
              <a:t>2) ”n </a:t>
            </a:r>
            <a:r>
              <a:rPr lang="fi-FI" dirty="0">
                <a:latin typeface="Courier New" panose="02070309020205020404" pitchFamily="49" charset="0"/>
                <a:cs typeface="Courier New" panose="02070309020205020404" pitchFamily="49" charset="0"/>
              </a:rPr>
              <a:t>on &gt;= 1 mutta pienempi kuin kaksi</a:t>
            </a:r>
            <a:r>
              <a:rPr lang="fi-FI" dirty="0" smtClean="0">
                <a:latin typeface="Courier New" panose="02070309020205020404" pitchFamily="49" charset="0"/>
                <a:cs typeface="Courier New" panose="02070309020205020404" pitchFamily="49" charset="0"/>
              </a:rPr>
              <a:t>”)</a:t>
            </a:r>
            <a:endParaRPr lang="fi-FI" dirty="0">
              <a:latin typeface="Courier New" panose="02070309020205020404" pitchFamily="49" charset="0"/>
              <a:cs typeface="Courier New" panose="02070309020205020404" pitchFamily="49" charset="0"/>
            </a:endParaRPr>
          </a:p>
          <a:p>
            <a:pPr marL="0" indent="0">
              <a:buNone/>
            </a:pPr>
            <a:r>
              <a:rPr lang="fi-FI" dirty="0">
                <a:latin typeface="Courier New" panose="02070309020205020404" pitchFamily="49" charset="0"/>
                <a:cs typeface="Courier New" panose="02070309020205020404" pitchFamily="49" charset="0"/>
              </a:rPr>
              <a:t>   </a:t>
            </a:r>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else</a:t>
            </a:r>
            <a:r>
              <a:rPr lang="fi-FI" dirty="0" smtClean="0">
                <a:latin typeface="Courier New" panose="02070309020205020404" pitchFamily="49" charset="0"/>
                <a:cs typeface="Courier New" panose="02070309020205020404" pitchFamily="49" charset="0"/>
              </a:rPr>
              <a:t> </a:t>
            </a:r>
            <a:r>
              <a:rPr lang="fi-FI" dirty="0">
                <a:latin typeface="Courier New" panose="02070309020205020404" pitchFamily="49" charset="0"/>
                <a:cs typeface="Courier New" panose="02070309020205020404" pitchFamily="49" charset="0"/>
              </a:rPr>
              <a:t>”n on &gt;= 2</a:t>
            </a:r>
            <a:r>
              <a:rPr lang="fi-FI" dirty="0" smtClean="0">
                <a:latin typeface="Courier New" panose="02070309020205020404" pitchFamily="49" charset="0"/>
                <a:cs typeface="Courier New" panose="02070309020205020404" pitchFamily="49" charset="0"/>
              </a:rPr>
              <a:t>.”)</a:t>
            </a:r>
            <a:endParaRPr lang="fi-FI" dirty="0">
              <a:latin typeface="Courier New" panose="02070309020205020404" pitchFamily="49" charset="0"/>
              <a:cs typeface="Courier New" panose="02070309020205020404" pitchFamily="49" charset="0"/>
            </a:endParaRPr>
          </a:p>
          <a:p>
            <a:pPr marL="0" indent="0">
              <a:buNone/>
            </a:pPr>
            <a:r>
              <a:rPr lang="fi-FI" dirty="0" smtClean="0">
                <a:latin typeface="Courier New" panose="02070309020205020404" pitchFamily="49" charset="0"/>
                <a:cs typeface="Courier New" panose="02070309020205020404" pitchFamily="49" charset="0"/>
              </a:rPr>
              <a:t> )</a:t>
            </a:r>
            <a:r>
              <a:rPr lang="fi-FI"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56901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1"/>
            <a:ext cx="10515600" cy="727363"/>
          </a:xfrm>
        </p:spPr>
        <p:txBody>
          <a:bodyPr>
            <a:normAutofit/>
          </a:bodyPr>
          <a:lstStyle/>
          <a:p>
            <a:pPr algn="ctr"/>
            <a:r>
              <a:rPr lang="fi-FI" dirty="0" smtClean="0">
                <a:solidFill>
                  <a:schemeClr val="accent4">
                    <a:lumMod val="50000"/>
                  </a:schemeClr>
                </a:solidFill>
                <a:latin typeface="Copperplate Gothic Light" panose="020E0507020206020404" pitchFamily="34" charset="0"/>
              </a:rPr>
              <a:t>Kuvafunktioita: kuvien pyöritys</a:t>
            </a:r>
          </a:p>
        </p:txBody>
      </p:sp>
      <p:sp>
        <p:nvSpPr>
          <p:cNvPr id="3" name="Sisällön paikkamerkki 2"/>
          <p:cNvSpPr>
            <a:spLocks noGrp="1"/>
          </p:cNvSpPr>
          <p:nvPr>
            <p:ph idx="1"/>
          </p:nvPr>
        </p:nvSpPr>
        <p:spPr>
          <a:xfrm>
            <a:off x="838200" y="727364"/>
            <a:ext cx="10515600" cy="6800778"/>
          </a:xfrm>
        </p:spPr>
        <p:txBody>
          <a:bodyPr>
            <a:normAutofit/>
          </a:bodyPr>
          <a:lstStyle/>
          <a:p>
            <a:pPr marL="0" indent="0">
              <a:buNone/>
            </a:pPr>
            <a:r>
              <a:rPr lang="fi-FI" dirty="0" err="1" smtClean="0">
                <a:latin typeface="Times New Roman" panose="02020603050405020304" pitchFamily="18" charset="0"/>
                <a:cs typeface="Times New Roman" panose="02020603050405020304" pitchFamily="18" charset="0"/>
              </a:rPr>
              <a:t>Huom</a:t>
            </a:r>
            <a:r>
              <a:rPr lang="fi-FI" dirty="0" smtClean="0">
                <a:latin typeface="Times New Roman" panose="02020603050405020304" pitchFamily="18" charset="0"/>
                <a:cs typeface="Times New Roman" panose="02020603050405020304" pitchFamily="18" charset="0"/>
              </a:rPr>
              <a:t>! kaikki kuvankäsittelyfunktiot tarvitsevat määritelmä-ikkunan alkuun seuraavan lisämääreen: </a:t>
            </a:r>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require</a:t>
            </a:r>
            <a:r>
              <a:rPr lang="fi-FI" dirty="0" smtClean="0">
                <a:latin typeface="Courier New" panose="02070309020205020404" pitchFamily="49" charset="0"/>
                <a:cs typeface="Courier New" panose="02070309020205020404" pitchFamily="49" charset="0"/>
              </a:rPr>
              <a:t> </a:t>
            </a:r>
            <a:r>
              <a:rPr lang="fi-FI" dirty="0">
                <a:latin typeface="Courier New" panose="02070309020205020404" pitchFamily="49" charset="0"/>
                <a:cs typeface="Courier New" panose="02070309020205020404" pitchFamily="49" charset="0"/>
              </a:rPr>
              <a:t>2htdp/image</a:t>
            </a:r>
            <a:r>
              <a:rPr lang="fi-FI" dirty="0" smtClean="0">
                <a:latin typeface="Courier New" panose="02070309020205020404" pitchFamily="49" charset="0"/>
                <a:cs typeface="Courier New" panose="02070309020205020404" pitchFamily="49" charset="0"/>
              </a:rPr>
              <a:t>)</a:t>
            </a:r>
          </a:p>
          <a:p>
            <a:pPr marL="0" indent="0">
              <a:buNone/>
            </a:pPr>
            <a:r>
              <a:rPr lang="fi-FI" dirty="0" smtClean="0">
                <a:latin typeface="Times New Roman" panose="02020603050405020304" pitchFamily="18" charset="0"/>
                <a:cs typeface="Times New Roman" panose="02020603050405020304" pitchFamily="18" charset="0"/>
              </a:rPr>
              <a:t>Lisäinfoa:</a:t>
            </a:r>
            <a:r>
              <a:rPr lang="fi-FI" dirty="0" smtClean="0">
                <a:latin typeface="Courier New" panose="02070309020205020404" pitchFamily="49" charset="0"/>
                <a:cs typeface="Courier New" panose="02070309020205020404" pitchFamily="49" charset="0"/>
              </a:rPr>
              <a:t> </a:t>
            </a:r>
            <a:r>
              <a:rPr lang="fi-FI" sz="2000" dirty="0" smtClean="0">
                <a:latin typeface="Courier New" panose="02070309020205020404" pitchFamily="49" charset="0"/>
                <a:cs typeface="Courier New" panose="02070309020205020404" pitchFamily="49" charset="0"/>
                <a:hlinkClick r:id="rId2"/>
              </a:rPr>
              <a:t>http</a:t>
            </a:r>
            <a:r>
              <a:rPr lang="fi-FI" sz="2000" dirty="0">
                <a:latin typeface="Courier New" panose="02070309020205020404" pitchFamily="49" charset="0"/>
                <a:cs typeface="Courier New" panose="02070309020205020404" pitchFamily="49" charset="0"/>
                <a:hlinkClick r:id="rId2"/>
              </a:rPr>
              <a:t>://</a:t>
            </a:r>
            <a:r>
              <a:rPr lang="fi-FI" sz="2000" dirty="0" smtClean="0">
                <a:latin typeface="Courier New" panose="02070309020205020404" pitchFamily="49" charset="0"/>
                <a:cs typeface="Courier New" panose="02070309020205020404" pitchFamily="49" charset="0"/>
                <a:hlinkClick r:id="rId2"/>
              </a:rPr>
              <a:t>docs.racket-lang.org/teachpack/2htdpimage.html</a:t>
            </a:r>
            <a:endParaRPr lang="fi-FI" sz="2000" dirty="0" smtClean="0">
              <a:latin typeface="Courier New" panose="02070309020205020404" pitchFamily="49" charset="0"/>
              <a:cs typeface="Courier New" panose="02070309020205020404" pitchFamily="49" charset="0"/>
            </a:endParaRPr>
          </a:p>
          <a:p>
            <a:pPr marL="0" indent="0">
              <a:buNone/>
            </a:pPr>
            <a:endParaRPr lang="fi-FI" dirty="0" smtClean="0">
              <a:latin typeface="Times New Roman" panose="02020603050405020304" pitchFamily="18" charset="0"/>
              <a:cs typeface="Times New Roman" panose="02020603050405020304" pitchFamily="18" charset="0"/>
            </a:endParaRPr>
          </a:p>
          <a:p>
            <a:r>
              <a:rPr lang="fi-FI" dirty="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flip-horizontal</a:t>
            </a:r>
            <a:r>
              <a:rPr lang="fi-FI" dirty="0" smtClean="0">
                <a:latin typeface="Courier New" panose="02070309020205020404" pitchFamily="49" charset="0"/>
                <a:cs typeface="Courier New" panose="02070309020205020404" pitchFamily="49" charset="0"/>
              </a:rPr>
              <a:t>      ) </a:t>
            </a:r>
            <a:r>
              <a:rPr lang="fi-FI" dirty="0" smtClean="0">
                <a:latin typeface="Times New Roman" panose="02020603050405020304" pitchFamily="18" charset="0"/>
                <a:cs typeface="Times New Roman" panose="02020603050405020304" pitchFamily="18" charset="0"/>
              </a:rPr>
              <a:t>antaa kuvan peilikuvan:</a:t>
            </a:r>
          </a:p>
          <a:p>
            <a:endParaRPr lang="fi-FI" dirty="0" smtClean="0">
              <a:latin typeface="Times New Roman" panose="02020603050405020304" pitchFamily="18" charset="0"/>
              <a:cs typeface="Times New Roman" panose="02020603050405020304" pitchFamily="18" charset="0"/>
            </a:endParaRPr>
          </a:p>
          <a:p>
            <a:pPr marL="0" indent="0">
              <a:buNone/>
            </a:pPr>
            <a:endParaRPr lang="fi-FI" dirty="0" smtClean="0">
              <a:latin typeface="Times New Roman" panose="02020603050405020304" pitchFamily="18" charset="0"/>
              <a:cs typeface="Times New Roman" panose="02020603050405020304" pitchFamily="18" charset="0"/>
            </a:endParaRPr>
          </a:p>
          <a:p>
            <a:r>
              <a:rPr lang="fi-FI" dirty="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flip-vertical</a:t>
            </a:r>
            <a:r>
              <a:rPr lang="fi-FI" dirty="0" smtClean="0">
                <a:latin typeface="Courier New" panose="02070309020205020404" pitchFamily="49" charset="0"/>
                <a:cs typeface="Courier New" panose="02070309020205020404" pitchFamily="49" charset="0"/>
              </a:rPr>
              <a:t>     </a:t>
            </a:r>
            <a:r>
              <a:rPr lang="fi-FI" dirty="0">
                <a:latin typeface="Courier New" panose="02070309020205020404" pitchFamily="49" charset="0"/>
                <a:cs typeface="Courier New" panose="02070309020205020404" pitchFamily="49" charset="0"/>
              </a:rPr>
              <a:t>) </a:t>
            </a:r>
            <a:r>
              <a:rPr lang="fi-FI" dirty="0">
                <a:latin typeface="Times New Roman" panose="02020603050405020304" pitchFamily="18" charset="0"/>
                <a:cs typeface="Times New Roman" panose="02020603050405020304" pitchFamily="18" charset="0"/>
              </a:rPr>
              <a:t>antaa </a:t>
            </a:r>
            <a:r>
              <a:rPr lang="fi-FI" dirty="0" smtClean="0">
                <a:latin typeface="Times New Roman" panose="02020603050405020304" pitchFamily="18" charset="0"/>
                <a:cs typeface="Times New Roman" panose="02020603050405020304" pitchFamily="18" charset="0"/>
              </a:rPr>
              <a:t>kuvan</a:t>
            </a: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ylösalaisin:</a:t>
            </a:r>
          </a:p>
          <a:p>
            <a:endParaRPr lang="fi-FI" dirty="0" smtClean="0">
              <a:latin typeface="Times New Roman" panose="02020603050405020304" pitchFamily="18" charset="0"/>
              <a:cs typeface="Times New Roman" panose="02020603050405020304" pitchFamily="18" charset="0"/>
            </a:endParaRPr>
          </a:p>
          <a:p>
            <a:pPr marL="0" indent="0">
              <a:buNone/>
            </a:pP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rotate</a:t>
            </a:r>
            <a:r>
              <a:rPr lang="fi-FI" dirty="0" smtClean="0">
                <a:latin typeface="Courier New" panose="02070309020205020404" pitchFamily="49" charset="0"/>
                <a:cs typeface="Courier New" panose="02070309020205020404" pitchFamily="49" charset="0"/>
              </a:rPr>
              <a:t> 45     ) </a:t>
            </a:r>
            <a:r>
              <a:rPr lang="fi-FI" dirty="0" smtClean="0">
                <a:latin typeface="Times New Roman" panose="02020603050405020304" pitchFamily="18" charset="0"/>
                <a:cs typeface="Times New Roman" panose="02020603050405020304" pitchFamily="18" charset="0"/>
              </a:rPr>
              <a:t>kiertää kuvaa 45 astetta vastapäivään: </a:t>
            </a:r>
            <a:endParaRPr lang="fi-FI" dirty="0">
              <a:latin typeface="Times New Roman" panose="02020603050405020304" pitchFamily="18" charset="0"/>
              <a:cs typeface="Times New Roman" panose="02020603050405020304" pitchFamily="18" charset="0"/>
            </a:endParaRPr>
          </a:p>
          <a:p>
            <a:pPr marL="0" indent="0">
              <a:buNone/>
            </a:pPr>
            <a:endParaRPr lang="fi-FI" dirty="0" smtClean="0">
              <a:latin typeface="Times New Roman" panose="02020603050405020304" pitchFamily="18" charset="0"/>
              <a:cs typeface="Times New Roman" panose="02020603050405020304" pitchFamily="18" charset="0"/>
            </a:endParaRPr>
          </a:p>
          <a:p>
            <a:endParaRPr lang="fi-FI" dirty="0">
              <a:latin typeface="Times New Roman" panose="02020603050405020304" pitchFamily="18" charset="0"/>
              <a:cs typeface="Times New Roman" panose="02020603050405020304" pitchFamily="18" charset="0"/>
            </a:endParaRPr>
          </a:p>
          <a:p>
            <a:endParaRPr lang="fi-FI" dirty="0" smtClean="0">
              <a:latin typeface="Times New Roman" panose="02020603050405020304" pitchFamily="18" charset="0"/>
              <a:cs typeface="Times New Roman" panose="02020603050405020304" pitchFamily="18" charset="0"/>
            </a:endParaRPr>
          </a:p>
          <a:p>
            <a:endParaRPr lang="fi-FI" dirty="0">
              <a:latin typeface="Times New Roman" panose="02020603050405020304" pitchFamily="18" charset="0"/>
              <a:cs typeface="Times New Roman" panose="02020603050405020304" pitchFamily="18" charset="0"/>
            </a:endParaRPr>
          </a:p>
          <a:p>
            <a:endParaRPr lang="fi-FI" dirty="0" smtClean="0">
              <a:latin typeface="Times New Roman" panose="02020603050405020304" pitchFamily="18" charset="0"/>
              <a:cs typeface="Times New Roman" panose="02020603050405020304" pitchFamily="18" charset="0"/>
            </a:endParaRPr>
          </a:p>
        </p:txBody>
      </p:sp>
      <p:pic>
        <p:nvPicPr>
          <p:cNvPr id="1026" name="Picture 2" descr="http://upload.wikimedia.org/wikipedia/commons/thumb/7/7e/Haeckel_-_Hylocharis_Stokesii.jpg/120px-Haeckel_-_Hylocharis_Stokesi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145" y="2451803"/>
            <a:ext cx="1143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commons/thumb/7/7e/Haeckel_-_Hylocharis_Stokesii.jpg/120px-Haeckel_-_Hylocharis_Stokesi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815090" y="2451803"/>
            <a:ext cx="1183589" cy="609600"/>
          </a:xfrm>
          <a:prstGeom prst="rect">
            <a:avLst/>
          </a:prstGeom>
          <a:noFill/>
          <a:extLst>
            <a:ext uri="{909E8E84-426E-40DD-AFC4-6F175D3DCCD1}">
              <a14:hiddenFill xmlns:a14="http://schemas.microsoft.com/office/drawing/2010/main">
                <a:solidFill>
                  <a:srgbClr val="FFFFFF"/>
                </a:solidFill>
              </a14:hiddenFill>
            </a:ext>
          </a:extLst>
        </p:spPr>
      </p:pic>
      <p:pic>
        <p:nvPicPr>
          <p:cNvPr id="4" name="Kuva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3182" y="3441953"/>
            <a:ext cx="923925" cy="1143000"/>
          </a:xfrm>
          <a:prstGeom prst="rect">
            <a:avLst/>
          </a:prstGeom>
        </p:spPr>
      </p:pic>
      <p:pic>
        <p:nvPicPr>
          <p:cNvPr id="5" name="Kuva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3327" y="3441953"/>
            <a:ext cx="923925" cy="1143000"/>
          </a:xfrm>
          <a:prstGeom prst="rect">
            <a:avLst/>
          </a:prstGeom>
        </p:spPr>
      </p:pic>
      <p:pic>
        <p:nvPicPr>
          <p:cNvPr id="8" name="Kuva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9257" y="4965503"/>
            <a:ext cx="923925" cy="1143000"/>
          </a:xfrm>
          <a:prstGeom prst="rect">
            <a:avLst/>
          </a:prstGeom>
        </p:spPr>
      </p:pic>
      <p:pic>
        <p:nvPicPr>
          <p:cNvPr id="6" name="Kuva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25161" y="4785842"/>
            <a:ext cx="1457325" cy="1457325"/>
          </a:xfrm>
          <a:prstGeom prst="rect">
            <a:avLst/>
          </a:prstGeom>
        </p:spPr>
      </p:pic>
    </p:spTree>
    <p:extLst>
      <p:ext uri="{BB962C8B-B14F-4D97-AF65-F5344CB8AC3E}">
        <p14:creationId xmlns:p14="http://schemas.microsoft.com/office/powerpoint/2010/main" val="4432858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0"/>
            <a:ext cx="10515600" cy="1437465"/>
          </a:xfrm>
        </p:spPr>
        <p:txBody>
          <a:bodyPr>
            <a:normAutofit fontScale="90000"/>
          </a:bodyPr>
          <a:lstStyle/>
          <a:p>
            <a:pPr algn="ctr"/>
            <a:r>
              <a:rPr lang="fi-FI" dirty="0" smtClean="0">
                <a:solidFill>
                  <a:schemeClr val="accent4">
                    <a:lumMod val="50000"/>
                  </a:schemeClr>
                </a:solidFill>
                <a:latin typeface="Copperplate Gothic Light" panose="020E0507020206020404" pitchFamily="34" charset="0"/>
              </a:rPr>
              <a:t>Kuvafunktioita: kuvien yhdistäminen</a:t>
            </a:r>
            <a:br>
              <a:rPr lang="fi-FI" dirty="0" smtClean="0">
                <a:solidFill>
                  <a:schemeClr val="accent4">
                    <a:lumMod val="50000"/>
                  </a:schemeClr>
                </a:solidFill>
                <a:latin typeface="Copperplate Gothic Light" panose="020E0507020206020404" pitchFamily="34" charset="0"/>
              </a:rPr>
            </a:br>
            <a:r>
              <a:rPr lang="fi-FI" sz="2200" dirty="0">
                <a:latin typeface="Courier New" panose="02070309020205020404" pitchFamily="49" charset="0"/>
                <a:cs typeface="Courier New" panose="02070309020205020404" pitchFamily="49" charset="0"/>
                <a:hlinkClick r:id="rId2"/>
              </a:rPr>
              <a:t>http://docs.racket-lang.org/teachpack/2htdpimage.html</a:t>
            </a:r>
            <a:r>
              <a:rPr lang="fi-FI" dirty="0"/>
              <a:t/>
            </a:r>
            <a:br>
              <a:rPr lang="fi-FI" dirty="0"/>
            </a:br>
            <a:endParaRPr lang="fi-FI" dirty="0" smtClean="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727364"/>
            <a:ext cx="10515600" cy="6800778"/>
          </a:xfrm>
        </p:spPr>
        <p:txBody>
          <a:bodyPr>
            <a:normAutofit/>
          </a:bodyPr>
          <a:lstStyle/>
          <a:p>
            <a:endParaRPr lang="fi-FI" dirty="0" smtClean="0">
              <a:latin typeface="Courier New" panose="02070309020205020404" pitchFamily="49" charset="0"/>
              <a:cs typeface="Courier New" panose="02070309020205020404" pitchFamily="49" charset="0"/>
            </a:endParaRPr>
          </a:p>
          <a:p>
            <a:endParaRPr lang="fi-FI" dirty="0" smtClean="0">
              <a:latin typeface="Courier New" panose="02070309020205020404" pitchFamily="49" charset="0"/>
              <a:cs typeface="Courier New" panose="02070309020205020404" pitchFamily="49" charset="0"/>
            </a:endParaRP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beside</a:t>
            </a:r>
            <a:r>
              <a:rPr lang="fi-FI" dirty="0" smtClean="0">
                <a:latin typeface="Courier New" panose="02070309020205020404" pitchFamily="49" charset="0"/>
                <a:cs typeface="Courier New" panose="02070309020205020404" pitchFamily="49" charset="0"/>
              </a:rPr>
              <a:t>       ) </a:t>
            </a:r>
            <a:r>
              <a:rPr lang="fi-FI" dirty="0" smtClean="0">
                <a:latin typeface="Times New Roman" panose="02020603050405020304" pitchFamily="18" charset="0"/>
                <a:cs typeface="Times New Roman" panose="02020603050405020304" pitchFamily="18" charset="0"/>
              </a:rPr>
              <a:t>antaa kuvan jossa kuvat vierekkäin: </a:t>
            </a:r>
          </a:p>
          <a:p>
            <a:endParaRPr lang="fi-FI" dirty="0" smtClean="0">
              <a:latin typeface="Times New Roman" panose="02020603050405020304" pitchFamily="18" charset="0"/>
              <a:cs typeface="Times New Roman" panose="02020603050405020304" pitchFamily="18" charset="0"/>
            </a:endParaRPr>
          </a:p>
          <a:p>
            <a:pPr marL="0" indent="0">
              <a:buNone/>
            </a:pP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above</a:t>
            </a:r>
            <a:r>
              <a:rPr lang="fi-FI" dirty="0" smtClean="0">
                <a:latin typeface="Courier New" panose="02070309020205020404" pitchFamily="49" charset="0"/>
                <a:cs typeface="Courier New" panose="02070309020205020404" pitchFamily="49" charset="0"/>
              </a:rPr>
              <a:t>            ) </a:t>
            </a:r>
            <a:r>
              <a:rPr lang="fi-FI" dirty="0">
                <a:latin typeface="Times New Roman" panose="02020603050405020304" pitchFamily="18" charset="0"/>
                <a:cs typeface="Times New Roman" panose="02020603050405020304" pitchFamily="18" charset="0"/>
              </a:rPr>
              <a:t>antaa </a:t>
            </a:r>
            <a:r>
              <a:rPr lang="fi-FI" dirty="0" smtClean="0">
                <a:latin typeface="Times New Roman" panose="02020603050405020304" pitchFamily="18" charset="0"/>
                <a:cs typeface="Times New Roman" panose="02020603050405020304" pitchFamily="18" charset="0"/>
              </a:rPr>
              <a:t>kuvan</a:t>
            </a: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jossa kuvat </a:t>
            </a:r>
            <a:r>
              <a:rPr lang="fi-FI" dirty="0" err="1">
                <a:latin typeface="Times New Roman" panose="02020603050405020304" pitchFamily="18" charset="0"/>
                <a:cs typeface="Times New Roman" panose="02020603050405020304" pitchFamily="18" charset="0"/>
              </a:rPr>
              <a:t>y</a:t>
            </a:r>
            <a:r>
              <a:rPr lang="fi-FI" dirty="0" err="1" smtClean="0">
                <a:latin typeface="Times New Roman" panose="02020603050405020304" pitchFamily="18" charset="0"/>
                <a:cs typeface="Times New Roman" panose="02020603050405020304" pitchFamily="18" charset="0"/>
              </a:rPr>
              <a:t>llekkäin</a:t>
            </a:r>
            <a:r>
              <a:rPr lang="fi-FI" dirty="0" smtClean="0">
                <a:latin typeface="Times New Roman" panose="02020603050405020304" pitchFamily="18" charset="0"/>
                <a:cs typeface="Times New Roman" panose="02020603050405020304" pitchFamily="18" charset="0"/>
              </a:rPr>
              <a:t>:</a:t>
            </a:r>
          </a:p>
          <a:p>
            <a:endParaRPr lang="fi-FI" dirty="0" smtClean="0">
              <a:latin typeface="Times New Roman" panose="02020603050405020304" pitchFamily="18" charset="0"/>
              <a:cs typeface="Times New Roman" panose="02020603050405020304" pitchFamily="18" charset="0"/>
            </a:endParaRPr>
          </a:p>
          <a:p>
            <a:pPr marL="0" indent="0">
              <a:buNone/>
            </a:pP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overlay              </a:t>
            </a:r>
            <a:r>
              <a:rPr lang="fi-FI" dirty="0" smtClean="0">
                <a:latin typeface="Courier New" panose="02070309020205020404" pitchFamily="49" charset="0"/>
                <a:cs typeface="Courier New" panose="02070309020205020404" pitchFamily="49" charset="0"/>
              </a:rPr>
              <a:t>) </a:t>
            </a:r>
            <a:r>
              <a:rPr lang="fi-FI" dirty="0" smtClean="0">
                <a:latin typeface="Times New Roman" panose="02020603050405020304" pitchFamily="18" charset="0"/>
                <a:cs typeface="Times New Roman" panose="02020603050405020304" pitchFamily="18" charset="0"/>
              </a:rPr>
              <a:t>antaa kuvan jossa kuvat päällekkäin: </a:t>
            </a:r>
          </a:p>
          <a:p>
            <a:r>
              <a:rPr lang="fi-FI" dirty="0" smtClean="0">
                <a:latin typeface="Times New Roman" panose="02020603050405020304" pitchFamily="18" charset="0"/>
                <a:cs typeface="Times New Roman" panose="02020603050405020304" pitchFamily="18" charset="0"/>
              </a:rPr>
              <a:t>Funktio </a:t>
            </a:r>
            <a:r>
              <a:rPr lang="fi-FI" dirty="0" err="1" smtClean="0">
                <a:latin typeface="Courier New" panose="02070309020205020404" pitchFamily="49" charset="0"/>
                <a:cs typeface="Courier New" panose="02070309020205020404" pitchFamily="49" charset="0"/>
              </a:rPr>
              <a:t>underlay</a:t>
            </a:r>
            <a:r>
              <a:rPr lang="fi-FI" dirty="0" smtClean="0">
                <a:latin typeface="Times New Roman" panose="02020603050405020304" pitchFamily="18" charset="0"/>
                <a:cs typeface="Times New Roman" panose="02020603050405020304" pitchFamily="18" charset="0"/>
              </a:rPr>
              <a:t>, muuten sama, mutta argumentit toisinpäin. Katso myös funktiot </a:t>
            </a:r>
            <a:r>
              <a:rPr lang="fi-FI" dirty="0" err="1" smtClean="0">
                <a:latin typeface="Courier New" panose="02070309020205020404" pitchFamily="49" charset="0"/>
                <a:cs typeface="Courier New" panose="02070309020205020404" pitchFamily="49" charset="0"/>
              </a:rPr>
              <a:t>overlay</a:t>
            </a:r>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align</a:t>
            </a:r>
            <a:r>
              <a:rPr lang="fi-FI" dirty="0" smtClean="0">
                <a:latin typeface="Times New Roman" panose="02020603050405020304" pitchFamily="18" charset="0"/>
                <a:cs typeface="Times New Roman" panose="02020603050405020304" pitchFamily="18" charset="0"/>
              </a:rPr>
              <a:t>, </a:t>
            </a:r>
            <a:r>
              <a:rPr lang="fi-FI" dirty="0" err="1" smtClean="0">
                <a:latin typeface="Courier New" panose="02070309020205020404" pitchFamily="49" charset="0"/>
                <a:cs typeface="Courier New" panose="02070309020205020404" pitchFamily="49" charset="0"/>
              </a:rPr>
              <a:t>overlay</a:t>
            </a:r>
            <a:r>
              <a:rPr lang="fi-FI" dirty="0" smtClean="0">
                <a:latin typeface="Courier New" panose="02070309020205020404" pitchFamily="49" charset="0"/>
                <a:cs typeface="Courier New" panose="02070309020205020404" pitchFamily="49" charset="0"/>
              </a:rPr>
              <a:t>/offset</a:t>
            </a:r>
            <a:r>
              <a:rPr lang="fi-FI" dirty="0" smtClean="0">
                <a:latin typeface="Times New Roman" panose="02020603050405020304" pitchFamily="18" charset="0"/>
                <a:cs typeface="Times New Roman" panose="02020603050405020304" pitchFamily="18" charset="0"/>
              </a:rPr>
              <a:t> ja </a:t>
            </a:r>
            <a:r>
              <a:rPr lang="fi-FI" dirty="0" err="1" smtClean="0">
                <a:latin typeface="Courier New" panose="02070309020205020404" pitchFamily="49" charset="0"/>
                <a:cs typeface="Courier New" panose="02070309020205020404" pitchFamily="49" charset="0"/>
              </a:rPr>
              <a:t>overlay</a:t>
            </a:r>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align</a:t>
            </a:r>
            <a:r>
              <a:rPr lang="fi-FI" dirty="0" smtClean="0">
                <a:latin typeface="Courier New" panose="02070309020205020404" pitchFamily="49" charset="0"/>
                <a:cs typeface="Courier New" panose="02070309020205020404" pitchFamily="49" charset="0"/>
              </a:rPr>
              <a:t>/offset </a:t>
            </a:r>
            <a:r>
              <a:rPr lang="fi-FI" dirty="0" smtClean="0">
                <a:latin typeface="Times New Roman" panose="02020603050405020304" pitchFamily="18" charset="0"/>
                <a:cs typeface="Times New Roman" panose="02020603050405020304" pitchFamily="18" charset="0"/>
              </a:rPr>
              <a:t>otsikon URL-osoitteesta.</a:t>
            </a:r>
          </a:p>
          <a:p>
            <a:endParaRPr lang="fi-FI" dirty="0">
              <a:latin typeface="Times New Roman" panose="02020603050405020304" pitchFamily="18" charset="0"/>
              <a:cs typeface="Times New Roman" panose="02020603050405020304" pitchFamily="18" charset="0"/>
            </a:endParaRPr>
          </a:p>
          <a:p>
            <a:endParaRPr lang="fi-FI" dirty="0" smtClean="0">
              <a:latin typeface="Times New Roman" panose="02020603050405020304" pitchFamily="18" charset="0"/>
              <a:cs typeface="Times New Roman" panose="02020603050405020304" pitchFamily="18" charset="0"/>
            </a:endParaRPr>
          </a:p>
          <a:p>
            <a:endParaRPr lang="fi-FI" dirty="0">
              <a:latin typeface="Times New Roman" panose="02020603050405020304" pitchFamily="18" charset="0"/>
              <a:cs typeface="Times New Roman" panose="02020603050405020304" pitchFamily="18" charset="0"/>
            </a:endParaRPr>
          </a:p>
          <a:p>
            <a:endParaRPr lang="fi-FI" dirty="0" smtClean="0">
              <a:latin typeface="Times New Roman" panose="02020603050405020304" pitchFamily="18" charset="0"/>
              <a:cs typeface="Times New Roman" panose="02020603050405020304" pitchFamily="18" charset="0"/>
            </a:endParaRPr>
          </a:p>
        </p:txBody>
      </p:sp>
      <p:pic>
        <p:nvPicPr>
          <p:cNvPr id="7" name="Kuva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556" y="1056388"/>
            <a:ext cx="695325" cy="1133475"/>
          </a:xfrm>
          <a:prstGeom prst="rect">
            <a:avLst/>
          </a:prstGeom>
        </p:spPr>
      </p:pic>
      <p:pic>
        <p:nvPicPr>
          <p:cNvPr id="9" name="Kuva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8103" y="1056389"/>
            <a:ext cx="447675" cy="1133475"/>
          </a:xfrm>
          <a:prstGeom prst="rect">
            <a:avLst/>
          </a:prstGeom>
        </p:spPr>
      </p:pic>
      <p:pic>
        <p:nvPicPr>
          <p:cNvPr id="10" name="Kuva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3661" y="1056389"/>
            <a:ext cx="1143000" cy="1133475"/>
          </a:xfrm>
          <a:prstGeom prst="rect">
            <a:avLst/>
          </a:prstGeom>
        </p:spPr>
      </p:pic>
      <p:pic>
        <p:nvPicPr>
          <p:cNvPr id="11" name="Kuva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39761" y="2995971"/>
            <a:ext cx="1143000" cy="676275"/>
          </a:xfrm>
          <a:prstGeom prst="rect">
            <a:avLst/>
          </a:prstGeom>
        </p:spPr>
      </p:pic>
      <p:pic>
        <p:nvPicPr>
          <p:cNvPr id="13" name="Kuva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31218" y="2843571"/>
            <a:ext cx="1143000" cy="828675"/>
          </a:xfrm>
          <a:prstGeom prst="rect">
            <a:avLst/>
          </a:prstGeom>
        </p:spPr>
      </p:pic>
      <p:pic>
        <p:nvPicPr>
          <p:cNvPr id="14" name="Kuva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25221" y="2331469"/>
            <a:ext cx="1143000" cy="1504950"/>
          </a:xfrm>
          <a:prstGeom prst="rect">
            <a:avLst/>
          </a:prstGeom>
        </p:spPr>
      </p:pic>
      <p:pic>
        <p:nvPicPr>
          <p:cNvPr id="16" name="Kuva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11261" y="4056565"/>
            <a:ext cx="1190625" cy="1190625"/>
          </a:xfrm>
          <a:prstGeom prst="rect">
            <a:avLst/>
          </a:prstGeom>
        </p:spPr>
      </p:pic>
      <p:pic>
        <p:nvPicPr>
          <p:cNvPr id="17" name="Kuva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01473" y="4566249"/>
            <a:ext cx="1143000" cy="762000"/>
          </a:xfrm>
          <a:prstGeom prst="rect">
            <a:avLst/>
          </a:prstGeom>
        </p:spPr>
      </p:pic>
      <p:pic>
        <p:nvPicPr>
          <p:cNvPr id="18" name="Kuva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25161" y="4351936"/>
            <a:ext cx="1190625" cy="1190625"/>
          </a:xfrm>
          <a:prstGeom prst="rect">
            <a:avLst/>
          </a:prstGeom>
        </p:spPr>
      </p:pic>
    </p:spTree>
    <p:extLst>
      <p:ext uri="{BB962C8B-B14F-4D97-AF65-F5344CB8AC3E}">
        <p14:creationId xmlns:p14="http://schemas.microsoft.com/office/powerpoint/2010/main" val="3615111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pPr algn="ctr"/>
            <a:r>
              <a:rPr lang="fi-FI" dirty="0" smtClean="0">
                <a:solidFill>
                  <a:schemeClr val="accent4">
                    <a:lumMod val="50000"/>
                  </a:schemeClr>
                </a:solidFill>
                <a:latin typeface="Copperplate Gothic Light" panose="020E0507020206020404" pitchFamily="34" charset="0"/>
              </a:rPr>
              <a:t>Mikä ohjelmoinnissa </a:t>
            </a:r>
            <a:r>
              <a:rPr lang="fi-FI" dirty="0" smtClean="0">
                <a:solidFill>
                  <a:schemeClr val="accent4">
                    <a:lumMod val="50000"/>
                  </a:schemeClr>
                </a:solidFill>
                <a:latin typeface="Copperplate Gothic Light" panose="020E0507020206020404" pitchFamily="34" charset="0"/>
              </a:rPr>
              <a:t>itseäni kiehtoo</a:t>
            </a:r>
            <a:r>
              <a:rPr lang="fi-FI" dirty="0" smtClean="0">
                <a:solidFill>
                  <a:schemeClr val="accent4">
                    <a:lumMod val="50000"/>
                  </a:schemeClr>
                </a:solidFill>
                <a:latin typeface="Copperplate Gothic Light" panose="020E0507020206020404" pitchFamily="34" charset="0"/>
              </a:rPr>
              <a:t>?</a:t>
            </a:r>
            <a:br>
              <a:rPr lang="fi-FI" dirty="0" smtClean="0">
                <a:solidFill>
                  <a:schemeClr val="accent4">
                    <a:lumMod val="50000"/>
                  </a:schemeClr>
                </a:solidFill>
                <a:latin typeface="Copperplate Gothic Light" panose="020E0507020206020404" pitchFamily="34" charset="0"/>
              </a:rPr>
            </a:br>
            <a:r>
              <a:rPr lang="fi-FI" dirty="0" smtClean="0">
                <a:solidFill>
                  <a:schemeClr val="accent4">
                    <a:lumMod val="50000"/>
                  </a:schemeClr>
                </a:solidFill>
                <a:latin typeface="Copperplate Gothic Light" panose="020E0507020206020404" pitchFamily="34" charset="0"/>
              </a:rPr>
              <a:t>(ei pelkästään hyödyllistä)</a:t>
            </a:r>
            <a:endParaRPr lang="fi-FI" dirty="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p:txBody>
          <a:bodyPr/>
          <a:lstStyle/>
          <a:p>
            <a:r>
              <a:rPr lang="fi-FI" dirty="0" smtClean="0">
                <a:latin typeface="Times New Roman" panose="02020603050405020304" pitchFamily="18" charset="0"/>
                <a:cs typeface="Times New Roman" panose="02020603050405020304" pitchFamily="18" charset="0"/>
              </a:rPr>
              <a:t>Ohjelmointi </a:t>
            </a:r>
            <a:r>
              <a:rPr lang="fi-FI" dirty="0" smtClean="0">
                <a:latin typeface="Times New Roman" panose="02020603050405020304" pitchFamily="18" charset="0"/>
                <a:cs typeface="Times New Roman" panose="02020603050405020304" pitchFamily="18" charset="0"/>
              </a:rPr>
              <a:t>luovuuden ilmaisukanavana: Perinteisistä taidemuodoista mm. kirjallisuus, (sävelletty) musiikki, mosaiikit, matonkudonta, jne. ovat perustuneet diskreettien (”digitaalisten”) symbolien (kirjaimet, nuotit) asettamiseen peräkkäin tai ainakin vierekkäin ja lomittain. Ohjelmointi perustuu samaan (ohjelmat </a:t>
            </a:r>
            <a:r>
              <a:rPr lang="fi-FI" u="sng" dirty="0" smtClean="0">
                <a:latin typeface="Times New Roman" panose="02020603050405020304" pitchFamily="18" charset="0"/>
                <a:cs typeface="Times New Roman" panose="02020603050405020304" pitchFamily="18" charset="0"/>
              </a:rPr>
              <a:t>kirjoitetaan</a:t>
            </a:r>
            <a:r>
              <a:rPr lang="fi-FI" dirty="0" smtClean="0">
                <a:latin typeface="Times New Roman" panose="02020603050405020304" pitchFamily="18" charset="0"/>
                <a:cs typeface="Times New Roman" panose="02020603050405020304" pitchFamily="18" charset="0"/>
              </a:rPr>
              <a:t>), mahdollisuudet vain ovat paljon laajemmat:</a:t>
            </a: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”interaktiivinen fiktio” (seikkailupelit, jne.), ”</a:t>
            </a:r>
            <a:r>
              <a:rPr lang="fi-FI" dirty="0" err="1" smtClean="0">
                <a:latin typeface="Times New Roman" panose="02020603050405020304" pitchFamily="18" charset="0"/>
                <a:cs typeface="Times New Roman" panose="02020603050405020304" pitchFamily="18" charset="0"/>
              </a:rPr>
              <a:t>demoskene</a:t>
            </a:r>
            <a:r>
              <a:rPr lang="fi-FI" dirty="0" smtClean="0">
                <a:latin typeface="Times New Roman" panose="02020603050405020304" pitchFamily="18" charset="0"/>
                <a:cs typeface="Times New Roman" panose="02020603050405020304" pitchFamily="18" charset="0"/>
              </a:rPr>
              <a:t>”, ”livekoodaus”, ”generatiivinen taide</a:t>
            </a:r>
            <a:r>
              <a:rPr lang="fi-FI" dirty="0" smtClean="0">
                <a:latin typeface="Times New Roman" panose="02020603050405020304" pitchFamily="18" charset="0"/>
                <a:cs typeface="Times New Roman" panose="02020603050405020304" pitchFamily="18" charset="0"/>
              </a:rPr>
              <a:t>”</a:t>
            </a:r>
          </a:p>
          <a:p>
            <a:r>
              <a:rPr lang="fi-FI" dirty="0">
                <a:latin typeface="Times New Roman" panose="02020603050405020304" pitchFamily="18" charset="0"/>
                <a:cs typeface="Times New Roman" panose="02020603050405020304" pitchFamily="18" charset="0"/>
              </a:rPr>
              <a:t>Ohjelmat (pienet ja yksinkertaiset, sinänsä hyödyttömät ja vailla tarkoitusta) itsessään tutkimuksen kohteena, Cellular </a:t>
            </a:r>
            <a:r>
              <a:rPr lang="fi-FI" dirty="0" err="1">
                <a:latin typeface="Times New Roman" panose="02020603050405020304" pitchFamily="18" charset="0"/>
                <a:cs typeface="Times New Roman" panose="02020603050405020304" pitchFamily="18" charset="0"/>
              </a:rPr>
              <a:t>Automata</a:t>
            </a:r>
            <a:r>
              <a:rPr lang="fi-FI" dirty="0">
                <a:latin typeface="Times New Roman" panose="02020603050405020304" pitchFamily="18" charset="0"/>
                <a:cs typeface="Times New Roman" panose="02020603050405020304" pitchFamily="18" charset="0"/>
              </a:rPr>
              <a:t>, </a:t>
            </a:r>
            <a:r>
              <a:rPr lang="fi-FI" dirty="0" err="1">
                <a:latin typeface="Times New Roman" panose="02020603050405020304" pitchFamily="18" charset="0"/>
                <a:cs typeface="Times New Roman" panose="02020603050405020304" pitchFamily="18" charset="0"/>
              </a:rPr>
              <a:t>Simple</a:t>
            </a:r>
            <a:r>
              <a:rPr lang="fi-FI" dirty="0">
                <a:latin typeface="Times New Roman" panose="02020603050405020304" pitchFamily="18" charset="0"/>
                <a:cs typeface="Times New Roman" panose="02020603050405020304" pitchFamily="18" charset="0"/>
              </a:rPr>
              <a:t> </a:t>
            </a:r>
            <a:r>
              <a:rPr lang="fi-FI" dirty="0" err="1">
                <a:latin typeface="Times New Roman" panose="02020603050405020304" pitchFamily="18" charset="0"/>
                <a:cs typeface="Times New Roman" panose="02020603050405020304" pitchFamily="18" charset="0"/>
              </a:rPr>
              <a:t>Programs</a:t>
            </a:r>
            <a:r>
              <a:rPr lang="fi-FI" dirty="0">
                <a:latin typeface="Times New Roman" panose="02020603050405020304" pitchFamily="18" charset="0"/>
                <a:cs typeface="Times New Roman" panose="02020603050405020304" pitchFamily="18" charset="0"/>
              </a:rPr>
              <a:t>, ”New </a:t>
            </a:r>
            <a:r>
              <a:rPr lang="fi-FI" dirty="0" err="1">
                <a:latin typeface="Times New Roman" panose="02020603050405020304" pitchFamily="18" charset="0"/>
                <a:cs typeface="Times New Roman" panose="02020603050405020304" pitchFamily="18" charset="0"/>
              </a:rPr>
              <a:t>Kind</a:t>
            </a:r>
            <a:r>
              <a:rPr lang="fi-FI" dirty="0">
                <a:latin typeface="Times New Roman" panose="02020603050405020304" pitchFamily="18" charset="0"/>
                <a:cs typeface="Times New Roman" panose="02020603050405020304" pitchFamily="18" charset="0"/>
              </a:rPr>
              <a:t> of Science”</a:t>
            </a:r>
          </a:p>
          <a:p>
            <a:endParaRPr lang="fi-FI" dirty="0" smtClean="0">
              <a:latin typeface="Times New Roman" panose="02020603050405020304" pitchFamily="18" charset="0"/>
              <a:cs typeface="Times New Roman" panose="02020603050405020304" pitchFamily="18" charset="0"/>
            </a:endParaRPr>
          </a:p>
          <a:p>
            <a:pPr marL="0" indent="0">
              <a:buNone/>
            </a:pPr>
            <a:endParaRPr lang="fi-FI"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119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0"/>
            <a:ext cx="10515600" cy="1437465"/>
          </a:xfrm>
        </p:spPr>
        <p:txBody>
          <a:bodyPr>
            <a:normAutofit fontScale="90000"/>
          </a:bodyPr>
          <a:lstStyle/>
          <a:p>
            <a:pPr algn="ctr"/>
            <a:r>
              <a:rPr lang="fi-FI" dirty="0" smtClean="0">
                <a:solidFill>
                  <a:schemeClr val="accent4">
                    <a:lumMod val="50000"/>
                  </a:schemeClr>
                </a:solidFill>
                <a:latin typeface="Copperplate Gothic Light" panose="020E0507020206020404" pitchFamily="34" charset="0"/>
              </a:rPr>
              <a:t>geometristen muotojen piirtäminen</a:t>
            </a:r>
            <a:br>
              <a:rPr lang="fi-FI" dirty="0" smtClean="0">
                <a:solidFill>
                  <a:schemeClr val="accent4">
                    <a:lumMod val="50000"/>
                  </a:schemeClr>
                </a:solidFill>
                <a:latin typeface="Copperplate Gothic Light" panose="020E0507020206020404" pitchFamily="34" charset="0"/>
              </a:rPr>
            </a:br>
            <a:r>
              <a:rPr lang="fi-FI" sz="2200" dirty="0">
                <a:latin typeface="Courier New" panose="02070309020205020404" pitchFamily="49" charset="0"/>
                <a:cs typeface="Courier New" panose="02070309020205020404" pitchFamily="49" charset="0"/>
                <a:hlinkClick r:id="rId2"/>
              </a:rPr>
              <a:t>http://docs.racket-lang.org/teachpack/2htdpimage.html</a:t>
            </a:r>
            <a:r>
              <a:rPr lang="fi-FI" dirty="0"/>
              <a:t/>
            </a:r>
            <a:br>
              <a:rPr lang="fi-FI" dirty="0"/>
            </a:br>
            <a:endParaRPr lang="fi-FI" dirty="0" smtClean="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727364"/>
            <a:ext cx="10515600" cy="6800778"/>
          </a:xfrm>
        </p:spPr>
        <p:txBody>
          <a:bodyPr>
            <a:normAutofit/>
          </a:bodyPr>
          <a:lstStyle/>
          <a:p>
            <a:pPr marL="0" indent="0">
              <a:buNone/>
            </a:pPr>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circle </a:t>
            </a:r>
            <a:r>
              <a:rPr lang="en-US" dirty="0">
                <a:latin typeface="Courier New" panose="02070309020205020404" pitchFamily="49" charset="0"/>
                <a:cs typeface="Courier New" panose="02070309020205020404" pitchFamily="49" charset="0"/>
              </a:rPr>
              <a:t>60 "outline" "black</a:t>
            </a:r>
            <a:r>
              <a:rPr lang="en-US" dirty="0" smtClean="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 </a:t>
            </a:r>
            <a:r>
              <a:rPr lang="fi-FI" dirty="0" smtClean="0">
                <a:latin typeface="Times New Roman" panose="02020603050405020304" pitchFamily="18" charset="0"/>
                <a:cs typeface="Times New Roman" panose="02020603050405020304" pitchFamily="18" charset="0"/>
              </a:rPr>
              <a:t>antaa tuloksenaan</a:t>
            </a:r>
          </a:p>
          <a:p>
            <a:pPr marL="0" indent="0">
              <a:buNone/>
            </a:pP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  kuvan jossa kuudenkymmenen </a:t>
            </a:r>
            <a:r>
              <a:rPr lang="fi-FI" dirty="0" err="1" smtClean="0">
                <a:latin typeface="Times New Roman" panose="02020603050405020304" pitchFamily="18" charset="0"/>
                <a:cs typeface="Times New Roman" panose="02020603050405020304" pitchFamily="18" charset="0"/>
              </a:rPr>
              <a:t>pikselin</a:t>
            </a:r>
            <a:r>
              <a:rPr lang="fi-FI" dirty="0" smtClean="0">
                <a:latin typeface="Times New Roman" panose="02020603050405020304" pitchFamily="18" charset="0"/>
                <a:cs typeface="Times New Roman" panose="02020603050405020304" pitchFamily="18" charset="0"/>
              </a:rPr>
              <a:t> säteinen musta ympyrä </a:t>
            </a:r>
          </a:p>
          <a:p>
            <a:r>
              <a:rPr lang="fi-FI"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circle </a:t>
            </a:r>
            <a:r>
              <a:rPr lang="en-US" dirty="0">
                <a:latin typeface="Courier New" panose="02070309020205020404" pitchFamily="49" charset="0"/>
                <a:cs typeface="Courier New" panose="02070309020205020404" pitchFamily="49" charset="0"/>
              </a:rPr>
              <a:t>40 "solid" "red</a:t>
            </a:r>
            <a:r>
              <a:rPr lang="en-US" dirty="0" smtClean="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 </a:t>
            </a:r>
            <a:r>
              <a:rPr lang="fi-FI" dirty="0">
                <a:latin typeface="Times New Roman" panose="02020603050405020304" pitchFamily="18" charset="0"/>
                <a:cs typeface="Times New Roman" panose="02020603050405020304" pitchFamily="18" charset="0"/>
              </a:rPr>
              <a:t>antaa </a:t>
            </a:r>
            <a:r>
              <a:rPr lang="fi-FI" dirty="0" smtClean="0">
                <a:latin typeface="Times New Roman" panose="02020603050405020304" pitchFamily="18" charset="0"/>
                <a:cs typeface="Times New Roman" panose="02020603050405020304" pitchFamily="18" charset="0"/>
              </a:rPr>
              <a:t>tuloksenaan kuvan      </a:t>
            </a:r>
            <a:r>
              <a:rPr lang="fi-FI" dirty="0">
                <a:latin typeface="Times New Roman" panose="02020603050405020304" pitchFamily="18" charset="0"/>
                <a:cs typeface="Times New Roman" panose="02020603050405020304" pitchFamily="18" charset="0"/>
              </a:rPr>
              <a:t>jossa </a:t>
            </a:r>
            <a:r>
              <a:rPr lang="fi-FI" dirty="0" smtClean="0">
                <a:latin typeface="Times New Roman" panose="02020603050405020304" pitchFamily="18" charset="0"/>
                <a:cs typeface="Times New Roman" panose="02020603050405020304" pitchFamily="18" charset="0"/>
              </a:rPr>
              <a:t>neljänkymmenen </a:t>
            </a:r>
            <a:r>
              <a:rPr lang="fi-FI" dirty="0" err="1">
                <a:latin typeface="Times New Roman" panose="02020603050405020304" pitchFamily="18" charset="0"/>
                <a:cs typeface="Times New Roman" panose="02020603050405020304" pitchFamily="18" charset="0"/>
              </a:rPr>
              <a:t>pikselin</a:t>
            </a:r>
            <a:r>
              <a:rPr lang="fi-FI" dirty="0">
                <a:latin typeface="Times New Roman" panose="02020603050405020304" pitchFamily="18" charset="0"/>
                <a:cs typeface="Times New Roman" panose="02020603050405020304" pitchFamily="18" charset="0"/>
              </a:rPr>
              <a:t> säteinen </a:t>
            </a:r>
            <a:r>
              <a:rPr lang="fi-FI" dirty="0" smtClean="0">
                <a:latin typeface="Times New Roman" panose="02020603050405020304" pitchFamily="18" charset="0"/>
                <a:cs typeface="Times New Roman" panose="02020603050405020304" pitchFamily="18" charset="0"/>
              </a:rPr>
              <a:t>punainen kiekko</a:t>
            </a:r>
          </a:p>
          <a:p>
            <a:r>
              <a:rPr lang="fi-FI"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square 80 "outline" "blue"</a:t>
            </a:r>
            <a:r>
              <a:rPr lang="fi-FI" dirty="0">
                <a:latin typeface="Courier New" panose="02070309020205020404" pitchFamily="49" charset="0"/>
                <a:cs typeface="Courier New" panose="02070309020205020404" pitchFamily="49" charset="0"/>
              </a:rPr>
              <a:t>) </a:t>
            </a:r>
            <a:r>
              <a:rPr lang="fi-FI" dirty="0">
                <a:latin typeface="Times New Roman" panose="02020603050405020304" pitchFamily="18" charset="0"/>
                <a:cs typeface="Times New Roman" panose="02020603050405020304" pitchFamily="18" charset="0"/>
              </a:rPr>
              <a:t>antaa </a:t>
            </a:r>
            <a:r>
              <a:rPr lang="fi-FI" dirty="0" smtClean="0">
                <a:latin typeface="Times New Roman" panose="02020603050405020304" pitchFamily="18" charset="0"/>
                <a:cs typeface="Times New Roman" panose="02020603050405020304" pitchFamily="18" charset="0"/>
              </a:rPr>
              <a:t>tuloksenaan kuvan jossa sinisellä piirretyt neliön ääriviivat, sivun pituus 80 </a:t>
            </a:r>
            <a:r>
              <a:rPr lang="fi-FI" dirty="0" err="1" smtClean="0">
                <a:latin typeface="Times New Roman" panose="02020603050405020304" pitchFamily="18" charset="0"/>
                <a:cs typeface="Times New Roman" panose="02020603050405020304" pitchFamily="18" charset="0"/>
              </a:rPr>
              <a:t>pikseliä</a:t>
            </a:r>
            <a:endParaRPr lang="fi-FI" dirty="0" smtClean="0">
              <a:latin typeface="Times New Roman" panose="02020603050405020304" pitchFamily="18" charset="0"/>
              <a:cs typeface="Times New Roman" panose="02020603050405020304" pitchFamily="18" charset="0"/>
            </a:endParaRPr>
          </a:p>
          <a:p>
            <a:r>
              <a:rPr lang="en-US" dirty="0" smtClean="0">
                <a:latin typeface="Courier New" panose="02070309020205020404" pitchFamily="49" charset="0"/>
                <a:cs typeface="Courier New" panose="02070309020205020404" pitchFamily="49" charset="0"/>
              </a:rPr>
              <a:t>(square 40 </a:t>
            </a:r>
            <a:r>
              <a:rPr lang="en-US" dirty="0">
                <a:latin typeface="Courier New" panose="02070309020205020404" pitchFamily="49" charset="0"/>
                <a:cs typeface="Courier New" panose="02070309020205020404" pitchFamily="49" charset="0"/>
              </a:rPr>
              <a:t>"solid" "red"</a:t>
            </a:r>
            <a:r>
              <a:rPr lang="fi-FI" dirty="0">
                <a:latin typeface="Courier New" panose="02070309020205020404" pitchFamily="49" charset="0"/>
                <a:cs typeface="Courier New" panose="02070309020205020404" pitchFamily="49" charset="0"/>
              </a:rPr>
              <a:t>) </a:t>
            </a:r>
            <a:r>
              <a:rPr lang="fi-FI" dirty="0">
                <a:latin typeface="Times New Roman" panose="02020603050405020304" pitchFamily="18" charset="0"/>
                <a:cs typeface="Times New Roman" panose="02020603050405020304" pitchFamily="18" charset="0"/>
              </a:rPr>
              <a:t>antaa </a:t>
            </a:r>
            <a:r>
              <a:rPr lang="fi-FI" dirty="0" smtClean="0">
                <a:latin typeface="Times New Roman" panose="02020603050405020304" pitchFamily="18" charset="0"/>
                <a:cs typeface="Times New Roman" panose="02020603050405020304" pitchFamily="18" charset="0"/>
              </a:rPr>
              <a:t>tuloksenaan vihreän, 40 </a:t>
            </a:r>
            <a:r>
              <a:rPr lang="fi-FI" dirty="0" err="1" smtClean="0">
                <a:latin typeface="Times New Roman" panose="02020603050405020304" pitchFamily="18" charset="0"/>
                <a:cs typeface="Times New Roman" panose="02020603050405020304" pitchFamily="18" charset="0"/>
              </a:rPr>
              <a:t>pikseliä</a:t>
            </a:r>
            <a:r>
              <a:rPr lang="fi-FI" dirty="0" smtClean="0">
                <a:latin typeface="Times New Roman" panose="02020603050405020304" pitchFamily="18" charset="0"/>
                <a:cs typeface="Times New Roman" panose="02020603050405020304" pitchFamily="18" charset="0"/>
              </a:rPr>
              <a:t> leveän ja korkean neliön </a:t>
            </a:r>
          </a:p>
          <a:p>
            <a:r>
              <a:rPr lang="en-US" dirty="0" smtClean="0">
                <a:latin typeface="Courier New" panose="02070309020205020404" pitchFamily="49" charset="0"/>
                <a:cs typeface="Courier New" panose="02070309020205020404" pitchFamily="49" charset="0"/>
              </a:rPr>
              <a:t>(triangle 50 "solid" </a:t>
            </a:r>
            <a:r>
              <a:rPr lang="en-US" dirty="0">
                <a:latin typeface="Courier New" panose="02070309020205020404" pitchFamily="49" charset="0"/>
                <a:cs typeface="Courier New" panose="02070309020205020404" pitchFamily="49" charset="0"/>
              </a:rPr>
              <a:t>"red"</a:t>
            </a:r>
            <a:r>
              <a:rPr lang="fi-FI" dirty="0">
                <a:latin typeface="Courier New" panose="02070309020205020404" pitchFamily="49" charset="0"/>
                <a:cs typeface="Courier New" panose="02070309020205020404" pitchFamily="49" charset="0"/>
              </a:rPr>
              <a:t>) </a:t>
            </a:r>
            <a:r>
              <a:rPr lang="fi-FI" dirty="0">
                <a:latin typeface="Times New Roman" panose="02020603050405020304" pitchFamily="18" charset="0"/>
                <a:cs typeface="Times New Roman" panose="02020603050405020304" pitchFamily="18" charset="0"/>
              </a:rPr>
              <a:t>antaa tuloksenaan </a:t>
            </a:r>
            <a:r>
              <a:rPr lang="fi-FI" dirty="0" smtClean="0">
                <a:latin typeface="Times New Roman" panose="02020603050405020304" pitchFamily="18" charset="0"/>
                <a:cs typeface="Times New Roman" panose="02020603050405020304" pitchFamily="18" charset="0"/>
              </a:rPr>
              <a:t>punaisen tasasivuisen kolmion, jonka jokaisen sivun pituus 50 </a:t>
            </a:r>
            <a:r>
              <a:rPr lang="fi-FI" dirty="0" err="1" smtClean="0">
                <a:latin typeface="Times New Roman" panose="02020603050405020304" pitchFamily="18" charset="0"/>
                <a:cs typeface="Times New Roman" panose="02020603050405020304" pitchFamily="18" charset="0"/>
              </a:rPr>
              <a:t>pikseliä</a:t>
            </a:r>
            <a:endParaRPr lang="fi-FI" dirty="0" smtClean="0">
              <a:latin typeface="Times New Roman" panose="02020603050405020304" pitchFamily="18" charset="0"/>
              <a:cs typeface="Times New Roman" panose="02020603050405020304" pitchFamily="18" charset="0"/>
            </a:endParaRPr>
          </a:p>
          <a:p>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rectangle 89 55 </a:t>
            </a:r>
            <a:r>
              <a:rPr lang="en-US" dirty="0" smtClean="0">
                <a:latin typeface="Courier New" panose="02070309020205020404" pitchFamily="49" charset="0"/>
                <a:cs typeface="Courier New" panose="02070309020205020404" pitchFamily="49" charset="0"/>
              </a:rPr>
              <a:t>"solid" "</a:t>
            </a:r>
            <a:r>
              <a:rPr lang="en-US" dirty="0" err="1" smtClean="0">
                <a:latin typeface="Courier New" panose="02070309020205020404" pitchFamily="49" charset="0"/>
                <a:cs typeface="Courier New" panose="02070309020205020404" pitchFamily="49" charset="0"/>
              </a:rPr>
              <a:t>forestgreen</a:t>
            </a:r>
            <a:r>
              <a:rPr lang="en-US" dirty="0" smtClean="0">
                <a:latin typeface="Courier New" panose="02070309020205020404" pitchFamily="49" charset="0"/>
                <a:cs typeface="Courier New" panose="02070309020205020404" pitchFamily="49" charset="0"/>
              </a:rPr>
              <a:t>"</a:t>
            </a:r>
            <a:r>
              <a:rPr lang="fi-FI" dirty="0" smtClean="0">
                <a:latin typeface="Courier New" panose="02070309020205020404" pitchFamily="49" charset="0"/>
                <a:cs typeface="Courier New" panose="02070309020205020404" pitchFamily="49" charset="0"/>
              </a:rPr>
              <a:t>) </a:t>
            </a:r>
            <a:r>
              <a:rPr lang="fi-FI" dirty="0">
                <a:latin typeface="Times New Roman" panose="02020603050405020304" pitchFamily="18" charset="0"/>
                <a:cs typeface="Times New Roman" panose="02020603050405020304" pitchFamily="18" charset="0"/>
              </a:rPr>
              <a:t>antaa </a:t>
            </a:r>
            <a:r>
              <a:rPr lang="fi-FI" dirty="0" smtClean="0">
                <a:latin typeface="Times New Roman" panose="02020603050405020304" pitchFamily="18" charset="0"/>
                <a:cs typeface="Times New Roman" panose="02020603050405020304" pitchFamily="18" charset="0"/>
              </a:rPr>
              <a:t>tummanvihreän 89 (</a:t>
            </a:r>
            <a:r>
              <a:rPr lang="fi-FI" dirty="0" err="1" smtClean="0">
                <a:latin typeface="Times New Roman" panose="02020603050405020304" pitchFamily="18" charset="0"/>
                <a:cs typeface="Times New Roman" panose="02020603050405020304" pitchFamily="18" charset="0"/>
              </a:rPr>
              <a:t>lev</a:t>
            </a:r>
            <a:r>
              <a:rPr lang="fi-FI" dirty="0" smtClean="0">
                <a:latin typeface="Times New Roman" panose="02020603050405020304" pitchFamily="18" charset="0"/>
                <a:cs typeface="Times New Roman" panose="02020603050405020304" pitchFamily="18" charset="0"/>
              </a:rPr>
              <a:t>) x 55 (</a:t>
            </a:r>
            <a:r>
              <a:rPr lang="fi-FI" dirty="0" err="1" smtClean="0">
                <a:latin typeface="Times New Roman" panose="02020603050405020304" pitchFamily="18" charset="0"/>
                <a:cs typeface="Times New Roman" panose="02020603050405020304" pitchFamily="18" charset="0"/>
              </a:rPr>
              <a:t>kork</a:t>
            </a:r>
            <a:r>
              <a:rPr lang="fi-FI" dirty="0" smtClean="0">
                <a:latin typeface="Times New Roman" panose="02020603050405020304" pitchFamily="18" charset="0"/>
                <a:cs typeface="Times New Roman" panose="02020603050405020304" pitchFamily="18" charset="0"/>
              </a:rPr>
              <a:t>) </a:t>
            </a:r>
            <a:r>
              <a:rPr lang="fi-FI" dirty="0" err="1" smtClean="0">
                <a:latin typeface="Times New Roman" panose="02020603050405020304" pitchFamily="18" charset="0"/>
                <a:cs typeface="Times New Roman" panose="02020603050405020304" pitchFamily="18" charset="0"/>
              </a:rPr>
              <a:t>pikselin</a:t>
            </a:r>
            <a:r>
              <a:rPr lang="fi-FI" dirty="0" smtClean="0">
                <a:latin typeface="Times New Roman" panose="02020603050405020304" pitchFamily="18" charset="0"/>
                <a:cs typeface="Times New Roman" panose="02020603050405020304" pitchFamily="18" charset="0"/>
              </a:rPr>
              <a:t> kokoisen suorakaiteen  </a:t>
            </a:r>
          </a:p>
          <a:p>
            <a:endParaRPr lang="fi-FI" dirty="0" smtClean="0">
              <a:latin typeface="Times New Roman" panose="02020603050405020304" pitchFamily="18" charset="0"/>
              <a:cs typeface="Times New Roman" panose="02020603050405020304" pitchFamily="18" charset="0"/>
            </a:endParaRPr>
          </a:p>
          <a:p>
            <a:endParaRPr lang="fi-FI" dirty="0">
              <a:latin typeface="Times New Roman" panose="02020603050405020304" pitchFamily="18" charset="0"/>
              <a:cs typeface="Times New Roman" panose="02020603050405020304" pitchFamily="18" charset="0"/>
            </a:endParaRPr>
          </a:p>
          <a:p>
            <a:endParaRPr lang="fi-FI" dirty="0" smtClean="0">
              <a:latin typeface="Times New Roman" panose="02020603050405020304" pitchFamily="18" charset="0"/>
              <a:cs typeface="Times New Roman" panose="02020603050405020304" pitchFamily="18" charset="0"/>
            </a:endParaRPr>
          </a:p>
          <a:p>
            <a:endParaRPr lang="fi-FI" dirty="0" smtClean="0">
              <a:latin typeface="Times New Roman" panose="02020603050405020304" pitchFamily="18" charset="0"/>
              <a:cs typeface="Times New Roman" panose="02020603050405020304" pitchFamily="18" charset="0"/>
            </a:endParaRPr>
          </a:p>
        </p:txBody>
      </p:sp>
      <p:pic>
        <p:nvPicPr>
          <p:cNvPr id="16" name="Kuva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4379" y="1028202"/>
            <a:ext cx="1190625" cy="1190625"/>
          </a:xfrm>
          <a:prstGeom prst="rect">
            <a:avLst/>
          </a:prstGeom>
        </p:spPr>
      </p:pic>
      <p:pic>
        <p:nvPicPr>
          <p:cNvPr id="4" name="Kuva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4880" y="2366307"/>
            <a:ext cx="809625" cy="809625"/>
          </a:xfrm>
          <a:prstGeom prst="rect">
            <a:avLst/>
          </a:prstGeom>
        </p:spPr>
      </p:pic>
      <p:pic>
        <p:nvPicPr>
          <p:cNvPr id="5" name="Kuva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79168" y="3270157"/>
            <a:ext cx="781050" cy="781050"/>
          </a:xfrm>
          <a:prstGeom prst="rect">
            <a:avLst/>
          </a:prstGeom>
        </p:spPr>
      </p:pic>
      <p:pic>
        <p:nvPicPr>
          <p:cNvPr id="6" name="Kuva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66478" y="4420075"/>
            <a:ext cx="400050" cy="400050"/>
          </a:xfrm>
          <a:prstGeom prst="rect">
            <a:avLst/>
          </a:prstGeom>
        </p:spPr>
      </p:pic>
      <p:pic>
        <p:nvPicPr>
          <p:cNvPr id="8" name="Kuva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18853" y="5194088"/>
            <a:ext cx="495300" cy="495300"/>
          </a:xfrm>
          <a:prstGeom prst="rect">
            <a:avLst/>
          </a:prstGeom>
        </p:spPr>
      </p:pic>
      <p:pic>
        <p:nvPicPr>
          <p:cNvPr id="12" name="Kuva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33160" y="6037265"/>
            <a:ext cx="876300" cy="571500"/>
          </a:xfrm>
          <a:prstGeom prst="rect">
            <a:avLst/>
          </a:prstGeom>
        </p:spPr>
      </p:pic>
    </p:spTree>
    <p:extLst>
      <p:ext uri="{BB962C8B-B14F-4D97-AF65-F5344CB8AC3E}">
        <p14:creationId xmlns:p14="http://schemas.microsoft.com/office/powerpoint/2010/main" val="1140626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38200" y="0"/>
            <a:ext cx="10515600" cy="1437465"/>
          </a:xfrm>
        </p:spPr>
        <p:txBody>
          <a:bodyPr>
            <a:normAutofit fontScale="90000"/>
          </a:bodyPr>
          <a:lstStyle/>
          <a:p>
            <a:pPr algn="ctr"/>
            <a:r>
              <a:rPr lang="fi-FI" dirty="0" smtClean="0">
                <a:solidFill>
                  <a:schemeClr val="accent4">
                    <a:lumMod val="50000"/>
                  </a:schemeClr>
                </a:solidFill>
                <a:latin typeface="Copperplate Gothic Light" panose="020E0507020206020404" pitchFamily="34" charset="0"/>
              </a:rPr>
              <a:t>Muita kuvafunktioita</a:t>
            </a:r>
            <a:br>
              <a:rPr lang="fi-FI" dirty="0" smtClean="0">
                <a:solidFill>
                  <a:schemeClr val="accent4">
                    <a:lumMod val="50000"/>
                  </a:schemeClr>
                </a:solidFill>
                <a:latin typeface="Copperplate Gothic Light" panose="020E0507020206020404" pitchFamily="34" charset="0"/>
              </a:rPr>
            </a:br>
            <a:r>
              <a:rPr lang="fi-FI" sz="2200" dirty="0">
                <a:latin typeface="Courier New" panose="02070309020205020404" pitchFamily="49" charset="0"/>
                <a:cs typeface="Courier New" panose="02070309020205020404" pitchFamily="49" charset="0"/>
                <a:hlinkClick r:id="rId2"/>
              </a:rPr>
              <a:t>http://docs.racket-lang.org/teachpack/2htdpimage.html</a:t>
            </a:r>
            <a:r>
              <a:rPr lang="fi-FI" dirty="0"/>
              <a:t/>
            </a:r>
            <a:br>
              <a:rPr lang="fi-FI" dirty="0"/>
            </a:br>
            <a:endParaRPr lang="fi-FI" dirty="0" smtClean="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727364"/>
            <a:ext cx="10515600" cy="5863217"/>
          </a:xfrm>
        </p:spPr>
        <p:txBody>
          <a:bodyPr>
            <a:normAutofit/>
          </a:bodyPr>
          <a:lstStyle/>
          <a:p>
            <a:pPr marL="0" indent="0">
              <a:buNone/>
            </a:pPr>
            <a:endParaRPr lang="fi-FI" dirty="0" smtClean="0">
              <a:latin typeface="Times New Roman" panose="02020603050405020304" pitchFamily="18" charset="0"/>
              <a:cs typeface="Times New Roman" panose="02020603050405020304" pitchFamily="18" charset="0"/>
            </a:endParaRPr>
          </a:p>
          <a:p>
            <a:r>
              <a:rPr lang="en-US" dirty="0" smtClean="0">
                <a:latin typeface="Courier New" panose="02070309020205020404" pitchFamily="49" charset="0"/>
                <a:cs typeface="Courier New" panose="02070309020205020404" pitchFamily="49" charset="0"/>
              </a:rPr>
              <a:t>(frame     </a:t>
            </a:r>
            <a:r>
              <a:rPr lang="fi-FI" dirty="0" smtClean="0">
                <a:latin typeface="Courier New" panose="02070309020205020404" pitchFamily="49" charset="0"/>
                <a:cs typeface="Courier New" panose="02070309020205020404" pitchFamily="49" charset="0"/>
              </a:rPr>
              <a:t>) </a:t>
            </a:r>
            <a:r>
              <a:rPr lang="fi-FI" dirty="0" smtClean="0">
                <a:latin typeface="Times New Roman" panose="02020603050405020304" pitchFamily="18" charset="0"/>
                <a:cs typeface="Times New Roman" panose="02020603050405020304" pitchFamily="18" charset="0"/>
              </a:rPr>
              <a:t>antaa tuloksenaan kuvan jossa alkuperäisen       kuvan reunoihin on piirretty raamit (hyvä ”</a:t>
            </a:r>
            <a:r>
              <a:rPr lang="fi-FI" dirty="0" err="1" smtClean="0">
                <a:latin typeface="Times New Roman" panose="02020603050405020304" pitchFamily="18" charset="0"/>
                <a:cs typeface="Times New Roman" panose="02020603050405020304" pitchFamily="18" charset="0"/>
              </a:rPr>
              <a:t>debuggaukseen</a:t>
            </a:r>
            <a:r>
              <a:rPr lang="fi-FI" dirty="0" smtClean="0">
                <a:latin typeface="Times New Roman" panose="02020603050405020304" pitchFamily="18" charset="0"/>
                <a:cs typeface="Times New Roman" panose="02020603050405020304" pitchFamily="18" charset="0"/>
              </a:rPr>
              <a:t>”):</a:t>
            </a:r>
          </a:p>
          <a:p>
            <a:r>
              <a:rPr lang="fi-FI"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scale 1.5   </a:t>
            </a:r>
            <a:r>
              <a:rPr lang="fi-FI" dirty="0" smtClean="0">
                <a:latin typeface="Courier New" panose="02070309020205020404" pitchFamily="49" charset="0"/>
                <a:cs typeface="Courier New" panose="02070309020205020404" pitchFamily="49" charset="0"/>
              </a:rPr>
              <a:t>) </a:t>
            </a:r>
            <a:r>
              <a:rPr lang="fi-FI" dirty="0">
                <a:latin typeface="Times New Roman" panose="02020603050405020304" pitchFamily="18" charset="0"/>
                <a:cs typeface="Times New Roman" panose="02020603050405020304" pitchFamily="18" charset="0"/>
              </a:rPr>
              <a:t>antaa </a:t>
            </a:r>
            <a:r>
              <a:rPr lang="fi-FI" dirty="0" smtClean="0">
                <a:latin typeface="Times New Roman" panose="02020603050405020304" pitchFamily="18" charset="0"/>
                <a:cs typeface="Times New Roman" panose="02020603050405020304" pitchFamily="18" charset="0"/>
              </a:rPr>
              <a:t>tuloksenaan kuvan jossa alkuperäistä kuvaa skaalattu puolitoista kertaa suuremmaksi:</a:t>
            </a:r>
            <a:endParaRPr lang="fi-FI" dirty="0">
              <a:latin typeface="Times New Roman" panose="02020603050405020304" pitchFamily="18" charset="0"/>
              <a:cs typeface="Times New Roman" panose="02020603050405020304" pitchFamily="18" charset="0"/>
            </a:endParaRPr>
          </a:p>
          <a:p>
            <a:endParaRPr lang="fi-FI" dirty="0" smtClean="0">
              <a:latin typeface="Times New Roman" panose="02020603050405020304" pitchFamily="18" charset="0"/>
              <a:cs typeface="Times New Roman" panose="02020603050405020304" pitchFamily="18" charset="0"/>
            </a:endParaRPr>
          </a:p>
          <a:p>
            <a:r>
              <a:rPr lang="fi-FI" dirty="0" smtClean="0">
                <a:latin typeface="Courier New" panose="02070309020205020404" pitchFamily="49" charset="0"/>
                <a:cs typeface="Courier New" panose="02070309020205020404" pitchFamily="49" charset="0"/>
              </a:rPr>
              <a:t>(</a:t>
            </a:r>
            <a:r>
              <a:rPr lang="fi-FI" dirty="0" err="1" smtClean="0">
                <a:latin typeface="Courier New" panose="02070309020205020404" pitchFamily="49" charset="0"/>
                <a:cs typeface="Courier New" panose="02070309020205020404" pitchFamily="49" charset="0"/>
              </a:rPr>
              <a:t>scale</a:t>
            </a:r>
            <a:r>
              <a:rPr lang="fi-FI" dirty="0" smtClean="0">
                <a:latin typeface="Courier New" panose="02070309020205020404" pitchFamily="49" charset="0"/>
                <a:cs typeface="Courier New" panose="02070309020205020404" pitchFamily="49" charset="0"/>
              </a:rPr>
              <a:t> 0.5      ) </a:t>
            </a:r>
            <a:r>
              <a:rPr lang="fi-FI" dirty="0">
                <a:latin typeface="Times New Roman" panose="02020603050405020304" pitchFamily="18" charset="0"/>
                <a:cs typeface="Times New Roman" panose="02020603050405020304" pitchFamily="18" charset="0"/>
              </a:rPr>
              <a:t>antaa </a:t>
            </a:r>
            <a:r>
              <a:rPr lang="fi-FI" dirty="0" smtClean="0">
                <a:latin typeface="Times New Roman" panose="02020603050405020304" pitchFamily="18" charset="0"/>
                <a:cs typeface="Times New Roman" panose="02020603050405020304" pitchFamily="18" charset="0"/>
              </a:rPr>
              <a:t>tuloksenaan kuvan jossa     alkuperäistä kuvaa on skaalattu kaksikertaa pienemmäksi</a:t>
            </a:r>
          </a:p>
          <a:p>
            <a:r>
              <a:rPr lang="en-US" dirty="0" smtClean="0">
                <a:latin typeface="Courier New" panose="02070309020205020404" pitchFamily="49" charset="0"/>
                <a:cs typeface="Courier New" panose="02070309020205020404" pitchFamily="49" charset="0"/>
              </a:rPr>
              <a:t>(image-width     </a:t>
            </a:r>
            <a:r>
              <a:rPr lang="fi-FI" dirty="0" smtClean="0">
                <a:latin typeface="Courier New" panose="02070309020205020404" pitchFamily="49" charset="0"/>
                <a:cs typeface="Courier New" panose="02070309020205020404" pitchFamily="49" charset="0"/>
              </a:rPr>
              <a:t>) </a:t>
            </a:r>
            <a:r>
              <a:rPr lang="fi-FI" dirty="0">
                <a:latin typeface="Times New Roman" panose="02020603050405020304" pitchFamily="18" charset="0"/>
                <a:cs typeface="Times New Roman" panose="02020603050405020304" pitchFamily="18" charset="0"/>
              </a:rPr>
              <a:t>antaa </a:t>
            </a:r>
            <a:r>
              <a:rPr lang="fi-FI" dirty="0" smtClean="0">
                <a:latin typeface="Times New Roman" panose="02020603050405020304" pitchFamily="18" charset="0"/>
                <a:cs typeface="Times New Roman" panose="02020603050405020304" pitchFamily="18" charset="0"/>
              </a:rPr>
              <a:t>tuloksenaan kuvan leveyden </a:t>
            </a:r>
            <a:r>
              <a:rPr lang="fi-FI" dirty="0" err="1" smtClean="0">
                <a:latin typeface="Times New Roman" panose="02020603050405020304" pitchFamily="18" charset="0"/>
                <a:cs typeface="Times New Roman" panose="02020603050405020304" pitchFamily="18" charset="0"/>
              </a:rPr>
              <a:t>pikseleissä</a:t>
            </a:r>
            <a:r>
              <a:rPr lang="fi-FI" dirty="0" smtClean="0">
                <a:latin typeface="Times New Roman" panose="02020603050405020304" pitchFamily="18" charset="0"/>
                <a:cs typeface="Times New Roman" panose="02020603050405020304" pitchFamily="18" charset="0"/>
              </a:rPr>
              <a:t>, tässä tapauksessa luvun 89 (sama suorakaide kuin edellisen sivun viimeisessä esimerkissä)</a:t>
            </a:r>
          </a:p>
          <a:p>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image-height     </a:t>
            </a:r>
            <a:r>
              <a:rPr lang="fi-FI" dirty="0" smtClean="0">
                <a:latin typeface="Courier New" panose="02070309020205020404" pitchFamily="49" charset="0"/>
                <a:cs typeface="Courier New" panose="02070309020205020404" pitchFamily="49" charset="0"/>
              </a:rPr>
              <a:t>) </a:t>
            </a:r>
            <a:r>
              <a:rPr lang="fi-FI" dirty="0" smtClean="0">
                <a:latin typeface="Times New Roman" panose="02020603050405020304" pitchFamily="18" charset="0"/>
                <a:cs typeface="Times New Roman" panose="02020603050405020304" pitchFamily="18" charset="0"/>
              </a:rPr>
              <a:t>antaa </a:t>
            </a:r>
            <a:r>
              <a:rPr lang="fi-FI" dirty="0">
                <a:latin typeface="Times New Roman" panose="02020603050405020304" pitchFamily="18" charset="0"/>
                <a:cs typeface="Times New Roman" panose="02020603050405020304" pitchFamily="18" charset="0"/>
              </a:rPr>
              <a:t>tuloksenaan kuvan </a:t>
            </a:r>
            <a:r>
              <a:rPr lang="fi-FI" dirty="0" smtClean="0">
                <a:latin typeface="Times New Roman" panose="02020603050405020304" pitchFamily="18" charset="0"/>
                <a:cs typeface="Times New Roman" panose="02020603050405020304" pitchFamily="18" charset="0"/>
              </a:rPr>
              <a:t>korkeuden </a:t>
            </a:r>
            <a:r>
              <a:rPr lang="fi-FI" dirty="0" err="1">
                <a:latin typeface="Times New Roman" panose="02020603050405020304" pitchFamily="18" charset="0"/>
                <a:cs typeface="Times New Roman" panose="02020603050405020304" pitchFamily="18" charset="0"/>
              </a:rPr>
              <a:t>pikseleissä</a:t>
            </a:r>
            <a:r>
              <a:rPr lang="fi-FI" dirty="0">
                <a:latin typeface="Times New Roman" panose="02020603050405020304" pitchFamily="18" charset="0"/>
                <a:cs typeface="Times New Roman" panose="02020603050405020304" pitchFamily="18" charset="0"/>
              </a:rPr>
              <a:t>, tässä tapauksessa luvun </a:t>
            </a:r>
            <a:r>
              <a:rPr lang="fi-FI" dirty="0" smtClean="0">
                <a:latin typeface="Times New Roman" panose="02020603050405020304" pitchFamily="18" charset="0"/>
                <a:cs typeface="Times New Roman" panose="02020603050405020304" pitchFamily="18" charset="0"/>
              </a:rPr>
              <a:t>55 </a:t>
            </a:r>
          </a:p>
          <a:p>
            <a:endParaRPr lang="fi-FI" dirty="0" smtClean="0">
              <a:latin typeface="Times New Roman" panose="02020603050405020304" pitchFamily="18" charset="0"/>
              <a:cs typeface="Times New Roman" panose="02020603050405020304" pitchFamily="18" charset="0"/>
            </a:endParaRPr>
          </a:p>
          <a:p>
            <a:endParaRPr lang="fi-FI" dirty="0" smtClean="0">
              <a:latin typeface="Times New Roman" panose="02020603050405020304" pitchFamily="18" charset="0"/>
              <a:cs typeface="Times New Roman" panose="02020603050405020304" pitchFamily="18" charset="0"/>
            </a:endParaRPr>
          </a:p>
        </p:txBody>
      </p:sp>
      <p:pic>
        <p:nvPicPr>
          <p:cNvPr id="12" name="Kuva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518" y="4291461"/>
            <a:ext cx="876300" cy="571500"/>
          </a:xfrm>
          <a:prstGeom prst="rect">
            <a:avLst/>
          </a:prstGeom>
        </p:spPr>
      </p:pic>
      <p:pic>
        <p:nvPicPr>
          <p:cNvPr id="7" name="Kuva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5755" y="882770"/>
            <a:ext cx="762000" cy="762000"/>
          </a:xfrm>
          <a:prstGeom prst="rect">
            <a:avLst/>
          </a:prstGeom>
        </p:spPr>
      </p:pic>
      <p:pic>
        <p:nvPicPr>
          <p:cNvPr id="9" name="Kuva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3398" y="1150690"/>
            <a:ext cx="762000" cy="762000"/>
          </a:xfrm>
          <a:prstGeom prst="rect">
            <a:avLst/>
          </a:prstGeom>
        </p:spPr>
      </p:pic>
      <p:pic>
        <p:nvPicPr>
          <p:cNvPr id="10" name="Kuva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7755" y="2051290"/>
            <a:ext cx="495300" cy="495300"/>
          </a:xfrm>
          <a:prstGeom prst="rect">
            <a:avLst/>
          </a:prstGeom>
        </p:spPr>
      </p:pic>
      <p:pic>
        <p:nvPicPr>
          <p:cNvPr id="11" name="Kuva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99790" y="2160763"/>
            <a:ext cx="733425" cy="733425"/>
          </a:xfrm>
          <a:prstGeom prst="rect">
            <a:avLst/>
          </a:prstGeom>
        </p:spPr>
      </p:pic>
      <p:pic>
        <p:nvPicPr>
          <p:cNvPr id="13" name="Kuva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4070" y="2953110"/>
            <a:ext cx="1047750" cy="1019175"/>
          </a:xfrm>
          <a:prstGeom prst="rect">
            <a:avLst/>
          </a:prstGeom>
        </p:spPr>
      </p:pic>
      <p:pic>
        <p:nvPicPr>
          <p:cNvPr id="14" name="Kuva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41002" y="3507524"/>
            <a:ext cx="523875" cy="514350"/>
          </a:xfrm>
          <a:prstGeom prst="rect">
            <a:avLst/>
          </a:prstGeom>
        </p:spPr>
      </p:pic>
      <p:pic>
        <p:nvPicPr>
          <p:cNvPr id="17" name="Kuva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075" y="5547489"/>
            <a:ext cx="876300" cy="571500"/>
          </a:xfrm>
          <a:prstGeom prst="rect">
            <a:avLst/>
          </a:prstGeom>
        </p:spPr>
      </p:pic>
    </p:spTree>
    <p:extLst>
      <p:ext uri="{BB962C8B-B14F-4D97-AF65-F5344CB8AC3E}">
        <p14:creationId xmlns:p14="http://schemas.microsoft.com/office/powerpoint/2010/main" val="2413615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pPr algn="ctr"/>
            <a:r>
              <a:rPr lang="fi-FI" dirty="0" smtClean="0">
                <a:solidFill>
                  <a:schemeClr val="accent4">
                    <a:lumMod val="50000"/>
                  </a:schemeClr>
                </a:solidFill>
                <a:latin typeface="Copperplate Gothic Light" panose="020E0507020206020404" pitchFamily="34" charset="0"/>
              </a:rPr>
              <a:t>Kuinka nopeasti opin ohjelmoimaan?</a:t>
            </a:r>
            <a:br>
              <a:rPr lang="fi-FI" dirty="0" smtClean="0">
                <a:solidFill>
                  <a:schemeClr val="accent4">
                    <a:lumMod val="50000"/>
                  </a:schemeClr>
                </a:solidFill>
                <a:latin typeface="Copperplate Gothic Light" panose="020E0507020206020404" pitchFamily="34" charset="0"/>
              </a:rPr>
            </a:br>
            <a:r>
              <a:rPr lang="fi-FI" dirty="0" smtClean="0">
                <a:solidFill>
                  <a:schemeClr val="accent4">
                    <a:lumMod val="50000"/>
                  </a:schemeClr>
                </a:solidFill>
                <a:latin typeface="Copperplate Gothic Light" panose="020E0507020206020404" pitchFamily="34" charset="0"/>
              </a:rPr>
              <a:t>(21 päivää vai 10 vuotta?)</a:t>
            </a:r>
            <a:endParaRPr lang="fi-FI" dirty="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p:txBody>
          <a:bodyPr>
            <a:normAutofit fontScale="92500" lnSpcReduction="20000"/>
          </a:bodyPr>
          <a:lstStyle/>
          <a:p>
            <a:r>
              <a:rPr lang="fi-FI" dirty="0" smtClean="0">
                <a:latin typeface="Times New Roman" panose="02020603050405020304" pitchFamily="18" charset="0"/>
                <a:ea typeface="+mj-ea"/>
                <a:cs typeface="Times New Roman" panose="02020603050405020304" pitchFamily="18" charset="0"/>
              </a:rPr>
              <a:t>Peter </a:t>
            </a:r>
            <a:r>
              <a:rPr lang="fi-FI" dirty="0" err="1" smtClean="0">
                <a:latin typeface="Times New Roman" panose="02020603050405020304" pitchFamily="18" charset="0"/>
                <a:ea typeface="+mj-ea"/>
                <a:cs typeface="Times New Roman" panose="02020603050405020304" pitchFamily="18" charset="0"/>
              </a:rPr>
              <a:t>Norvig</a:t>
            </a:r>
            <a:r>
              <a:rPr lang="fi-FI" dirty="0" smtClean="0">
                <a:latin typeface="Times New Roman" panose="02020603050405020304" pitchFamily="18" charset="0"/>
                <a:ea typeface="+mj-ea"/>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Teach Yourself Programming in Ten </a:t>
            </a:r>
            <a:r>
              <a:rPr lang="en-US" b="1" dirty="0" smtClean="0">
                <a:latin typeface="Times New Roman" panose="02020603050405020304" pitchFamily="18" charset="0"/>
                <a:cs typeface="Times New Roman" panose="02020603050405020304" pitchFamily="18" charset="0"/>
              </a:rPr>
              <a:t>Years </a:t>
            </a:r>
            <a:r>
              <a:rPr lang="fi-FI" sz="4000" dirty="0" smtClean="0">
                <a:latin typeface="Courier New" panose="02070309020205020404" pitchFamily="49" charset="0"/>
                <a:cs typeface="Courier New" panose="02070309020205020404" pitchFamily="49" charset="0"/>
                <a:hlinkClick r:id="rId2"/>
              </a:rPr>
              <a:t>http</a:t>
            </a:r>
            <a:r>
              <a:rPr lang="fi-FI" sz="4000" dirty="0">
                <a:latin typeface="Courier New" panose="02070309020205020404" pitchFamily="49" charset="0"/>
                <a:cs typeface="Courier New" panose="02070309020205020404" pitchFamily="49" charset="0"/>
                <a:hlinkClick r:id="rId2"/>
              </a:rPr>
              <a:t>://</a:t>
            </a:r>
            <a:r>
              <a:rPr lang="fi-FI" sz="4000" dirty="0" smtClean="0">
                <a:latin typeface="Courier New" panose="02070309020205020404" pitchFamily="49" charset="0"/>
                <a:cs typeface="Courier New" panose="02070309020205020404" pitchFamily="49" charset="0"/>
                <a:hlinkClick r:id="rId2"/>
              </a:rPr>
              <a:t>norvig.com/21-days.html</a:t>
            </a:r>
            <a:endParaRPr lang="fi-FI" sz="4000" dirty="0" smtClean="0">
              <a:latin typeface="Courier New" panose="02070309020205020404" pitchFamily="49" charset="0"/>
              <a:cs typeface="Courier New" panose="02070309020205020404" pitchFamily="49" charset="0"/>
            </a:endParaRPr>
          </a:p>
          <a:p>
            <a:r>
              <a:rPr lang="fi-FI" dirty="0" smtClean="0">
                <a:latin typeface="Times New Roman" panose="02020603050405020304" pitchFamily="18" charset="0"/>
                <a:ea typeface="+mj-ea"/>
                <a:cs typeface="Times New Roman" panose="02020603050405020304" pitchFamily="18" charset="0"/>
              </a:rPr>
              <a:t>Pianoa oppii soittamaan… soittamalla pianoa! Ohjelmoimaan oppii … ohjelmoimalla. Jos ohjelmoit itseäsi kiinnostavia asioita, ensin helpompia, sitten haastavampia, tuskin edes huomaat ajan kulumista!</a:t>
            </a:r>
          </a:p>
          <a:p>
            <a:r>
              <a:rPr lang="fi-FI" dirty="0" smtClean="0">
                <a:latin typeface="Times New Roman" panose="02020603050405020304" pitchFamily="18" charset="0"/>
                <a:ea typeface="+mj-ea"/>
                <a:cs typeface="Times New Roman" panose="02020603050405020304" pitchFamily="18" charset="0"/>
              </a:rPr>
              <a:t>Ohjelmointikielistä C++ ja Java on tarkoitettu käytettäväksi suurissa tiimeissä -&gt; paljon ”</a:t>
            </a:r>
            <a:r>
              <a:rPr lang="fi-FI" dirty="0" err="1" smtClean="0">
                <a:latin typeface="Times New Roman" panose="02020603050405020304" pitchFamily="18" charset="0"/>
                <a:ea typeface="+mj-ea"/>
                <a:cs typeface="Times New Roman" panose="02020603050405020304" pitchFamily="18" charset="0"/>
              </a:rPr>
              <a:t>boilerplate</a:t>
            </a:r>
            <a:r>
              <a:rPr lang="fi-FI" dirty="0" smtClean="0">
                <a:latin typeface="Times New Roman" panose="02020603050405020304" pitchFamily="18" charset="0"/>
                <a:ea typeface="+mj-ea"/>
                <a:cs typeface="Times New Roman" panose="02020603050405020304" pitchFamily="18" charset="0"/>
              </a:rPr>
              <a:t>”-koodia ja muuta turhauttavaa ”byrokratiaa”. Koodi pitää ensin kääntää, joten palaute ei ole välitöntä.</a:t>
            </a:r>
          </a:p>
          <a:p>
            <a:r>
              <a:rPr lang="fi-FI" dirty="0" smtClean="0">
                <a:latin typeface="Times New Roman" panose="02020603050405020304" pitchFamily="18" charset="0"/>
                <a:ea typeface="+mj-ea"/>
                <a:cs typeface="Times New Roman" panose="02020603050405020304" pitchFamily="18" charset="0"/>
              </a:rPr>
              <a:t>Interaktiivista tulkkia käyttävät kielet kuten Lisp </a:t>
            </a:r>
            <a:r>
              <a:rPr lang="fi-FI" dirty="0" smtClean="0">
                <a:latin typeface="Times New Roman" panose="02020603050405020304" pitchFamily="18" charset="0"/>
                <a:ea typeface="+mj-ea"/>
                <a:cs typeface="Times New Roman" panose="02020603050405020304" pitchFamily="18" charset="0"/>
              </a:rPr>
              <a:t>(</a:t>
            </a:r>
            <a:r>
              <a:rPr lang="fi-FI" dirty="0" err="1" smtClean="0">
                <a:latin typeface="Times New Roman" panose="02020603050405020304" pitchFamily="18" charset="0"/>
                <a:ea typeface="+mj-ea"/>
                <a:cs typeface="Times New Roman" panose="02020603050405020304" pitchFamily="18" charset="0"/>
              </a:rPr>
              <a:t>Scheme</a:t>
            </a:r>
            <a:r>
              <a:rPr lang="fi-FI" dirty="0" smtClean="0">
                <a:latin typeface="Times New Roman" panose="02020603050405020304" pitchFamily="18" charset="0"/>
                <a:ea typeface="+mj-ea"/>
                <a:cs typeface="Times New Roman" panose="02020603050405020304" pitchFamily="18" charset="0"/>
              </a:rPr>
              <a:t>, </a:t>
            </a:r>
            <a:r>
              <a:rPr lang="fi-FI" dirty="0" err="1" smtClean="0">
                <a:latin typeface="Times New Roman" panose="02020603050405020304" pitchFamily="18" charset="0"/>
                <a:ea typeface="+mj-ea"/>
                <a:cs typeface="Times New Roman" panose="02020603050405020304" pitchFamily="18" charset="0"/>
              </a:rPr>
              <a:t>Racket</a:t>
            </a:r>
            <a:r>
              <a:rPr lang="fi-FI" dirty="0" smtClean="0">
                <a:latin typeface="Times New Roman" panose="02020603050405020304" pitchFamily="18" charset="0"/>
                <a:ea typeface="+mj-ea"/>
                <a:cs typeface="Times New Roman" panose="02020603050405020304" pitchFamily="18" charset="0"/>
              </a:rPr>
              <a:t>) ja </a:t>
            </a:r>
            <a:r>
              <a:rPr lang="fi-FI" dirty="0" smtClean="0">
                <a:latin typeface="Times New Roman" panose="02020603050405020304" pitchFamily="18" charset="0"/>
                <a:ea typeface="+mj-ea"/>
                <a:cs typeface="Times New Roman" panose="02020603050405020304" pitchFamily="18" charset="0"/>
              </a:rPr>
              <a:t>Python antavat välittömän palautteen ohjelmoijan onnistumisesta -&gt; hyviä oppimiseen. Näissä kielissä ei ole myöskään turhaa kirjoitettavaa (esimerkiksi datatyyppejä ei tarvitse määritellä koska kieli päättelee ne puolestasi</a:t>
            </a:r>
            <a:r>
              <a:rPr lang="fi-FI" dirty="0" smtClean="0">
                <a:latin typeface="Times New Roman" panose="02020603050405020304" pitchFamily="18" charset="0"/>
                <a:ea typeface="+mj-ea"/>
                <a:cs typeface="Times New Roman" panose="02020603050405020304" pitchFamily="18" charset="0"/>
              </a:rPr>
              <a:t>). Funktioiden toiminnan voi kokeilla heti.</a:t>
            </a:r>
            <a:endParaRPr lang="fi-FI"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82424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pPr algn="ctr"/>
            <a:r>
              <a:rPr lang="fi-FI" dirty="0" smtClean="0">
                <a:solidFill>
                  <a:schemeClr val="accent4">
                    <a:lumMod val="50000"/>
                  </a:schemeClr>
                </a:solidFill>
                <a:latin typeface="Copperplate Gothic Light" panose="020E0507020206020404" pitchFamily="34" charset="0"/>
              </a:rPr>
              <a:t>Lisp, historia</a:t>
            </a:r>
            <a:endParaRPr lang="fi-FI" dirty="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1825624"/>
            <a:ext cx="10515600" cy="5032375"/>
          </a:xfrm>
        </p:spPr>
        <p:txBody>
          <a:bodyPr>
            <a:normAutofit lnSpcReduction="10000"/>
          </a:bodyPr>
          <a:lstStyle/>
          <a:p>
            <a:r>
              <a:rPr lang="fi-FI" dirty="0" smtClean="0">
                <a:latin typeface="Times New Roman" panose="02020603050405020304" pitchFamily="18" charset="0"/>
                <a:cs typeface="Times New Roman" panose="02020603050405020304" pitchFamily="18" charset="0"/>
              </a:rPr>
              <a:t>Lisp-ohjelmointikieli keksitty jo vuonna 1958! (”toiseksi vanhin ohjelmointikieli”, mikäli konekieliä ei lasketa), John McCarthy 1927-2011</a:t>
            </a:r>
          </a:p>
          <a:p>
            <a:r>
              <a:rPr lang="fi-FI" dirty="0" smtClean="0">
                <a:latin typeface="Times New Roman" panose="02020603050405020304" pitchFamily="18" charset="0"/>
                <a:cs typeface="Times New Roman" panose="02020603050405020304" pitchFamily="18" charset="0"/>
              </a:rPr>
              <a:t>Perustui alun perin loogikkojen (mm. </a:t>
            </a:r>
            <a:r>
              <a:rPr lang="fi-FI" dirty="0" err="1" smtClean="0">
                <a:latin typeface="Times New Roman" panose="02020603050405020304" pitchFamily="18" charset="0"/>
                <a:cs typeface="Times New Roman" panose="02020603050405020304" pitchFamily="18" charset="0"/>
              </a:rPr>
              <a:t>Alonzo</a:t>
            </a:r>
            <a:r>
              <a:rPr lang="fi-FI" dirty="0" smtClean="0">
                <a:latin typeface="Times New Roman" panose="02020603050405020304" pitchFamily="18" charset="0"/>
                <a:cs typeface="Times New Roman" panose="02020603050405020304" pitchFamily="18" charset="0"/>
              </a:rPr>
              <a:t> Church) merkintöihin (ns. ”lambda-laskenta”, kynällä ja paperilla, jo 1930-luvulla)</a:t>
            </a:r>
          </a:p>
          <a:p>
            <a:r>
              <a:rPr lang="fi-FI" dirty="0" smtClean="0">
                <a:latin typeface="Times New Roman" panose="02020603050405020304" pitchFamily="18" charset="0"/>
                <a:cs typeface="Times New Roman" panose="02020603050405020304" pitchFamily="18" charset="0"/>
              </a:rPr>
              <a:t>Vakiintui sittemmin (1960 – 1980 luvuilla) ”tekoäly”-tutkimuksen kieleksi. Molemmilla sanoilla, ”lambda-laskenta” sekä ”tekoäly” on ollut pelottava kaiku </a:t>
            </a:r>
            <a:r>
              <a:rPr lang="fi-FI" dirty="0" err="1" smtClean="0">
                <a:latin typeface="Times New Roman" panose="02020603050405020304" pitchFamily="18" charset="0"/>
                <a:cs typeface="Times New Roman" panose="02020603050405020304" pitchFamily="18" charset="0"/>
              </a:rPr>
              <a:t>perusjantus</a:t>
            </a:r>
            <a:r>
              <a:rPr lang="fi-FI" dirty="0" smtClean="0">
                <a:latin typeface="Times New Roman" panose="02020603050405020304" pitchFamily="18" charset="0"/>
                <a:cs typeface="Times New Roman" panose="02020603050405020304" pitchFamily="18" charset="0"/>
              </a:rPr>
              <a:t>-ohjelmoijien keskuudessa. Ehkä sen vuoksi kieli ei ole luultavasti koskaan ollut top-5 käytetyimmän kielen joukossa</a:t>
            </a:r>
          </a:p>
          <a:p>
            <a:r>
              <a:rPr lang="fi-FI" dirty="0" smtClean="0">
                <a:latin typeface="Times New Roman" panose="02020603050405020304" pitchFamily="18" charset="0"/>
                <a:cs typeface="Times New Roman" panose="02020603050405020304" pitchFamily="18" charset="0"/>
              </a:rPr>
              <a:t>Toisaalta kieli ei ole myöskään osoittanut koskaan mitään kuolemisen merkkejä, vaan päinvastoin, on neljännesvuosidadan välein poikinut uusia murteita, mm. </a:t>
            </a:r>
            <a:r>
              <a:rPr lang="fi-FI" dirty="0" err="1" smtClean="0">
                <a:latin typeface="Times New Roman" panose="02020603050405020304" pitchFamily="18" charset="0"/>
                <a:cs typeface="Times New Roman" panose="02020603050405020304" pitchFamily="18" charset="0"/>
              </a:rPr>
              <a:t>Scheme</a:t>
            </a:r>
            <a:r>
              <a:rPr lang="fi-FI" dirty="0" smtClean="0">
                <a:latin typeface="Times New Roman" panose="02020603050405020304" pitchFamily="18" charset="0"/>
                <a:cs typeface="Times New Roman" panose="02020603050405020304" pitchFamily="18" charset="0"/>
              </a:rPr>
              <a:t>, 1975 ja </a:t>
            </a:r>
            <a:r>
              <a:rPr lang="fi-FI" dirty="0" err="1" smtClean="0">
                <a:latin typeface="Times New Roman" panose="02020603050405020304" pitchFamily="18" charset="0"/>
                <a:cs typeface="Times New Roman" panose="02020603050405020304" pitchFamily="18" charset="0"/>
              </a:rPr>
              <a:t>Clojure</a:t>
            </a:r>
            <a:r>
              <a:rPr lang="fi-FI" dirty="0" smtClean="0">
                <a:latin typeface="Times New Roman" panose="02020603050405020304" pitchFamily="18" charset="0"/>
                <a:cs typeface="Times New Roman" panose="02020603050405020304" pitchFamily="18" charset="0"/>
              </a:rPr>
              <a:t>, 2007</a:t>
            </a:r>
          </a:p>
        </p:txBody>
      </p:sp>
    </p:spTree>
    <p:extLst>
      <p:ext uri="{BB962C8B-B14F-4D97-AF65-F5344CB8AC3E}">
        <p14:creationId xmlns:p14="http://schemas.microsoft.com/office/powerpoint/2010/main" val="3838523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pPr algn="ctr"/>
            <a:r>
              <a:rPr lang="fi-FI" dirty="0" smtClean="0">
                <a:solidFill>
                  <a:schemeClr val="accent4">
                    <a:lumMod val="50000"/>
                  </a:schemeClr>
                </a:solidFill>
                <a:latin typeface="Copperplate Gothic Light" panose="020E0507020206020404" pitchFamily="34" charset="0"/>
              </a:rPr>
              <a:t>Lisp, historia 2</a:t>
            </a:r>
            <a:endParaRPr lang="fi-FI" dirty="0">
              <a:solidFill>
                <a:schemeClr val="accent4">
                  <a:lumMod val="50000"/>
                </a:schemeClr>
              </a:solidFill>
              <a:latin typeface="Copperplate Gothic Light" panose="020E0507020206020404" pitchFamily="34" charset="0"/>
            </a:endParaRPr>
          </a:p>
        </p:txBody>
      </p:sp>
      <p:sp>
        <p:nvSpPr>
          <p:cNvPr id="3" name="Sisällön paikkamerkki 2"/>
          <p:cNvSpPr>
            <a:spLocks noGrp="1"/>
          </p:cNvSpPr>
          <p:nvPr>
            <p:ph idx="1"/>
          </p:nvPr>
        </p:nvSpPr>
        <p:spPr>
          <a:xfrm>
            <a:off x="838200" y="1825624"/>
            <a:ext cx="10515600" cy="5032375"/>
          </a:xfrm>
        </p:spPr>
        <p:txBody>
          <a:bodyPr>
            <a:noAutofit/>
          </a:bodyPr>
          <a:lstStyle/>
          <a:p>
            <a:r>
              <a:rPr lang="fi-FI" sz="3200" dirty="0" smtClean="0">
                <a:latin typeface="Times New Roman" panose="02020603050405020304" pitchFamily="18" charset="0"/>
                <a:cs typeface="Times New Roman" panose="02020603050405020304" pitchFamily="18" charset="0"/>
              </a:rPr>
              <a:t>Nykyään Lispin (</a:t>
            </a:r>
            <a:r>
              <a:rPr lang="fi-FI" sz="3200" dirty="0" err="1" smtClean="0">
                <a:latin typeface="Times New Roman" panose="02020603050405020304" pitchFamily="18" charset="0"/>
                <a:cs typeface="Times New Roman" panose="02020603050405020304" pitchFamily="18" charset="0"/>
              </a:rPr>
              <a:t>Schemen</a:t>
            </a:r>
            <a:r>
              <a:rPr lang="fi-FI" sz="3200" dirty="0" smtClean="0">
                <a:latin typeface="Times New Roman" panose="02020603050405020304" pitchFamily="18" charset="0"/>
                <a:cs typeface="Times New Roman" panose="02020603050405020304" pitchFamily="18" charset="0"/>
              </a:rPr>
              <a:t>) ”symboliset” piirteet (esimerkiksi listat ja automaattinen muistinvapautus, eli ”</a:t>
            </a:r>
            <a:r>
              <a:rPr lang="fi-FI" sz="3200" dirty="0" err="1" smtClean="0">
                <a:latin typeface="Times New Roman" panose="02020603050405020304" pitchFamily="18" charset="0"/>
                <a:cs typeface="Times New Roman" panose="02020603050405020304" pitchFamily="18" charset="0"/>
              </a:rPr>
              <a:t>garbage</a:t>
            </a:r>
            <a:r>
              <a:rPr lang="fi-FI" sz="3200" dirty="0" smtClean="0">
                <a:latin typeface="Times New Roman" panose="02020603050405020304" pitchFamily="18" charset="0"/>
                <a:cs typeface="Times New Roman" panose="02020603050405020304" pitchFamily="18" charset="0"/>
              </a:rPr>
              <a:t> </a:t>
            </a:r>
            <a:r>
              <a:rPr lang="fi-FI" sz="3200" dirty="0" err="1" smtClean="0">
                <a:latin typeface="Times New Roman" panose="02020603050405020304" pitchFamily="18" charset="0"/>
                <a:cs typeface="Times New Roman" panose="02020603050405020304" pitchFamily="18" charset="0"/>
              </a:rPr>
              <a:t>collection</a:t>
            </a:r>
            <a:r>
              <a:rPr lang="fi-FI" sz="3200" dirty="0" smtClean="0">
                <a:latin typeface="Times New Roman" panose="02020603050405020304" pitchFamily="18" charset="0"/>
                <a:cs typeface="Times New Roman" panose="02020603050405020304" pitchFamily="18" charset="0"/>
              </a:rPr>
              <a:t>”), jotka mahdollistivat 1960-luvun ”tekoäly”-tutkimuksen, ovat vakiopiirteitä useimmissa ohjelmointikielissä, mm. Pythonissa. Samoin muita, ensin Lispissä keksittyjä asioita kopioidaan pikkuhiljaa muidenkin kielten repertuaariin -&gt; muut kielet ”</a:t>
            </a:r>
            <a:r>
              <a:rPr lang="fi-FI" sz="3200" dirty="0" err="1" smtClean="0">
                <a:latin typeface="Times New Roman" panose="02020603050405020304" pitchFamily="18" charset="0"/>
                <a:cs typeface="Times New Roman" panose="02020603050405020304" pitchFamily="18" charset="0"/>
              </a:rPr>
              <a:t>lispimäistyvät</a:t>
            </a:r>
            <a:r>
              <a:rPr lang="fi-FI" sz="3200" dirty="0" smtClean="0">
                <a:latin typeface="Times New Roman" panose="02020603050405020304" pitchFamily="18" charset="0"/>
                <a:cs typeface="Times New Roman" panose="02020603050405020304" pitchFamily="18" charset="0"/>
              </a:rPr>
              <a:t>”, vaikka syntaksi ei olekaan yhtä yksinkertainen</a:t>
            </a:r>
          </a:p>
          <a:p>
            <a:r>
              <a:rPr lang="fi-FI" sz="3200" dirty="0" smtClean="0">
                <a:latin typeface="Times New Roman" panose="02020603050405020304" pitchFamily="18" charset="0"/>
                <a:cs typeface="Times New Roman" panose="02020603050405020304" pitchFamily="18" charset="0"/>
              </a:rPr>
              <a:t>Kieltä ei ole enää pitkään aikaan </a:t>
            </a:r>
            <a:r>
              <a:rPr lang="fi-FI" sz="3200" smtClean="0">
                <a:latin typeface="Times New Roman" panose="02020603050405020304" pitchFamily="18" charset="0"/>
                <a:cs typeface="Times New Roman" panose="02020603050405020304" pitchFamily="18" charset="0"/>
              </a:rPr>
              <a:t>mielletty </a:t>
            </a:r>
            <a:r>
              <a:rPr lang="fi-FI" sz="3200" smtClean="0">
                <a:latin typeface="Times New Roman" panose="02020603050405020304" pitchFamily="18" charset="0"/>
                <a:cs typeface="Times New Roman" panose="02020603050405020304" pitchFamily="18" charset="0"/>
              </a:rPr>
              <a:t>erikoisalan </a:t>
            </a:r>
            <a:r>
              <a:rPr lang="fi-FI" sz="3200" dirty="0" smtClean="0">
                <a:latin typeface="Times New Roman" panose="02020603050405020304" pitchFamily="18" charset="0"/>
                <a:cs typeface="Times New Roman" panose="02020603050405020304" pitchFamily="18" charset="0"/>
              </a:rPr>
              <a:t>kieleksi, vaan yleiskieleksi, jolla voidaan ohjelmoida hyvin monenlaisia asioita</a:t>
            </a:r>
          </a:p>
          <a:p>
            <a:endParaRPr lang="fi-FI" sz="3200" dirty="0" smtClean="0"/>
          </a:p>
        </p:txBody>
      </p:sp>
    </p:spTree>
    <p:extLst>
      <p:ext uri="{BB962C8B-B14F-4D97-AF65-F5344CB8AC3E}">
        <p14:creationId xmlns:p14="http://schemas.microsoft.com/office/powerpoint/2010/main" val="121494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pPr algn="ctr"/>
            <a:r>
              <a:rPr lang="fi-FI" dirty="0" smtClean="0">
                <a:solidFill>
                  <a:schemeClr val="accent4">
                    <a:lumMod val="50000"/>
                  </a:schemeClr>
                </a:solidFill>
                <a:latin typeface="Copperplate Gothic Light" panose="020E0507020206020404" pitchFamily="34" charset="0"/>
              </a:rPr>
              <a:t>Lisp: Tärkeimmät kielen murteet (nykyään)</a:t>
            </a:r>
          </a:p>
        </p:txBody>
      </p:sp>
      <p:sp>
        <p:nvSpPr>
          <p:cNvPr id="3" name="Sisällön paikkamerkki 2"/>
          <p:cNvSpPr>
            <a:spLocks noGrp="1"/>
          </p:cNvSpPr>
          <p:nvPr>
            <p:ph idx="1"/>
          </p:nvPr>
        </p:nvSpPr>
        <p:spPr>
          <a:xfrm>
            <a:off x="838200" y="1825624"/>
            <a:ext cx="10515600" cy="5702518"/>
          </a:xfrm>
        </p:spPr>
        <p:txBody>
          <a:bodyPr>
            <a:normAutofit/>
          </a:bodyPr>
          <a:lstStyle/>
          <a:p>
            <a:r>
              <a:rPr lang="fi-FI" dirty="0" err="1" smtClean="0">
                <a:latin typeface="Times New Roman" panose="02020603050405020304" pitchFamily="18" charset="0"/>
                <a:cs typeface="Times New Roman" panose="02020603050405020304" pitchFamily="18" charset="0"/>
              </a:rPr>
              <a:t>Common</a:t>
            </a:r>
            <a:r>
              <a:rPr lang="fi-FI" dirty="0" smtClean="0">
                <a:latin typeface="Times New Roman" panose="02020603050405020304" pitchFamily="18" charset="0"/>
                <a:cs typeface="Times New Roman" panose="02020603050405020304" pitchFamily="18" charset="0"/>
              </a:rPr>
              <a:t> Lisp: vuonna 1994 standardoitu Lisp -&gt; suuri, raskas toteutus, laajat kirjastot, käytetään enimmäkseen ”raskaassa ohjelmointiteollisuudessa”. Useita toteutuksia.</a:t>
            </a:r>
          </a:p>
          <a:p>
            <a:r>
              <a:rPr lang="fi-FI" dirty="0" err="1" smtClean="0">
                <a:latin typeface="Times New Roman" panose="02020603050405020304" pitchFamily="18" charset="0"/>
                <a:cs typeface="Times New Roman" panose="02020603050405020304" pitchFamily="18" charset="0"/>
              </a:rPr>
              <a:t>Scheme</a:t>
            </a:r>
            <a:r>
              <a:rPr lang="fi-FI" dirty="0" smtClean="0">
                <a:latin typeface="Times New Roman" panose="02020603050405020304" pitchFamily="18" charset="0"/>
                <a:cs typeface="Times New Roman" panose="02020603050405020304" pitchFamily="18" charset="0"/>
              </a:rPr>
              <a:t>, 1975, melko minimalistinen, kevyt versio Lispistä. Myös useita vapaasti ladattavia versioita.</a:t>
            </a:r>
            <a:endParaRPr lang="fi-FI" dirty="0">
              <a:latin typeface="Times New Roman" panose="02020603050405020304" pitchFamily="18" charset="0"/>
              <a:cs typeface="Times New Roman" panose="02020603050405020304" pitchFamily="18" charset="0"/>
            </a:endParaRPr>
          </a:p>
          <a:p>
            <a:pPr lvl="1"/>
            <a:r>
              <a:rPr lang="fi-FI" dirty="0" err="1" smtClean="0">
                <a:latin typeface="Times New Roman" panose="02020603050405020304" pitchFamily="18" charset="0"/>
                <a:cs typeface="Times New Roman" panose="02020603050405020304" pitchFamily="18" charset="0"/>
              </a:rPr>
              <a:t>Racket</a:t>
            </a:r>
            <a:r>
              <a:rPr lang="fi-FI" dirty="0" smtClean="0">
                <a:latin typeface="Times New Roman" panose="02020603050405020304" pitchFamily="18" charset="0"/>
                <a:cs typeface="Times New Roman" panose="02020603050405020304" pitchFamily="18" charset="0"/>
              </a:rPr>
              <a:t>, aikaisemmalta nimeltään PLT </a:t>
            </a:r>
            <a:r>
              <a:rPr lang="fi-FI" dirty="0" err="1" smtClean="0">
                <a:latin typeface="Times New Roman" panose="02020603050405020304" pitchFamily="18" charset="0"/>
                <a:cs typeface="Times New Roman" panose="02020603050405020304" pitchFamily="18" charset="0"/>
              </a:rPr>
              <a:t>Scheme</a:t>
            </a:r>
            <a:r>
              <a:rPr lang="fi-FI" dirty="0" smtClean="0">
                <a:latin typeface="Times New Roman" panose="02020603050405020304" pitchFamily="18" charset="0"/>
                <a:cs typeface="Times New Roman" panose="02020603050405020304" pitchFamily="18" charset="0"/>
              </a:rPr>
              <a:t>, 1994, uskottelee olevansa uusi Lisp-ryhmän kieli, mutta on itseasiassa vain </a:t>
            </a:r>
            <a:r>
              <a:rPr lang="fi-FI" dirty="0" err="1" smtClean="0">
                <a:latin typeface="Times New Roman" panose="02020603050405020304" pitchFamily="18" charset="0"/>
                <a:cs typeface="Times New Roman" panose="02020603050405020304" pitchFamily="18" charset="0"/>
              </a:rPr>
              <a:t>Schemen</a:t>
            </a:r>
            <a:r>
              <a:rPr lang="fi-FI" dirty="0" smtClean="0">
                <a:latin typeface="Times New Roman" panose="02020603050405020304" pitchFamily="18" charset="0"/>
                <a:cs typeface="Times New Roman" panose="02020603050405020304" pitchFamily="18" charset="0"/>
              </a:rPr>
              <a:t> murre</a:t>
            </a:r>
            <a:endParaRPr lang="fi-FI" dirty="0">
              <a:latin typeface="Times New Roman" panose="02020603050405020304" pitchFamily="18" charset="0"/>
              <a:cs typeface="Times New Roman" panose="02020603050405020304" pitchFamily="18" charset="0"/>
            </a:endParaRPr>
          </a:p>
          <a:p>
            <a:r>
              <a:rPr lang="fi-FI" dirty="0" err="1" smtClean="0">
                <a:latin typeface="Times New Roman" panose="02020603050405020304" pitchFamily="18" charset="0"/>
                <a:cs typeface="Times New Roman" panose="02020603050405020304" pitchFamily="18" charset="0"/>
              </a:rPr>
              <a:t>Clojure</a:t>
            </a:r>
            <a:r>
              <a:rPr lang="fi-FI" dirty="0" smtClean="0">
                <a:latin typeface="Times New Roman" panose="02020603050405020304" pitchFamily="18" charset="0"/>
                <a:cs typeface="Times New Roman" panose="02020603050405020304" pitchFamily="18" charset="0"/>
              </a:rPr>
              <a:t>, 2007, Java-</a:t>
            </a:r>
            <a:r>
              <a:rPr lang="fi-FI" dirty="0" err="1" smtClean="0">
                <a:latin typeface="Times New Roman" panose="02020603050405020304" pitchFamily="18" charset="0"/>
                <a:cs typeface="Times New Roman" panose="02020603050405020304" pitchFamily="18" charset="0"/>
              </a:rPr>
              <a:t>virtuaalikoneen</a:t>
            </a:r>
            <a:r>
              <a:rPr lang="fi-FI" dirty="0" smtClean="0">
                <a:latin typeface="Times New Roman" panose="02020603050405020304" pitchFamily="18" charset="0"/>
                <a:cs typeface="Times New Roman" panose="02020603050405020304" pitchFamily="18" charset="0"/>
              </a:rPr>
              <a:t> päällä toimiva täysin uusi Lisp-murre. Vain yksi toteutus, mutta vapaata koodia. Lupaava tulokas!</a:t>
            </a:r>
          </a:p>
          <a:p>
            <a:r>
              <a:rPr lang="fi-FI" dirty="0" smtClean="0">
                <a:latin typeface="Times New Roman" panose="02020603050405020304" pitchFamily="18" charset="0"/>
                <a:cs typeface="Times New Roman" panose="02020603050405020304" pitchFamily="18" charset="0"/>
              </a:rPr>
              <a:t>Erilaiset ohjelmien sisäiseen </a:t>
            </a:r>
            <a:r>
              <a:rPr lang="fi-FI" dirty="0" err="1" smtClean="0">
                <a:latin typeface="Times New Roman" panose="02020603050405020304" pitchFamily="18" charset="0"/>
                <a:cs typeface="Times New Roman" panose="02020603050405020304" pitchFamily="18" charset="0"/>
              </a:rPr>
              <a:t>skriptaus</a:t>
            </a:r>
            <a:r>
              <a:rPr lang="fi-FI" dirty="0" smtClean="0">
                <a:latin typeface="Times New Roman" panose="02020603050405020304" pitchFamily="18" charset="0"/>
                <a:cs typeface="Times New Roman" panose="02020603050405020304" pitchFamily="18" charset="0"/>
              </a:rPr>
              <a:t>-käyttöön tarkoitetut Lisp-murteet, usein melko </a:t>
            </a:r>
            <a:r>
              <a:rPr lang="fi-FI" dirty="0" err="1" smtClean="0">
                <a:latin typeface="Times New Roman" panose="02020603050405020304" pitchFamily="18" charset="0"/>
                <a:cs typeface="Times New Roman" panose="02020603050405020304" pitchFamily="18" charset="0"/>
              </a:rPr>
              <a:t>epästandardeja</a:t>
            </a:r>
            <a:r>
              <a:rPr lang="fi-FI" dirty="0" smtClean="0">
                <a:latin typeface="Times New Roman" panose="02020603050405020304" pitchFamily="18" charset="0"/>
                <a:cs typeface="Times New Roman" panose="02020603050405020304" pitchFamily="18" charset="0"/>
              </a:rPr>
              <a:t>: </a:t>
            </a:r>
            <a:r>
              <a:rPr lang="fi-FI" dirty="0" err="1" smtClean="0">
                <a:latin typeface="Times New Roman" panose="02020603050405020304" pitchFamily="18" charset="0"/>
                <a:cs typeface="Times New Roman" panose="02020603050405020304" pitchFamily="18" charset="0"/>
              </a:rPr>
              <a:t>Guile</a:t>
            </a:r>
            <a:r>
              <a:rPr lang="fi-FI" dirty="0" smtClean="0">
                <a:latin typeface="Times New Roman" panose="02020603050405020304" pitchFamily="18" charset="0"/>
                <a:cs typeface="Times New Roman" panose="02020603050405020304" pitchFamily="18" charset="0"/>
              </a:rPr>
              <a:t>, </a:t>
            </a:r>
            <a:r>
              <a:rPr lang="fi-FI" dirty="0" err="1" smtClean="0">
                <a:latin typeface="Times New Roman" panose="02020603050405020304" pitchFamily="18" charset="0"/>
                <a:cs typeface="Times New Roman" panose="02020603050405020304" pitchFamily="18" charset="0"/>
              </a:rPr>
              <a:t>Emacs</a:t>
            </a:r>
            <a:r>
              <a:rPr lang="fi-FI" dirty="0" smtClean="0">
                <a:latin typeface="Times New Roman" panose="02020603050405020304" pitchFamily="18" charset="0"/>
                <a:cs typeface="Times New Roman" panose="02020603050405020304" pitchFamily="18" charset="0"/>
              </a:rPr>
              <a:t> Lisp, </a:t>
            </a:r>
            <a:r>
              <a:rPr lang="fi-FI" dirty="0" err="1" smtClean="0">
                <a:latin typeface="Times New Roman" panose="02020603050405020304" pitchFamily="18" charset="0"/>
                <a:cs typeface="Times New Roman" panose="02020603050405020304" pitchFamily="18" charset="0"/>
              </a:rPr>
              <a:t>Script</a:t>
            </a:r>
            <a:r>
              <a:rPr lang="fi-FI" dirty="0" smtClean="0">
                <a:latin typeface="Times New Roman" panose="02020603050405020304" pitchFamily="18" charset="0"/>
                <a:cs typeface="Times New Roman" panose="02020603050405020304" pitchFamily="18" charset="0"/>
              </a:rPr>
              <a:t>-Fu (GIMP), eräät musiikinteko- ja livekoodaus-ohjelmat</a:t>
            </a:r>
          </a:p>
        </p:txBody>
      </p:sp>
    </p:spTree>
    <p:extLst>
      <p:ext uri="{BB962C8B-B14F-4D97-AF65-F5344CB8AC3E}">
        <p14:creationId xmlns:p14="http://schemas.microsoft.com/office/powerpoint/2010/main" val="3823302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title"/>
          </p:nvPr>
        </p:nvSpPr>
        <p:spPr/>
        <p:txBody>
          <a:bodyPr>
            <a:normAutofit fontScale="90000"/>
          </a:bodyPr>
          <a:lstStyle/>
          <a:p>
            <a:pPr algn="ctr"/>
            <a:r>
              <a:rPr lang="fi-FI" sz="3200" dirty="0" smtClean="0">
                <a:solidFill>
                  <a:schemeClr val="accent4">
                    <a:lumMod val="50000"/>
                  </a:schemeClr>
                </a:solidFill>
                <a:latin typeface="Copperplate Gothic Light" panose="020E0507020206020404" pitchFamily="34" charset="0"/>
              </a:rPr>
              <a:t>Syntaksivertailu:</a:t>
            </a:r>
            <a:br>
              <a:rPr lang="fi-FI" sz="3200" dirty="0" smtClean="0">
                <a:solidFill>
                  <a:schemeClr val="accent4">
                    <a:lumMod val="50000"/>
                  </a:schemeClr>
                </a:solidFill>
                <a:latin typeface="Copperplate Gothic Light" panose="020E0507020206020404" pitchFamily="34" charset="0"/>
              </a:rPr>
            </a:br>
            <a:r>
              <a:rPr lang="fi-FI" sz="3200" dirty="0" smtClean="0">
                <a:solidFill>
                  <a:schemeClr val="accent4">
                    <a:lumMod val="50000"/>
                  </a:schemeClr>
                </a:solidFill>
                <a:latin typeface="Copperplate Gothic Light" panose="020E0507020206020404" pitchFamily="34" charset="0"/>
              </a:rPr>
              <a:t> </a:t>
            </a:r>
            <a:r>
              <a:rPr lang="fi-FI" sz="3200" dirty="0" smtClean="0">
                <a:solidFill>
                  <a:schemeClr val="accent4">
                    <a:lumMod val="50000"/>
                  </a:schemeClr>
                </a:solidFill>
                <a:latin typeface="Copperplate Gothic Light" panose="020E0507020206020404" pitchFamily="34" charset="0"/>
              </a:rPr>
              <a:t>Kieli 1</a:t>
            </a:r>
            <a:r>
              <a:rPr lang="fi-FI" sz="3200" dirty="0" smtClean="0">
                <a:solidFill>
                  <a:schemeClr val="accent4">
                    <a:lumMod val="50000"/>
                  </a:schemeClr>
                </a:solidFill>
                <a:latin typeface="Copperplate Gothic Light" panose="020E0507020206020404" pitchFamily="34" charset="0"/>
              </a:rPr>
              <a:t> </a:t>
            </a:r>
            <a:r>
              <a:rPr lang="fi-FI" sz="3200" dirty="0" smtClean="0">
                <a:solidFill>
                  <a:schemeClr val="accent4">
                    <a:lumMod val="50000"/>
                  </a:schemeClr>
                </a:solidFill>
                <a:latin typeface="Copperplate Gothic Light" panose="020E0507020206020404" pitchFamily="34" charset="0"/>
              </a:rPr>
              <a:t>vs. </a:t>
            </a:r>
            <a:r>
              <a:rPr lang="fi-FI" sz="3200" dirty="0" smtClean="0">
                <a:solidFill>
                  <a:schemeClr val="accent4">
                    <a:lumMod val="50000"/>
                  </a:schemeClr>
                </a:solidFill>
                <a:latin typeface="Copperplate Gothic Light" panose="020E0507020206020404" pitchFamily="34" charset="0"/>
              </a:rPr>
              <a:t>Kieli 2</a:t>
            </a:r>
            <a:r>
              <a:rPr lang="fi-FI" sz="3200" dirty="0" smtClean="0">
                <a:solidFill>
                  <a:schemeClr val="accent4">
                    <a:lumMod val="50000"/>
                  </a:schemeClr>
                </a:solidFill>
                <a:latin typeface="Copperplate Gothic Light" panose="020E0507020206020404" pitchFamily="34" charset="0"/>
              </a:rPr>
              <a:t/>
            </a:r>
            <a:br>
              <a:rPr lang="fi-FI" sz="3200" dirty="0" smtClean="0">
                <a:solidFill>
                  <a:schemeClr val="accent4">
                    <a:lumMod val="50000"/>
                  </a:schemeClr>
                </a:solidFill>
                <a:latin typeface="Copperplate Gothic Light" panose="020E0507020206020404" pitchFamily="34" charset="0"/>
              </a:rPr>
            </a:br>
            <a:r>
              <a:rPr lang="fi-FI" sz="2800" dirty="0">
                <a:solidFill>
                  <a:schemeClr val="accent5"/>
                </a:solidFill>
              </a:rPr>
              <a:t>rosettacode.org/wiki/</a:t>
            </a:r>
            <a:r>
              <a:rPr lang="fi-FI" sz="2800" dirty="0" err="1">
                <a:solidFill>
                  <a:schemeClr val="accent5"/>
                </a:solidFill>
              </a:rPr>
              <a:t>Count_the_coins</a:t>
            </a:r>
            <a:endParaRPr lang="fi-FI" sz="3200" dirty="0">
              <a:solidFill>
                <a:schemeClr val="accent5"/>
              </a:solidFill>
              <a:latin typeface="Copperplate Gothic Light" panose="020E0507020206020404" pitchFamily="34" charset="0"/>
            </a:endParaRPr>
          </a:p>
        </p:txBody>
      </p:sp>
      <p:sp>
        <p:nvSpPr>
          <p:cNvPr id="7" name="Rectangle 1"/>
          <p:cNvSpPr>
            <a:spLocks noGrp="1" noChangeArrowheads="1"/>
          </p:cNvSpPr>
          <p:nvPr>
            <p:ph sz="half" idx="1"/>
          </p:nvPr>
        </p:nvSpPr>
        <p:spPr bwMode="auto">
          <a:xfrm>
            <a:off x="240632" y="1870968"/>
            <a:ext cx="6432884" cy="397031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define</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countcoins</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cents</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coins</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cond</a:t>
            </a:r>
            <a:endPar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i-FI" sz="1800" dirty="0">
                <a:solidFill>
                  <a:srgbClr val="000000"/>
                </a:solidFill>
                <a:latin typeface="Courier New" panose="02070309020205020404" pitchFamily="49" charset="0"/>
                <a:cs typeface="Courier New" panose="02070309020205020404" pitchFamily="49" charset="0"/>
              </a:rPr>
              <a:t> </a:t>
            </a:r>
            <a:r>
              <a:rPr lang="fi-FI" sz="1800" dirty="0" smtClean="0">
                <a:solidFill>
                  <a:srgbClr val="000000"/>
                </a:solidFill>
                <a:latin typeface="Courier New" panose="02070309020205020404" pitchFamily="49" charset="0"/>
                <a:cs typeface="Courier New" panose="02070309020205020404" pitchFamily="49" charset="0"/>
              </a:rPr>
              <a:t>   </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null</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coins</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0)</a:t>
            </a:r>
            <a:b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negative</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cents</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0)</a:t>
            </a:r>
            <a:b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zero</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cents</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1)</a:t>
            </a:r>
            <a:b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else</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countcoins</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cents</a:t>
            </a:r>
            <a:r>
              <a:rPr lang="fi-FI" sz="1800" dirty="0">
                <a:solidFill>
                  <a:srgbClr val="000000"/>
                </a:solidFill>
                <a:latin typeface="Courier New" panose="02070309020205020404" pitchFamily="49" charset="0"/>
                <a:cs typeface="Courier New" panose="02070309020205020404" pitchFamily="49" charset="0"/>
              </a:rPr>
              <a:t> </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rest</a:t>
            </a:r>
            <a:r>
              <a:rPr lang="fi-FI" sz="1800" dirty="0" smtClean="0">
                <a:solidFill>
                  <a:srgbClr val="000000"/>
                </a:solidFill>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coins</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countcoins</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cents</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coins</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i-FI" sz="1800" dirty="0">
                <a:solidFill>
                  <a:srgbClr val="000000"/>
                </a:solidFill>
                <a:latin typeface="Courier New" panose="02070309020205020404" pitchFamily="49" charset="0"/>
                <a:cs typeface="Courier New" panose="02070309020205020404" pitchFamily="49" charset="0"/>
              </a:rPr>
              <a:t> </a:t>
            </a:r>
            <a:r>
              <a:rPr lang="fi-FI" sz="1800" dirty="0" smtClean="0">
                <a:solidFill>
                  <a:srgbClr val="000000"/>
                </a:solidFill>
                <a:latin typeface="Courier New" panose="02070309020205020404" pitchFamily="49" charset="0"/>
                <a:cs typeface="Courier New" panose="02070309020205020404" pitchFamily="49" charset="0"/>
              </a:rPr>
              <a:t>                   </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fi-FI" sz="18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coins</a:t>
            </a:r>
            <a:endPar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i-FI" sz="1800" dirty="0">
                <a:solidFill>
                  <a:srgbClr val="000000"/>
                </a:solidFill>
                <a:latin typeface="Courier New" panose="02070309020205020404" pitchFamily="49" charset="0"/>
                <a:cs typeface="Courier New" panose="02070309020205020404" pitchFamily="49" charset="0"/>
              </a:rPr>
              <a:t> </a:t>
            </a:r>
            <a:r>
              <a:rPr lang="fi-FI" sz="1800" dirty="0" smtClean="0">
                <a:solidFill>
                  <a:srgbClr val="000000"/>
                </a:solidFill>
                <a:latin typeface="Courier New" panose="02070309020205020404" pitchFamily="49" charset="0"/>
                <a:cs typeface="Courier New" panose="02070309020205020404" pitchFamily="49" charset="0"/>
              </a:rPr>
              <a:t>        </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i-FI" sz="1800" dirty="0">
                <a:solidFill>
                  <a:srgbClr val="000000"/>
                </a:solidFill>
                <a:latin typeface="Courier New" panose="02070309020205020404" pitchFamily="49" charset="0"/>
                <a:cs typeface="Courier New" panose="02070309020205020404" pitchFamily="49" charset="0"/>
              </a:rPr>
              <a:t> </a:t>
            </a:r>
            <a:r>
              <a:rPr lang="fi-FI" sz="1800" dirty="0" smtClean="0">
                <a:solidFill>
                  <a:srgbClr val="000000"/>
                </a:solidFill>
                <a:latin typeface="Courier New" panose="02070309020205020404" pitchFamily="49" charset="0"/>
                <a:cs typeface="Courier New" panose="02070309020205020404" pitchFamily="49" charset="0"/>
              </a:rPr>
              <a:t>     </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i-FI" sz="1800" dirty="0">
                <a:solidFill>
                  <a:srgbClr val="000000"/>
                </a:solidFill>
                <a:latin typeface="Courier New" panose="02070309020205020404" pitchFamily="49" charset="0"/>
                <a:cs typeface="Courier New" panose="02070309020205020404" pitchFamily="49" charset="0"/>
              </a:rPr>
              <a:t> </a:t>
            </a:r>
            <a:r>
              <a:rPr lang="fi-FI" sz="1800" dirty="0" smtClean="0">
                <a:solidFill>
                  <a:srgbClr val="000000"/>
                </a:solidFill>
                <a:latin typeface="Courier New" panose="02070309020205020404" pitchFamily="49" charset="0"/>
                <a:cs typeface="Courier New" panose="02070309020205020404" pitchFamily="49" charset="0"/>
              </a:rPr>
              <a:t>   </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i-FI" sz="1800" dirty="0">
                <a:solidFill>
                  <a:srgbClr val="000000"/>
                </a:solidFill>
                <a:latin typeface="Courier New" panose="02070309020205020404" pitchFamily="49" charset="0"/>
                <a:cs typeface="Courier New" panose="02070309020205020404" pitchFamily="49" charset="0"/>
              </a:rPr>
              <a:t> </a:t>
            </a:r>
            <a:r>
              <a:rPr lang="fi-FI" sz="1800" dirty="0" smtClean="0">
                <a:solidFill>
                  <a:srgbClr val="000000"/>
                </a:solidFill>
                <a:latin typeface="Courier New" panose="02070309020205020404" pitchFamily="49" charset="0"/>
                <a:cs typeface="Courier New" panose="02070309020205020404" pitchFamily="49" charset="0"/>
              </a:rPr>
              <a:t> </a:t>
            </a: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i-FI"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fi-FI"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8" name="Rectangle 2"/>
          <p:cNvSpPr>
            <a:spLocks noGrp="1" noChangeArrowheads="1"/>
          </p:cNvSpPr>
          <p:nvPr>
            <p:ph sz="half" idx="2"/>
          </p:nvPr>
        </p:nvSpPr>
        <p:spPr bwMode="auto">
          <a:xfrm>
            <a:off x="6384758" y="1777029"/>
            <a:ext cx="5807242" cy="507831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function</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countcoins</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(t, o) {</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use</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strict</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var</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targetsLen</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 t + 1;</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var</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operandsLen</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o.length</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t = [1];</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for (</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var</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 = 0; a &lt; </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operandsLen</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a:t>
            </a:r>
          </a:p>
          <a:p>
            <a:pPr marL="0" marR="0" lvl="0" indent="0" algn="l" defTabSz="914400" rtl="0" eaLnBrk="0" fontAlgn="base" latinLnBrk="0" hangingPunct="0">
              <a:lnSpc>
                <a:spcPct val="100000"/>
              </a:lnSpc>
              <a:spcBef>
                <a:spcPct val="0"/>
              </a:spcBef>
              <a:spcAft>
                <a:spcPct val="0"/>
              </a:spcAft>
              <a:buClrTx/>
              <a:buSzTx/>
              <a:buFontTx/>
              <a:buNone/>
              <a:tabLst/>
            </a:pPr>
            <a:r>
              <a:rPr lang="fi-FI" sz="1800" dirty="0">
                <a:latin typeface="Courier New" panose="02070309020205020404" pitchFamily="49" charset="0"/>
                <a:cs typeface="Courier New" panose="02070309020205020404" pitchFamily="49" charset="0"/>
              </a:rPr>
              <a:t> </a:t>
            </a:r>
            <a:r>
              <a:rPr lang="fi-FI" sz="1800" dirty="0" smtClean="0">
                <a:latin typeface="Courier New" panose="02070309020205020404" pitchFamily="49" charset="0"/>
                <a:cs typeface="Courier New" panose="02070309020205020404" pitchFamily="49" charset="0"/>
              </a:rPr>
              <a:t> </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for (</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var</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b=1; b &lt; </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targetsLen</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b++)</a:t>
            </a:r>
          </a:p>
          <a:p>
            <a:pPr marL="0" marR="0" lvl="0" indent="0" algn="l" defTabSz="914400" rtl="0" eaLnBrk="0" fontAlgn="base" latinLnBrk="0" hangingPunct="0">
              <a:lnSpc>
                <a:spcPct val="100000"/>
              </a:lnSpc>
              <a:spcBef>
                <a:spcPct val="0"/>
              </a:spcBef>
              <a:spcAft>
                <a:spcPct val="0"/>
              </a:spcAft>
              <a:buClrTx/>
              <a:buSzTx/>
              <a:buFontTx/>
              <a:buNone/>
              <a:tabLst/>
            </a:pP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t[b] = t[b] ? t[b] : 0;</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t[b] += (b &lt; o[a]) ? 0</a:t>
            </a:r>
          </a:p>
          <a:p>
            <a:pPr marL="0" marR="0" lvl="0" indent="0" algn="l" defTabSz="914400" rtl="0" eaLnBrk="0" fontAlgn="base" latinLnBrk="0" hangingPunct="0">
              <a:lnSpc>
                <a:spcPct val="100000"/>
              </a:lnSpc>
              <a:spcBef>
                <a:spcPct val="0"/>
              </a:spcBef>
              <a:spcAft>
                <a:spcPct val="0"/>
              </a:spcAft>
              <a:buClrTx/>
              <a:buSzTx/>
              <a:buFontTx/>
              <a:buNone/>
              <a:tabLst/>
            </a:pPr>
            <a:r>
              <a:rPr lang="fi-FI" sz="1800" dirty="0">
                <a:latin typeface="Courier New" panose="02070309020205020404" pitchFamily="49" charset="0"/>
                <a:cs typeface="Courier New" panose="02070309020205020404" pitchFamily="49" charset="0"/>
              </a:rPr>
              <a:t> </a:t>
            </a:r>
            <a:r>
              <a:rPr lang="fi-FI" sz="1800" dirty="0" smtClean="0">
                <a:latin typeface="Courier New" panose="02070309020205020404" pitchFamily="49" charset="0"/>
                <a:cs typeface="Courier New" panose="02070309020205020404" pitchFamily="49" charset="0"/>
              </a:rPr>
              <a:t>                         </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 t[b-o[a]];</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return</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t[</a:t>
            </a:r>
            <a:r>
              <a:rPr kumimoji="0" lang="fi-FI" sz="1800" i="0" u="none" strike="noStrike" cap="none" normalizeH="0" baseline="0" dirty="0" err="1" smtClean="0">
                <a:ln>
                  <a:noFill/>
                </a:ln>
                <a:effectLst/>
                <a:latin typeface="Courier New" panose="02070309020205020404" pitchFamily="49" charset="0"/>
                <a:cs typeface="Courier New" panose="02070309020205020404" pitchFamily="49" charset="0"/>
              </a:rPr>
              <a:t>targetsLen</a:t>
            </a: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 - 1];</a:t>
            </a:r>
            <a:b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fi-FI" sz="1800" i="0" u="none" strike="noStrike" cap="none" normalizeH="0" baseline="0" dirty="0" smtClean="0">
                <a:ln>
                  <a:noFill/>
                </a:ln>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52411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pPr algn="ctr"/>
            <a:r>
              <a:rPr lang="fi-FI" dirty="0" err="1" smtClean="0">
                <a:solidFill>
                  <a:schemeClr val="accent4">
                    <a:lumMod val="50000"/>
                  </a:schemeClr>
                </a:solidFill>
                <a:latin typeface="Copperplate Gothic Light" panose="020E0507020206020404" pitchFamily="34" charset="0"/>
              </a:rPr>
              <a:t>Lot’s</a:t>
            </a:r>
            <a:r>
              <a:rPr lang="fi-FI" dirty="0" smtClean="0">
                <a:solidFill>
                  <a:schemeClr val="accent4">
                    <a:lumMod val="50000"/>
                  </a:schemeClr>
                </a:solidFill>
                <a:latin typeface="Copperplate Gothic Light" panose="020E0507020206020404" pitchFamily="34" charset="0"/>
              </a:rPr>
              <a:t> of </a:t>
            </a:r>
            <a:r>
              <a:rPr lang="fi-FI" dirty="0" err="1" smtClean="0">
                <a:solidFill>
                  <a:schemeClr val="accent4">
                    <a:lumMod val="50000"/>
                  </a:schemeClr>
                </a:solidFill>
                <a:latin typeface="Copperplate Gothic Light" panose="020E0507020206020404" pitchFamily="34" charset="0"/>
              </a:rPr>
              <a:t>Irritating</a:t>
            </a:r>
            <a:r>
              <a:rPr lang="fi-FI" dirty="0" smtClean="0">
                <a:solidFill>
                  <a:schemeClr val="accent4">
                    <a:lumMod val="50000"/>
                  </a:schemeClr>
                </a:solidFill>
                <a:latin typeface="Copperplate Gothic Light" panose="020E0507020206020404" pitchFamily="34" charset="0"/>
              </a:rPr>
              <a:t> </a:t>
            </a:r>
            <a:r>
              <a:rPr lang="fi-FI" dirty="0" err="1" smtClean="0">
                <a:solidFill>
                  <a:schemeClr val="accent4">
                    <a:lumMod val="50000"/>
                  </a:schemeClr>
                </a:solidFill>
                <a:latin typeface="Copperplate Gothic Light" panose="020E0507020206020404" pitchFamily="34" charset="0"/>
              </a:rPr>
              <a:t>Silly</a:t>
            </a:r>
            <a:r>
              <a:rPr lang="fi-FI" dirty="0" smtClean="0">
                <a:solidFill>
                  <a:schemeClr val="accent4">
                    <a:lumMod val="50000"/>
                  </a:schemeClr>
                </a:solidFill>
                <a:latin typeface="Copperplate Gothic Light" panose="020E0507020206020404" pitchFamily="34" charset="0"/>
              </a:rPr>
              <a:t> </a:t>
            </a:r>
            <a:r>
              <a:rPr lang="fi-FI" dirty="0" err="1" smtClean="0">
                <a:solidFill>
                  <a:schemeClr val="accent4">
                    <a:lumMod val="50000"/>
                  </a:schemeClr>
                </a:solidFill>
                <a:latin typeface="Copperplate Gothic Light" panose="020E0507020206020404" pitchFamily="34" charset="0"/>
              </a:rPr>
              <a:t>Parentheses</a:t>
            </a:r>
            <a:r>
              <a:rPr lang="fi-FI" dirty="0" smtClean="0">
                <a:solidFill>
                  <a:schemeClr val="accent4">
                    <a:lumMod val="50000"/>
                  </a:schemeClr>
                </a:solidFill>
                <a:latin typeface="Copperplate Gothic Light" panose="020E0507020206020404" pitchFamily="34" charset="0"/>
              </a:rPr>
              <a:t>? (Sulut ja Sulutukset)</a:t>
            </a:r>
          </a:p>
        </p:txBody>
      </p:sp>
      <p:sp>
        <p:nvSpPr>
          <p:cNvPr id="3" name="Sisällön paikkamerkki 2"/>
          <p:cNvSpPr>
            <a:spLocks noGrp="1"/>
          </p:cNvSpPr>
          <p:nvPr>
            <p:ph idx="1"/>
          </p:nvPr>
        </p:nvSpPr>
        <p:spPr>
          <a:xfrm>
            <a:off x="838200" y="1825624"/>
            <a:ext cx="10515600" cy="5702518"/>
          </a:xfrm>
        </p:spPr>
        <p:txBody>
          <a:bodyPr>
            <a:normAutofit/>
          </a:bodyPr>
          <a:lstStyle/>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Lisp" </a:t>
            </a:r>
            <a:r>
              <a:rPr lang="en-US" dirty="0" smtClean="0">
                <a:latin typeface="Times New Roman" panose="02020603050405020304" pitchFamily="18" charset="0"/>
                <a:cs typeface="Times New Roman" panose="02020603050405020304" pitchFamily="18" charset="0"/>
              </a:rPr>
              <a:t>= “Lots of Irritating Silly Parentheses (</a:t>
            </a:r>
            <a:r>
              <a:rPr lang="en-US" dirty="0" err="1" smtClean="0">
                <a:latin typeface="Times New Roman" panose="02020603050405020304" pitchFamily="18" charset="0"/>
                <a:cs typeface="Times New Roman" panose="02020603050405020304" pitchFamily="18" charset="0"/>
              </a:rPr>
              <a:t>paljon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ärsyttäviä</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typeriä</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sulkumerkkejä</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vaiko</a:t>
            </a:r>
            <a:r>
              <a:rPr lang="en-US" dirty="0" smtClean="0">
                <a:latin typeface="Times New Roman" panose="02020603050405020304" pitchFamily="18" charset="0"/>
                <a:cs typeface="Times New Roman" panose="02020603050405020304" pitchFamily="18" charset="0"/>
              </a:rPr>
              <a:t> “Lisp Is Syntactically Pure” (</a:t>
            </a:r>
            <a:r>
              <a:rPr lang="en-US" dirty="0" err="1" smtClean="0">
                <a:latin typeface="Times New Roman" panose="02020603050405020304" pitchFamily="18" charset="0"/>
                <a:cs typeface="Times New Roman" panose="02020603050405020304" pitchFamily="18" charset="0"/>
              </a:rPr>
              <a:t>Lispin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syntaksi</a:t>
            </a:r>
            <a:r>
              <a:rPr lang="en-US" dirty="0" smtClean="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p</a:t>
            </a:r>
            <a:r>
              <a:rPr lang="en-US" dirty="0" err="1" smtClean="0">
                <a:latin typeface="Times New Roman" panose="02020603050405020304" pitchFamily="18" charset="0"/>
                <a:cs typeface="Times New Roman" panose="02020603050405020304" pitchFamily="18" charset="0"/>
              </a:rPr>
              <a:t>elkistetty</a:t>
            </a:r>
            <a:r>
              <a:rPr lang="en-US" dirty="0" smtClean="0">
                <a:latin typeface="Times New Roman" panose="02020603050405020304" pitchFamily="18" charset="0"/>
                <a:cs typeface="Times New Roman" panose="02020603050405020304" pitchFamily="18" charset="0"/>
              </a:rPr>
              <a:t>) ?</a:t>
            </a:r>
            <a:endParaRPr lang="fi-FI" dirty="0" smtClean="0">
              <a:latin typeface="Times New Roman" panose="02020603050405020304" pitchFamily="18" charset="0"/>
              <a:cs typeface="Times New Roman" panose="02020603050405020304" pitchFamily="18" charset="0"/>
            </a:endParaRPr>
          </a:p>
          <a:p>
            <a:r>
              <a:rPr lang="fi-FI" dirty="0" smtClean="0">
                <a:latin typeface="Times New Roman" panose="02020603050405020304" pitchFamily="18" charset="0"/>
                <a:cs typeface="Times New Roman" panose="02020603050405020304" pitchFamily="18" charset="0"/>
              </a:rPr>
              <a:t>Sulkujen oikean käytön oivaltaminen ei ole vaikeaa. Niitä ei tarvitse ruveta laskemaan, vaan riittää vain kun kävelee portaita alas ja ylös.</a:t>
            </a:r>
            <a:r>
              <a:rPr lang="fi-FI" dirty="0">
                <a:latin typeface="Times New Roman" panose="02020603050405020304" pitchFamily="18" charset="0"/>
                <a:cs typeface="Times New Roman" panose="02020603050405020304" pitchFamily="18" charset="0"/>
              </a:rPr>
              <a:t> </a:t>
            </a:r>
            <a:r>
              <a:rPr lang="fi-FI" dirty="0" smtClean="0">
                <a:latin typeface="Times New Roman" panose="02020603050405020304" pitchFamily="18" charset="0"/>
                <a:cs typeface="Times New Roman" panose="02020603050405020304" pitchFamily="18" charset="0"/>
              </a:rPr>
              <a:t>Alkusulku (vasen sulku): yksi porras alemmaksi. Loppusulku (oikea sulku): yksi porras ylemmäksi.</a:t>
            </a:r>
          </a:p>
        </p:txBody>
      </p:sp>
    </p:spTree>
    <p:extLst>
      <p:ext uri="{BB962C8B-B14F-4D97-AF65-F5344CB8AC3E}">
        <p14:creationId xmlns:p14="http://schemas.microsoft.com/office/powerpoint/2010/main" val="2355733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2923</Words>
  <Application>Microsoft Office PowerPoint</Application>
  <PresentationFormat>Laajakuva</PresentationFormat>
  <Paragraphs>218</Paragraphs>
  <Slides>31</Slides>
  <Notes>0</Notes>
  <HiddenSlides>0</HiddenSlides>
  <MMClips>0</MMClips>
  <ScaleCrop>false</ScaleCrop>
  <HeadingPairs>
    <vt:vector size="6" baseType="variant">
      <vt:variant>
        <vt:lpstr>Käytetyt fontit</vt:lpstr>
      </vt:variant>
      <vt:variant>
        <vt:i4>7</vt:i4>
      </vt:variant>
      <vt:variant>
        <vt:lpstr>Teema</vt:lpstr>
      </vt:variant>
      <vt:variant>
        <vt:i4>1</vt:i4>
      </vt:variant>
      <vt:variant>
        <vt:lpstr>Dian otsikot</vt:lpstr>
      </vt:variant>
      <vt:variant>
        <vt:i4>31</vt:i4>
      </vt:variant>
    </vt:vector>
  </HeadingPairs>
  <TitlesOfParts>
    <vt:vector size="39" baseType="lpstr">
      <vt:lpstr>Arial</vt:lpstr>
      <vt:lpstr>Calibri</vt:lpstr>
      <vt:lpstr>Calibri Light</vt:lpstr>
      <vt:lpstr>Copperplate Gothic Light</vt:lpstr>
      <vt:lpstr>Cordia New</vt:lpstr>
      <vt:lpstr>Courier New</vt:lpstr>
      <vt:lpstr>Times New Roman</vt:lpstr>
      <vt:lpstr>Office-teema</vt:lpstr>
      <vt:lpstr> Ohjelmoinnin perusteet Racket-kielellä  </vt:lpstr>
      <vt:lpstr>Kuka opettaa?</vt:lpstr>
      <vt:lpstr>Mikä ohjelmoinnissa itseäni kiehtoo? (ei pelkästään hyödyllistä)</vt:lpstr>
      <vt:lpstr>Kuinka nopeasti opin ohjelmoimaan? (21 päivää vai 10 vuotta?)</vt:lpstr>
      <vt:lpstr>Lisp, historia</vt:lpstr>
      <vt:lpstr>Lisp, historia 2</vt:lpstr>
      <vt:lpstr>Lisp: Tärkeimmät kielen murteet (nykyään)</vt:lpstr>
      <vt:lpstr>Syntaksivertailu:  Kieli 1 vs. Kieli 2 rosettacode.org/wiki/Count_the_coins</vt:lpstr>
      <vt:lpstr>Lot’s of Irritating Silly Parentheses? (Sulut ja Sulutukset)</vt:lpstr>
      <vt:lpstr>Sulut jotka vastaavat toisiaan (”Matching Parentheses”)</vt:lpstr>
      <vt:lpstr>Väärät sulutukset, osa 1 loppusulku puuttuu</vt:lpstr>
      <vt:lpstr>Väärät sulutukset, osa 2 loppusulkuja liikaa</vt:lpstr>
      <vt:lpstr>Sulkulausekkeet</vt:lpstr>
      <vt:lpstr>Vakiot (”literaalit”)</vt:lpstr>
      <vt:lpstr>Muuttujat</vt:lpstr>
      <vt:lpstr>Muuttujat voivat myös muuttua</vt:lpstr>
      <vt:lpstr>Funktioita: peruslaskutoimitukset</vt:lpstr>
      <vt:lpstr>Input/Output-funktioita, Tulostus</vt:lpstr>
      <vt:lpstr>Input/Output-funktioita, Luku</vt:lpstr>
      <vt:lpstr>Totuusarvot, ”true” ja ”false”</vt:lpstr>
      <vt:lpstr>Lukujen vertailufunktiot</vt:lpstr>
      <vt:lpstr>Tyypintarkistusfunktiot</vt:lpstr>
      <vt:lpstr>Vertailufunktioiden kääntö</vt:lpstr>
      <vt:lpstr>Vertailufunktioiden yhdistely</vt:lpstr>
      <vt:lpstr>Erityismuodot, begin</vt:lpstr>
      <vt:lpstr>Erityismuodot, if</vt:lpstr>
      <vt:lpstr>Erityismuodot, cond</vt:lpstr>
      <vt:lpstr>Kuvafunktioita: kuvien pyöritys</vt:lpstr>
      <vt:lpstr>Kuvafunktioita: kuvien yhdistäminen http://docs.racket-lang.org/teachpack/2htdpimage.html </vt:lpstr>
      <vt:lpstr>geometristen muotojen piirtäminen http://docs.racket-lang.org/teachpack/2htdpimage.html </vt:lpstr>
      <vt:lpstr>Muita kuvafunktioita http://docs.racket-lang.org/teachpack/2htdpimage.html </vt:lpstr>
    </vt:vector>
  </TitlesOfParts>
  <Company>Suomenkielinen työväenopisto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Ohjelmoinnin perusteet Racket-kielellä</dc:title>
  <dc:creator>ope sto3</dc:creator>
  <cp:lastModifiedBy>aino 08</cp:lastModifiedBy>
  <cp:revision>320</cp:revision>
  <dcterms:created xsi:type="dcterms:W3CDTF">2013-09-24T11:34:53Z</dcterms:created>
  <dcterms:modified xsi:type="dcterms:W3CDTF">2013-09-27T14:26:46Z</dcterms:modified>
</cp:coreProperties>
</file>