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07" r:id="rId2"/>
  </p:sldMasterIdLst>
  <p:notesMasterIdLst>
    <p:notesMasterId r:id="rId12"/>
  </p:notesMasterIdLst>
  <p:sldIdLst>
    <p:sldId id="267" r:id="rId3"/>
    <p:sldId id="260" r:id="rId4"/>
    <p:sldId id="257" r:id="rId5"/>
    <p:sldId id="258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0" autoAdjust="0"/>
  </p:normalViewPr>
  <p:slideViewPr>
    <p:cSldViewPr>
      <p:cViewPr varScale="1">
        <p:scale>
          <a:sx n="84" d="100"/>
          <a:sy n="84" d="100"/>
        </p:scale>
        <p:origin x="7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A6393-1A84-4DEE-86EB-2F65370DEA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8EAFF-0389-480C-BD04-5F8C279965A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Introduction to Data Science (DS)</a:t>
          </a:r>
          <a:endParaRPr lang="en-US" dirty="0">
            <a:solidFill>
              <a:sysClr val="windowText" lastClr="000000"/>
            </a:solidFill>
          </a:endParaRPr>
        </a:p>
      </dgm:t>
    </dgm:pt>
    <dgm:pt modelId="{BF5EC668-1B03-46D6-A7E5-5B80F5CAB4CE}" type="parTrans" cxnId="{99EC890A-358C-4840-AE7C-5014D59A7027}">
      <dgm:prSet/>
      <dgm:spPr/>
      <dgm:t>
        <a:bodyPr/>
        <a:lstStyle/>
        <a:p>
          <a:endParaRPr lang="en-US"/>
        </a:p>
      </dgm:t>
    </dgm:pt>
    <dgm:pt modelId="{81C733DE-2C1A-4613-A18E-FBC7D8C43803}" type="sibTrans" cxnId="{99EC890A-358C-4840-AE7C-5014D59A7027}">
      <dgm:prSet/>
      <dgm:spPr/>
      <dgm:t>
        <a:bodyPr/>
        <a:lstStyle/>
        <a:p>
          <a:endParaRPr lang="en-US"/>
        </a:p>
      </dgm:t>
    </dgm:pt>
    <dgm:pt modelId="{775EB8D8-785F-4150-A7D1-7FF2E6F39F6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The joy of technical networking</a:t>
          </a:r>
          <a:endParaRPr lang="en-US" dirty="0">
            <a:solidFill>
              <a:sysClr val="windowText" lastClr="000000"/>
            </a:solidFill>
          </a:endParaRPr>
        </a:p>
      </dgm:t>
    </dgm:pt>
    <dgm:pt modelId="{BACEF31B-A3CA-48C5-9F2E-88878423CB40}" type="parTrans" cxnId="{20B5E10F-C870-4F7E-8EFD-142FD16B35FC}">
      <dgm:prSet/>
      <dgm:spPr/>
      <dgm:t>
        <a:bodyPr/>
        <a:lstStyle/>
        <a:p>
          <a:endParaRPr lang="en-US"/>
        </a:p>
      </dgm:t>
    </dgm:pt>
    <dgm:pt modelId="{9EF87BEB-7E84-468B-B13B-43C00932DF9C}" type="sibTrans" cxnId="{20B5E10F-C870-4F7E-8EFD-142FD16B35FC}">
      <dgm:prSet/>
      <dgm:spPr/>
      <dgm:t>
        <a:bodyPr/>
        <a:lstStyle/>
        <a:p>
          <a:endParaRPr lang="en-US"/>
        </a:p>
      </dgm:t>
    </dgm:pt>
    <dgm:pt modelId="{0A462D57-1EBF-47CF-91A6-F08D132FD0E6}">
      <dgm:prSet/>
      <dgm:spPr>
        <a:ln>
          <a:noFill/>
        </a:ln>
      </dgm:spPr>
      <dgm:t>
        <a:bodyPr/>
        <a:lstStyle/>
        <a:p>
          <a:r>
            <a:rPr lang="en-US" smtClean="0">
              <a:solidFill>
                <a:sysClr val="windowText" lastClr="000000"/>
              </a:solidFill>
            </a:rPr>
            <a:t>What is it?</a:t>
          </a:r>
          <a:endParaRPr lang="en-US">
            <a:solidFill>
              <a:sysClr val="windowText" lastClr="000000"/>
            </a:solidFill>
          </a:endParaRPr>
        </a:p>
      </dgm:t>
    </dgm:pt>
    <dgm:pt modelId="{B9B5B2EB-940E-4884-9C78-E9CED4D3815A}" type="parTrans" cxnId="{AA5E404D-B5DE-4EEA-9FD7-E136D9F6C1CE}">
      <dgm:prSet/>
      <dgm:spPr/>
      <dgm:t>
        <a:bodyPr/>
        <a:lstStyle/>
        <a:p>
          <a:endParaRPr lang="en-US"/>
        </a:p>
      </dgm:t>
    </dgm:pt>
    <dgm:pt modelId="{D368B792-305B-440B-967D-733745FF2EC9}" type="sibTrans" cxnId="{AA5E404D-B5DE-4EEA-9FD7-E136D9F6C1CE}">
      <dgm:prSet/>
      <dgm:spPr/>
      <dgm:t>
        <a:bodyPr/>
        <a:lstStyle/>
        <a:p>
          <a:endParaRPr lang="en-US"/>
        </a:p>
      </dgm:t>
    </dgm:pt>
    <dgm:pt modelId="{3676C075-9BB7-4190-8D71-10F5F956F7CF}">
      <dgm:prSet/>
      <dgm:spPr>
        <a:ln>
          <a:noFill/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Why should I care?</a:t>
          </a:r>
        </a:p>
      </dgm:t>
    </dgm:pt>
    <dgm:pt modelId="{75D42F83-5AF2-4832-83E6-997316D7B9BC}" type="parTrans" cxnId="{5B4C5898-C04C-4FD6-B507-A28C9D9505D6}">
      <dgm:prSet/>
      <dgm:spPr/>
      <dgm:t>
        <a:bodyPr/>
        <a:lstStyle/>
        <a:p>
          <a:endParaRPr lang="en-US"/>
        </a:p>
      </dgm:t>
    </dgm:pt>
    <dgm:pt modelId="{52F77A9D-8AE7-4375-B08C-1062F6D910A6}" type="sibTrans" cxnId="{5B4C5898-C04C-4FD6-B507-A28C9D9505D6}">
      <dgm:prSet/>
      <dgm:spPr/>
      <dgm:t>
        <a:bodyPr/>
        <a:lstStyle/>
        <a:p>
          <a:endParaRPr lang="en-US"/>
        </a:p>
      </dgm:t>
    </dgm:pt>
    <dgm:pt modelId="{0F2C53E7-CE86-41CF-A231-7F54A73E9DC1}">
      <dgm:prSet/>
      <dgm:spPr>
        <a:ln>
          <a:noFill/>
        </a:ln>
      </dgm:spPr>
      <dgm:t>
        <a:bodyPr/>
        <a:lstStyle/>
        <a:p>
          <a:r>
            <a:rPr lang="en-US" smtClean="0">
              <a:solidFill>
                <a:sysClr val="windowText" lastClr="000000"/>
              </a:solidFill>
            </a:rPr>
            <a:t>The Economics of DS </a:t>
          </a:r>
          <a:endParaRPr lang="en-US" dirty="0" smtClean="0">
            <a:solidFill>
              <a:sysClr val="windowText" lastClr="000000"/>
            </a:solidFill>
          </a:endParaRPr>
        </a:p>
      </dgm:t>
    </dgm:pt>
    <dgm:pt modelId="{8DFB3D84-7292-4C55-B702-378AD79274FD}" type="parTrans" cxnId="{5F7C819D-5655-42AD-B879-89B086EE3F99}">
      <dgm:prSet/>
      <dgm:spPr/>
      <dgm:t>
        <a:bodyPr/>
        <a:lstStyle/>
        <a:p>
          <a:endParaRPr lang="en-US"/>
        </a:p>
      </dgm:t>
    </dgm:pt>
    <dgm:pt modelId="{264712E1-4F69-4DCC-B817-E148D74A3039}" type="sibTrans" cxnId="{5F7C819D-5655-42AD-B879-89B086EE3F99}">
      <dgm:prSet/>
      <dgm:spPr/>
      <dgm:t>
        <a:bodyPr/>
        <a:lstStyle/>
        <a:p>
          <a:endParaRPr lang="en-US"/>
        </a:p>
      </dgm:t>
    </dgm:pt>
    <dgm:pt modelId="{EC45505F-1538-4954-8A96-F16A5033608C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About the speaker </a:t>
          </a:r>
          <a:endParaRPr lang="en-US" dirty="0">
            <a:solidFill>
              <a:sysClr val="windowText" lastClr="000000"/>
            </a:solidFill>
          </a:endParaRPr>
        </a:p>
      </dgm:t>
    </dgm:pt>
    <dgm:pt modelId="{20AD81AE-3760-40C4-AFBD-BFB09C255435}" type="parTrans" cxnId="{74F4A115-6B20-44CA-A7E1-A256FA3F9D92}">
      <dgm:prSet/>
      <dgm:spPr/>
      <dgm:t>
        <a:bodyPr/>
        <a:lstStyle/>
        <a:p>
          <a:endParaRPr lang="en-US"/>
        </a:p>
      </dgm:t>
    </dgm:pt>
    <dgm:pt modelId="{711DD93C-38D7-41AB-97B9-DDDA2FBADCF5}" type="sibTrans" cxnId="{74F4A115-6B20-44CA-A7E1-A256FA3F9D92}">
      <dgm:prSet/>
      <dgm:spPr/>
      <dgm:t>
        <a:bodyPr/>
        <a:lstStyle/>
        <a:p>
          <a:endParaRPr lang="en-US"/>
        </a:p>
      </dgm:t>
    </dgm:pt>
    <dgm:pt modelId="{B033D38E-87FA-444F-8100-638BE5192B97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Discussion and questions</a:t>
          </a:r>
          <a:endParaRPr lang="en-US" dirty="0">
            <a:solidFill>
              <a:sysClr val="windowText" lastClr="000000"/>
            </a:solidFill>
          </a:endParaRPr>
        </a:p>
      </dgm:t>
    </dgm:pt>
    <dgm:pt modelId="{D3F4924C-E4C9-44D1-9DFF-C4666B17A140}" type="parTrans" cxnId="{B6E3B7E1-2CE4-4040-A44C-B0D710EC1C57}">
      <dgm:prSet/>
      <dgm:spPr/>
      <dgm:t>
        <a:bodyPr/>
        <a:lstStyle/>
        <a:p>
          <a:endParaRPr lang="en-US"/>
        </a:p>
      </dgm:t>
    </dgm:pt>
    <dgm:pt modelId="{0A4489E3-EAF8-4233-B8DB-25B4A25059C2}" type="sibTrans" cxnId="{B6E3B7E1-2CE4-4040-A44C-B0D710EC1C57}">
      <dgm:prSet/>
      <dgm:spPr/>
      <dgm:t>
        <a:bodyPr/>
        <a:lstStyle/>
        <a:p>
          <a:endParaRPr lang="en-US"/>
        </a:p>
      </dgm:t>
    </dgm:pt>
    <dgm:pt modelId="{D2B355D6-4F2D-41C3-8118-060A05153D15}" type="pres">
      <dgm:prSet presAssocID="{985A6393-1A84-4DEE-86EB-2F65370DEA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4C0D8-43CD-4722-A0DF-58D3C4D003A0}" type="pres">
      <dgm:prSet presAssocID="{09B8EAFF-0389-480C-BD04-5F8C279965AA}" presName="parentLin" presStyleCnt="0"/>
      <dgm:spPr/>
    </dgm:pt>
    <dgm:pt modelId="{3C370D94-9C9A-4097-84E4-505F1B1BA4F5}" type="pres">
      <dgm:prSet presAssocID="{09B8EAFF-0389-480C-BD04-5F8C279965A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1E60792-2F4E-4EAB-8089-902B66B53514}" type="pres">
      <dgm:prSet presAssocID="{09B8EAFF-0389-480C-BD04-5F8C279965A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B1447-CE80-49A7-9C45-BD0036D11E83}" type="pres">
      <dgm:prSet presAssocID="{09B8EAFF-0389-480C-BD04-5F8C279965AA}" presName="negativeSpace" presStyleCnt="0"/>
      <dgm:spPr/>
    </dgm:pt>
    <dgm:pt modelId="{A18A5A1C-42E7-408E-B4BD-30E7C8B243B7}" type="pres">
      <dgm:prSet presAssocID="{09B8EAFF-0389-480C-BD04-5F8C279965A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9814B-57E8-46BE-BB21-1EF6B13835F3}" type="pres">
      <dgm:prSet presAssocID="{81C733DE-2C1A-4613-A18E-FBC7D8C43803}" presName="spaceBetweenRectangles" presStyleCnt="0"/>
      <dgm:spPr/>
    </dgm:pt>
    <dgm:pt modelId="{7FAB77C7-372B-471D-825D-AE576A047AF5}" type="pres">
      <dgm:prSet presAssocID="{775EB8D8-785F-4150-A7D1-7FF2E6F39F6A}" presName="parentLin" presStyleCnt="0"/>
      <dgm:spPr/>
    </dgm:pt>
    <dgm:pt modelId="{F7D0E476-F08F-4732-8468-95F194895500}" type="pres">
      <dgm:prSet presAssocID="{775EB8D8-785F-4150-A7D1-7FF2E6F39F6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B978177-6673-47A2-8277-0C18E72507E3}" type="pres">
      <dgm:prSet presAssocID="{775EB8D8-785F-4150-A7D1-7FF2E6F39F6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80ECF-3C3B-46B5-AE01-F70FC2059721}" type="pres">
      <dgm:prSet presAssocID="{775EB8D8-785F-4150-A7D1-7FF2E6F39F6A}" presName="negativeSpace" presStyleCnt="0"/>
      <dgm:spPr/>
    </dgm:pt>
    <dgm:pt modelId="{6B240D6A-5B6E-481E-A8D1-0FD2D8B89498}" type="pres">
      <dgm:prSet presAssocID="{775EB8D8-785F-4150-A7D1-7FF2E6F39F6A}" presName="childText" presStyleLbl="conFg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en-US"/>
        </a:p>
      </dgm:t>
    </dgm:pt>
    <dgm:pt modelId="{6FC7BEEC-0727-4DF5-8DE2-ED2D9C7CF3D1}" type="pres">
      <dgm:prSet presAssocID="{9EF87BEB-7E84-468B-B13B-43C00932DF9C}" presName="spaceBetweenRectangles" presStyleCnt="0"/>
      <dgm:spPr/>
    </dgm:pt>
    <dgm:pt modelId="{C90DFE97-443E-4764-ABDD-4CD9C681D1B2}" type="pres">
      <dgm:prSet presAssocID="{EC45505F-1538-4954-8A96-F16A5033608C}" presName="parentLin" presStyleCnt="0"/>
      <dgm:spPr/>
    </dgm:pt>
    <dgm:pt modelId="{BF04F938-3112-405F-BF00-A3CA79B9C990}" type="pres">
      <dgm:prSet presAssocID="{EC45505F-1538-4954-8A96-F16A5033608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9C38EC2-5DA8-4A70-8914-54798402CBAF}" type="pres">
      <dgm:prSet presAssocID="{EC45505F-1538-4954-8A96-F16A5033608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5CFF2-AA64-4F60-8660-D2EA49E93D78}" type="pres">
      <dgm:prSet presAssocID="{EC45505F-1538-4954-8A96-F16A5033608C}" presName="negativeSpace" presStyleCnt="0"/>
      <dgm:spPr/>
    </dgm:pt>
    <dgm:pt modelId="{BC07A8BA-CAC2-471D-B2CD-FDA445C3578C}" type="pres">
      <dgm:prSet presAssocID="{EC45505F-1538-4954-8A96-F16A5033608C}" presName="childText" presStyleLbl="conFgAcc1" presStyleIdx="2" presStyleCnt="4">
        <dgm:presLayoutVars>
          <dgm:bulletEnabled val="1"/>
        </dgm:presLayoutVars>
      </dgm:prSet>
      <dgm:spPr>
        <a:ln>
          <a:noFill/>
        </a:ln>
      </dgm:spPr>
    </dgm:pt>
    <dgm:pt modelId="{EBFA235F-E499-4948-B66B-71058BCC3BC7}" type="pres">
      <dgm:prSet presAssocID="{711DD93C-38D7-41AB-97B9-DDDA2FBADCF5}" presName="spaceBetweenRectangles" presStyleCnt="0"/>
      <dgm:spPr/>
    </dgm:pt>
    <dgm:pt modelId="{7CFB01A4-DC7E-4D13-BC16-24E51D1F4FEA}" type="pres">
      <dgm:prSet presAssocID="{B033D38E-87FA-444F-8100-638BE5192B97}" presName="parentLin" presStyleCnt="0"/>
      <dgm:spPr/>
    </dgm:pt>
    <dgm:pt modelId="{C22110CC-CC8A-4CCF-BD7C-690FECFB04CA}" type="pres">
      <dgm:prSet presAssocID="{B033D38E-87FA-444F-8100-638BE5192B9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6CEBE32-9DD5-46E4-9D27-17E96E41557C}" type="pres">
      <dgm:prSet presAssocID="{B033D38E-87FA-444F-8100-638BE5192B9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D00837-0C8B-44E9-BE5B-4DFCB661FA0A}" type="pres">
      <dgm:prSet presAssocID="{B033D38E-87FA-444F-8100-638BE5192B97}" presName="negativeSpace" presStyleCnt="0"/>
      <dgm:spPr/>
    </dgm:pt>
    <dgm:pt modelId="{6CB0A175-6586-4EAE-9DEA-673D23D611A8}" type="pres">
      <dgm:prSet presAssocID="{B033D38E-87FA-444F-8100-638BE5192B97}" presName="childText" presStyleLbl="conFg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5F93119F-4A58-4F84-BCFD-208728CDD6EB}" type="presOf" srcId="{775EB8D8-785F-4150-A7D1-7FF2E6F39F6A}" destId="{F7D0E476-F08F-4732-8468-95F194895500}" srcOrd="0" destOrd="0" presId="urn:microsoft.com/office/officeart/2005/8/layout/list1"/>
    <dgm:cxn modelId="{99EC890A-358C-4840-AE7C-5014D59A7027}" srcId="{985A6393-1A84-4DEE-86EB-2F65370DEAEE}" destId="{09B8EAFF-0389-480C-BD04-5F8C279965AA}" srcOrd="0" destOrd="0" parTransId="{BF5EC668-1B03-46D6-A7E5-5B80F5CAB4CE}" sibTransId="{81C733DE-2C1A-4613-A18E-FBC7D8C43803}"/>
    <dgm:cxn modelId="{B34AC5F6-6306-4A3F-B54C-29A68D972D7D}" type="presOf" srcId="{0F2C53E7-CE86-41CF-A231-7F54A73E9DC1}" destId="{A18A5A1C-42E7-408E-B4BD-30E7C8B243B7}" srcOrd="0" destOrd="2" presId="urn:microsoft.com/office/officeart/2005/8/layout/list1"/>
    <dgm:cxn modelId="{1ACC9D5B-C74C-40C1-A9E6-68F1B963EEFA}" type="presOf" srcId="{09B8EAFF-0389-480C-BD04-5F8C279965AA}" destId="{91E60792-2F4E-4EAB-8089-902B66B53514}" srcOrd="1" destOrd="0" presId="urn:microsoft.com/office/officeart/2005/8/layout/list1"/>
    <dgm:cxn modelId="{5B4C5898-C04C-4FD6-B507-A28C9D9505D6}" srcId="{09B8EAFF-0389-480C-BD04-5F8C279965AA}" destId="{3676C075-9BB7-4190-8D71-10F5F956F7CF}" srcOrd="1" destOrd="0" parTransId="{75D42F83-5AF2-4832-83E6-997316D7B9BC}" sibTransId="{52F77A9D-8AE7-4375-B08C-1062F6D910A6}"/>
    <dgm:cxn modelId="{74F4A115-6B20-44CA-A7E1-A256FA3F9D92}" srcId="{985A6393-1A84-4DEE-86EB-2F65370DEAEE}" destId="{EC45505F-1538-4954-8A96-F16A5033608C}" srcOrd="2" destOrd="0" parTransId="{20AD81AE-3760-40C4-AFBD-BFB09C255435}" sibTransId="{711DD93C-38D7-41AB-97B9-DDDA2FBADCF5}"/>
    <dgm:cxn modelId="{C6718106-377B-4C1B-8EFA-94209FC03CDE}" type="presOf" srcId="{0A462D57-1EBF-47CF-91A6-F08D132FD0E6}" destId="{A18A5A1C-42E7-408E-B4BD-30E7C8B243B7}" srcOrd="0" destOrd="0" presId="urn:microsoft.com/office/officeart/2005/8/layout/list1"/>
    <dgm:cxn modelId="{52ECBB4D-29C4-49E7-A823-0FFE64F1EC24}" type="presOf" srcId="{775EB8D8-785F-4150-A7D1-7FF2E6F39F6A}" destId="{0B978177-6673-47A2-8277-0C18E72507E3}" srcOrd="1" destOrd="0" presId="urn:microsoft.com/office/officeart/2005/8/layout/list1"/>
    <dgm:cxn modelId="{A134E93A-900E-454F-8E83-3A04CCC0BBB9}" type="presOf" srcId="{3676C075-9BB7-4190-8D71-10F5F956F7CF}" destId="{A18A5A1C-42E7-408E-B4BD-30E7C8B243B7}" srcOrd="0" destOrd="1" presId="urn:microsoft.com/office/officeart/2005/8/layout/list1"/>
    <dgm:cxn modelId="{24C82860-10FB-4A51-86A9-8EAC9A5EB9F0}" type="presOf" srcId="{B033D38E-87FA-444F-8100-638BE5192B97}" destId="{06CEBE32-9DD5-46E4-9D27-17E96E41557C}" srcOrd="1" destOrd="0" presId="urn:microsoft.com/office/officeart/2005/8/layout/list1"/>
    <dgm:cxn modelId="{20B5E10F-C870-4F7E-8EFD-142FD16B35FC}" srcId="{985A6393-1A84-4DEE-86EB-2F65370DEAEE}" destId="{775EB8D8-785F-4150-A7D1-7FF2E6F39F6A}" srcOrd="1" destOrd="0" parTransId="{BACEF31B-A3CA-48C5-9F2E-88878423CB40}" sibTransId="{9EF87BEB-7E84-468B-B13B-43C00932DF9C}"/>
    <dgm:cxn modelId="{3A464677-2DB8-48D5-9A00-C9CF30C6653A}" type="presOf" srcId="{985A6393-1A84-4DEE-86EB-2F65370DEAEE}" destId="{D2B355D6-4F2D-41C3-8118-060A05153D15}" srcOrd="0" destOrd="0" presId="urn:microsoft.com/office/officeart/2005/8/layout/list1"/>
    <dgm:cxn modelId="{85DE263B-12B8-4855-A842-A14CE5D85CD4}" type="presOf" srcId="{09B8EAFF-0389-480C-BD04-5F8C279965AA}" destId="{3C370D94-9C9A-4097-84E4-505F1B1BA4F5}" srcOrd="0" destOrd="0" presId="urn:microsoft.com/office/officeart/2005/8/layout/list1"/>
    <dgm:cxn modelId="{4DFC8D1C-1795-4E62-B0A6-50D10DAA25EB}" type="presOf" srcId="{EC45505F-1538-4954-8A96-F16A5033608C}" destId="{A9C38EC2-5DA8-4A70-8914-54798402CBAF}" srcOrd="1" destOrd="0" presId="urn:microsoft.com/office/officeart/2005/8/layout/list1"/>
    <dgm:cxn modelId="{B6E3B7E1-2CE4-4040-A44C-B0D710EC1C57}" srcId="{985A6393-1A84-4DEE-86EB-2F65370DEAEE}" destId="{B033D38E-87FA-444F-8100-638BE5192B97}" srcOrd="3" destOrd="0" parTransId="{D3F4924C-E4C9-44D1-9DFF-C4666B17A140}" sibTransId="{0A4489E3-EAF8-4233-B8DB-25B4A25059C2}"/>
    <dgm:cxn modelId="{A554105B-2238-4325-A6AD-6105923FBC52}" type="presOf" srcId="{B033D38E-87FA-444F-8100-638BE5192B97}" destId="{C22110CC-CC8A-4CCF-BD7C-690FECFB04CA}" srcOrd="0" destOrd="0" presId="urn:microsoft.com/office/officeart/2005/8/layout/list1"/>
    <dgm:cxn modelId="{A67E192C-FEC2-46BE-BED8-869FFF1506BF}" type="presOf" srcId="{EC45505F-1538-4954-8A96-F16A5033608C}" destId="{BF04F938-3112-405F-BF00-A3CA79B9C990}" srcOrd="0" destOrd="0" presId="urn:microsoft.com/office/officeart/2005/8/layout/list1"/>
    <dgm:cxn modelId="{5F7C819D-5655-42AD-B879-89B086EE3F99}" srcId="{09B8EAFF-0389-480C-BD04-5F8C279965AA}" destId="{0F2C53E7-CE86-41CF-A231-7F54A73E9DC1}" srcOrd="2" destOrd="0" parTransId="{8DFB3D84-7292-4C55-B702-378AD79274FD}" sibTransId="{264712E1-4F69-4DCC-B817-E148D74A3039}"/>
    <dgm:cxn modelId="{AA5E404D-B5DE-4EEA-9FD7-E136D9F6C1CE}" srcId="{09B8EAFF-0389-480C-BD04-5F8C279965AA}" destId="{0A462D57-1EBF-47CF-91A6-F08D132FD0E6}" srcOrd="0" destOrd="0" parTransId="{B9B5B2EB-940E-4884-9C78-E9CED4D3815A}" sibTransId="{D368B792-305B-440B-967D-733745FF2EC9}"/>
    <dgm:cxn modelId="{4248852A-2612-457C-ACAB-78ACBB23F5CA}" type="presParOf" srcId="{D2B355D6-4F2D-41C3-8118-060A05153D15}" destId="{2A04C0D8-43CD-4722-A0DF-58D3C4D003A0}" srcOrd="0" destOrd="0" presId="urn:microsoft.com/office/officeart/2005/8/layout/list1"/>
    <dgm:cxn modelId="{BB421809-165D-410F-8409-73CAD8BEBF3E}" type="presParOf" srcId="{2A04C0D8-43CD-4722-A0DF-58D3C4D003A0}" destId="{3C370D94-9C9A-4097-84E4-505F1B1BA4F5}" srcOrd="0" destOrd="0" presId="urn:microsoft.com/office/officeart/2005/8/layout/list1"/>
    <dgm:cxn modelId="{83E1F8A7-AD79-48DA-9D7D-4DA72FE1862C}" type="presParOf" srcId="{2A04C0D8-43CD-4722-A0DF-58D3C4D003A0}" destId="{91E60792-2F4E-4EAB-8089-902B66B53514}" srcOrd="1" destOrd="0" presId="urn:microsoft.com/office/officeart/2005/8/layout/list1"/>
    <dgm:cxn modelId="{4A6DE919-D41F-41E5-A75F-DD4B80BBA010}" type="presParOf" srcId="{D2B355D6-4F2D-41C3-8118-060A05153D15}" destId="{852B1447-CE80-49A7-9C45-BD0036D11E83}" srcOrd="1" destOrd="0" presId="urn:microsoft.com/office/officeart/2005/8/layout/list1"/>
    <dgm:cxn modelId="{E5C473F0-51CD-42D3-877D-3A1271D05D96}" type="presParOf" srcId="{D2B355D6-4F2D-41C3-8118-060A05153D15}" destId="{A18A5A1C-42E7-408E-B4BD-30E7C8B243B7}" srcOrd="2" destOrd="0" presId="urn:microsoft.com/office/officeart/2005/8/layout/list1"/>
    <dgm:cxn modelId="{0820DE56-4B14-4E11-89A5-8781589A8733}" type="presParOf" srcId="{D2B355D6-4F2D-41C3-8118-060A05153D15}" destId="{C759814B-57E8-46BE-BB21-1EF6B13835F3}" srcOrd="3" destOrd="0" presId="urn:microsoft.com/office/officeart/2005/8/layout/list1"/>
    <dgm:cxn modelId="{2D9A82F1-9D3E-4668-BA02-8B69CE239070}" type="presParOf" srcId="{D2B355D6-4F2D-41C3-8118-060A05153D15}" destId="{7FAB77C7-372B-471D-825D-AE576A047AF5}" srcOrd="4" destOrd="0" presId="urn:microsoft.com/office/officeart/2005/8/layout/list1"/>
    <dgm:cxn modelId="{96A54424-583E-43B8-A945-92A4EE2D42F5}" type="presParOf" srcId="{7FAB77C7-372B-471D-825D-AE576A047AF5}" destId="{F7D0E476-F08F-4732-8468-95F194895500}" srcOrd="0" destOrd="0" presId="urn:microsoft.com/office/officeart/2005/8/layout/list1"/>
    <dgm:cxn modelId="{6EFB7DB9-3026-4CFA-8542-D4DFD056415F}" type="presParOf" srcId="{7FAB77C7-372B-471D-825D-AE576A047AF5}" destId="{0B978177-6673-47A2-8277-0C18E72507E3}" srcOrd="1" destOrd="0" presId="urn:microsoft.com/office/officeart/2005/8/layout/list1"/>
    <dgm:cxn modelId="{7CC24107-9FB0-46D9-B120-98FDCB639117}" type="presParOf" srcId="{D2B355D6-4F2D-41C3-8118-060A05153D15}" destId="{62680ECF-3C3B-46B5-AE01-F70FC2059721}" srcOrd="5" destOrd="0" presId="urn:microsoft.com/office/officeart/2005/8/layout/list1"/>
    <dgm:cxn modelId="{5A1BD3B0-73B6-47F0-891C-6E4B7A5AE248}" type="presParOf" srcId="{D2B355D6-4F2D-41C3-8118-060A05153D15}" destId="{6B240D6A-5B6E-481E-A8D1-0FD2D8B89498}" srcOrd="6" destOrd="0" presId="urn:microsoft.com/office/officeart/2005/8/layout/list1"/>
    <dgm:cxn modelId="{43E65B64-5BC2-4F77-BF84-651AF6A48375}" type="presParOf" srcId="{D2B355D6-4F2D-41C3-8118-060A05153D15}" destId="{6FC7BEEC-0727-4DF5-8DE2-ED2D9C7CF3D1}" srcOrd="7" destOrd="0" presId="urn:microsoft.com/office/officeart/2005/8/layout/list1"/>
    <dgm:cxn modelId="{BE80634D-189F-4C6E-9844-4CC45AA4D2EF}" type="presParOf" srcId="{D2B355D6-4F2D-41C3-8118-060A05153D15}" destId="{C90DFE97-443E-4764-ABDD-4CD9C681D1B2}" srcOrd="8" destOrd="0" presId="urn:microsoft.com/office/officeart/2005/8/layout/list1"/>
    <dgm:cxn modelId="{5D66CBF7-844E-4F9C-94F2-BEECECDD2C59}" type="presParOf" srcId="{C90DFE97-443E-4764-ABDD-4CD9C681D1B2}" destId="{BF04F938-3112-405F-BF00-A3CA79B9C990}" srcOrd="0" destOrd="0" presId="urn:microsoft.com/office/officeart/2005/8/layout/list1"/>
    <dgm:cxn modelId="{A5C0F0E4-A1D8-4BA5-9E19-6BC7598C3A59}" type="presParOf" srcId="{C90DFE97-443E-4764-ABDD-4CD9C681D1B2}" destId="{A9C38EC2-5DA8-4A70-8914-54798402CBAF}" srcOrd="1" destOrd="0" presId="urn:microsoft.com/office/officeart/2005/8/layout/list1"/>
    <dgm:cxn modelId="{4C982DD7-0AEB-4834-BEF5-ACF934BD4F45}" type="presParOf" srcId="{D2B355D6-4F2D-41C3-8118-060A05153D15}" destId="{6565CFF2-AA64-4F60-8660-D2EA49E93D78}" srcOrd="9" destOrd="0" presId="urn:microsoft.com/office/officeart/2005/8/layout/list1"/>
    <dgm:cxn modelId="{C9D36294-0FF7-41A5-BD77-5A12EDB13950}" type="presParOf" srcId="{D2B355D6-4F2D-41C3-8118-060A05153D15}" destId="{BC07A8BA-CAC2-471D-B2CD-FDA445C3578C}" srcOrd="10" destOrd="0" presId="urn:microsoft.com/office/officeart/2005/8/layout/list1"/>
    <dgm:cxn modelId="{8987D36D-A554-4AD5-8EDF-E1C484CCB26F}" type="presParOf" srcId="{D2B355D6-4F2D-41C3-8118-060A05153D15}" destId="{EBFA235F-E499-4948-B66B-71058BCC3BC7}" srcOrd="11" destOrd="0" presId="urn:microsoft.com/office/officeart/2005/8/layout/list1"/>
    <dgm:cxn modelId="{7167A68C-7FE8-4E0D-8E1A-F6F899DEC447}" type="presParOf" srcId="{D2B355D6-4F2D-41C3-8118-060A05153D15}" destId="{7CFB01A4-DC7E-4D13-BC16-24E51D1F4FEA}" srcOrd="12" destOrd="0" presId="urn:microsoft.com/office/officeart/2005/8/layout/list1"/>
    <dgm:cxn modelId="{06B63BBB-60F2-4C52-869A-B1F9A20D4CBF}" type="presParOf" srcId="{7CFB01A4-DC7E-4D13-BC16-24E51D1F4FEA}" destId="{C22110CC-CC8A-4CCF-BD7C-690FECFB04CA}" srcOrd="0" destOrd="0" presId="urn:microsoft.com/office/officeart/2005/8/layout/list1"/>
    <dgm:cxn modelId="{8C244D52-22D2-41FD-8CE5-A866AF1F75FD}" type="presParOf" srcId="{7CFB01A4-DC7E-4D13-BC16-24E51D1F4FEA}" destId="{06CEBE32-9DD5-46E4-9D27-17E96E41557C}" srcOrd="1" destOrd="0" presId="urn:microsoft.com/office/officeart/2005/8/layout/list1"/>
    <dgm:cxn modelId="{5AA17DAE-4669-4A95-9487-A3F417234822}" type="presParOf" srcId="{D2B355D6-4F2D-41C3-8118-060A05153D15}" destId="{F0D00837-0C8B-44E9-BE5B-4DFCB661FA0A}" srcOrd="13" destOrd="0" presId="urn:microsoft.com/office/officeart/2005/8/layout/list1"/>
    <dgm:cxn modelId="{B7E26523-A35A-4B6A-9FC6-5DAF57638F15}" type="presParOf" srcId="{D2B355D6-4F2D-41C3-8118-060A05153D15}" destId="{6CB0A175-6586-4EAE-9DEA-673D23D611A8}" srcOrd="14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667051-FDF5-4454-9447-86F75DED18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FA3CA0-3461-4FA6-AAA5-BBC8A385C84D}">
      <dgm:prSet phldrT="[Text]"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How: Use and contribute to</a:t>
          </a:r>
          <a:endParaRPr lang="en-US" dirty="0">
            <a:solidFill>
              <a:sysClr val="windowText" lastClr="000000"/>
            </a:solidFill>
          </a:endParaRPr>
        </a:p>
      </dgm:t>
    </dgm:pt>
    <dgm:pt modelId="{1597C747-E919-4283-97D6-A4AC804ECC84}" type="parTrans" cxnId="{90A592D5-0BE3-4B8A-9687-39B77B7A85B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A9F1573-E188-4C21-AD57-BDB7DCFBCFD0}" type="sibTrans" cxnId="{90A592D5-0BE3-4B8A-9687-39B77B7A85B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FE8925D-1C75-4478-9266-EAAA45B1B73D}">
      <dgm:prSet phldrT="[Text]"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Why: </a:t>
          </a:r>
          <a:endParaRPr lang="en-US" dirty="0">
            <a:solidFill>
              <a:sysClr val="windowText" lastClr="000000"/>
            </a:solidFill>
          </a:endParaRPr>
        </a:p>
      </dgm:t>
    </dgm:pt>
    <dgm:pt modelId="{7A065E81-72D3-4AF9-92F4-94EA96E6D682}" type="parTrans" cxnId="{FF4DFF43-D44D-4726-858A-1C4F7E126D4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0EF93E5-366A-4961-A40E-606A413922F0}" type="sibTrans" cxnId="{FF4DFF43-D44D-4726-858A-1C4F7E126D4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D9943F-9541-4511-9011-23FD3CC82F38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Open source</a:t>
          </a:r>
          <a:endParaRPr lang="en-US" dirty="0">
            <a:solidFill>
              <a:sysClr val="windowText" lastClr="000000"/>
            </a:solidFill>
          </a:endParaRPr>
        </a:p>
      </dgm:t>
    </dgm:pt>
    <dgm:pt modelId="{18288ACC-F380-4AAC-AE9B-17BBDAC592EC}" type="parTrans" cxnId="{187FC335-A22E-4DD2-91D7-C80D4BD1438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7870F8F-25D1-4374-94A9-D709939FCB8A}" type="sibTrans" cxnId="{187FC335-A22E-4DD2-91D7-C80D4BD1438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7F98F8C-0837-40A8-BBC9-4AC3B2D2B57F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Stack Exchange</a:t>
          </a:r>
        </a:p>
      </dgm:t>
    </dgm:pt>
    <dgm:pt modelId="{B56E3E0F-5164-4D28-A9A2-C718839991E2}" type="parTrans" cxnId="{72F6D242-496F-4CBE-89D8-FA167469EDE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F2AF571-EBD7-4A1E-AEB3-CF208467A335}" type="sibTrans" cxnId="{72F6D242-496F-4CBE-89D8-FA167469EDE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6C4F50E-2C2D-4EB0-92E5-5FFAAC5D6D0E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Wikipedia</a:t>
          </a:r>
        </a:p>
      </dgm:t>
    </dgm:pt>
    <dgm:pt modelId="{408C02CE-29AF-4B2E-8517-4A85CE493773}" type="parTrans" cxnId="{8A4071FE-F6BC-41BD-BC80-C70B564466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C1A0A3-D55F-453D-A16F-5ED1E8EF62FA}" type="sibTrans" cxnId="{8A4071FE-F6BC-41BD-BC80-C70B564466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89FCC25-AE2A-4587-9BD9-526DFA3AE116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mtClean="0">
              <a:solidFill>
                <a:sysClr val="windowText" lastClr="000000"/>
              </a:solidFill>
            </a:rPr>
            <a:t>Twitter</a:t>
          </a:r>
          <a:endParaRPr lang="en-US" dirty="0" smtClean="0">
            <a:solidFill>
              <a:sysClr val="windowText" lastClr="000000"/>
            </a:solidFill>
          </a:endParaRPr>
        </a:p>
      </dgm:t>
    </dgm:pt>
    <dgm:pt modelId="{0E76F1F5-F257-490D-98D8-9ADC6B733801}" type="parTrans" cxnId="{17901704-8B51-4E87-9D69-71FB3DD372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BD4E36A-F48A-44BD-B64C-92DCFBC507D3}" type="sibTrans" cxnId="{17901704-8B51-4E87-9D69-71FB3DD372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1DFF674-1965-4510-8843-0E44F3A20A67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mtClean="0">
              <a:solidFill>
                <a:sysClr val="windowText" lastClr="000000"/>
              </a:solidFill>
            </a:rPr>
            <a:t>Github</a:t>
          </a:r>
          <a:endParaRPr lang="en-US" dirty="0" smtClean="0">
            <a:solidFill>
              <a:sysClr val="windowText" lastClr="000000"/>
            </a:solidFill>
          </a:endParaRPr>
        </a:p>
      </dgm:t>
    </dgm:pt>
    <dgm:pt modelId="{328DC726-4DEF-4018-88AD-D0B1028A8F57}" type="parTrans" cxnId="{F1E27FCA-5C1E-413E-958D-2F1BD15CF4D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B42AE69-E9C1-4E90-A105-DF32F165FB86}" type="sibTrans" cxnId="{F1E27FCA-5C1E-413E-958D-2F1BD15CF4D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0ED7140-4F60-4A60-B928-01EA961192F6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Youtube</a:t>
          </a:r>
        </a:p>
      </dgm:t>
    </dgm:pt>
    <dgm:pt modelId="{8BF69152-EF4A-4A7F-9037-C1A4C9705642}" type="parTrans" cxnId="{8D94AFE0-335F-4C9E-ACFD-1113829470F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19C5783-6137-467B-B50D-1F024B934C3F}" type="sibTrans" cxnId="{8D94AFE0-335F-4C9E-ACFD-1113829470F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DFB6C60-5A12-47E9-A9EE-CE33D02A3DDA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mtClean="0">
              <a:solidFill>
                <a:sysClr val="windowText" lastClr="000000"/>
              </a:solidFill>
            </a:rPr>
            <a:t>Linkedin </a:t>
          </a:r>
          <a:endParaRPr lang="en-US" dirty="0" smtClean="0">
            <a:solidFill>
              <a:sysClr val="windowText" lastClr="000000"/>
            </a:solidFill>
          </a:endParaRPr>
        </a:p>
      </dgm:t>
    </dgm:pt>
    <dgm:pt modelId="{8036F9AD-FE13-4514-A62C-467238075073}" type="parTrans" cxnId="{6BCEDD2E-8462-40F4-BF9A-713A95A89AD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1C2C5BA-9F5C-43CB-89A7-C3BA30FE4F87}" type="sibTrans" cxnId="{6BCEDD2E-8462-40F4-BF9A-713A95A89AD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DD203C7-ACFB-465B-B402-3000A1A78465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Topic blogs</a:t>
          </a:r>
        </a:p>
      </dgm:t>
    </dgm:pt>
    <dgm:pt modelId="{9345141D-2E97-4C51-A5AD-283396C81826}" type="parTrans" cxnId="{E0DCC04E-F9FC-44FC-8FE2-23F97E31747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37B28B7-1F28-4965-9E07-51FC79B0C359}" type="sibTrans" cxnId="{E0DCC04E-F9FC-44FC-8FE2-23F97E31747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8EA22A4-599A-43E3-BE89-77F305E1F989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You find your own answers and become aware of current affairs in technology</a:t>
          </a:r>
          <a:endParaRPr lang="en-US" dirty="0">
            <a:solidFill>
              <a:sysClr val="windowText" lastClr="000000"/>
            </a:solidFill>
          </a:endParaRPr>
        </a:p>
      </dgm:t>
    </dgm:pt>
    <dgm:pt modelId="{64AF60E8-0030-4F3F-8904-958C8215359A}" type="parTrans" cxnId="{9A71324B-255B-4E6B-9D6B-0C84871911C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B1C04A8-5A11-4203-97E3-A700AF4B6F0C}" type="sibTrans" cxnId="{9A71324B-255B-4E6B-9D6B-0C84871911C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A43B843-16DC-455E-8F11-8C920A739FBE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mtClean="0">
              <a:solidFill>
                <a:sysClr val="windowText" lastClr="000000"/>
              </a:solidFill>
            </a:rPr>
            <a:t>‘Power’ employers lookout for active contributors</a:t>
          </a:r>
          <a:endParaRPr lang="en-US" dirty="0" smtClean="0">
            <a:solidFill>
              <a:sysClr val="windowText" lastClr="000000"/>
            </a:solidFill>
          </a:endParaRPr>
        </a:p>
      </dgm:t>
    </dgm:pt>
    <dgm:pt modelId="{C496808B-B1DE-42B5-93A6-FB77B0E1DD71}" type="parTrans" cxnId="{C11702DA-16C7-42F3-B30E-9A320519A43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1C6D9A2-E4A1-41F1-8188-9D2C1365207E}" type="sibTrans" cxnId="{C11702DA-16C7-42F3-B30E-9A320519A43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7AE9B9A-54E5-44A4-B6B1-29CF7C52A0D2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You realize how much you know in the global workforce in your domain</a:t>
          </a:r>
        </a:p>
      </dgm:t>
    </dgm:pt>
    <dgm:pt modelId="{D30975F1-762D-41B3-8D45-893022B81F25}" type="parTrans" cxnId="{6A308516-02D3-42E2-B160-4E17BFFC5C2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FA6CDAC-A7B6-4DCA-AAE6-ED25CB4C2553}" type="sibTrans" cxnId="{6A308516-02D3-42E2-B160-4E17BFFC5C2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48865C1-749B-47CD-808B-CC982A3FC864}">
      <dgm:prSet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mtClean="0">
              <a:solidFill>
                <a:sysClr val="windowText" lastClr="000000"/>
              </a:solidFill>
            </a:rPr>
            <a:t>Exponential career paths of open-source contributors</a:t>
          </a:r>
          <a:endParaRPr lang="en-US" dirty="0" smtClean="0">
            <a:solidFill>
              <a:sysClr val="windowText" lastClr="000000"/>
            </a:solidFill>
          </a:endParaRPr>
        </a:p>
      </dgm:t>
    </dgm:pt>
    <dgm:pt modelId="{19841096-EBBD-461E-A6EB-6C8630C8C43D}" type="parTrans" cxnId="{FF2C4076-4280-424E-BEF6-F795BB690E3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D38E491-A908-4C67-8E03-ACA8595DC032}" type="sibTrans" cxnId="{FF2C4076-4280-424E-BEF6-F795BB690E3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C7BBF58-5228-4C20-9A15-BB91954EE3D6}" type="pres">
      <dgm:prSet presAssocID="{49667051-FDF5-4454-9447-86F75DED18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5E53F-F710-49EC-B479-6B2FB450C4CC}" type="pres">
      <dgm:prSet presAssocID="{41FA3CA0-3461-4FA6-AAA5-BBC8A385C84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C478B-E73C-424E-8CA8-30A033BBF291}" type="pres">
      <dgm:prSet presAssocID="{BA9F1573-E188-4C21-AD57-BDB7DCFBCFD0}" presName="sibTrans" presStyleCnt="0"/>
      <dgm:spPr/>
    </dgm:pt>
    <dgm:pt modelId="{BC055A63-94B5-47DB-A79D-0600EB3E1688}" type="pres">
      <dgm:prSet presAssocID="{3FE8925D-1C75-4478-9266-EAAA45B1B73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EDD2E-8462-40F4-BF9A-713A95A89ADB}" srcId="{41FA3CA0-3461-4FA6-AAA5-BBC8A385C84D}" destId="{DDFB6C60-5A12-47E9-A9EE-CE33D02A3DDA}" srcOrd="6" destOrd="0" parTransId="{8036F9AD-FE13-4514-A62C-467238075073}" sibTransId="{F1C2C5BA-9F5C-43CB-89A7-C3BA30FE4F87}"/>
    <dgm:cxn modelId="{6A308516-02D3-42E2-B160-4E17BFFC5C24}" srcId="{3FE8925D-1C75-4478-9266-EAAA45B1B73D}" destId="{17AE9B9A-54E5-44A4-B6B1-29CF7C52A0D2}" srcOrd="2" destOrd="0" parTransId="{D30975F1-762D-41B3-8D45-893022B81F25}" sibTransId="{DFA6CDAC-A7B6-4DCA-AAE6-ED25CB4C2553}"/>
    <dgm:cxn modelId="{A3D73E0E-DF91-4932-89AF-C444EEA0CB1B}" type="presOf" srcId="{3A43B843-16DC-455E-8F11-8C920A739FBE}" destId="{BC055A63-94B5-47DB-A79D-0600EB3E1688}" srcOrd="0" destOrd="2" presId="urn:microsoft.com/office/officeart/2005/8/layout/default"/>
    <dgm:cxn modelId="{8E35D79B-297C-4FFE-9053-F29DAAF6FBB9}" type="presOf" srcId="{D9D9943F-9541-4511-9011-23FD3CC82F38}" destId="{B885E53F-F710-49EC-B479-6B2FB450C4CC}" srcOrd="0" destOrd="1" presId="urn:microsoft.com/office/officeart/2005/8/layout/default"/>
    <dgm:cxn modelId="{17901704-8B51-4E87-9D69-71FB3DD372C0}" srcId="{41FA3CA0-3461-4FA6-AAA5-BBC8A385C84D}" destId="{689FCC25-AE2A-4587-9BD9-526DFA3AE116}" srcOrd="3" destOrd="0" parTransId="{0E76F1F5-F257-490D-98D8-9ADC6B733801}" sibTransId="{1BD4E36A-F48A-44BD-B64C-92DCFBC507D3}"/>
    <dgm:cxn modelId="{4DC36DBF-E52A-4E39-8524-EC087719D062}" type="presOf" srcId="{DDFB6C60-5A12-47E9-A9EE-CE33D02A3DDA}" destId="{B885E53F-F710-49EC-B479-6B2FB450C4CC}" srcOrd="0" destOrd="7" presId="urn:microsoft.com/office/officeart/2005/8/layout/default"/>
    <dgm:cxn modelId="{C11702DA-16C7-42F3-B30E-9A320519A435}" srcId="{3FE8925D-1C75-4478-9266-EAAA45B1B73D}" destId="{3A43B843-16DC-455E-8F11-8C920A739FBE}" srcOrd="1" destOrd="0" parTransId="{C496808B-B1DE-42B5-93A6-FB77B0E1DD71}" sibTransId="{61C6D9A2-E4A1-41F1-8188-9D2C1365207E}"/>
    <dgm:cxn modelId="{12FA196A-8EA0-4522-A426-D289099A4B9C}" type="presOf" srcId="{36C4F50E-2C2D-4EB0-92E5-5FFAAC5D6D0E}" destId="{B885E53F-F710-49EC-B479-6B2FB450C4CC}" srcOrd="0" destOrd="3" presId="urn:microsoft.com/office/officeart/2005/8/layout/default"/>
    <dgm:cxn modelId="{8CBAE0E7-5221-4099-98B0-A77379FC99EC}" type="presOf" srcId="{A48865C1-749B-47CD-808B-CC982A3FC864}" destId="{BC055A63-94B5-47DB-A79D-0600EB3E1688}" srcOrd="0" destOrd="4" presId="urn:microsoft.com/office/officeart/2005/8/layout/default"/>
    <dgm:cxn modelId="{9A71324B-255B-4E6B-9D6B-0C84871911C9}" srcId="{3FE8925D-1C75-4478-9266-EAAA45B1B73D}" destId="{A8EA22A4-599A-43E3-BE89-77F305E1F989}" srcOrd="0" destOrd="0" parTransId="{64AF60E8-0030-4F3F-8904-958C8215359A}" sibTransId="{4B1C04A8-5A11-4203-97E3-A700AF4B6F0C}"/>
    <dgm:cxn modelId="{AE937E4F-6AFE-4A7E-8B86-891976B3A7C4}" type="presOf" srcId="{A8EA22A4-599A-43E3-BE89-77F305E1F989}" destId="{BC055A63-94B5-47DB-A79D-0600EB3E1688}" srcOrd="0" destOrd="1" presId="urn:microsoft.com/office/officeart/2005/8/layout/default"/>
    <dgm:cxn modelId="{5CCF4919-68B6-4EAC-AC32-A8D64955FE18}" type="presOf" srcId="{49667051-FDF5-4454-9447-86F75DED182D}" destId="{6C7BBF58-5228-4C20-9A15-BB91954EE3D6}" srcOrd="0" destOrd="0" presId="urn:microsoft.com/office/officeart/2005/8/layout/default"/>
    <dgm:cxn modelId="{4278395A-E38D-44E2-B442-575DB6F8D173}" type="presOf" srcId="{689FCC25-AE2A-4587-9BD9-526DFA3AE116}" destId="{B885E53F-F710-49EC-B479-6B2FB450C4CC}" srcOrd="0" destOrd="4" presId="urn:microsoft.com/office/officeart/2005/8/layout/default"/>
    <dgm:cxn modelId="{FF4DFF43-D44D-4726-858A-1C4F7E126D45}" srcId="{49667051-FDF5-4454-9447-86F75DED182D}" destId="{3FE8925D-1C75-4478-9266-EAAA45B1B73D}" srcOrd="1" destOrd="0" parTransId="{7A065E81-72D3-4AF9-92F4-94EA96E6D682}" sibTransId="{A0EF93E5-366A-4961-A40E-606A413922F0}"/>
    <dgm:cxn modelId="{FF2C4076-4280-424E-BEF6-F795BB690E32}" srcId="{3FE8925D-1C75-4478-9266-EAAA45B1B73D}" destId="{A48865C1-749B-47CD-808B-CC982A3FC864}" srcOrd="3" destOrd="0" parTransId="{19841096-EBBD-461E-A6EB-6C8630C8C43D}" sibTransId="{AD38E491-A908-4C67-8E03-ACA8595DC032}"/>
    <dgm:cxn modelId="{D8A9F4E2-0D02-46F0-85AC-728D959DBDBA}" type="presOf" srcId="{81DFF674-1965-4510-8843-0E44F3A20A67}" destId="{B885E53F-F710-49EC-B479-6B2FB450C4CC}" srcOrd="0" destOrd="5" presId="urn:microsoft.com/office/officeart/2005/8/layout/default"/>
    <dgm:cxn modelId="{72F6D242-496F-4CBE-89D8-FA167469EDEE}" srcId="{41FA3CA0-3461-4FA6-AAA5-BBC8A385C84D}" destId="{57F98F8C-0837-40A8-BBC9-4AC3B2D2B57F}" srcOrd="1" destOrd="0" parTransId="{B56E3E0F-5164-4D28-A9A2-C718839991E2}" sibTransId="{BF2AF571-EBD7-4A1E-AEB3-CF208467A335}"/>
    <dgm:cxn modelId="{187FC335-A22E-4DD2-91D7-C80D4BD14385}" srcId="{41FA3CA0-3461-4FA6-AAA5-BBC8A385C84D}" destId="{D9D9943F-9541-4511-9011-23FD3CC82F38}" srcOrd="0" destOrd="0" parTransId="{18288ACC-F380-4AAC-AE9B-17BBDAC592EC}" sibTransId="{97870F8F-25D1-4374-94A9-D709939FCB8A}"/>
    <dgm:cxn modelId="{8D94AFE0-335F-4C9E-ACFD-1113829470FC}" srcId="{41FA3CA0-3461-4FA6-AAA5-BBC8A385C84D}" destId="{C0ED7140-4F60-4A60-B928-01EA961192F6}" srcOrd="5" destOrd="0" parTransId="{8BF69152-EF4A-4A7F-9037-C1A4C9705642}" sibTransId="{519C5783-6137-467B-B50D-1F024B934C3F}"/>
    <dgm:cxn modelId="{E0DCC04E-F9FC-44FC-8FE2-23F97E317472}" srcId="{41FA3CA0-3461-4FA6-AAA5-BBC8A385C84D}" destId="{6DD203C7-ACFB-465B-B402-3000A1A78465}" srcOrd="7" destOrd="0" parTransId="{9345141D-2E97-4C51-A5AD-283396C81826}" sibTransId="{A37B28B7-1F28-4965-9E07-51FC79B0C359}"/>
    <dgm:cxn modelId="{EF54A62E-C50F-4DF7-B092-A81FE49FCE7C}" type="presOf" srcId="{C0ED7140-4F60-4A60-B928-01EA961192F6}" destId="{B885E53F-F710-49EC-B479-6B2FB450C4CC}" srcOrd="0" destOrd="6" presId="urn:microsoft.com/office/officeart/2005/8/layout/default"/>
    <dgm:cxn modelId="{90A592D5-0BE3-4B8A-9687-39B77B7A85B4}" srcId="{49667051-FDF5-4454-9447-86F75DED182D}" destId="{41FA3CA0-3461-4FA6-AAA5-BBC8A385C84D}" srcOrd="0" destOrd="0" parTransId="{1597C747-E919-4283-97D6-A4AC804ECC84}" sibTransId="{BA9F1573-E188-4C21-AD57-BDB7DCFBCFD0}"/>
    <dgm:cxn modelId="{10209319-2E1B-4E2B-A420-193727582BC0}" type="presOf" srcId="{57F98F8C-0837-40A8-BBC9-4AC3B2D2B57F}" destId="{B885E53F-F710-49EC-B479-6B2FB450C4CC}" srcOrd="0" destOrd="2" presId="urn:microsoft.com/office/officeart/2005/8/layout/default"/>
    <dgm:cxn modelId="{E6538EBF-CB40-4D4C-9C01-DC2B8B772E66}" type="presOf" srcId="{17AE9B9A-54E5-44A4-B6B1-29CF7C52A0D2}" destId="{BC055A63-94B5-47DB-A79D-0600EB3E1688}" srcOrd="0" destOrd="3" presId="urn:microsoft.com/office/officeart/2005/8/layout/default"/>
    <dgm:cxn modelId="{B75139A9-54F2-4D95-B8D1-63CE9E4A022E}" type="presOf" srcId="{3FE8925D-1C75-4478-9266-EAAA45B1B73D}" destId="{BC055A63-94B5-47DB-A79D-0600EB3E1688}" srcOrd="0" destOrd="0" presId="urn:microsoft.com/office/officeart/2005/8/layout/default"/>
    <dgm:cxn modelId="{F673A0E4-8DE5-4583-AE16-C389B101A5AC}" type="presOf" srcId="{41FA3CA0-3461-4FA6-AAA5-BBC8A385C84D}" destId="{B885E53F-F710-49EC-B479-6B2FB450C4CC}" srcOrd="0" destOrd="0" presId="urn:microsoft.com/office/officeart/2005/8/layout/default"/>
    <dgm:cxn modelId="{8A4071FE-F6BC-41BD-BC80-C70B5644660D}" srcId="{41FA3CA0-3461-4FA6-AAA5-BBC8A385C84D}" destId="{36C4F50E-2C2D-4EB0-92E5-5FFAAC5D6D0E}" srcOrd="2" destOrd="0" parTransId="{408C02CE-29AF-4B2E-8517-4A85CE493773}" sibTransId="{4DC1A0A3-D55F-453D-A16F-5ED1E8EF62FA}"/>
    <dgm:cxn modelId="{D2F97F21-8D55-48DC-A8FE-4926448BBBFD}" type="presOf" srcId="{6DD203C7-ACFB-465B-B402-3000A1A78465}" destId="{B885E53F-F710-49EC-B479-6B2FB450C4CC}" srcOrd="0" destOrd="8" presId="urn:microsoft.com/office/officeart/2005/8/layout/default"/>
    <dgm:cxn modelId="{F1E27FCA-5C1E-413E-958D-2F1BD15CF4D6}" srcId="{41FA3CA0-3461-4FA6-AAA5-BBC8A385C84D}" destId="{81DFF674-1965-4510-8843-0E44F3A20A67}" srcOrd="4" destOrd="0" parTransId="{328DC726-4DEF-4018-88AD-D0B1028A8F57}" sibTransId="{5B42AE69-E9C1-4E90-A105-DF32F165FB86}"/>
    <dgm:cxn modelId="{75E1B5A3-0F30-43F3-B807-08147324C43B}" type="presParOf" srcId="{6C7BBF58-5228-4C20-9A15-BB91954EE3D6}" destId="{B885E53F-F710-49EC-B479-6B2FB450C4CC}" srcOrd="0" destOrd="0" presId="urn:microsoft.com/office/officeart/2005/8/layout/default"/>
    <dgm:cxn modelId="{12EE4003-4A27-458A-96E6-9C9A0B6E4DAA}" type="presParOf" srcId="{6C7BBF58-5228-4C20-9A15-BB91954EE3D6}" destId="{80FC478B-E73C-424E-8CA8-30A033BBF291}" srcOrd="1" destOrd="0" presId="urn:microsoft.com/office/officeart/2005/8/layout/default"/>
    <dgm:cxn modelId="{5E6C2FF9-28C3-4502-82FA-09A5C7AC016C}" type="presParOf" srcId="{6C7BBF58-5228-4C20-9A15-BB91954EE3D6}" destId="{BC055A63-94B5-47DB-A79D-0600EB3E1688}" srcOrd="2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824CDA-4E1A-47E0-A54E-F5CE7B438E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6ED66-4B34-4DF3-BAB5-1438C3FC7EEB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dirty="0" smtClean="0"/>
            <a:t>Statistical learning &amp; Data Mining</a:t>
          </a:r>
          <a:endParaRPr lang="en-US" sz="1600" dirty="0"/>
        </a:p>
      </dgm:t>
    </dgm:pt>
    <dgm:pt modelId="{F26332BF-4F74-41BF-9822-AE2EF6BF4C76}" type="parTrans" cxnId="{C7764DCA-85F3-403A-8AFE-7BF7970422A9}">
      <dgm:prSet/>
      <dgm:spPr/>
      <dgm:t>
        <a:bodyPr/>
        <a:lstStyle/>
        <a:p>
          <a:endParaRPr lang="en-US"/>
        </a:p>
      </dgm:t>
    </dgm:pt>
    <dgm:pt modelId="{7A71FFDF-1287-4D29-87C5-AC0210DAED8D}" type="sibTrans" cxnId="{C7764DCA-85F3-403A-8AFE-7BF7970422A9}">
      <dgm:prSet/>
      <dgm:spPr/>
      <dgm:t>
        <a:bodyPr/>
        <a:lstStyle/>
        <a:p>
          <a:endParaRPr lang="en-US"/>
        </a:p>
      </dgm:t>
    </dgm:pt>
    <dgm:pt modelId="{209B8985-4C94-444A-A47E-F14A56D9F198}">
      <dgm:prSet phldrT="[Text]" custT="1"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ysClr val="windowText" lastClr="000000"/>
              </a:solidFill>
            </a:rPr>
            <a:t>Keen to learn</a:t>
          </a:r>
          <a:endParaRPr lang="en-US" sz="2000" dirty="0">
            <a:solidFill>
              <a:sysClr val="windowText" lastClr="000000"/>
            </a:solidFill>
          </a:endParaRPr>
        </a:p>
      </dgm:t>
    </dgm:pt>
    <dgm:pt modelId="{3F4FCA49-5CB2-46D1-931A-D462D6AE6664}" type="parTrans" cxnId="{CACB0559-373D-4E0C-B2D1-745AFB8D7278}">
      <dgm:prSet/>
      <dgm:spPr/>
      <dgm:t>
        <a:bodyPr/>
        <a:lstStyle/>
        <a:p>
          <a:endParaRPr lang="en-US"/>
        </a:p>
      </dgm:t>
    </dgm:pt>
    <dgm:pt modelId="{75996A4E-8FC5-4459-943E-4566FF0BE4EE}" type="sibTrans" cxnId="{CACB0559-373D-4E0C-B2D1-745AFB8D7278}">
      <dgm:prSet/>
      <dgm:spPr/>
      <dgm:t>
        <a:bodyPr/>
        <a:lstStyle/>
        <a:p>
          <a:endParaRPr lang="en-US"/>
        </a:p>
      </dgm:t>
    </dgm:pt>
    <dgm:pt modelId="{8AE6EAB3-AFD4-4FF1-9ADB-5D032814629E}">
      <dgm:prSet phldrT="[Text]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dirty="0" smtClean="0"/>
            <a:t>Big data architecture</a:t>
          </a:r>
          <a:endParaRPr lang="en-US" sz="1600" dirty="0"/>
        </a:p>
      </dgm:t>
    </dgm:pt>
    <dgm:pt modelId="{336C77A2-41A1-4A24-9A57-8ACBE19D0591}" type="parTrans" cxnId="{DB68089E-2D18-4D52-8B91-463BD78428CA}">
      <dgm:prSet/>
      <dgm:spPr/>
      <dgm:t>
        <a:bodyPr/>
        <a:lstStyle/>
        <a:p>
          <a:endParaRPr lang="en-US"/>
        </a:p>
      </dgm:t>
    </dgm:pt>
    <dgm:pt modelId="{0221D86F-D1B7-4F7D-B99E-B3C2AC333098}" type="sibTrans" cxnId="{DB68089E-2D18-4D52-8B91-463BD78428CA}">
      <dgm:prSet/>
      <dgm:spPr/>
      <dgm:t>
        <a:bodyPr/>
        <a:lstStyle/>
        <a:p>
          <a:endParaRPr lang="en-US"/>
        </a:p>
      </dgm:t>
    </dgm:pt>
    <dgm:pt modelId="{5D9224DB-32D7-44C3-B399-8B12C3AF2AEF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dirty="0" smtClean="0"/>
            <a:t>Graphical models</a:t>
          </a:r>
        </a:p>
      </dgm:t>
    </dgm:pt>
    <dgm:pt modelId="{EE934660-C4C9-475F-AD90-5316A419D23A}" type="parTrans" cxnId="{7DAD10F1-7240-4CDD-9FAB-A319B43AEF62}">
      <dgm:prSet/>
      <dgm:spPr/>
      <dgm:t>
        <a:bodyPr/>
        <a:lstStyle/>
        <a:p>
          <a:endParaRPr lang="en-US"/>
        </a:p>
      </dgm:t>
    </dgm:pt>
    <dgm:pt modelId="{EC3BA4BF-FF3A-4A8F-AD0B-A5E1C9761E1E}" type="sibTrans" cxnId="{7DAD10F1-7240-4CDD-9FAB-A319B43AEF62}">
      <dgm:prSet/>
      <dgm:spPr/>
      <dgm:t>
        <a:bodyPr/>
        <a:lstStyle/>
        <a:p>
          <a:endParaRPr lang="en-US"/>
        </a:p>
      </dgm:t>
    </dgm:pt>
    <dgm:pt modelId="{BF83CA2A-C58C-48BE-9603-22BC5B5CE4C4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smtClean="0"/>
            <a:t>Network analysis</a:t>
          </a:r>
          <a:endParaRPr lang="en-US" sz="1600" dirty="0" smtClean="0"/>
        </a:p>
      </dgm:t>
    </dgm:pt>
    <dgm:pt modelId="{E5752E10-AF5D-41B2-8062-8B8504909C9D}" type="parTrans" cxnId="{9C505896-1E5F-45A4-B17A-CB4FDB461634}">
      <dgm:prSet/>
      <dgm:spPr/>
      <dgm:t>
        <a:bodyPr/>
        <a:lstStyle/>
        <a:p>
          <a:endParaRPr lang="en-US"/>
        </a:p>
      </dgm:t>
    </dgm:pt>
    <dgm:pt modelId="{34F4ACF2-D388-4760-B335-B90D00FF31FD}" type="sibTrans" cxnId="{9C505896-1E5F-45A4-B17A-CB4FDB461634}">
      <dgm:prSet/>
      <dgm:spPr/>
      <dgm:t>
        <a:bodyPr/>
        <a:lstStyle/>
        <a:p>
          <a:endParaRPr lang="en-US"/>
        </a:p>
      </dgm:t>
    </dgm:pt>
    <dgm:pt modelId="{B9D46B76-7543-46A0-8F46-27F42D3C9538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dirty="0" smtClean="0"/>
            <a:t>Decision models </a:t>
          </a:r>
        </a:p>
      </dgm:t>
    </dgm:pt>
    <dgm:pt modelId="{13EAB1D0-BBF8-4B5C-838C-9261E33D4BA5}" type="parTrans" cxnId="{4359678F-D763-491C-A09E-98DBA7183AC3}">
      <dgm:prSet/>
      <dgm:spPr/>
      <dgm:t>
        <a:bodyPr/>
        <a:lstStyle/>
        <a:p>
          <a:endParaRPr lang="en-US"/>
        </a:p>
      </dgm:t>
    </dgm:pt>
    <dgm:pt modelId="{DE97EA1D-26C9-45E4-9D4F-FA9679CE06B6}" type="sibTrans" cxnId="{4359678F-D763-491C-A09E-98DBA7183AC3}">
      <dgm:prSet/>
      <dgm:spPr/>
      <dgm:t>
        <a:bodyPr/>
        <a:lstStyle/>
        <a:p>
          <a:endParaRPr lang="en-US"/>
        </a:p>
      </dgm:t>
    </dgm:pt>
    <dgm:pt modelId="{F73EAA31-A63B-49A5-96EB-68EF5523D36F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dirty="0" smtClean="0"/>
            <a:t>Design of experiments</a:t>
          </a:r>
          <a:endParaRPr lang="en-US" sz="1600" dirty="0"/>
        </a:p>
      </dgm:t>
    </dgm:pt>
    <dgm:pt modelId="{9F81AAA6-2723-495B-97CB-66E3F1BAAC46}" type="parTrans" cxnId="{188C131D-6901-46FA-A137-248A32D2C652}">
      <dgm:prSet/>
      <dgm:spPr/>
      <dgm:t>
        <a:bodyPr/>
        <a:lstStyle/>
        <a:p>
          <a:endParaRPr lang="en-US"/>
        </a:p>
      </dgm:t>
    </dgm:pt>
    <dgm:pt modelId="{40D1A6CE-CDEA-405A-A5DB-320BE07E305B}" type="sibTrans" cxnId="{188C131D-6901-46FA-A137-248A32D2C652}">
      <dgm:prSet/>
      <dgm:spPr/>
      <dgm:t>
        <a:bodyPr/>
        <a:lstStyle/>
        <a:p>
          <a:endParaRPr lang="en-US"/>
        </a:p>
      </dgm:t>
    </dgm:pt>
    <dgm:pt modelId="{9FBBB5AF-54CC-4760-8776-38DF44EF7F3C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smtClean="0"/>
            <a:t>Natural language processing</a:t>
          </a:r>
          <a:endParaRPr lang="en-US" sz="1600" dirty="0" smtClean="0"/>
        </a:p>
      </dgm:t>
    </dgm:pt>
    <dgm:pt modelId="{D2CD354C-99F4-43B3-8521-91DD4F99EE69}" type="parTrans" cxnId="{4F45AF6E-C4AE-4A98-A7EE-69FED54BEB40}">
      <dgm:prSet/>
      <dgm:spPr/>
      <dgm:t>
        <a:bodyPr/>
        <a:lstStyle/>
        <a:p>
          <a:endParaRPr lang="en-US"/>
        </a:p>
      </dgm:t>
    </dgm:pt>
    <dgm:pt modelId="{D4A28A53-DCDA-4E3F-8DA9-4E05CEDB3FB6}" type="sibTrans" cxnId="{4F45AF6E-C4AE-4A98-A7EE-69FED54BEB40}">
      <dgm:prSet/>
      <dgm:spPr/>
      <dgm:t>
        <a:bodyPr/>
        <a:lstStyle/>
        <a:p>
          <a:endParaRPr lang="en-US"/>
        </a:p>
      </dgm:t>
    </dgm:pt>
    <dgm:pt modelId="{52B9FCC1-3300-4451-B089-95091F956318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smtClean="0"/>
            <a:t>High-dimensional analysis</a:t>
          </a:r>
          <a:endParaRPr lang="en-US" sz="1600" dirty="0" smtClean="0"/>
        </a:p>
      </dgm:t>
    </dgm:pt>
    <dgm:pt modelId="{FFB1E8EF-2974-4B67-B1EE-D58555D65E20}" type="parTrans" cxnId="{DBAEEB2F-30D0-4A87-B283-4AA56316811E}">
      <dgm:prSet/>
      <dgm:spPr/>
      <dgm:t>
        <a:bodyPr/>
        <a:lstStyle/>
        <a:p>
          <a:endParaRPr lang="en-US"/>
        </a:p>
      </dgm:t>
    </dgm:pt>
    <dgm:pt modelId="{46901CA3-800D-4220-A152-27D6D5402828}" type="sibTrans" cxnId="{DBAEEB2F-30D0-4A87-B283-4AA56316811E}">
      <dgm:prSet/>
      <dgm:spPr/>
      <dgm:t>
        <a:bodyPr/>
        <a:lstStyle/>
        <a:p>
          <a:endParaRPr lang="en-US"/>
        </a:p>
      </dgm:t>
    </dgm:pt>
    <dgm:pt modelId="{32F6D923-8793-4BD6-A0F6-CE007CEC3C77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dirty="0" smtClean="0"/>
            <a:t>Advanced visualizations</a:t>
          </a:r>
        </a:p>
      </dgm:t>
    </dgm:pt>
    <dgm:pt modelId="{E8F985F4-2BB9-467A-B46D-DFE686D206A5}" type="parTrans" cxnId="{90B6364A-26F5-4DA5-9A44-6F3263920841}">
      <dgm:prSet/>
      <dgm:spPr/>
      <dgm:t>
        <a:bodyPr/>
        <a:lstStyle/>
        <a:p>
          <a:endParaRPr lang="en-US"/>
        </a:p>
      </dgm:t>
    </dgm:pt>
    <dgm:pt modelId="{A9F533ED-B05B-4F38-908C-954B2D43D0F6}" type="sibTrans" cxnId="{90B6364A-26F5-4DA5-9A44-6F3263920841}">
      <dgm:prSet/>
      <dgm:spPr/>
      <dgm:t>
        <a:bodyPr/>
        <a:lstStyle/>
        <a:p>
          <a:endParaRPr lang="en-US"/>
        </a:p>
      </dgm:t>
    </dgm:pt>
    <dgm:pt modelId="{492AF584-6119-463E-B6F3-12BB724EC086}">
      <dgm:prSet phldrT="[Text]" custT="1"/>
      <dgm:spPr>
        <a:solidFill>
          <a:schemeClr val="bg1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2000" dirty="0" smtClean="0">
              <a:solidFill>
                <a:sysClr val="windowText" lastClr="000000"/>
              </a:solidFill>
            </a:rPr>
            <a:t>Current toolset</a:t>
          </a:r>
          <a:endParaRPr lang="en-US" sz="2000" dirty="0">
            <a:solidFill>
              <a:sysClr val="windowText" lastClr="000000"/>
            </a:solidFill>
          </a:endParaRPr>
        </a:p>
      </dgm:t>
    </dgm:pt>
    <dgm:pt modelId="{604154B2-EC3B-4142-9F5C-C0600798FF9A}" type="sibTrans" cxnId="{E5A8EF88-E92D-4FAF-BE80-CAD0E2D0D836}">
      <dgm:prSet/>
      <dgm:spPr/>
      <dgm:t>
        <a:bodyPr/>
        <a:lstStyle/>
        <a:p>
          <a:endParaRPr lang="en-US"/>
        </a:p>
      </dgm:t>
    </dgm:pt>
    <dgm:pt modelId="{BBF88562-A58D-4FA9-BC6D-301ABCEB5420}" type="parTrans" cxnId="{E5A8EF88-E92D-4FAF-BE80-CAD0E2D0D836}">
      <dgm:prSet/>
      <dgm:spPr/>
      <dgm:t>
        <a:bodyPr/>
        <a:lstStyle/>
        <a:p>
          <a:endParaRPr lang="en-US"/>
        </a:p>
      </dgm:t>
    </dgm:pt>
    <dgm:pt modelId="{45BFF5AD-F770-442F-A14F-D974EE5293BF}" type="pres">
      <dgm:prSet presAssocID="{DC824CDA-4E1A-47E0-A54E-F5CE7B438E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A2582-4BEF-46F9-8E1A-A17731F2A937}" type="pres">
      <dgm:prSet presAssocID="{492AF584-6119-463E-B6F3-12BB724EC086}" presName="linNode" presStyleCnt="0"/>
      <dgm:spPr/>
    </dgm:pt>
    <dgm:pt modelId="{EAD96457-A585-4385-A074-D14646FF4699}" type="pres">
      <dgm:prSet presAssocID="{492AF584-6119-463E-B6F3-12BB724EC086}" presName="parentText" presStyleLbl="node1" presStyleIdx="0" presStyleCnt="2" custScaleX="67890" custScaleY="612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C8B7C-D4DF-45FA-869F-1A98E4C4348F}" type="pres">
      <dgm:prSet presAssocID="{492AF584-6119-463E-B6F3-12BB724EC08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5CA9E-9689-427D-A8E0-89D02E391D3A}" type="pres">
      <dgm:prSet presAssocID="{604154B2-EC3B-4142-9F5C-C0600798FF9A}" presName="sp" presStyleCnt="0"/>
      <dgm:spPr/>
    </dgm:pt>
    <dgm:pt modelId="{A2536CB7-65D1-4EC9-BB7C-D5663DB1B6A2}" type="pres">
      <dgm:prSet presAssocID="{209B8985-4C94-444A-A47E-F14A56D9F198}" presName="linNode" presStyleCnt="0"/>
      <dgm:spPr/>
    </dgm:pt>
    <dgm:pt modelId="{3684A806-ADE1-44D0-919F-EA69D95DCCFA}" type="pres">
      <dgm:prSet presAssocID="{209B8985-4C94-444A-A47E-F14A56D9F198}" presName="parentText" presStyleLbl="node1" presStyleIdx="1" presStyleCnt="2" custScaleX="67890" custScaleY="612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75122-7E62-41E5-A109-5898EFF0C1E7}" type="pres">
      <dgm:prSet presAssocID="{209B8985-4C94-444A-A47E-F14A56D9F198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C2150F-8297-405B-80A0-562BE1A93972}" type="presOf" srcId="{492AF584-6119-463E-B6F3-12BB724EC086}" destId="{EAD96457-A585-4385-A074-D14646FF4699}" srcOrd="0" destOrd="0" presId="urn:microsoft.com/office/officeart/2005/8/layout/vList5"/>
    <dgm:cxn modelId="{E5A8EF88-E92D-4FAF-BE80-CAD0E2D0D836}" srcId="{DC824CDA-4E1A-47E0-A54E-F5CE7B438EA4}" destId="{492AF584-6119-463E-B6F3-12BB724EC086}" srcOrd="0" destOrd="0" parTransId="{BBF88562-A58D-4FA9-BC6D-301ABCEB5420}" sibTransId="{604154B2-EC3B-4142-9F5C-C0600798FF9A}"/>
    <dgm:cxn modelId="{C7764DCA-85F3-403A-8AFE-7BF7970422A9}" srcId="{492AF584-6119-463E-B6F3-12BB724EC086}" destId="{4656ED66-4B34-4DF3-BAB5-1438C3FC7EEB}" srcOrd="0" destOrd="0" parTransId="{F26332BF-4F74-41BF-9822-AE2EF6BF4C76}" sibTransId="{7A71FFDF-1287-4D29-87C5-AC0210DAED8D}"/>
    <dgm:cxn modelId="{DB9BE90B-3895-40D9-9B81-189DC3539A22}" type="presOf" srcId="{4656ED66-4B34-4DF3-BAB5-1438C3FC7EEB}" destId="{D61C8B7C-D4DF-45FA-869F-1A98E4C4348F}" srcOrd="0" destOrd="0" presId="urn:microsoft.com/office/officeart/2005/8/layout/vList5"/>
    <dgm:cxn modelId="{5174B955-CA83-41F8-B53A-FEFDD94F43F1}" type="presOf" srcId="{DC824CDA-4E1A-47E0-A54E-F5CE7B438EA4}" destId="{45BFF5AD-F770-442F-A14F-D974EE5293BF}" srcOrd="0" destOrd="0" presId="urn:microsoft.com/office/officeart/2005/8/layout/vList5"/>
    <dgm:cxn modelId="{CACB0559-373D-4E0C-B2D1-745AFB8D7278}" srcId="{DC824CDA-4E1A-47E0-A54E-F5CE7B438EA4}" destId="{209B8985-4C94-444A-A47E-F14A56D9F198}" srcOrd="1" destOrd="0" parTransId="{3F4FCA49-5CB2-46D1-931A-D462D6AE6664}" sibTransId="{75996A4E-8FC5-4459-943E-4566FF0BE4EE}"/>
    <dgm:cxn modelId="{4F45AF6E-C4AE-4A98-A7EE-69FED54BEB40}" srcId="{209B8985-4C94-444A-A47E-F14A56D9F198}" destId="{9FBBB5AF-54CC-4760-8776-38DF44EF7F3C}" srcOrd="1" destOrd="0" parTransId="{D2CD354C-99F4-43B3-8521-91DD4F99EE69}" sibTransId="{D4A28A53-DCDA-4E3F-8DA9-4E05CEDB3FB6}"/>
    <dgm:cxn modelId="{DB68089E-2D18-4D52-8B91-463BD78428CA}" srcId="{209B8985-4C94-444A-A47E-F14A56D9F198}" destId="{8AE6EAB3-AFD4-4FF1-9ADB-5D032814629E}" srcOrd="0" destOrd="0" parTransId="{336C77A2-41A1-4A24-9A57-8ACBE19D0591}" sibTransId="{0221D86F-D1B7-4F7D-B99E-B3C2AC333098}"/>
    <dgm:cxn modelId="{386C79B7-0468-4B4B-9CF8-208D10A8314F}" type="presOf" srcId="{209B8985-4C94-444A-A47E-F14A56D9F198}" destId="{3684A806-ADE1-44D0-919F-EA69D95DCCFA}" srcOrd="0" destOrd="0" presId="urn:microsoft.com/office/officeart/2005/8/layout/vList5"/>
    <dgm:cxn modelId="{47A04476-6B41-4524-8FBF-0FB2033196C2}" type="presOf" srcId="{5D9224DB-32D7-44C3-B399-8B12C3AF2AEF}" destId="{D61C8B7C-D4DF-45FA-869F-1A98E4C4348F}" srcOrd="0" destOrd="1" presId="urn:microsoft.com/office/officeart/2005/8/layout/vList5"/>
    <dgm:cxn modelId="{5227F53A-A541-4EF6-B5CD-AE39119913CD}" type="presOf" srcId="{BF83CA2A-C58C-48BE-9603-22BC5B5CE4C4}" destId="{D61C8B7C-D4DF-45FA-869F-1A98E4C4348F}" srcOrd="0" destOrd="2" presId="urn:microsoft.com/office/officeart/2005/8/layout/vList5"/>
    <dgm:cxn modelId="{4359678F-D763-491C-A09E-98DBA7183AC3}" srcId="{492AF584-6119-463E-B6F3-12BB724EC086}" destId="{B9D46B76-7543-46A0-8F46-27F42D3C9538}" srcOrd="3" destOrd="0" parTransId="{13EAB1D0-BBF8-4B5C-838C-9261E33D4BA5}" sibTransId="{DE97EA1D-26C9-45E4-9D4F-FA9679CE06B6}"/>
    <dgm:cxn modelId="{188C131D-6901-46FA-A137-248A32D2C652}" srcId="{492AF584-6119-463E-B6F3-12BB724EC086}" destId="{F73EAA31-A63B-49A5-96EB-68EF5523D36F}" srcOrd="4" destOrd="0" parTransId="{9F81AAA6-2723-495B-97CB-66E3F1BAAC46}" sibTransId="{40D1A6CE-CDEA-405A-A5DB-320BE07E305B}"/>
    <dgm:cxn modelId="{4243A0D0-684D-4700-8F28-C226449420A5}" type="presOf" srcId="{52B9FCC1-3300-4451-B089-95091F956318}" destId="{FD675122-7E62-41E5-A109-5898EFF0C1E7}" srcOrd="0" destOrd="2" presId="urn:microsoft.com/office/officeart/2005/8/layout/vList5"/>
    <dgm:cxn modelId="{90B6364A-26F5-4DA5-9A44-6F3263920841}" srcId="{209B8985-4C94-444A-A47E-F14A56D9F198}" destId="{32F6D923-8793-4BD6-A0F6-CE007CEC3C77}" srcOrd="3" destOrd="0" parTransId="{E8F985F4-2BB9-467A-B46D-DFE686D206A5}" sibTransId="{A9F533ED-B05B-4F38-908C-954B2D43D0F6}"/>
    <dgm:cxn modelId="{DB1BF787-4C13-49F8-9B84-76389ABD6D8B}" type="presOf" srcId="{32F6D923-8793-4BD6-A0F6-CE007CEC3C77}" destId="{FD675122-7E62-41E5-A109-5898EFF0C1E7}" srcOrd="0" destOrd="3" presId="urn:microsoft.com/office/officeart/2005/8/layout/vList5"/>
    <dgm:cxn modelId="{E5805155-32B2-426B-B51F-F4000B995499}" type="presOf" srcId="{8AE6EAB3-AFD4-4FF1-9ADB-5D032814629E}" destId="{FD675122-7E62-41E5-A109-5898EFF0C1E7}" srcOrd="0" destOrd="0" presId="urn:microsoft.com/office/officeart/2005/8/layout/vList5"/>
    <dgm:cxn modelId="{DBAEEB2F-30D0-4A87-B283-4AA56316811E}" srcId="{209B8985-4C94-444A-A47E-F14A56D9F198}" destId="{52B9FCC1-3300-4451-B089-95091F956318}" srcOrd="2" destOrd="0" parTransId="{FFB1E8EF-2974-4B67-B1EE-D58555D65E20}" sibTransId="{46901CA3-800D-4220-A152-27D6D5402828}"/>
    <dgm:cxn modelId="{7DAD10F1-7240-4CDD-9FAB-A319B43AEF62}" srcId="{492AF584-6119-463E-B6F3-12BB724EC086}" destId="{5D9224DB-32D7-44C3-B399-8B12C3AF2AEF}" srcOrd="1" destOrd="0" parTransId="{EE934660-C4C9-475F-AD90-5316A419D23A}" sibTransId="{EC3BA4BF-FF3A-4A8F-AD0B-A5E1C9761E1E}"/>
    <dgm:cxn modelId="{5EEF733A-9C97-470E-83AF-DB1F4588B1A8}" type="presOf" srcId="{9FBBB5AF-54CC-4760-8776-38DF44EF7F3C}" destId="{FD675122-7E62-41E5-A109-5898EFF0C1E7}" srcOrd="0" destOrd="1" presId="urn:microsoft.com/office/officeart/2005/8/layout/vList5"/>
    <dgm:cxn modelId="{9C505896-1E5F-45A4-B17A-CB4FDB461634}" srcId="{492AF584-6119-463E-B6F3-12BB724EC086}" destId="{BF83CA2A-C58C-48BE-9603-22BC5B5CE4C4}" srcOrd="2" destOrd="0" parTransId="{E5752E10-AF5D-41B2-8062-8B8504909C9D}" sibTransId="{34F4ACF2-D388-4760-B335-B90D00FF31FD}"/>
    <dgm:cxn modelId="{74D21987-8D0B-4CD2-8ADA-1A2313F0F9BF}" type="presOf" srcId="{B9D46B76-7543-46A0-8F46-27F42D3C9538}" destId="{D61C8B7C-D4DF-45FA-869F-1A98E4C4348F}" srcOrd="0" destOrd="3" presId="urn:microsoft.com/office/officeart/2005/8/layout/vList5"/>
    <dgm:cxn modelId="{D1813E75-06E6-4B0A-BED8-19242FCC261F}" type="presOf" srcId="{F73EAA31-A63B-49A5-96EB-68EF5523D36F}" destId="{D61C8B7C-D4DF-45FA-869F-1A98E4C4348F}" srcOrd="0" destOrd="4" presId="urn:microsoft.com/office/officeart/2005/8/layout/vList5"/>
    <dgm:cxn modelId="{A014A819-302B-46FE-B888-1C479FCE6964}" type="presParOf" srcId="{45BFF5AD-F770-442F-A14F-D974EE5293BF}" destId="{4E3A2582-4BEF-46F9-8E1A-A17731F2A937}" srcOrd="0" destOrd="0" presId="urn:microsoft.com/office/officeart/2005/8/layout/vList5"/>
    <dgm:cxn modelId="{2C7CEBC1-18B5-4F00-B128-54EC4A93E8EC}" type="presParOf" srcId="{4E3A2582-4BEF-46F9-8E1A-A17731F2A937}" destId="{EAD96457-A585-4385-A074-D14646FF4699}" srcOrd="0" destOrd="0" presId="urn:microsoft.com/office/officeart/2005/8/layout/vList5"/>
    <dgm:cxn modelId="{45D6D657-A775-4500-8856-6B2A71FCA2A9}" type="presParOf" srcId="{4E3A2582-4BEF-46F9-8E1A-A17731F2A937}" destId="{D61C8B7C-D4DF-45FA-869F-1A98E4C4348F}" srcOrd="1" destOrd="0" presId="urn:microsoft.com/office/officeart/2005/8/layout/vList5"/>
    <dgm:cxn modelId="{883173DB-6382-4210-B31E-227327DC8F48}" type="presParOf" srcId="{45BFF5AD-F770-442F-A14F-D974EE5293BF}" destId="{D855CA9E-9689-427D-A8E0-89D02E391D3A}" srcOrd="1" destOrd="0" presId="urn:microsoft.com/office/officeart/2005/8/layout/vList5"/>
    <dgm:cxn modelId="{E5B0FD89-79C5-4001-8E90-BDA6472B4A78}" type="presParOf" srcId="{45BFF5AD-F770-442F-A14F-D974EE5293BF}" destId="{A2536CB7-65D1-4EC9-BB7C-D5663DB1B6A2}" srcOrd="2" destOrd="0" presId="urn:microsoft.com/office/officeart/2005/8/layout/vList5"/>
    <dgm:cxn modelId="{AFE5855F-7902-4927-AF8C-421E77A8B607}" type="presParOf" srcId="{A2536CB7-65D1-4EC9-BB7C-D5663DB1B6A2}" destId="{3684A806-ADE1-44D0-919F-EA69D95DCCFA}" srcOrd="0" destOrd="0" presId="urn:microsoft.com/office/officeart/2005/8/layout/vList5"/>
    <dgm:cxn modelId="{7E24D0A4-3BF6-40A3-BF80-8BA934F0165A}" type="presParOf" srcId="{A2536CB7-65D1-4EC9-BB7C-D5663DB1B6A2}" destId="{FD675122-7E62-41E5-A109-5898EFF0C1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A5A1C-42E7-408E-B4BD-30E7C8B243B7}">
      <dsp:nvSpPr>
        <dsp:cNvPr id="0" name=""/>
        <dsp:cNvSpPr/>
      </dsp:nvSpPr>
      <dsp:spPr>
        <a:xfrm>
          <a:off x="0" y="365193"/>
          <a:ext cx="8128000" cy="177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99872" rIns="63082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solidFill>
                <a:sysClr val="windowText" lastClr="000000"/>
              </a:solidFill>
            </a:rPr>
            <a:t>What is it?</a:t>
          </a:r>
          <a:endParaRPr lang="en-US" sz="2400" kern="1200">
            <a:solidFill>
              <a:sysClr val="windowText" lastClr="00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/>
              </a:solidFill>
            </a:rPr>
            <a:t>Why should I care?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solidFill>
                <a:sysClr val="windowText" lastClr="000000"/>
              </a:solidFill>
            </a:rPr>
            <a:t>The Economics of DS </a:t>
          </a:r>
          <a:endParaRPr lang="en-US" sz="2400" kern="1200" dirty="0" smtClean="0">
            <a:solidFill>
              <a:sysClr val="windowText" lastClr="000000"/>
            </a:solidFill>
          </a:endParaRPr>
        </a:p>
      </dsp:txBody>
      <dsp:txXfrm>
        <a:off x="0" y="365193"/>
        <a:ext cx="8128000" cy="1776600"/>
      </dsp:txXfrm>
    </dsp:sp>
    <dsp:sp modelId="{91E60792-2F4E-4EAB-8089-902B66B53514}">
      <dsp:nvSpPr>
        <dsp:cNvPr id="0" name=""/>
        <dsp:cNvSpPr/>
      </dsp:nvSpPr>
      <dsp:spPr>
        <a:xfrm>
          <a:off x="406400" y="10953"/>
          <a:ext cx="5689600" cy="70848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/>
              </a:solidFill>
            </a:rPr>
            <a:t>Introduction to Data Science (DS)</a:t>
          </a:r>
          <a:endParaRPr lang="en-US" sz="2400" kern="1200" dirty="0">
            <a:solidFill>
              <a:sysClr val="windowText" lastClr="000000"/>
            </a:solidFill>
          </a:endParaRPr>
        </a:p>
      </dsp:txBody>
      <dsp:txXfrm>
        <a:off x="440985" y="45538"/>
        <a:ext cx="5620430" cy="639310"/>
      </dsp:txXfrm>
    </dsp:sp>
    <dsp:sp modelId="{6B240D6A-5B6E-481E-A8D1-0FD2D8B89498}">
      <dsp:nvSpPr>
        <dsp:cNvPr id="0" name=""/>
        <dsp:cNvSpPr/>
      </dsp:nvSpPr>
      <dsp:spPr>
        <a:xfrm>
          <a:off x="0" y="262563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78177-6673-47A2-8277-0C18E72507E3}">
      <dsp:nvSpPr>
        <dsp:cNvPr id="0" name=""/>
        <dsp:cNvSpPr/>
      </dsp:nvSpPr>
      <dsp:spPr>
        <a:xfrm>
          <a:off x="406400" y="2271393"/>
          <a:ext cx="5689600" cy="70848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/>
              </a:solidFill>
            </a:rPr>
            <a:t>The joy of technical networking</a:t>
          </a:r>
          <a:endParaRPr lang="en-US" sz="2400" kern="1200" dirty="0">
            <a:solidFill>
              <a:sysClr val="windowText" lastClr="000000"/>
            </a:solidFill>
          </a:endParaRPr>
        </a:p>
      </dsp:txBody>
      <dsp:txXfrm>
        <a:off x="440985" y="2305978"/>
        <a:ext cx="5620430" cy="639310"/>
      </dsp:txXfrm>
    </dsp:sp>
    <dsp:sp modelId="{BC07A8BA-CAC2-471D-B2CD-FDA445C3578C}">
      <dsp:nvSpPr>
        <dsp:cNvPr id="0" name=""/>
        <dsp:cNvSpPr/>
      </dsp:nvSpPr>
      <dsp:spPr>
        <a:xfrm>
          <a:off x="0" y="371427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38EC2-5DA8-4A70-8914-54798402CBAF}">
      <dsp:nvSpPr>
        <dsp:cNvPr id="0" name=""/>
        <dsp:cNvSpPr/>
      </dsp:nvSpPr>
      <dsp:spPr>
        <a:xfrm>
          <a:off x="406400" y="3360033"/>
          <a:ext cx="5689600" cy="70848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/>
              </a:solidFill>
            </a:rPr>
            <a:t>About the speaker </a:t>
          </a:r>
          <a:endParaRPr lang="en-US" sz="2400" kern="1200" dirty="0">
            <a:solidFill>
              <a:sysClr val="windowText" lastClr="000000"/>
            </a:solidFill>
          </a:endParaRPr>
        </a:p>
      </dsp:txBody>
      <dsp:txXfrm>
        <a:off x="440985" y="3394618"/>
        <a:ext cx="5620430" cy="639310"/>
      </dsp:txXfrm>
    </dsp:sp>
    <dsp:sp modelId="{6CB0A175-6586-4EAE-9DEA-673D23D611A8}">
      <dsp:nvSpPr>
        <dsp:cNvPr id="0" name=""/>
        <dsp:cNvSpPr/>
      </dsp:nvSpPr>
      <dsp:spPr>
        <a:xfrm>
          <a:off x="0" y="480291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EBE32-9DD5-46E4-9D27-17E96E41557C}">
      <dsp:nvSpPr>
        <dsp:cNvPr id="0" name=""/>
        <dsp:cNvSpPr/>
      </dsp:nvSpPr>
      <dsp:spPr>
        <a:xfrm>
          <a:off x="406400" y="4448673"/>
          <a:ext cx="5689600" cy="70848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/>
              </a:solidFill>
            </a:rPr>
            <a:t>Discussion and questions</a:t>
          </a:r>
          <a:endParaRPr lang="en-US" sz="2400" kern="1200" dirty="0">
            <a:solidFill>
              <a:sysClr val="windowText" lastClr="000000"/>
            </a:solidFill>
          </a:endParaRPr>
        </a:p>
      </dsp:txBody>
      <dsp:txXfrm>
        <a:off x="440985" y="4483258"/>
        <a:ext cx="562043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5E53F-F710-49EC-B479-6B2FB450C4CC}">
      <dsp:nvSpPr>
        <dsp:cNvPr id="0" name=""/>
        <dsp:cNvSpPr/>
      </dsp:nvSpPr>
      <dsp:spPr>
        <a:xfrm>
          <a:off x="228376" y="849"/>
          <a:ext cx="4267646" cy="256058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ysClr val="windowText" lastClr="000000"/>
              </a:solidFill>
            </a:rPr>
            <a:t>How: Use and contribute to</a:t>
          </a:r>
          <a:endParaRPr lang="en-US" sz="2100" kern="1200" dirty="0">
            <a:solidFill>
              <a:sysClr val="windowText" lastClr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ysClr val="windowText" lastClr="000000"/>
              </a:solidFill>
            </a:rPr>
            <a:t>Open source</a:t>
          </a:r>
          <a:endParaRPr lang="en-US" sz="1600" kern="1200" dirty="0">
            <a:solidFill>
              <a:sysClr val="windowText" lastClr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ysClr val="windowText" lastClr="000000"/>
              </a:solidFill>
            </a:rPr>
            <a:t>Stack Exchange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ysClr val="windowText" lastClr="000000"/>
              </a:solidFill>
            </a:rPr>
            <a:t>Wikipedia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ysClr val="windowText" lastClr="000000"/>
              </a:solidFill>
            </a:rPr>
            <a:t>Twitter</a:t>
          </a:r>
          <a:endParaRPr lang="en-US" sz="1600" kern="1200" dirty="0" smtClean="0">
            <a:solidFill>
              <a:sysClr val="windowText" lastClr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ysClr val="windowText" lastClr="000000"/>
              </a:solidFill>
            </a:rPr>
            <a:t>Github</a:t>
          </a:r>
          <a:endParaRPr lang="en-US" sz="1600" kern="1200" dirty="0" smtClean="0">
            <a:solidFill>
              <a:sysClr val="windowText" lastClr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ysClr val="windowText" lastClr="000000"/>
              </a:solidFill>
            </a:rPr>
            <a:t>Youtube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ysClr val="windowText" lastClr="000000"/>
              </a:solidFill>
            </a:rPr>
            <a:t>Linkedin </a:t>
          </a:r>
          <a:endParaRPr lang="en-US" sz="1600" kern="1200" dirty="0" smtClean="0">
            <a:solidFill>
              <a:sysClr val="windowText" lastClr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ysClr val="windowText" lastClr="000000"/>
              </a:solidFill>
            </a:rPr>
            <a:t>Topic blogs</a:t>
          </a:r>
        </a:p>
      </dsp:txBody>
      <dsp:txXfrm>
        <a:off x="228376" y="849"/>
        <a:ext cx="4267646" cy="2560587"/>
      </dsp:txXfrm>
    </dsp:sp>
    <dsp:sp modelId="{BC055A63-94B5-47DB-A79D-0600EB3E1688}">
      <dsp:nvSpPr>
        <dsp:cNvPr id="0" name=""/>
        <dsp:cNvSpPr/>
      </dsp:nvSpPr>
      <dsp:spPr>
        <a:xfrm>
          <a:off x="228376" y="2988201"/>
          <a:ext cx="4267646" cy="256058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ysClr val="windowText" lastClr="000000"/>
              </a:solidFill>
            </a:rPr>
            <a:t>Why: </a:t>
          </a:r>
          <a:endParaRPr lang="en-US" sz="2100" kern="1200" dirty="0">
            <a:solidFill>
              <a:sysClr val="windowText" lastClr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ysClr val="windowText" lastClr="000000"/>
              </a:solidFill>
            </a:rPr>
            <a:t>You find your own answers and become aware of current affairs in technology</a:t>
          </a:r>
          <a:endParaRPr lang="en-US" sz="1600" kern="1200" dirty="0">
            <a:solidFill>
              <a:sysClr val="windowText" lastClr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ysClr val="windowText" lastClr="000000"/>
              </a:solidFill>
            </a:rPr>
            <a:t>‘Power’ employers lookout for active contributors</a:t>
          </a:r>
          <a:endParaRPr lang="en-US" sz="1600" kern="1200" dirty="0" smtClean="0">
            <a:solidFill>
              <a:sysClr val="windowText" lastClr="0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ysClr val="windowText" lastClr="000000"/>
              </a:solidFill>
            </a:rPr>
            <a:t>You realize how much you know in the global workforce in your domain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ysClr val="windowText" lastClr="000000"/>
              </a:solidFill>
            </a:rPr>
            <a:t>Exponential career paths of open-source contributors</a:t>
          </a:r>
          <a:endParaRPr lang="en-US" sz="1600" kern="1200" dirty="0" smtClean="0">
            <a:solidFill>
              <a:sysClr val="windowText" lastClr="000000"/>
            </a:solidFill>
          </a:endParaRPr>
        </a:p>
      </dsp:txBody>
      <dsp:txXfrm>
        <a:off x="228376" y="2988201"/>
        <a:ext cx="4267646" cy="2560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C8B7C-D4DF-45FA-869F-1A98E4C4348F}">
      <dsp:nvSpPr>
        <dsp:cNvPr id="0" name=""/>
        <dsp:cNvSpPr/>
      </dsp:nvSpPr>
      <dsp:spPr>
        <a:xfrm rot="5400000">
          <a:off x="6198284" y="-2788521"/>
          <a:ext cx="1637320" cy="7217663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Statistical learning &amp; Data Mining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Graphical models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Network analysis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Decision models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Design of experiments</a:t>
          </a:r>
          <a:endParaRPr lang="en-US" sz="1600" kern="1200" dirty="0"/>
        </a:p>
      </dsp:txBody>
      <dsp:txXfrm rot="-5400000">
        <a:off x="3408113" y="81577"/>
        <a:ext cx="7137736" cy="1477466"/>
      </dsp:txXfrm>
    </dsp:sp>
    <dsp:sp modelId="{EAD96457-A585-4385-A074-D14646FF4699}">
      <dsp:nvSpPr>
        <dsp:cNvPr id="0" name=""/>
        <dsp:cNvSpPr/>
      </dsp:nvSpPr>
      <dsp:spPr>
        <a:xfrm>
          <a:off x="651822" y="193994"/>
          <a:ext cx="2756290" cy="1252631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</a:rPr>
            <a:t>Current toolset</a:t>
          </a:r>
          <a:endParaRPr lang="en-US" sz="2000" kern="1200" dirty="0">
            <a:solidFill>
              <a:sysClr val="windowText" lastClr="000000"/>
            </a:solidFill>
          </a:endParaRPr>
        </a:p>
      </dsp:txBody>
      <dsp:txXfrm>
        <a:off x="712970" y="255142"/>
        <a:ext cx="2633994" cy="1130335"/>
      </dsp:txXfrm>
    </dsp:sp>
    <dsp:sp modelId="{FD675122-7E62-41E5-A109-5898EFF0C1E7}">
      <dsp:nvSpPr>
        <dsp:cNvPr id="0" name=""/>
        <dsp:cNvSpPr/>
      </dsp:nvSpPr>
      <dsp:spPr>
        <a:xfrm rot="5400000">
          <a:off x="6198284" y="-1048868"/>
          <a:ext cx="1637320" cy="7217663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Big data architecture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Natural language processing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High-dimensional analysis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Advanced visualizations</a:t>
          </a:r>
        </a:p>
      </dsp:txBody>
      <dsp:txXfrm rot="-5400000">
        <a:off x="3408113" y="1821230"/>
        <a:ext cx="7137736" cy="1477466"/>
      </dsp:txXfrm>
    </dsp:sp>
    <dsp:sp modelId="{3684A806-ADE1-44D0-919F-EA69D95DCCFA}">
      <dsp:nvSpPr>
        <dsp:cNvPr id="0" name=""/>
        <dsp:cNvSpPr/>
      </dsp:nvSpPr>
      <dsp:spPr>
        <a:xfrm>
          <a:off x="651822" y="1933647"/>
          <a:ext cx="2756290" cy="1252631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</a:rPr>
            <a:t>Keen to learn</a:t>
          </a:r>
          <a:endParaRPr lang="en-US" sz="2000" kern="1200" dirty="0">
            <a:solidFill>
              <a:sysClr val="windowText" lastClr="000000"/>
            </a:solidFill>
          </a:endParaRPr>
        </a:p>
      </dsp:txBody>
      <dsp:txXfrm>
        <a:off x="712970" y="1994795"/>
        <a:ext cx="2633994" cy="113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996AD-81C4-4427-B2F0-84389BCCA7FB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7C58-2419-4256-8779-0E4D6E8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7C58-2419-4256-8779-0E4D6E8447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46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4CF7220-8D96-4BF0-AF1C-A33F22DD93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6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5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52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8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7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1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4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7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4BCB6D7-A343-4B4F-9CD9-58B315AEBE2F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4CF7220-8D96-4BF0-AF1C-A33F22DD9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payscale.com/research/IN/Job=Data_Scientist,_IT/Sala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e.stengg.com/group/infosoftware/solutions/egov/business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microsoft.com/office/2007/relationships/diagramDrawing" Target="../diagrams/drawing3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4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3.jpeg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karthiks@email.arizona.edu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6400"/>
            <a:ext cx="9144000" cy="1828800"/>
          </a:xfrm>
        </p:spPr>
        <p:txBody>
          <a:bodyPr>
            <a:normAutofit/>
          </a:bodyPr>
          <a:lstStyle/>
          <a:p>
            <a:r>
              <a:rPr lang="en-US" sz="4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Data Science and technical social networking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Karthik Srinivasan </a:t>
            </a:r>
          </a:p>
          <a:p>
            <a:r>
              <a:rPr lang="en-US" dirty="0" smtClean="0"/>
              <a:t>Doctoral student (2</a:t>
            </a:r>
            <a:r>
              <a:rPr lang="en-US" baseline="30000" dirty="0" smtClean="0"/>
              <a:t>nd</a:t>
            </a:r>
            <a:r>
              <a:rPr lang="en-US" dirty="0" smtClean="0"/>
              <a:t> Year) at University of Arizona</a:t>
            </a:r>
          </a:p>
          <a:p>
            <a:r>
              <a:rPr lang="en-US" dirty="0" smtClean="0"/>
              <a:t>EXTC - KJSCE (2005-2009)</a:t>
            </a:r>
          </a:p>
          <a:p>
            <a:endParaRPr lang="en-US" dirty="0"/>
          </a:p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July,2015</a:t>
            </a:r>
          </a:p>
          <a:p>
            <a:r>
              <a:rPr lang="en-US" dirty="0" smtClean="0"/>
              <a:t> EXTC Department – K J Somaiya College of Engineering, Mumbai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63757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/>
              <a:t>Guest </a:t>
            </a:r>
            <a:r>
              <a:rPr lang="en-US" sz="2800" dirty="0" smtClean="0"/>
              <a:t>lecture – Data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5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429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 of today’s talk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8915413"/>
              </p:ext>
            </p:extLst>
          </p:nvPr>
        </p:nvGraphicFramePr>
        <p:xfrm>
          <a:off x="1219200" y="14164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4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"/>
            <a:ext cx="8229600" cy="899160"/>
          </a:xfrm>
        </p:spPr>
        <p:txBody>
          <a:bodyPr>
            <a:normAutofit/>
          </a:bodyPr>
          <a:lstStyle/>
          <a:p>
            <a:r>
              <a:rPr lang="en-US" sz="4400" dirty="0"/>
              <a:t>What is Data </a:t>
            </a:r>
            <a:r>
              <a:rPr lang="en-US" sz="4400" dirty="0" smtClean="0"/>
              <a:t>Science? 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362200" y="2295198"/>
            <a:ext cx="3769728" cy="22006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Data scientists are the people who understand how to fish out answers to important business questions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from today’s tsunami of unstructured information</a:t>
            </a:r>
          </a:p>
          <a:p>
            <a:pPr algn="r"/>
            <a:r>
              <a:rPr lang="en-US" sz="1600" dirty="0"/>
              <a:t>- From HBR article “Data Scientist: The Sexiest Job of the 21st Century” (2012)</a:t>
            </a:r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09" y="1270660"/>
            <a:ext cx="3800751" cy="36279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394809" y="4875889"/>
            <a:ext cx="380075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Drew Conway’s Venn diagram</a:t>
            </a:r>
          </a:p>
        </p:txBody>
      </p:sp>
      <p:pic>
        <p:nvPicPr>
          <p:cNvPr id="28" name="Picture 4" descr="http://4.bp.blogspot.com/-ZbGrzOhBDp8/TkGQPf8NDzI/AAAAAAAACIg/JljqI-GDoL4/s1600/Wordmor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8016"/>
            <a:ext cx="1169898" cy="1251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475563"/>
            <a:ext cx="1253214" cy="112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6" descr="http://latent.connectmv.com/images/thumb/8/8d/Geometric-interpretation-of-PCA-xhat-residuals.png/500px-Geometric-interpretation-of-PCA-xhat-residual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1" t="50602"/>
          <a:stretch/>
        </p:blipFill>
        <p:spPr bwMode="auto">
          <a:xfrm>
            <a:off x="10593115" y="1242491"/>
            <a:ext cx="1292710" cy="125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http://4.bp.blogspot.com/-zqPadKCrd2Y/Ttcfp_YD8JI/AAAAAAAADSg/XC-3UvzHi_A/s1600/svm_diagram_nonlinear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7" b="604"/>
          <a:stretch/>
        </p:blipFill>
        <p:spPr bwMode="auto">
          <a:xfrm>
            <a:off x="10730497" y="5316481"/>
            <a:ext cx="1155328" cy="1262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8588" y="5475563"/>
            <a:ext cx="80772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Associated terms for the green circle:</a:t>
            </a:r>
            <a:r>
              <a:rPr lang="en-US" sz="1600" dirty="0" smtClean="0"/>
              <a:t> </a:t>
            </a:r>
            <a:r>
              <a:rPr lang="en-US" sz="1600" i="1" dirty="0" smtClean="0"/>
              <a:t>Machine learning, Data mining</a:t>
            </a:r>
            <a:r>
              <a:rPr lang="en-US" sz="1600" i="1" dirty="0"/>
              <a:t>, </a:t>
            </a:r>
            <a:r>
              <a:rPr lang="en-US" sz="1600" i="1" dirty="0" smtClean="0"/>
              <a:t>Data analysis</a:t>
            </a:r>
            <a:r>
              <a:rPr lang="en-US" sz="1600" i="1" dirty="0"/>
              <a:t>, Big Data, </a:t>
            </a:r>
            <a:r>
              <a:rPr lang="en-US" sz="1600" i="1" dirty="0" smtClean="0"/>
              <a:t>Large scale data analysis, Statistical learning, </a:t>
            </a:r>
            <a:r>
              <a:rPr lang="en-US" sz="1600" i="1" dirty="0"/>
              <a:t>Operations research, Decision models, </a:t>
            </a:r>
            <a:r>
              <a:rPr lang="en-US" sz="1600" i="1" dirty="0" smtClean="0"/>
              <a:t>Econometrics, Business Analytics, Business Intelligence, MIS, deep learning, web analytics, scraping, social media analytics 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285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380998" y="1978343"/>
            <a:ext cx="5230147" cy="2365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10" y="224594"/>
            <a:ext cx="9867900" cy="640239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Why Data Science? </a:t>
            </a:r>
            <a:r>
              <a:rPr lang="en-US" dirty="0" smtClean="0"/>
              <a:t>- </a:t>
            </a:r>
            <a:r>
              <a:rPr lang="en-US" sz="4000" dirty="0" smtClean="0"/>
              <a:t>A career perspective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09600" y="2332792"/>
            <a:ext cx="4800600" cy="1705808"/>
            <a:chOff x="609600" y="2561392"/>
            <a:chExt cx="4800600" cy="1705808"/>
          </a:xfrm>
        </p:grpSpPr>
        <p:sp>
          <p:nvSpPr>
            <p:cNvPr id="4" name="Rectangle 3"/>
            <p:cNvSpPr/>
            <p:nvPr/>
          </p:nvSpPr>
          <p:spPr>
            <a:xfrm>
              <a:off x="609600" y="3160634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KJSCE - EXTC</a:t>
              </a:r>
            </a:p>
          </p:txBody>
        </p:sp>
        <p:cxnSp>
          <p:nvCxnSpPr>
            <p:cNvPr id="5" name="Straight Arrow Connector 4"/>
            <p:cNvCxnSpPr>
              <a:stCxn id="4" idx="3"/>
              <a:endCxn id="8" idx="1"/>
            </p:cNvCxnSpPr>
            <p:nvPr/>
          </p:nvCxnSpPr>
          <p:spPr>
            <a:xfrm flipV="1">
              <a:off x="1752600" y="2789992"/>
              <a:ext cx="381000" cy="599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4" idx="3"/>
              <a:endCxn id="9" idx="1"/>
            </p:cNvCxnSpPr>
            <p:nvPr/>
          </p:nvCxnSpPr>
          <p:spPr>
            <a:xfrm>
              <a:off x="1752600" y="3389234"/>
              <a:ext cx="381000" cy="2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3"/>
              <a:endCxn id="10" idx="1"/>
            </p:cNvCxnSpPr>
            <p:nvPr/>
          </p:nvCxnSpPr>
          <p:spPr>
            <a:xfrm>
              <a:off x="1752600" y="3389234"/>
              <a:ext cx="373380" cy="649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133600" y="2561392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MBA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600" y="3182422"/>
              <a:ext cx="11430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Masters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5980" y="3810000"/>
              <a:ext cx="1143000" cy="457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Work</a:t>
              </a:r>
            </a:p>
          </p:txBody>
        </p:sp>
        <p:cxnSp>
          <p:nvCxnSpPr>
            <p:cNvPr id="15" name="Straight Arrow Connector 14"/>
            <p:cNvCxnSpPr>
              <a:stCxn id="8" idx="3"/>
              <a:endCxn id="16" idx="1"/>
            </p:cNvCxnSpPr>
            <p:nvPr/>
          </p:nvCxnSpPr>
          <p:spPr>
            <a:xfrm>
              <a:off x="3276600" y="2789992"/>
              <a:ext cx="746760" cy="558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023360" y="2761812"/>
              <a:ext cx="1386840" cy="11736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Earn $/₹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Satisfactory career </a:t>
              </a:r>
            </a:p>
          </p:txBody>
        </p:sp>
        <p:cxnSp>
          <p:nvCxnSpPr>
            <p:cNvPr id="19" name="Straight Arrow Connector 18"/>
            <p:cNvCxnSpPr>
              <a:stCxn id="9" idx="3"/>
              <a:endCxn id="16" idx="1"/>
            </p:cNvCxnSpPr>
            <p:nvPr/>
          </p:nvCxnSpPr>
          <p:spPr>
            <a:xfrm flipV="1">
              <a:off x="3276600" y="3348652"/>
              <a:ext cx="746760" cy="6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6" idx="1"/>
            </p:cNvCxnSpPr>
            <p:nvPr/>
          </p:nvCxnSpPr>
          <p:spPr>
            <a:xfrm flipV="1">
              <a:off x="3268980" y="3348652"/>
              <a:ext cx="754380" cy="689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377049" y="1574124"/>
            <a:ext cx="533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DEMAND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6115050" y="5853106"/>
            <a:ext cx="5695950" cy="4488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US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(alone) will </a:t>
            </a:r>
            <a:r>
              <a:rPr lang="en-US" sz="1400" dirty="0">
                <a:solidFill>
                  <a:sysClr val="windowText" lastClr="000000"/>
                </a:solidFill>
              </a:rPr>
              <a:t>experience a shortage of 190,000 skilled data scientists by 2018 - McKinsey</a:t>
            </a:r>
          </a:p>
        </p:txBody>
      </p:sp>
      <p:pic>
        <p:nvPicPr>
          <p:cNvPr id="2052" name="Picture 4" descr="big data secto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8" b="12649"/>
          <a:stretch/>
        </p:blipFill>
        <p:spPr bwMode="auto">
          <a:xfrm>
            <a:off x="5928360" y="1978343"/>
            <a:ext cx="5882640" cy="31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324600" y="5113735"/>
            <a:ext cx="559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Source: McKinsey Global Institute on Data science in US economy</a:t>
            </a:r>
            <a:endParaRPr lang="en-US" sz="1200" b="1" i="1" dirty="0"/>
          </a:p>
        </p:txBody>
      </p:sp>
      <p:sp>
        <p:nvSpPr>
          <p:cNvPr id="74" name="Rectangle 73"/>
          <p:cNvSpPr/>
          <p:nvPr/>
        </p:nvSpPr>
        <p:spPr>
          <a:xfrm>
            <a:off x="380997" y="4378287"/>
            <a:ext cx="5230147" cy="1147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Dream job</a:t>
            </a:r>
            <a:r>
              <a:rPr lang="en-US" sz="1600" dirty="0" smtClean="0">
                <a:solidFill>
                  <a:sysClr val="windowText" lastClr="000000"/>
                </a:solidFill>
              </a:rPr>
              <a:t> OR/AND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Better chances of getting admission in good programs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OR/AND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Stable career development   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0997" y="5853106"/>
            <a:ext cx="5415915" cy="4488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A Data Scientist, IT earns an average salary of ₹ 618,430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and $ 92,000 in US per year </a:t>
            </a:r>
            <a:r>
              <a:rPr lang="en-US" sz="1400" dirty="0">
                <a:solidFill>
                  <a:sysClr val="windowText" lastClr="000000"/>
                </a:solidFill>
              </a:rPr>
              <a:t>(</a:t>
            </a:r>
            <a:r>
              <a:rPr lang="en-US" sz="1400" dirty="0">
                <a:solidFill>
                  <a:sysClr val="windowText" lastClr="000000"/>
                </a:solidFill>
                <a:hlinkClick r:id="rId4"/>
              </a:rPr>
              <a:t>source: Payscale.com</a:t>
            </a:r>
            <a:r>
              <a:rPr lang="en-US" sz="1400" dirty="0">
                <a:solidFill>
                  <a:sysClr val="windowText" lastClr="000000"/>
                </a:solidFill>
              </a:rPr>
              <a:t>)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0998" y="1557577"/>
            <a:ext cx="5230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SUPPLY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33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603" y="286830"/>
            <a:ext cx="10972800" cy="487362"/>
          </a:xfrm>
        </p:spPr>
        <p:txBody>
          <a:bodyPr>
            <a:noAutofit/>
          </a:bodyPr>
          <a:lstStyle/>
          <a:p>
            <a:r>
              <a:rPr lang="en-US" sz="4400" dirty="0" smtClean="0"/>
              <a:t>Every company wants to be smart</a:t>
            </a:r>
            <a:endParaRPr lang="en-US" sz="4400" dirty="0"/>
          </a:p>
        </p:txBody>
      </p:sp>
      <p:pic>
        <p:nvPicPr>
          <p:cNvPr id="4" name="Picture 2" descr="http://www.stee.stengg.com/images/business_analytics_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0"/>
          <a:stretch/>
        </p:blipFill>
        <p:spPr bwMode="auto">
          <a:xfrm>
            <a:off x="2209800" y="990600"/>
            <a:ext cx="8422406" cy="5269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33600" y="6324600"/>
            <a:ext cx="88392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ST Electronics accessed at </a:t>
            </a:r>
            <a:r>
              <a:rPr lang="en-US" sz="1400" dirty="0">
                <a:hlinkClick r:id="rId3"/>
              </a:rPr>
              <a:t>http://www.stee.stengg.com/group/infosoftware/solutions/egov/business.html#</a:t>
            </a:r>
            <a:endParaRPr lang="en-US" sz="140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595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9076" y="49220"/>
            <a:ext cx="10972800" cy="533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 example: Data science in Manufacturing 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28800" y="1295400"/>
            <a:ext cx="8313445" cy="4876800"/>
            <a:chOff x="2278355" y="1524000"/>
            <a:chExt cx="7094245" cy="4244320"/>
          </a:xfrm>
        </p:grpSpPr>
        <p:sp>
          <p:nvSpPr>
            <p:cNvPr id="5" name="Oval 1047"/>
            <p:cNvSpPr>
              <a:spLocks noChangeArrowheads="1"/>
            </p:cNvSpPr>
            <p:nvPr/>
          </p:nvSpPr>
          <p:spPr bwMode="auto">
            <a:xfrm>
              <a:off x="2930345" y="1524000"/>
              <a:ext cx="5692808" cy="3976007"/>
            </a:xfrm>
            <a:prstGeom prst="ellipse">
              <a:avLst/>
            </a:prstGeom>
            <a:solidFill>
              <a:srgbClr val="5B111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lIns="67500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de-DE" altLang="en-US" sz="1100" b="1"/>
                <a:t>Text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189396" y="1881358"/>
              <a:ext cx="5139047" cy="3313850"/>
            </a:xfrm>
            <a:prstGeom prst="ellipse">
              <a:avLst/>
            </a:prstGeom>
            <a:solidFill>
              <a:srgbClr val="5151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63031" y="2444551"/>
              <a:ext cx="3102244" cy="692498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39478"/>
                </a:avLst>
              </a:prstTxWarp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Knowledge Discovery</a:t>
              </a:r>
            </a:p>
            <a:p>
              <a:pPr algn="ctr"/>
              <a:endPara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56469" y="2040846"/>
              <a:ext cx="3102244" cy="692498"/>
            </a:xfrm>
            <a:prstGeom prst="rect">
              <a:avLst/>
            </a:prstGeom>
            <a:noFill/>
          </p:spPr>
          <p:txBody>
            <a:bodyPr spcFirstLastPara="1" wrap="none" lIns="68580" tIns="34290" rIns="68580" bIns="34290" numCol="1">
              <a:prstTxWarp prst="textArchUp">
                <a:avLst>
                  <a:gd name="adj" fmla="val 10839478"/>
                </a:avLst>
              </a:prstTxWarp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Process Improvement</a:t>
              </a:r>
            </a:p>
            <a:p>
              <a:pPr algn="ctr"/>
              <a:endParaRPr lang="en-US" sz="24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718875" y="2333087"/>
              <a:ext cx="4190640" cy="2566719"/>
              <a:chOff x="1007" y="1152"/>
              <a:chExt cx="3727" cy="2400"/>
            </a:xfrm>
          </p:grpSpPr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07" y="2385"/>
                <a:ext cx="1518" cy="1150"/>
              </a:xfrm>
              <a:custGeom>
                <a:avLst/>
                <a:gdLst>
                  <a:gd name="T0" fmla="*/ 1200 w 1529"/>
                  <a:gd name="T1" fmla="*/ 0 h 1117"/>
                  <a:gd name="T2" fmla="*/ 1529 w 1529"/>
                  <a:gd name="T3" fmla="*/ 410 h 1117"/>
                  <a:gd name="T4" fmla="*/ 929 w 1529"/>
                  <a:gd name="T5" fmla="*/ 1117 h 1117"/>
                  <a:gd name="T6" fmla="*/ 0 w 1529"/>
                  <a:gd name="T7" fmla="*/ 0 h 1117"/>
                  <a:gd name="T8" fmla="*/ 1200 w 1529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9" h="1117">
                    <a:moveTo>
                      <a:pt x="1200" y="0"/>
                    </a:moveTo>
                    <a:lnTo>
                      <a:pt x="1529" y="410"/>
                    </a:lnTo>
                    <a:lnTo>
                      <a:pt x="929" y="1117"/>
                    </a:lnTo>
                    <a:lnTo>
                      <a:pt x="0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000" tIns="0" rIns="0" bIns="0" anchor="ctr"/>
              <a:lstStyle/>
              <a:p>
                <a:endParaRPr lang="en-US" sz="1400"/>
              </a:p>
            </p:txBody>
          </p:sp>
          <p:sp>
            <p:nvSpPr>
              <p:cNvPr id="11" name="Freeform 4"/>
              <p:cNvSpPr>
                <a:spLocks/>
              </p:cNvSpPr>
              <p:nvPr/>
            </p:nvSpPr>
            <p:spPr bwMode="auto">
              <a:xfrm>
                <a:off x="2021" y="2832"/>
                <a:ext cx="1743" cy="720"/>
              </a:xfrm>
              <a:custGeom>
                <a:avLst/>
                <a:gdLst>
                  <a:gd name="T0" fmla="*/ 545 w 1743"/>
                  <a:gd name="T1" fmla="*/ 0 h 720"/>
                  <a:gd name="T2" fmla="*/ 1199 w 1743"/>
                  <a:gd name="T3" fmla="*/ 0 h 720"/>
                  <a:gd name="T4" fmla="*/ 1743 w 1743"/>
                  <a:gd name="T5" fmla="*/ 720 h 720"/>
                  <a:gd name="T6" fmla="*/ 0 w 1743"/>
                  <a:gd name="T7" fmla="*/ 720 h 720"/>
                  <a:gd name="T8" fmla="*/ 545 w 1743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3" h="720">
                    <a:moveTo>
                      <a:pt x="545" y="0"/>
                    </a:moveTo>
                    <a:lnTo>
                      <a:pt x="1199" y="0"/>
                    </a:lnTo>
                    <a:lnTo>
                      <a:pt x="1743" y="720"/>
                    </a:lnTo>
                    <a:lnTo>
                      <a:pt x="0" y="720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000" tIns="0" rIns="0" bIns="0" anchor="ctr"/>
              <a:lstStyle/>
              <a:p>
                <a:endParaRPr lang="en-US" sz="1400"/>
              </a:p>
            </p:txBody>
          </p:sp>
          <p:sp>
            <p:nvSpPr>
              <p:cNvPr id="12" name="Freeform 5"/>
              <p:cNvSpPr>
                <a:spLocks/>
              </p:cNvSpPr>
              <p:nvPr/>
            </p:nvSpPr>
            <p:spPr bwMode="auto">
              <a:xfrm flipV="1">
                <a:off x="2015" y="1152"/>
                <a:ext cx="1761" cy="719"/>
              </a:xfrm>
              <a:custGeom>
                <a:avLst/>
                <a:gdLst>
                  <a:gd name="T0" fmla="*/ 600 w 1907"/>
                  <a:gd name="T1" fmla="*/ 0 h 699"/>
                  <a:gd name="T2" fmla="*/ 1307 w 1907"/>
                  <a:gd name="T3" fmla="*/ 0 h 699"/>
                  <a:gd name="T4" fmla="*/ 1907 w 1907"/>
                  <a:gd name="T5" fmla="*/ 699 h 699"/>
                  <a:gd name="T6" fmla="*/ 0 w 1907"/>
                  <a:gd name="T7" fmla="*/ 699 h 699"/>
                  <a:gd name="T8" fmla="*/ 600 w 1907"/>
                  <a:gd name="T9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7" h="699">
                    <a:moveTo>
                      <a:pt x="600" y="0"/>
                    </a:moveTo>
                    <a:lnTo>
                      <a:pt x="1307" y="0"/>
                    </a:lnTo>
                    <a:lnTo>
                      <a:pt x="1907" y="699"/>
                    </a:lnTo>
                    <a:lnTo>
                      <a:pt x="0" y="69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000" tIns="0" rIns="0" bIns="0" anchor="ctr"/>
              <a:lstStyle/>
              <a:p>
                <a:endParaRPr lang="en-US" sz="1400"/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007" y="1186"/>
                <a:ext cx="1517" cy="1140"/>
              </a:xfrm>
              <a:custGeom>
                <a:avLst/>
                <a:gdLst>
                  <a:gd name="T0" fmla="*/ 1200 w 1538"/>
                  <a:gd name="T1" fmla="*/ 1109 h 1109"/>
                  <a:gd name="T2" fmla="*/ 1538 w 1538"/>
                  <a:gd name="T3" fmla="*/ 690 h 1109"/>
                  <a:gd name="T4" fmla="*/ 937 w 1538"/>
                  <a:gd name="T5" fmla="*/ 0 h 1109"/>
                  <a:gd name="T6" fmla="*/ 0 w 1538"/>
                  <a:gd name="T7" fmla="*/ 1109 h 1109"/>
                  <a:gd name="T8" fmla="*/ 1200 w 1538"/>
                  <a:gd name="T9" fmla="*/ 1109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8" h="1109">
                    <a:moveTo>
                      <a:pt x="1200" y="1109"/>
                    </a:moveTo>
                    <a:lnTo>
                      <a:pt x="1538" y="690"/>
                    </a:lnTo>
                    <a:lnTo>
                      <a:pt x="937" y="0"/>
                    </a:lnTo>
                    <a:lnTo>
                      <a:pt x="0" y="1109"/>
                    </a:lnTo>
                    <a:lnTo>
                      <a:pt x="1200" y="11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000" tIns="0" rIns="0" bIns="0" anchor="ctr"/>
              <a:lstStyle/>
              <a:p>
                <a:endParaRPr lang="en-US" sz="1400"/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 flipH="1">
                <a:off x="3265" y="1186"/>
                <a:ext cx="1469" cy="1140"/>
              </a:xfrm>
              <a:custGeom>
                <a:avLst/>
                <a:gdLst>
                  <a:gd name="T0" fmla="*/ 1200 w 1538"/>
                  <a:gd name="T1" fmla="*/ 1109 h 1109"/>
                  <a:gd name="T2" fmla="*/ 1538 w 1538"/>
                  <a:gd name="T3" fmla="*/ 690 h 1109"/>
                  <a:gd name="T4" fmla="*/ 937 w 1538"/>
                  <a:gd name="T5" fmla="*/ 0 h 1109"/>
                  <a:gd name="T6" fmla="*/ 0 w 1538"/>
                  <a:gd name="T7" fmla="*/ 1109 h 1109"/>
                  <a:gd name="T8" fmla="*/ 1200 w 1538"/>
                  <a:gd name="T9" fmla="*/ 1109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8" h="1109">
                    <a:moveTo>
                      <a:pt x="1200" y="1109"/>
                    </a:moveTo>
                    <a:lnTo>
                      <a:pt x="1538" y="690"/>
                    </a:lnTo>
                    <a:lnTo>
                      <a:pt x="937" y="0"/>
                    </a:lnTo>
                    <a:lnTo>
                      <a:pt x="0" y="1109"/>
                    </a:lnTo>
                    <a:lnTo>
                      <a:pt x="1200" y="110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000" tIns="0" rIns="0" bIns="0" anchor="ctr"/>
              <a:lstStyle/>
              <a:p>
                <a:endParaRPr lang="en-US" sz="1400"/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 flipH="1">
                <a:off x="3266" y="2385"/>
                <a:ext cx="1468" cy="1150"/>
              </a:xfrm>
              <a:custGeom>
                <a:avLst/>
                <a:gdLst>
                  <a:gd name="T0" fmla="*/ 1200 w 1529"/>
                  <a:gd name="T1" fmla="*/ 0 h 1117"/>
                  <a:gd name="T2" fmla="*/ 1529 w 1529"/>
                  <a:gd name="T3" fmla="*/ 410 h 1117"/>
                  <a:gd name="T4" fmla="*/ 929 w 1529"/>
                  <a:gd name="T5" fmla="*/ 1117 h 1117"/>
                  <a:gd name="T6" fmla="*/ 0 w 1529"/>
                  <a:gd name="T7" fmla="*/ 0 h 1117"/>
                  <a:gd name="T8" fmla="*/ 1200 w 1529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9" h="1117">
                    <a:moveTo>
                      <a:pt x="1200" y="0"/>
                    </a:moveTo>
                    <a:lnTo>
                      <a:pt x="1529" y="410"/>
                    </a:lnTo>
                    <a:lnTo>
                      <a:pt x="929" y="1117"/>
                    </a:lnTo>
                    <a:lnTo>
                      <a:pt x="0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000" tIns="0" rIns="0" bIns="0" anchor="ctr"/>
              <a:lstStyle/>
              <a:p>
                <a:endParaRPr lang="en-US" sz="1400"/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 flipH="1">
                <a:off x="2418" y="1338"/>
                <a:ext cx="953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buSzTx/>
                  <a:buFontTx/>
                  <a:buNone/>
                </a:pPr>
                <a:r>
                  <a:rPr lang="de-DE" altLang="en-US" sz="1400" dirty="0"/>
                  <a:t>Statistical models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 flipH="1">
                <a:off x="2418" y="3018"/>
                <a:ext cx="953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buSzTx/>
                  <a:buFontTx/>
                  <a:buNone/>
                </a:pPr>
                <a:r>
                  <a:rPr lang="de-DE" altLang="en-US" sz="1400" dirty="0"/>
                  <a:t>Design of Experiments</a:t>
                </a: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1489" y="2551"/>
                <a:ext cx="953" cy="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buSzTx/>
                  <a:buFontTx/>
                  <a:buNone/>
                </a:pPr>
                <a:r>
                  <a:rPr lang="de-DE" altLang="en-US" sz="1400" dirty="0"/>
                  <a:t>Supervised Machine Learning</a:t>
                </a: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 flipH="1">
                <a:off x="1489" y="1733"/>
                <a:ext cx="953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buSzTx/>
                  <a:buFontTx/>
                  <a:buNone/>
                </a:pPr>
                <a:r>
                  <a:rPr lang="de-DE" altLang="en-US" sz="1400" dirty="0"/>
                  <a:t>Data Visualization</a:t>
                </a:r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 flipH="1">
                <a:off x="3347" y="2639"/>
                <a:ext cx="1027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buSzTx/>
                  <a:buFontTx/>
                  <a:buNone/>
                </a:pPr>
                <a:r>
                  <a:rPr lang="de-DE" altLang="en-US" sz="1400" dirty="0"/>
                  <a:t>Unsupervised Machine Learning</a:t>
                </a: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 flipH="1">
                <a:off x="3347" y="1821"/>
                <a:ext cx="953" cy="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buSzTx/>
                  <a:buFontTx/>
                  <a:buNone/>
                </a:pPr>
                <a:r>
                  <a:rPr lang="de-DE" altLang="en-US" sz="1400" dirty="0"/>
                  <a:t>Graph Modeling</a:t>
                </a:r>
              </a:p>
            </p:txBody>
          </p:sp>
          <p:sp>
            <p:nvSpPr>
              <p:cNvPr id="22" name="AutoShape 18"/>
              <p:cNvSpPr>
                <a:spLocks noChangeArrowheads="1"/>
              </p:cNvSpPr>
              <p:nvPr/>
            </p:nvSpPr>
            <p:spPr bwMode="auto">
              <a:xfrm>
                <a:off x="2268" y="1929"/>
                <a:ext cx="1248" cy="842"/>
              </a:xfrm>
              <a:prstGeom prst="hexagon">
                <a:avLst>
                  <a:gd name="adj" fmla="val 36341"/>
                  <a:gd name="vf" fmla="val 115470"/>
                </a:avLst>
              </a:prstGeom>
              <a:solidFill>
                <a:schemeClr val="accent5">
                  <a:lumMod val="50000"/>
                </a:schemeClr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7500" anchor="ctr"/>
              <a:lstStyle/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de-DE" altLang="en-US" sz="1100" b="1" dirty="0">
                    <a:solidFill>
                      <a:schemeClr val="bg1">
                        <a:lumMod val="95000"/>
                      </a:schemeClr>
                    </a:solidFill>
                  </a:rPr>
                  <a:t>Predictive Analytics</a:t>
                </a:r>
              </a:p>
            </p:txBody>
          </p:sp>
        </p:grpSp>
        <p:sp>
          <p:nvSpPr>
            <p:cNvPr id="23" name="Flowchart: Alternate Process 22"/>
            <p:cNvSpPr/>
            <p:nvPr/>
          </p:nvSpPr>
          <p:spPr>
            <a:xfrm>
              <a:off x="2278355" y="2790800"/>
              <a:ext cx="1015536" cy="373262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de-DE" altLang="en-US" sz="1400"/>
                <a:t>Hazard models</a:t>
              </a:r>
              <a:endParaRPr lang="de-DE" altLang="en-US" sz="1400" dirty="0"/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8253636" y="2604408"/>
              <a:ext cx="1118964" cy="612766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de-DE" altLang="en-US" sz="1400" dirty="0"/>
                <a:t>Statistical process control</a:t>
              </a:r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7909255" y="4266682"/>
              <a:ext cx="1118964" cy="373262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de-DE" altLang="en-US" sz="1400" dirty="0"/>
                <a:t>Stochastic optimization</a:t>
              </a:r>
            </a:p>
          </p:txBody>
        </p:sp>
        <p:sp>
          <p:nvSpPr>
            <p:cNvPr id="26" name="Flowchart: Alternate Process 25"/>
            <p:cNvSpPr/>
            <p:nvPr/>
          </p:nvSpPr>
          <p:spPr>
            <a:xfrm>
              <a:off x="2513959" y="4287073"/>
              <a:ext cx="1118964" cy="373262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de-DE" altLang="en-US" sz="1400" dirty="0"/>
                <a:t>Physical models</a:t>
              </a:r>
            </a:p>
          </p:txBody>
        </p:sp>
        <p:sp>
          <p:nvSpPr>
            <p:cNvPr id="27" name="Flowchart: Alternate Process 26"/>
            <p:cNvSpPr/>
            <p:nvPr/>
          </p:nvSpPr>
          <p:spPr>
            <a:xfrm>
              <a:off x="5332074" y="5395058"/>
              <a:ext cx="1118964" cy="373262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de-DE" altLang="en-US" sz="1400" dirty="0"/>
                <a:t>Curve fitting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0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11125200" cy="60615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The joy of </a:t>
            </a:r>
            <a:r>
              <a:rPr lang="en-US" dirty="0"/>
              <a:t>technical </a:t>
            </a:r>
            <a:r>
              <a:rPr lang="en-US" dirty="0" smtClean="0"/>
              <a:t>networking </a:t>
            </a:r>
            <a:r>
              <a:rPr lang="en-US" sz="3600" dirty="0" smtClean="0"/>
              <a:t>- Become a responsible e-citizen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303708"/>
            <a:ext cx="7315200" cy="509709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28067027"/>
              </p:ext>
            </p:extLst>
          </p:nvPr>
        </p:nvGraphicFramePr>
        <p:xfrm>
          <a:off x="0" y="1066800"/>
          <a:ext cx="4724400" cy="5549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7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09600" y="148951"/>
            <a:ext cx="10972800" cy="5334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1447800" y="240882"/>
            <a:ext cx="10972800" cy="533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About </a:t>
            </a:r>
            <a:r>
              <a:rPr lang="en-US" dirty="0" smtClean="0"/>
              <a:t>the speaker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63879" y="4627965"/>
            <a:ext cx="11094721" cy="2153835"/>
            <a:chOff x="457200" y="4267200"/>
            <a:chExt cx="11094721" cy="2153835"/>
          </a:xfrm>
        </p:grpSpPr>
        <p:sp>
          <p:nvSpPr>
            <p:cNvPr id="2" name="Rectangle 1"/>
            <p:cNvSpPr/>
            <p:nvPr/>
          </p:nvSpPr>
          <p:spPr>
            <a:xfrm>
              <a:off x="1589343" y="4616297"/>
              <a:ext cx="9962578" cy="17845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57200" y="4636532"/>
              <a:ext cx="9951718" cy="1784503"/>
              <a:chOff x="762001" y="4876800"/>
              <a:chExt cx="10789919" cy="1784503"/>
            </a:xfrm>
          </p:grpSpPr>
          <p:pic>
            <p:nvPicPr>
              <p:cNvPr id="8" name="Picture 2" descr="The University of Arizona | Eller College of Managemen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7385" y="6005114"/>
                <a:ext cx="1733550" cy="571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http://insiteua.org/images/share/INSITE_front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875" b="35303"/>
              <a:stretch/>
            </p:blipFill>
            <p:spPr bwMode="auto">
              <a:xfrm>
                <a:off x="9296400" y="5408550"/>
                <a:ext cx="2255520" cy="444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 descr="https://www.somaiya.edu/media/images/cropadd0c5d9-6273-4047-898e-61a0079134b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1" y="4876800"/>
                <a:ext cx="1292226" cy="17845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2" name="Picture 6" descr="http://logok.org/wp-content/uploads/2014/03/Accenture-logo-1024x7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4621" y="5141913"/>
                <a:ext cx="1672366" cy="1254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6" name="Picture 10" descr="http://pallab.serc.iisc.ernet.in/probe/image/iisc_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7223" y="5129771"/>
                <a:ext cx="1539277" cy="1439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3174" y="5587985"/>
                <a:ext cx="2286704" cy="539504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524000" y="4267200"/>
              <a:ext cx="708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My past adventures:</a:t>
              </a:r>
              <a:endParaRPr lang="en-US" dirty="0"/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9520353"/>
              </p:ext>
            </p:extLst>
          </p:nvPr>
        </p:nvGraphicFramePr>
        <p:xfrm>
          <a:off x="304800" y="834751"/>
          <a:ext cx="11277599" cy="338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Rectangle 16"/>
          <p:cNvSpPr/>
          <p:nvPr/>
        </p:nvSpPr>
        <p:spPr>
          <a:xfrm>
            <a:off x="563879" y="4267200"/>
            <a:ext cx="11094721" cy="3607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ysClr val="windowText" lastClr="000000"/>
                </a:solidFill>
              </a:rPr>
              <a:t>Current Research Area: </a:t>
            </a:r>
            <a:r>
              <a:rPr lang="en-US" dirty="0">
                <a:solidFill>
                  <a:sysClr val="windowText" lastClr="000000"/>
                </a:solidFill>
              </a:rPr>
              <a:t>Environment impact on individual well-being in </a:t>
            </a:r>
            <a:r>
              <a:rPr lang="en-US" dirty="0" smtClean="0">
                <a:solidFill>
                  <a:sysClr val="windowText" lastClr="000000"/>
                </a:solidFill>
              </a:rPr>
              <a:t>offices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2503646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 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773885" y="4407932"/>
            <a:ext cx="6189515" cy="2297668"/>
            <a:chOff x="1063594" y="4255532"/>
            <a:chExt cx="6189515" cy="2297668"/>
          </a:xfrm>
        </p:grpSpPr>
        <p:sp>
          <p:nvSpPr>
            <p:cNvPr id="3" name="Rectangle 2"/>
            <p:cNvSpPr/>
            <p:nvPr/>
          </p:nvSpPr>
          <p:spPr>
            <a:xfrm>
              <a:off x="1066800" y="4768334"/>
              <a:ext cx="44423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21"/>
                  </a:solidFill>
                  <a:latin typeface="arial" panose="020B0604020202020204" pitchFamily="34" charset="0"/>
                </a:rPr>
                <a:t>https://www.</a:t>
              </a:r>
              <a:r>
                <a:rPr lang="en-US" b="1" dirty="0" smtClean="0">
                  <a:solidFill>
                    <a:srgbClr val="006621"/>
                  </a:solidFill>
                  <a:latin typeface="arial" panose="020B0604020202020204" pitchFamily="34" charset="0"/>
                </a:rPr>
                <a:t>linkedin</a:t>
              </a:r>
              <a:r>
                <a:rPr lang="en-US" dirty="0" smtClean="0">
                  <a:solidFill>
                    <a:srgbClr val="006621"/>
                  </a:solidFill>
                  <a:latin typeface="arial" panose="020B0604020202020204" pitchFamily="34" charset="0"/>
                </a:rPr>
                <a:t>.com/in/</a:t>
              </a:r>
              <a:r>
                <a:rPr lang="en-US" b="1" dirty="0" smtClean="0">
                  <a:solidFill>
                    <a:srgbClr val="006621"/>
                  </a:solidFill>
                  <a:latin typeface="arial" panose="020B0604020202020204" pitchFamily="34" charset="0"/>
                </a:rPr>
                <a:t>karanalytics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0" y="5225534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6621"/>
                  </a:solidFill>
                  <a:latin typeface="arial" panose="020B0604020202020204" pitchFamily="34" charset="0"/>
                </a:rPr>
                <a:t>https://</a:t>
              </a:r>
              <a:r>
                <a:rPr lang="en-US" b="1" dirty="0">
                  <a:solidFill>
                    <a:srgbClr val="006621"/>
                  </a:solidFill>
                  <a:latin typeface="arial" panose="020B0604020202020204" pitchFamily="34" charset="0"/>
                </a:rPr>
                <a:t>twitter</a:t>
              </a:r>
              <a:r>
                <a:rPr lang="en-US" dirty="0">
                  <a:solidFill>
                    <a:srgbClr val="006621"/>
                  </a:solidFill>
                  <a:latin typeface="arial" panose="020B0604020202020204" pitchFamily="34" charset="0"/>
                </a:rPr>
                <a:t>.com/</a:t>
              </a:r>
              <a:r>
                <a:rPr lang="en-US" b="1" dirty="0">
                  <a:solidFill>
                    <a:srgbClr val="006621"/>
                  </a:solidFill>
                  <a:latin typeface="arial" panose="020B0604020202020204" pitchFamily="34" charset="0"/>
                </a:rPr>
                <a:t>karthik</a:t>
              </a:r>
              <a:r>
                <a:rPr lang="en-US" dirty="0">
                  <a:solidFill>
                    <a:srgbClr val="006621"/>
                  </a:solidFill>
                  <a:latin typeface="arial" panose="020B0604020202020204" pitchFamily="34" charset="0"/>
                </a:rPr>
                <a:t>arizona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5715000"/>
              <a:ext cx="3249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6621"/>
                  </a:solidFill>
                  <a:latin typeface="arial" panose="020B0604020202020204" pitchFamily="34" charset="0"/>
                </a:rPr>
                <a:t>https://</a:t>
              </a:r>
              <a:r>
                <a:rPr lang="en-US" b="1" dirty="0">
                  <a:solidFill>
                    <a:srgbClr val="006621"/>
                  </a:solidFill>
                  <a:latin typeface="arial" panose="020B0604020202020204" pitchFamily="34" charset="0"/>
                </a:rPr>
                <a:t>github</a:t>
              </a:r>
              <a:r>
                <a:rPr lang="en-US" dirty="0">
                  <a:solidFill>
                    <a:srgbClr val="006621"/>
                  </a:solidFill>
                  <a:latin typeface="arial" panose="020B0604020202020204" pitchFamily="34" charset="0"/>
                </a:rPr>
                <a:t>.com/</a:t>
              </a:r>
              <a:r>
                <a:rPr lang="en-US" b="1" dirty="0">
                  <a:solidFill>
                    <a:srgbClr val="006621"/>
                  </a:solidFill>
                  <a:latin typeface="arial" panose="020B0604020202020204" pitchFamily="34" charset="0"/>
                </a:rPr>
                <a:t>kartucson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800" y="6183868"/>
              <a:ext cx="6122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6621"/>
                  </a:solidFill>
                  <a:latin typeface="arial" panose="020B0604020202020204" pitchFamily="34" charset="0"/>
                </a:rPr>
                <a:t>http://</a:t>
              </a:r>
              <a:r>
                <a:rPr lang="en-US" b="1" dirty="0">
                  <a:solidFill>
                    <a:srgbClr val="006621"/>
                  </a:solidFill>
                  <a:latin typeface="arial" panose="020B0604020202020204" pitchFamily="34" charset="0"/>
                </a:rPr>
                <a:t>stackoverflow</a:t>
              </a:r>
              <a:r>
                <a:rPr lang="en-US" dirty="0">
                  <a:solidFill>
                    <a:srgbClr val="006621"/>
                  </a:solidFill>
                  <a:latin typeface="arial" panose="020B0604020202020204" pitchFamily="34" charset="0"/>
                </a:rPr>
                <a:t>.com/users/2896323/</a:t>
              </a:r>
              <a:r>
                <a:rPr lang="en-US" b="1" dirty="0">
                  <a:solidFill>
                    <a:srgbClr val="006621"/>
                  </a:solidFill>
                  <a:latin typeface="arial" panose="020B0604020202020204" pitchFamily="34" charset="0"/>
                </a:rPr>
                <a:t>earnest-learner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3594" y="4255532"/>
              <a:ext cx="6189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</a:rPr>
                <a:t>Feel free to contact me at </a:t>
              </a:r>
              <a:r>
                <a:rPr lang="en-US" dirty="0" smtClean="0">
                  <a:latin typeface="arial" panose="020B0604020202020204" pitchFamily="34" charset="0"/>
                  <a:hlinkClick r:id="rId2"/>
                </a:rPr>
                <a:t>karthiks@email.arizona.edu</a:t>
              </a:r>
              <a:r>
                <a:rPr lang="en-US" dirty="0" smtClean="0">
                  <a:latin typeface="arial" panose="020B0604020202020204" pitchFamily="34" charset="0"/>
                </a:rPr>
                <a:t> OR: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07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468</Words>
  <Application>Microsoft Office PowerPoint</Application>
  <PresentationFormat>Widescreen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Palatino Linotype</vt:lpstr>
      <vt:lpstr>Rockwell</vt:lpstr>
      <vt:lpstr>Rockwell Condensed</vt:lpstr>
      <vt:lpstr>Wingdings</vt:lpstr>
      <vt:lpstr>Wingdings 2</vt:lpstr>
      <vt:lpstr>HDOfficeLightV0</vt:lpstr>
      <vt:lpstr>Wood Type</vt:lpstr>
      <vt:lpstr>Data Science and technical social networking </vt:lpstr>
      <vt:lpstr>Contents of today’s talk</vt:lpstr>
      <vt:lpstr>What is Data Science? </vt:lpstr>
      <vt:lpstr>Why Data Science? - A career perspective</vt:lpstr>
      <vt:lpstr>Every company wants to be smart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analysis</dc:title>
  <dc:creator>User</dc:creator>
  <cp:lastModifiedBy>karthik srinivasan</cp:lastModifiedBy>
  <cp:revision>48</cp:revision>
  <dcterms:created xsi:type="dcterms:W3CDTF">2015-07-11T03:55:36Z</dcterms:created>
  <dcterms:modified xsi:type="dcterms:W3CDTF">2015-07-17T08:38:02Z</dcterms:modified>
</cp:coreProperties>
</file>