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" TargetMode="Externa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56CA-6DB5-6677-9F11-67CCFFADE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404" y="1831600"/>
            <a:ext cx="7766936" cy="1378979"/>
          </a:xfrm>
        </p:spPr>
        <p:txBody>
          <a:bodyPr/>
          <a:lstStyle/>
          <a:p>
            <a:r>
              <a:rPr lang="en-IN"/>
              <a:t>WEB DESIGNING         </a:t>
            </a:r>
            <a:br>
              <a:rPr lang="en-IN"/>
            </a:br>
            <a:r>
              <a:rPr lang="en-IN"/>
              <a:t>HTML TAGS 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14DCDE5-2DAE-C1C9-3FDC-DFE610D9A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>
                <a:solidFill>
                  <a:schemeClr val="accent4"/>
                </a:solidFill>
              </a:rPr>
              <a:t>Karunya F</a:t>
            </a:r>
          </a:p>
          <a:p>
            <a:r>
              <a:rPr lang="en-IN">
                <a:solidFill>
                  <a:schemeClr val="accent4"/>
                </a:solidFill>
              </a:rPr>
              <a:t>21MAT020</a:t>
            </a:r>
          </a:p>
          <a:p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2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D387ED-A759-AD83-5307-65760025D155}"/>
              </a:ext>
            </a:extLst>
          </p:cNvPr>
          <p:cNvSpPr txBox="1"/>
          <p:nvPr/>
        </p:nvSpPr>
        <p:spPr>
          <a:xfrm>
            <a:off x="273210" y="523911"/>
            <a:ext cx="9176405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19.</a:t>
            </a:r>
            <a:r>
              <a:rPr lang="en-US" sz="2800" b="1" dirty="0">
                <a:solidFill>
                  <a:srgbClr val="7030A0"/>
                </a:solidFill>
              </a:rPr>
              <a:t>&lt;</a:t>
            </a:r>
            <a:r>
              <a:rPr lang="en-US" sz="2800" b="1" dirty="0" err="1">
                <a:solidFill>
                  <a:srgbClr val="7030A0"/>
                </a:solidFill>
              </a:rPr>
              <a:t>textarea</a:t>
            </a:r>
            <a:r>
              <a:rPr lang="en-US" sz="2800" b="1" dirty="0">
                <a:solidFill>
                  <a:srgbClr val="7030A0"/>
                </a:solidFill>
              </a:rPr>
              <a:t>&gt;</a:t>
            </a:r>
            <a:endParaRPr lang="en-IN" sz="2800" b="1" dirty="0">
              <a:solidFill>
                <a:srgbClr val="7030A0"/>
              </a:solidFill>
            </a:endParaRP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/>
              <a:t> Using this tag, a multiline text input </a:t>
            </a:r>
          </a:p>
          <a:p>
            <a:r>
              <a:rPr lang="en-US" sz="2800" b="1" dirty="0"/>
              <a:t>control is created within a form.</a:t>
            </a:r>
            <a:endParaRPr lang="en-IN" sz="2800" b="1" dirty="0"/>
          </a:p>
          <a:p>
            <a:endParaRPr lang="en-IN" sz="2800" b="1" dirty="0"/>
          </a:p>
          <a:p>
            <a:r>
              <a:rPr lang="en-IN" sz="2800" b="1" dirty="0">
                <a:solidFill>
                  <a:srgbClr val="002060"/>
                </a:solidFill>
              </a:rPr>
              <a:t>Ex:</a:t>
            </a:r>
            <a:r>
              <a:rPr lang="en-IN" sz="2800" b="1" dirty="0">
                <a:solidFill>
                  <a:schemeClr val="accent5"/>
                </a:solidFill>
              </a:rPr>
              <a:t>&lt;</a:t>
            </a:r>
            <a:r>
              <a:rPr lang="en-IN" sz="2800" b="1" dirty="0" err="1">
                <a:solidFill>
                  <a:schemeClr val="accent5"/>
                </a:solidFill>
              </a:rPr>
              <a:t>textarea</a:t>
            </a:r>
            <a:r>
              <a:rPr lang="en-IN" sz="2800" b="1" dirty="0">
                <a:solidFill>
                  <a:schemeClr val="accent5"/>
                </a:solidFill>
              </a:rPr>
              <a:t>&gt;....&lt;/</a:t>
            </a:r>
            <a:r>
              <a:rPr lang="en-IN" sz="2800" b="1" dirty="0" err="1">
                <a:solidFill>
                  <a:schemeClr val="accent5"/>
                </a:solidFill>
              </a:rPr>
              <a:t>textarea</a:t>
            </a:r>
            <a:r>
              <a:rPr lang="en-IN" sz="2800" b="1" dirty="0">
                <a:solidFill>
                  <a:schemeClr val="accent5"/>
                </a:solidFill>
              </a:rPr>
              <a:t>&gt;</a:t>
            </a:r>
          </a:p>
          <a:p>
            <a:endParaRPr lang="en-IN" sz="2800" b="1" dirty="0">
              <a:solidFill>
                <a:srgbClr val="7030A0"/>
              </a:solidFill>
            </a:endParaRPr>
          </a:p>
          <a:p>
            <a:pPr marL="342900" indent="-342900">
              <a:buAutoNum type="arabicPeriod" startAt="20"/>
            </a:pPr>
            <a:r>
              <a:rPr lang="en-IN" sz="2800" b="1" dirty="0">
                <a:solidFill>
                  <a:srgbClr val="7030A0"/>
                </a:solidFill>
              </a:rPr>
              <a:t>&lt;Caption&gt; </a:t>
            </a:r>
          </a:p>
          <a:p>
            <a:endParaRPr lang="en-IN" sz="2800" b="1" dirty="0"/>
          </a:p>
          <a:p>
            <a:r>
              <a:rPr lang="en-IN" sz="2800" b="1" dirty="0"/>
              <a:t>it is used to define a caption for a table.</a:t>
            </a:r>
          </a:p>
          <a:p>
            <a:endParaRPr lang="en-IN" sz="2800" b="1" dirty="0">
              <a:solidFill>
                <a:schemeClr val="accent5"/>
              </a:solidFill>
            </a:endParaRPr>
          </a:p>
          <a:p>
            <a:r>
              <a:rPr lang="en-IN" sz="2800" b="1" dirty="0">
                <a:solidFill>
                  <a:srgbClr val="002060"/>
                </a:solidFill>
              </a:rPr>
              <a:t>Ex:</a:t>
            </a:r>
            <a:r>
              <a:rPr lang="en-IN" sz="2800" b="1" dirty="0">
                <a:solidFill>
                  <a:schemeClr val="accent5"/>
                </a:solidFill>
              </a:rPr>
              <a:t>&lt;caption align = “value” &gt;&lt;/caption&gt;</a:t>
            </a:r>
            <a:endParaRPr lang="en-US" sz="2800" b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11DF2C-8802-7F14-A068-97DB9EB17195}"/>
              </a:ext>
            </a:extLst>
          </p:cNvPr>
          <p:cNvSpPr txBox="1"/>
          <p:nvPr/>
        </p:nvSpPr>
        <p:spPr>
          <a:xfrm>
            <a:off x="837383" y="854604"/>
            <a:ext cx="778095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21.&lt;label&gt;</a:t>
            </a:r>
          </a:p>
          <a:p>
            <a:r>
              <a:rPr lang="en-IN" sz="2800" b="1" dirty="0"/>
              <a:t> It defines a text label for the input field of form  </a:t>
            </a:r>
          </a:p>
          <a:p>
            <a:endParaRPr lang="en-IN" sz="2800" b="1" dirty="0"/>
          </a:p>
          <a:p>
            <a:r>
              <a:rPr lang="en-IN" sz="2800" b="1" dirty="0">
                <a:solidFill>
                  <a:srgbClr val="002060"/>
                </a:solidFill>
              </a:rPr>
              <a:t>Ex:</a:t>
            </a:r>
            <a:r>
              <a:rPr lang="en-IN" sz="2800" b="1" dirty="0">
                <a:solidFill>
                  <a:schemeClr val="accent5"/>
                </a:solidFill>
              </a:rPr>
              <a:t>&lt;label&gt; form content... &lt;/label&gt;</a:t>
            </a:r>
            <a:r>
              <a:rPr lang="en-IN" sz="2800" b="1" dirty="0"/>
              <a:t>
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22.&lt;legend&gt;</a:t>
            </a:r>
          </a:p>
          <a:p>
            <a:endParaRPr lang="en-IN" sz="2800" b="1" dirty="0"/>
          </a:p>
          <a:p>
            <a:r>
              <a:rPr lang="en-IN" sz="2800" b="1" dirty="0"/>
              <a:t>It defines a caption for content of &lt;</a:t>
            </a:r>
            <a:r>
              <a:rPr lang="en-IN" sz="2800" b="1" dirty="0" err="1"/>
              <a:t>fieldset</a:t>
            </a:r>
            <a:r>
              <a:rPr lang="en-IN" sz="2800" b="1" dirty="0"/>
              <a:t>&gt;</a:t>
            </a:r>
          </a:p>
          <a:p>
            <a:r>
              <a:rPr lang="en-IN" sz="2800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4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C61C23-5577-22A2-B7EB-C228E762394D}"/>
              </a:ext>
            </a:extLst>
          </p:cNvPr>
          <p:cNvSpPr txBox="1"/>
          <p:nvPr/>
        </p:nvSpPr>
        <p:spPr>
          <a:xfrm>
            <a:off x="576593" y="164863"/>
            <a:ext cx="1038887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23.&lt;</a:t>
            </a:r>
            <a:r>
              <a:rPr lang="en-IN" sz="2800" b="1" dirty="0" err="1">
                <a:solidFill>
                  <a:srgbClr val="7030A0"/>
                </a:solidFill>
              </a:rPr>
              <a:t>noscript</a:t>
            </a:r>
            <a:r>
              <a:rPr lang="en-IN" sz="2800" b="1" dirty="0">
                <a:solidFill>
                  <a:srgbClr val="7030A0"/>
                </a:solidFill>
              </a:rPr>
              <a:t>&gt; </a:t>
            </a:r>
          </a:p>
          <a:p>
            <a:r>
              <a:rPr lang="en-IN" sz="2800" b="1" dirty="0"/>
              <a:t>It provides an alternative content if a script type is not supported in browser. </a:t>
            </a:r>
          </a:p>
          <a:p>
            <a:endParaRPr lang="en-IN" sz="2800" b="1" dirty="0">
              <a:solidFill>
                <a:schemeClr val="accent5"/>
              </a:solidFill>
            </a:endParaRPr>
          </a:p>
          <a:p>
            <a:r>
              <a:rPr lang="en-IN" sz="2800" b="1" dirty="0">
                <a:solidFill>
                  <a:srgbClr val="002060"/>
                </a:solidFill>
              </a:rPr>
              <a:t>Ex:</a:t>
            </a:r>
            <a:r>
              <a:rPr lang="en-IN" sz="2800" b="1" dirty="0">
                <a:solidFill>
                  <a:schemeClr val="accent5"/>
                </a:solidFill>
              </a:rPr>
              <a:t>&lt;</a:t>
            </a:r>
            <a:r>
              <a:rPr lang="en-IN" sz="2800" b="1" dirty="0" err="1">
                <a:solidFill>
                  <a:schemeClr val="accent5"/>
                </a:solidFill>
              </a:rPr>
              <a:t>noscript</a:t>
            </a:r>
            <a:r>
              <a:rPr lang="en-IN" sz="2800" b="1" dirty="0">
                <a:solidFill>
                  <a:schemeClr val="accent5"/>
                </a:solidFill>
              </a:rPr>
              <a:t>&gt; Contents... &lt;/</a:t>
            </a:r>
            <a:r>
              <a:rPr lang="en-IN" sz="2800" b="1" dirty="0" err="1">
                <a:solidFill>
                  <a:schemeClr val="accent5"/>
                </a:solidFill>
              </a:rPr>
              <a:t>noscript</a:t>
            </a:r>
            <a:r>
              <a:rPr lang="en-IN" sz="2800" b="1" dirty="0">
                <a:solidFill>
                  <a:schemeClr val="accent5"/>
                </a:solidFill>
              </a:rPr>
              <a:t>&gt;</a:t>
            </a:r>
          </a:p>
          <a:p>
            <a:endParaRPr lang="en-IN" sz="2800" b="1" dirty="0">
              <a:solidFill>
                <a:schemeClr val="accent5"/>
              </a:solidFill>
            </a:endParaRPr>
          </a:p>
          <a:p>
            <a:r>
              <a:rPr lang="en-IN" sz="2800" b="1" dirty="0">
                <a:solidFill>
                  <a:schemeClr val="accent5"/>
                </a:solidFill>
              </a:rPr>
              <a:t> </a:t>
            </a:r>
            <a:r>
              <a:rPr lang="en-IN" sz="2800" b="1" dirty="0">
                <a:solidFill>
                  <a:srgbClr val="7030A0"/>
                </a:solidFill>
              </a:rPr>
              <a:t>24.&lt;</a:t>
            </a:r>
            <a:r>
              <a:rPr lang="en-IN" sz="2800" b="1" dirty="0" err="1">
                <a:solidFill>
                  <a:srgbClr val="7030A0"/>
                </a:solidFill>
              </a:rPr>
              <a:t>optgroup</a:t>
            </a:r>
            <a:r>
              <a:rPr lang="en-IN" sz="2800" b="1" dirty="0">
                <a:solidFill>
                  <a:srgbClr val="7030A0"/>
                </a:solidFill>
              </a:rPr>
              <a:t>&gt;</a:t>
            </a:r>
          </a:p>
          <a:p>
            <a:r>
              <a:rPr lang="en-IN" sz="2800" b="1" dirty="0"/>
              <a:t> It is used to group the options of a drop-down list.</a:t>
            </a:r>
          </a:p>
          <a:p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sz="2800" b="1" dirty="0">
                <a:solidFill>
                  <a:srgbClr val="002060"/>
                </a:solidFill>
              </a:rPr>
              <a:t>Ex:</a:t>
            </a:r>
            <a:r>
              <a:rPr lang="en-IN" sz="2800" b="1" dirty="0">
                <a:solidFill>
                  <a:schemeClr val="accent5"/>
                </a:solidFill>
              </a:rPr>
              <a:t>&lt;</a:t>
            </a:r>
            <a:r>
              <a:rPr lang="en-IN" sz="2800" b="1" dirty="0" err="1">
                <a:solidFill>
                  <a:schemeClr val="accent5"/>
                </a:solidFill>
              </a:rPr>
              <a:t>optgroup</a:t>
            </a:r>
            <a:r>
              <a:rPr lang="en-IN" sz="2800" b="1" dirty="0">
                <a:solidFill>
                  <a:schemeClr val="accent5"/>
                </a:solidFill>
              </a:rPr>
              <a:t>&gt;
      &lt;option&gt;..&lt;/option&gt;
        .
        .
&lt;/</a:t>
            </a:r>
            <a:r>
              <a:rPr lang="en-IN" sz="2800" b="1" dirty="0" err="1">
                <a:solidFill>
                  <a:schemeClr val="accent5"/>
                </a:solidFill>
              </a:rPr>
              <a:t>optgroup</a:t>
            </a:r>
            <a:r>
              <a:rPr lang="en-IN" sz="2800" b="1" dirty="0">
                <a:solidFill>
                  <a:schemeClr val="accent5"/>
                </a:solidFill>
              </a:rPr>
              <a:t>&gt;</a:t>
            </a:r>
            <a:endParaRPr lang="en-US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2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E09B1F-B59E-E0FA-ADEE-453A56404E23}"/>
              </a:ext>
            </a:extLst>
          </p:cNvPr>
          <p:cNvSpPr txBox="1"/>
          <p:nvPr/>
        </p:nvSpPr>
        <p:spPr>
          <a:xfrm>
            <a:off x="706112" y="489734"/>
            <a:ext cx="8511236" cy="5096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25. &lt;</a:t>
            </a:r>
            <a:r>
              <a:rPr lang="en-IN" sz="2800" b="0" i="0" dirty="0" err="1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Samp</a:t>
            </a:r>
            <a:r>
              <a:rPr lang="en-IN" sz="2800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r>
              <a:rPr lang="en-IN" sz="2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It is used to represent sample output of a computer program.</a:t>
            </a:r>
          </a:p>
          <a:p>
            <a:r>
              <a:rPr lang="en-IN" sz="28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r>
              <a:rPr lang="en-IN" sz="2800" dirty="0">
                <a:solidFill>
                  <a:srgbClr val="002060"/>
                </a:solidFill>
                <a:latin typeface="verdana" panose="020B0604030504040204" pitchFamily="34" charset="0"/>
              </a:rPr>
              <a:t>Ex:</a:t>
            </a:r>
            <a:r>
              <a:rPr lang="en-IN" sz="2800" dirty="0">
                <a:solidFill>
                  <a:schemeClr val="accent5"/>
                </a:solidFill>
                <a:latin typeface="verdana" panose="020B0604030504040204" pitchFamily="34" charset="0"/>
              </a:rPr>
              <a:t>&lt;p&gt;Message from my computer:&lt;/p&gt;
&lt;p&gt;&lt;</a:t>
            </a:r>
            <a:r>
              <a:rPr lang="en-IN" sz="2800" dirty="0" err="1">
                <a:solidFill>
                  <a:schemeClr val="accent5"/>
                </a:solidFill>
                <a:latin typeface="verdana" panose="020B0604030504040204" pitchFamily="34" charset="0"/>
              </a:rPr>
              <a:t>samp</a:t>
            </a:r>
            <a:r>
              <a:rPr lang="en-IN" sz="2800" dirty="0">
                <a:solidFill>
                  <a:schemeClr val="accent5"/>
                </a:solidFill>
                <a:latin typeface="verdana" panose="020B0604030504040204" pitchFamily="34" charset="0"/>
              </a:rPr>
              <a:t>&gt;File not found.&lt;</a:t>
            </a:r>
            <a:r>
              <a:rPr lang="en-IN" sz="2800" dirty="0" err="1">
                <a:solidFill>
                  <a:schemeClr val="accent5"/>
                </a:solidFill>
                <a:latin typeface="verdana" panose="020B0604030504040204" pitchFamily="34" charset="0"/>
              </a:rPr>
              <a:t>br</a:t>
            </a:r>
            <a:r>
              <a:rPr lang="en-IN" sz="2800" dirty="0">
                <a:solidFill>
                  <a:schemeClr val="accent5"/>
                </a:solidFill>
                <a:latin typeface="verdana" panose="020B0604030504040204" pitchFamily="34" charset="0"/>
              </a:rPr>
              <a:t>&gt;Press F1 to continue&lt;/</a:t>
            </a:r>
            <a:r>
              <a:rPr lang="en-IN" sz="2800" dirty="0" err="1">
                <a:solidFill>
                  <a:schemeClr val="accent5"/>
                </a:solidFill>
                <a:latin typeface="verdana" panose="020B0604030504040204" pitchFamily="34" charset="0"/>
              </a:rPr>
              <a:t>samp</a:t>
            </a:r>
            <a:r>
              <a:rPr lang="en-IN" sz="2800" dirty="0">
                <a:solidFill>
                  <a:schemeClr val="accent5"/>
                </a:solidFill>
                <a:latin typeface="verdana" panose="020B0604030504040204" pitchFamily="34" charset="0"/>
              </a:rPr>
              <a:t>&gt;&lt;/p&gt;</a:t>
            </a:r>
          </a:p>
          <a:p>
            <a:endParaRPr lang="en-IN" dirty="0">
              <a:solidFill>
                <a:schemeClr val="accent5"/>
              </a:solidFill>
              <a:latin typeface="verdana" panose="020B0604030504040204" pitchFamily="34" charset="0"/>
            </a:endParaRPr>
          </a:p>
          <a:p>
            <a:endParaRPr lang="en-IN" dirty="0">
              <a:solidFill>
                <a:schemeClr val="accent5"/>
              </a:solidFill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verdana" panose="020B0604030504040204" pitchFamily="34" charset="0"/>
              </a:rPr>
              <a:t>                   </a:t>
            </a:r>
            <a:r>
              <a:rPr lang="en-IN" sz="6000" dirty="0">
                <a:solidFill>
                  <a:schemeClr val="accent5"/>
                </a:solidFill>
                <a:latin typeface="verdana" panose="020B0604030504040204" pitchFamily="34" charset="0"/>
              </a:rPr>
              <a:t>Thank you</a:t>
            </a:r>
            <a:endParaRPr lang="en-US" sz="6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2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C2AB6104-6F28-B6AC-AA47-3B29F6CCB519}"/>
              </a:ext>
            </a:extLst>
          </p:cNvPr>
          <p:cNvSpPr txBox="1">
            <a:spLocks/>
          </p:cNvSpPr>
          <p:nvPr/>
        </p:nvSpPr>
        <p:spPr>
          <a:xfrm>
            <a:off x="-195593" y="-158920"/>
            <a:ext cx="10134192" cy="66135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i="1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1600526-5597-AEF8-1A21-82DDAE4B177B}"/>
              </a:ext>
            </a:extLst>
          </p:cNvPr>
          <p:cNvSpPr txBox="1">
            <a:spLocks/>
          </p:cNvSpPr>
          <p:nvPr/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05CB6-7BFC-4F17-D2EB-47C328A2F62C}"/>
              </a:ext>
            </a:extLst>
          </p:cNvPr>
          <p:cNvSpPr txBox="1"/>
          <p:nvPr/>
        </p:nvSpPr>
        <p:spPr>
          <a:xfrm>
            <a:off x="5057316" y="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6FF64-A29B-7118-9569-FCFE999290D0}"/>
              </a:ext>
            </a:extLst>
          </p:cNvPr>
          <p:cNvSpPr txBox="1"/>
          <p:nvPr/>
        </p:nvSpPr>
        <p:spPr>
          <a:xfrm>
            <a:off x="526761" y="525659"/>
            <a:ext cx="906110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</a:rPr>
              <a:t>1.</a:t>
            </a:r>
            <a:r>
              <a:rPr lang="en-US" sz="3600" b="1" dirty="0">
                <a:solidFill>
                  <a:srgbClr val="7030A0"/>
                </a:solidFill>
              </a:rPr>
              <a:t>&lt;source&gt;</a:t>
            </a:r>
          </a:p>
          <a:p>
            <a:r>
              <a:rPr lang="en-US" sz="3600" b="1" dirty="0"/>
              <a:t> </a:t>
            </a:r>
            <a:r>
              <a:rPr lang="en-US" sz="2800" b="1" dirty="0"/>
              <a:t>It specifies multiple resources from the </a:t>
            </a:r>
            <a:r>
              <a:rPr lang="en-IN" sz="2800" b="1" dirty="0"/>
              <a:t>media like </a:t>
            </a:r>
            <a:r>
              <a:rPr lang="en-IN" sz="2800" b="1" dirty="0" err="1"/>
              <a:t>audio,video,and</a:t>
            </a:r>
            <a:r>
              <a:rPr lang="en-IN" sz="2800" b="1" dirty="0"/>
              <a:t> pictures.</a:t>
            </a:r>
          </a:p>
          <a:p>
            <a:endParaRPr lang="en-IN" sz="2800" b="1" dirty="0"/>
          </a:p>
          <a:p>
            <a:r>
              <a:rPr lang="en-IN" sz="2800" b="1" dirty="0">
                <a:solidFill>
                  <a:srgbClr val="002060"/>
                </a:solidFill>
              </a:rPr>
              <a:t>EX:</a:t>
            </a:r>
            <a:r>
              <a:rPr lang="en-IN" sz="2800" dirty="0">
                <a:solidFill>
                  <a:schemeClr val="accent5"/>
                </a:solidFill>
              </a:rPr>
              <a:t>&lt;</a:t>
            </a:r>
            <a:r>
              <a:rPr lang="en-IN" sz="2800" dirty="0" err="1">
                <a:solidFill>
                  <a:schemeClr val="accent5"/>
                </a:solidFill>
              </a:rPr>
              <a:t>img</a:t>
            </a:r>
            <a:r>
              <a:rPr lang="en-IN" sz="2800" dirty="0">
                <a:solidFill>
                  <a:schemeClr val="accent5"/>
                </a:solidFill>
              </a:rPr>
              <a:t> </a:t>
            </a:r>
            <a:r>
              <a:rPr lang="en-IN" sz="2800" dirty="0" err="1">
                <a:solidFill>
                  <a:schemeClr val="accent5"/>
                </a:solidFill>
              </a:rPr>
              <a:t>src</a:t>
            </a:r>
            <a:r>
              <a:rPr lang="en-IN" sz="2800" dirty="0">
                <a:solidFill>
                  <a:schemeClr val="accent5"/>
                </a:solidFill>
              </a:rPr>
              <a:t>=“</a:t>
            </a:r>
            <a:r>
              <a:rPr lang="en-IN" sz="2800" dirty="0" err="1">
                <a:solidFill>
                  <a:schemeClr val="accent5"/>
                </a:solidFill>
              </a:rPr>
              <a:t>img_girl.jpg</a:t>
            </a:r>
            <a:r>
              <a:rPr lang="en-IN" sz="2800" dirty="0">
                <a:solidFill>
                  <a:schemeClr val="accent5"/>
                </a:solidFill>
              </a:rPr>
              <a:t>” alt=“Girl in a jacket” width=“500” height=“600”&gt;</a:t>
            </a:r>
          </a:p>
          <a:p>
            <a:endParaRPr lang="en-IN" sz="2800" b="1" dirty="0"/>
          </a:p>
          <a:p>
            <a:r>
              <a:rPr lang="en-IN" sz="2800" b="1" dirty="0">
                <a:solidFill>
                  <a:srgbClr val="7030A0"/>
                </a:solidFill>
              </a:rPr>
              <a:t>2. &lt;map&gt;</a:t>
            </a:r>
            <a:r>
              <a:rPr lang="en-IN" sz="2800" b="1" dirty="0"/>
              <a:t>
 An image map is defined by this tag. 
Image maps have clickable areas</a:t>
            </a:r>
          </a:p>
          <a:p>
            <a:endParaRPr lang="en-IN" sz="2800" b="1" dirty="0"/>
          </a:p>
          <a:p>
            <a:r>
              <a:rPr lang="en-IN" sz="2800" b="1" dirty="0">
                <a:solidFill>
                  <a:srgbClr val="002060"/>
                </a:solidFill>
              </a:rPr>
              <a:t>EX</a:t>
            </a:r>
            <a:r>
              <a:rPr lang="en-IN" sz="2800" b="1" dirty="0"/>
              <a:t>:</a:t>
            </a:r>
            <a:r>
              <a:rPr lang="en-IN" sz="2800" dirty="0">
                <a:solidFill>
                  <a:schemeClr val="accent5"/>
                </a:solidFill>
              </a:rPr>
              <a:t>&lt;map name=“ “&gt; </a:t>
            </a:r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607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77748-37C0-FA98-4327-7B0B916DC357}"/>
              </a:ext>
            </a:extLst>
          </p:cNvPr>
          <p:cNvSpPr txBox="1"/>
          <p:nvPr/>
        </p:nvSpPr>
        <p:spPr>
          <a:xfrm>
            <a:off x="497134" y="397299"/>
            <a:ext cx="918474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3.&lt;iframe&gt;</a:t>
            </a:r>
          </a:p>
          <a:p>
            <a:r>
              <a:rPr lang="en-IN" sz="2800" b="1" dirty="0"/>
              <a:t> With this tag, another HTML document can be embedded within the current document.</a:t>
            </a:r>
          </a:p>
          <a:p>
            <a:endParaRPr lang="en-IN" sz="2800" b="1" dirty="0"/>
          </a:p>
          <a:p>
            <a:r>
              <a:rPr lang="en-IN" sz="2800" dirty="0">
                <a:solidFill>
                  <a:srgbClr val="002060"/>
                </a:solidFill>
              </a:rPr>
              <a:t>Ex:</a:t>
            </a:r>
            <a:r>
              <a:rPr lang="en-IN" sz="2800" dirty="0">
                <a:solidFill>
                  <a:schemeClr val="accent5"/>
                </a:solidFill>
              </a:rPr>
              <a:t>&lt;iframe </a:t>
            </a:r>
            <a:r>
              <a:rPr lang="en-IN" sz="2800" dirty="0" err="1">
                <a:solidFill>
                  <a:schemeClr val="accent5"/>
                </a:solidFill>
              </a:rPr>
              <a:t>src</a:t>
            </a:r>
            <a:r>
              <a:rPr lang="en-IN" sz="2800" dirty="0">
                <a:solidFill>
                  <a:schemeClr val="accent5"/>
                </a:solidFill>
              </a:rPr>
              <a:t>=</a:t>
            </a:r>
            <a:r>
              <a:rPr lang="en-IN" sz="28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</a:t>
            </a:r>
            <a:r>
              <a:rPr lang="en-IN" sz="2800" dirty="0">
                <a:solidFill>
                  <a:schemeClr val="accent5"/>
                </a:solidFill>
              </a:rPr>
              <a:t> title=“</a:t>
            </a:r>
            <a:r>
              <a:rPr lang="en-IN" sz="2800" dirty="0" err="1">
                <a:solidFill>
                  <a:schemeClr val="accent5"/>
                </a:solidFill>
              </a:rPr>
              <a:t>instagram</a:t>
            </a:r>
            <a:r>
              <a:rPr lang="en-IN" sz="2800" dirty="0">
                <a:solidFill>
                  <a:schemeClr val="accent5"/>
                </a:solidFill>
              </a:rPr>
              <a:t> Tutorials"&gt;&lt;/iframe&gt;</a:t>
            </a:r>
          </a:p>
          <a:p>
            <a:endParaRPr lang="en-IN" sz="2800" dirty="0">
              <a:solidFill>
                <a:schemeClr val="accent5"/>
              </a:solidFill>
            </a:endParaRPr>
          </a:p>
          <a:p>
            <a:r>
              <a:rPr lang="en-IN" sz="2800" dirty="0">
                <a:solidFill>
                  <a:srgbClr val="7030A0"/>
                </a:solidFill>
              </a:rPr>
              <a:t>4.&lt;input&gt;</a:t>
            </a:r>
          </a:p>
          <a:p>
            <a:r>
              <a:rPr lang="en-IN" sz="2800" dirty="0">
                <a:solidFill>
                  <a:schemeClr val="accent5"/>
                </a:solidFill>
              </a:rPr>
              <a:t> </a:t>
            </a:r>
            <a:r>
              <a:rPr lang="en-IN" sz="2800" b="1" dirty="0"/>
              <a:t>Forms with this tags, enable the interactive controls. Input fields can be various types depending on the attribute type.</a:t>
            </a:r>
          </a:p>
          <a:p>
            <a:endParaRPr lang="en-IN" sz="2800" b="1" dirty="0"/>
          </a:p>
          <a:p>
            <a:r>
              <a:rPr lang="en-IN" sz="2800" dirty="0">
                <a:solidFill>
                  <a:srgbClr val="002060"/>
                </a:solidFill>
              </a:rPr>
              <a:t>Ex:</a:t>
            </a:r>
            <a:r>
              <a:rPr lang="en-IN" sz="2800" dirty="0">
                <a:solidFill>
                  <a:schemeClr val="accent5"/>
                </a:solidFill>
              </a:rPr>
              <a:t>&lt;input type=“button”&gt;</a:t>
            </a:r>
          </a:p>
        </p:txBody>
      </p:sp>
    </p:spTree>
    <p:extLst>
      <p:ext uri="{BB962C8B-B14F-4D97-AF65-F5344CB8AC3E}">
        <p14:creationId xmlns:p14="http://schemas.microsoft.com/office/powerpoint/2010/main" val="292692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6F379-E013-3E1C-1FCE-84D67B83CB48}"/>
              </a:ext>
            </a:extLst>
          </p:cNvPr>
          <p:cNvSpPr txBox="1"/>
          <p:nvPr/>
        </p:nvSpPr>
        <p:spPr>
          <a:xfrm>
            <a:off x="232266" y="582067"/>
            <a:ext cx="998749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5.</a:t>
            </a:r>
            <a:r>
              <a:rPr lang="en-US" sz="2800" b="1" dirty="0">
                <a:solidFill>
                  <a:srgbClr val="7030A0"/>
                </a:solidFill>
              </a:rPr>
              <a:t>&lt;form&gt;</a:t>
            </a:r>
          </a:p>
          <a:p>
            <a:r>
              <a:rPr lang="en-US" sz="2800" b="1" dirty="0"/>
              <a:t> Using this tag, HTML allow users to submit information to a website.</a:t>
            </a:r>
            <a:endParaRPr lang="en-IN" sz="2800" b="1" dirty="0"/>
          </a:p>
          <a:p>
            <a:r>
              <a:rPr lang="en-IN" sz="2800" b="1" dirty="0"/>
              <a:t> 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6.&lt;label&gt;</a:t>
            </a:r>
          </a:p>
          <a:p>
            <a:r>
              <a:rPr lang="en-IN" sz="2800" b="1" dirty="0"/>
              <a:t>	It defines a label for an input element.</a:t>
            </a:r>
          </a:p>
          <a:p>
            <a:endParaRPr lang="en-IN" sz="2800" b="1" dirty="0">
              <a:solidFill>
                <a:srgbClr val="7030A0"/>
              </a:solidFill>
            </a:endParaRPr>
          </a:p>
          <a:p>
            <a:r>
              <a:rPr lang="en-IN" sz="2800" b="1" dirty="0">
                <a:solidFill>
                  <a:srgbClr val="7030A0"/>
                </a:solidFill>
              </a:rPr>
              <a:t>7.&lt;span&gt;</a:t>
            </a:r>
          </a:p>
          <a:p>
            <a:r>
              <a:rPr lang="en-IN" sz="2800" b="1" dirty="0"/>
              <a:t>It is a generic inline HTML element for </a:t>
            </a:r>
          </a:p>
          <a:p>
            <a:r>
              <a:rPr lang="en-IN" sz="2800" b="1" dirty="0"/>
              <a:t>phrasing content, which inherently re[resents </a:t>
            </a:r>
          </a:p>
          <a:p>
            <a:r>
              <a:rPr lang="en-IN" sz="2800" b="1" dirty="0"/>
              <a:t>nothing, styles can be applied to it by grouping Elements together.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1302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48FD3D-6CCF-ED52-862C-B975D1670A52}"/>
              </a:ext>
            </a:extLst>
          </p:cNvPr>
          <p:cNvSpPr txBox="1"/>
          <p:nvPr/>
        </p:nvSpPr>
        <p:spPr>
          <a:xfrm>
            <a:off x="330064" y="268940"/>
            <a:ext cx="910732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8</a:t>
            </a:r>
            <a:r>
              <a:rPr lang="en-US" sz="2800" b="1" dirty="0">
                <a:solidFill>
                  <a:srgbClr val="7030A0"/>
                </a:solidFill>
              </a:rPr>
              <a:t>.&lt;</a:t>
            </a:r>
            <a:r>
              <a:rPr lang="en-US" sz="2800" b="1" dirty="0" err="1">
                <a:solidFill>
                  <a:srgbClr val="7030A0"/>
                </a:solidFill>
              </a:rPr>
              <a:t>wbr</a:t>
            </a:r>
            <a:r>
              <a:rPr lang="en-US" sz="2800" b="1" dirty="0">
                <a:solidFill>
                  <a:srgbClr val="7030A0"/>
                </a:solidFill>
              </a:rPr>
              <a:t>&gt;</a:t>
            </a:r>
          </a:p>
          <a:p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This tags indicates in which part of a text </a:t>
            </a:r>
          </a:p>
          <a:p>
            <a:r>
              <a:rPr lang="en-US" sz="2800" b="1" dirty="0"/>
              <a:t>it would be okay to add a line break.</a:t>
            </a:r>
            <a:endParaRPr lang="en-IN" sz="2800" b="1" dirty="0"/>
          </a:p>
          <a:p>
            <a:r>
              <a:rPr lang="en-IN" sz="2800" b="1" dirty="0"/>
              <a:t> 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9.&lt;u&gt;</a:t>
            </a:r>
          </a:p>
          <a:p>
            <a:r>
              <a:rPr lang="en-IN" sz="2800" b="1" dirty="0"/>
              <a:t>&lt;u&gt; elements represent inline text contains non-textual annotations.</a:t>
            </a:r>
          </a:p>
          <a:p>
            <a:endParaRPr lang="en-IN" sz="2800" b="1" dirty="0">
              <a:solidFill>
                <a:srgbClr val="7030A0"/>
              </a:solidFill>
            </a:endParaRPr>
          </a:p>
          <a:p>
            <a:r>
              <a:rPr lang="en-IN" sz="2800" b="1" dirty="0">
                <a:solidFill>
                  <a:srgbClr val="7030A0"/>
                </a:solidFill>
              </a:rPr>
              <a:t>10.&lt;ruby&gt;</a:t>
            </a:r>
          </a:p>
          <a:p>
            <a:r>
              <a:rPr lang="en-IN" sz="2800" b="1" dirty="0"/>
              <a:t> It is usually used to East Asian Characters’ pronunciations, and represents small annotations above, below, or next to the base.</a:t>
            </a: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19421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197C0-92FC-1A60-ED81-3160884E10E9}"/>
              </a:ext>
            </a:extLst>
          </p:cNvPr>
          <p:cNvSpPr txBox="1"/>
          <p:nvPr/>
        </p:nvSpPr>
        <p:spPr>
          <a:xfrm>
            <a:off x="366737" y="302360"/>
            <a:ext cx="968188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11.</a:t>
            </a:r>
            <a:r>
              <a:rPr lang="en-US" sz="2800" b="1" dirty="0">
                <a:solidFill>
                  <a:srgbClr val="7030A0"/>
                </a:solidFill>
              </a:rPr>
              <a:t>&lt;pre&gt;</a:t>
            </a:r>
          </a:p>
          <a:p>
            <a:r>
              <a:rPr lang="en-US" sz="2800" b="1" dirty="0"/>
              <a:t> It used to describe the block of </a:t>
            </a:r>
          </a:p>
          <a:p>
            <a:r>
              <a:rPr lang="en-US" sz="2800" b="1" dirty="0"/>
              <a:t>preformatted text, which preserves formatting </a:t>
            </a:r>
          </a:p>
          <a:p>
            <a:r>
              <a:rPr lang="en-US" sz="2800" b="1" dirty="0"/>
              <a:t>characters such as spaces, line breaks, tabs,</a:t>
            </a:r>
            <a:r>
              <a:rPr lang="en-IN" sz="2800" b="1" dirty="0" err="1"/>
              <a:t>etc</a:t>
            </a:r>
            <a:endParaRPr lang="en-IN" sz="2800" b="1" dirty="0"/>
          </a:p>
          <a:p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sz="2800" dirty="0">
                <a:solidFill>
                  <a:srgbClr val="002060"/>
                </a:solidFill>
              </a:rPr>
              <a:t>Ex:</a:t>
            </a:r>
            <a:r>
              <a:rPr lang="en-IN" sz="2800" dirty="0">
                <a:solidFill>
                  <a:schemeClr val="accent5"/>
                </a:solidFill>
              </a:rPr>
              <a:t>&lt;pre&gt; Contents... &lt;/pre&gt;</a:t>
            </a:r>
          </a:p>
          <a:p>
            <a:endParaRPr lang="en-IN" sz="2800" b="1" dirty="0">
              <a:solidFill>
                <a:srgbClr val="7030A0"/>
              </a:solidFill>
            </a:endParaRPr>
          </a:p>
          <a:p>
            <a:r>
              <a:rPr lang="en-IN" sz="2800" b="1" dirty="0">
                <a:solidFill>
                  <a:srgbClr val="7030A0"/>
                </a:solidFill>
              </a:rPr>
              <a:t>12.&lt;</a:t>
            </a:r>
            <a:r>
              <a:rPr lang="en-IN" sz="2800" b="1" dirty="0" err="1">
                <a:solidFill>
                  <a:srgbClr val="7030A0"/>
                </a:solidFill>
              </a:rPr>
              <a:t>bdi</a:t>
            </a:r>
            <a:r>
              <a:rPr lang="en-IN" sz="2800" b="1" dirty="0">
                <a:solidFill>
                  <a:srgbClr val="7030A0"/>
                </a:solidFill>
              </a:rPr>
              <a:t>&gt;</a:t>
            </a:r>
          </a:p>
          <a:p>
            <a:r>
              <a:rPr lang="en-IN" sz="2800" b="1" dirty="0"/>
              <a:t> It tells the browser's bidirectional algorithm isolate the text contained within it from other </a:t>
            </a:r>
          </a:p>
          <a:p>
            <a:r>
              <a:rPr lang="en-IN" sz="2800" b="1" dirty="0"/>
              <a:t>text in the document.</a:t>
            </a:r>
          </a:p>
          <a:p>
            <a:endParaRPr lang="en-IN" sz="2800" dirty="0">
              <a:solidFill>
                <a:srgbClr val="002060"/>
              </a:solidFill>
            </a:endParaRPr>
          </a:p>
          <a:p>
            <a:r>
              <a:rPr lang="en-IN" sz="2800" dirty="0">
                <a:solidFill>
                  <a:srgbClr val="002060"/>
                </a:solidFill>
              </a:rPr>
              <a:t>Ex:</a:t>
            </a:r>
            <a:r>
              <a:rPr lang="en-IN" sz="2800" dirty="0">
                <a:solidFill>
                  <a:schemeClr val="accent5"/>
                </a:solidFill>
              </a:rPr>
              <a:t>&lt;p&gt;&lt;</a:t>
            </a:r>
            <a:r>
              <a:rPr lang="en-IN" sz="2800" dirty="0" err="1">
                <a:solidFill>
                  <a:schemeClr val="accent5"/>
                </a:solidFill>
              </a:rPr>
              <a:t>bdo</a:t>
            </a:r>
            <a:r>
              <a:rPr lang="en-IN" sz="2800" dirty="0">
                <a:solidFill>
                  <a:schemeClr val="accent5"/>
                </a:solidFill>
              </a:rPr>
              <a:t> </a:t>
            </a:r>
            <a:r>
              <a:rPr lang="en-IN" sz="2800" dirty="0" err="1">
                <a:solidFill>
                  <a:schemeClr val="accent5"/>
                </a:solidFill>
              </a:rPr>
              <a:t>dir</a:t>
            </a:r>
            <a:r>
              <a:rPr lang="en-IN" sz="2800" dirty="0">
                <a:solidFill>
                  <a:schemeClr val="accent5"/>
                </a:solidFill>
              </a:rPr>
              <a:t>=“</a:t>
            </a:r>
            <a:r>
              <a:rPr lang="en-IN" sz="2800" dirty="0" err="1">
                <a:solidFill>
                  <a:schemeClr val="accent5"/>
                </a:solidFill>
              </a:rPr>
              <a:t>rtl</a:t>
            </a:r>
            <a:r>
              <a:rPr lang="en-IN" sz="2800" dirty="0">
                <a:solidFill>
                  <a:schemeClr val="accent5"/>
                </a:solidFill>
              </a:rPr>
              <a:t>”&gt;This text will go right
to left.&lt;/</a:t>
            </a:r>
            <a:r>
              <a:rPr lang="en-IN" sz="2800" dirty="0" err="1">
                <a:solidFill>
                  <a:schemeClr val="accent5"/>
                </a:solidFill>
              </a:rPr>
              <a:t>bdo</a:t>
            </a:r>
            <a:r>
              <a:rPr lang="en-IN" sz="2800" dirty="0">
                <a:solidFill>
                  <a:schemeClr val="accent5"/>
                </a:solidFill>
              </a:rPr>
              <a:t>&gt;&lt;/p&gt;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1472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C4E9AE-C6F5-A495-CD95-578DC18CA554}"/>
              </a:ext>
            </a:extLst>
          </p:cNvPr>
          <p:cNvSpPr txBox="1"/>
          <p:nvPr/>
        </p:nvSpPr>
        <p:spPr>
          <a:xfrm rot="10800000" flipV="1">
            <a:off x="420848" y="105877"/>
            <a:ext cx="10434595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13.&lt;cite&gt;</a:t>
            </a:r>
            <a:r>
              <a:rPr lang="en-IN" sz="2800" b="1" dirty="0"/>
              <a:t>
 It defines a title of a work.</a:t>
            </a:r>
          </a:p>
          <a:p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sz="2800" b="1" dirty="0">
                <a:solidFill>
                  <a:srgbClr val="002060"/>
                </a:solidFill>
              </a:rPr>
              <a:t>Ex:</a:t>
            </a:r>
            <a:r>
              <a:rPr lang="en-IN" sz="2800" b="1" dirty="0">
                <a:solidFill>
                  <a:schemeClr val="accent5"/>
                </a:solidFill>
              </a:rPr>
              <a:t>&lt;p&gt;&lt;cite&gt;The Scream&lt;/cite&gt; by Edward Munch. Painted in 1893.&lt;/p&gt;</a:t>
            </a:r>
          </a:p>
          <a:p>
            <a:endParaRPr lang="en-IN" sz="2800" b="1" dirty="0">
              <a:solidFill>
                <a:srgbClr val="7030A0"/>
              </a:solidFill>
            </a:endParaRPr>
          </a:p>
          <a:p>
            <a:r>
              <a:rPr lang="en-IN" sz="2800" b="1" dirty="0">
                <a:solidFill>
                  <a:srgbClr val="7030A0"/>
                </a:solidFill>
              </a:rPr>
              <a:t>14.&lt;</a:t>
            </a:r>
            <a:r>
              <a:rPr lang="en-IN" sz="2800" b="1" dirty="0" err="1">
                <a:solidFill>
                  <a:srgbClr val="7030A0"/>
                </a:solidFill>
              </a:rPr>
              <a:t>dd</a:t>
            </a:r>
            <a:r>
              <a:rPr lang="en-IN" sz="2800" b="1" dirty="0">
                <a:solidFill>
                  <a:srgbClr val="7030A0"/>
                </a:solidFill>
              </a:rPr>
              <a:t>&gt;</a:t>
            </a:r>
          </a:p>
          <a:p>
            <a:r>
              <a:rPr lang="en-IN" sz="2800" b="1" dirty="0"/>
              <a:t> It defines the description of item in the description list.</a:t>
            </a:r>
          </a:p>
          <a:p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sz="2800" b="1" dirty="0">
                <a:solidFill>
                  <a:srgbClr val="002060"/>
                </a:solidFill>
              </a:rPr>
              <a:t> Ex:</a:t>
            </a:r>
            <a:r>
              <a:rPr lang="en-IN" sz="2800" b="1" dirty="0">
                <a:solidFill>
                  <a:schemeClr val="accent5"/>
                </a:solidFill>
              </a:rPr>
              <a:t>&lt;dl&gt;
  &lt;</a:t>
            </a:r>
            <a:r>
              <a:rPr lang="en-IN" sz="2800" b="1" dirty="0" err="1">
                <a:solidFill>
                  <a:schemeClr val="accent5"/>
                </a:solidFill>
              </a:rPr>
              <a:t>dt</a:t>
            </a:r>
            <a:r>
              <a:rPr lang="en-IN" sz="2800" b="1" dirty="0">
                <a:solidFill>
                  <a:schemeClr val="accent5"/>
                </a:solidFill>
              </a:rPr>
              <a:t>&gt;Coffee&lt;/</a:t>
            </a:r>
            <a:r>
              <a:rPr lang="en-IN" sz="2800" b="1" dirty="0" err="1">
                <a:solidFill>
                  <a:schemeClr val="accent5"/>
                </a:solidFill>
              </a:rPr>
              <a:t>dt</a:t>
            </a:r>
            <a:r>
              <a:rPr lang="en-IN" sz="2800" b="1" dirty="0">
                <a:solidFill>
                  <a:schemeClr val="accent5"/>
                </a:solidFill>
              </a:rPr>
              <a:t>&gt;
  &lt;</a:t>
            </a:r>
            <a:r>
              <a:rPr lang="en-IN" sz="2800" b="1" dirty="0" err="1">
                <a:solidFill>
                  <a:schemeClr val="accent5"/>
                </a:solidFill>
              </a:rPr>
              <a:t>dd</a:t>
            </a:r>
            <a:r>
              <a:rPr lang="en-IN" sz="2800" b="1" dirty="0">
                <a:solidFill>
                  <a:schemeClr val="accent5"/>
                </a:solidFill>
              </a:rPr>
              <a:t>&gt;Black hot drink&lt;/</a:t>
            </a:r>
            <a:r>
              <a:rPr lang="en-IN" sz="2800" b="1" dirty="0" err="1">
                <a:solidFill>
                  <a:schemeClr val="accent5"/>
                </a:solidFill>
              </a:rPr>
              <a:t>dd</a:t>
            </a:r>
            <a:r>
              <a:rPr lang="en-IN" sz="2800" b="1" dirty="0">
                <a:solidFill>
                  <a:schemeClr val="accent5"/>
                </a:solidFill>
              </a:rPr>
              <a:t>&gt;
  &lt;</a:t>
            </a:r>
            <a:r>
              <a:rPr lang="en-IN" sz="2800" b="1" dirty="0" err="1">
                <a:solidFill>
                  <a:schemeClr val="accent5"/>
                </a:solidFill>
              </a:rPr>
              <a:t>dt</a:t>
            </a:r>
            <a:r>
              <a:rPr lang="en-IN" sz="2800" b="1" dirty="0">
                <a:solidFill>
                  <a:schemeClr val="accent5"/>
                </a:solidFill>
              </a:rPr>
              <a:t>&gt;Milk&lt;/</a:t>
            </a:r>
            <a:r>
              <a:rPr lang="en-IN" sz="2800" b="1" dirty="0" err="1">
                <a:solidFill>
                  <a:schemeClr val="accent5"/>
                </a:solidFill>
              </a:rPr>
              <a:t>dt</a:t>
            </a:r>
            <a:r>
              <a:rPr lang="en-IN" sz="2800" b="1" dirty="0">
                <a:solidFill>
                  <a:schemeClr val="accent5"/>
                </a:solidFill>
              </a:rPr>
              <a:t>&gt;
  &lt;</a:t>
            </a:r>
            <a:r>
              <a:rPr lang="en-IN" sz="2800" b="1" dirty="0" err="1">
                <a:solidFill>
                  <a:schemeClr val="accent5"/>
                </a:solidFill>
              </a:rPr>
              <a:t>dd</a:t>
            </a:r>
            <a:r>
              <a:rPr lang="en-IN" sz="2800" b="1" dirty="0">
                <a:solidFill>
                  <a:schemeClr val="accent5"/>
                </a:solidFill>
              </a:rPr>
              <a:t>&gt;White cold drink&lt;/</a:t>
            </a:r>
            <a:r>
              <a:rPr lang="en-IN" sz="2800" b="1" dirty="0" err="1">
                <a:solidFill>
                  <a:schemeClr val="accent5"/>
                </a:solidFill>
              </a:rPr>
              <a:t>dd</a:t>
            </a:r>
            <a:r>
              <a:rPr lang="en-IN" sz="2800" b="1" dirty="0">
                <a:solidFill>
                  <a:schemeClr val="accent5"/>
                </a:solidFill>
              </a:rPr>
              <a:t>&gt;
&lt;/dl&gt;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784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2693EB-ABE8-3623-E95D-35B4F09D5FC4}"/>
              </a:ext>
            </a:extLst>
          </p:cNvPr>
          <p:cNvSpPr txBox="1"/>
          <p:nvPr/>
        </p:nvSpPr>
        <p:spPr>
          <a:xfrm>
            <a:off x="183369" y="180127"/>
            <a:ext cx="10329786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15</a:t>
            </a:r>
            <a:r>
              <a:rPr lang="en-US" sz="2800" b="1" dirty="0">
                <a:solidFill>
                  <a:srgbClr val="7030A0"/>
                </a:solidFill>
              </a:rPr>
              <a:t>&lt;</a:t>
            </a:r>
            <a:r>
              <a:rPr lang="en-US" sz="2800" b="1" dirty="0" err="1">
                <a:solidFill>
                  <a:srgbClr val="7030A0"/>
                </a:solidFill>
              </a:rPr>
              <a:t>datalist</a:t>
            </a:r>
            <a:r>
              <a:rPr lang="en-US" sz="2800" b="1" dirty="0">
                <a:solidFill>
                  <a:srgbClr val="7030A0"/>
                </a:solidFill>
              </a:rPr>
              <a:t>&gt;</a:t>
            </a:r>
            <a:r>
              <a:rPr lang="en-IN" sz="2800" b="1" dirty="0">
                <a:solidFill>
                  <a:srgbClr val="7030A0"/>
                </a:solidFill>
              </a:rPr>
              <a:t> </a:t>
            </a:r>
          </a:p>
          <a:p>
            <a:r>
              <a:rPr lang="en-US" sz="2800" b="1" dirty="0"/>
              <a:t>It provides control to select among </a:t>
            </a:r>
          </a:p>
          <a:p>
            <a:r>
              <a:rPr lang="en-US" sz="2800" b="1" dirty="0"/>
              <a:t>multiple options as well as to submit your </a:t>
            </a:r>
            <a:r>
              <a:rPr lang="en-IN" sz="2800" b="1" dirty="0"/>
              <a:t>own new option.</a:t>
            </a:r>
          </a:p>
          <a:p>
            <a:endParaRPr lang="en-IN" sz="2800" b="1" dirty="0"/>
          </a:p>
          <a:p>
            <a:r>
              <a:rPr lang="en-IN" sz="2800" b="1" dirty="0">
                <a:solidFill>
                  <a:srgbClr val="7030A0"/>
                </a:solidFill>
              </a:rPr>
              <a:t>16.&lt;</a:t>
            </a:r>
            <a:r>
              <a:rPr lang="en-IN" sz="2800" b="1" dirty="0" err="1">
                <a:solidFill>
                  <a:srgbClr val="7030A0"/>
                </a:solidFill>
              </a:rPr>
              <a:t>fieldset</a:t>
            </a:r>
            <a:r>
              <a:rPr lang="en-IN" sz="2800" b="1" dirty="0">
                <a:solidFill>
                  <a:srgbClr val="7030A0"/>
                </a:solidFill>
              </a:rPr>
              <a:t>&gt;</a:t>
            </a:r>
          </a:p>
          <a:p>
            <a:r>
              <a:rPr lang="en-IN" sz="2800" b="1" dirty="0"/>
              <a:t> It defines a group of multiple labels and Inputs.</a:t>
            </a:r>
            <a:endParaRPr lang="en-IN" sz="2800" b="1" dirty="0">
              <a:solidFill>
                <a:schemeClr val="accent5"/>
              </a:solidFill>
            </a:endParaRPr>
          </a:p>
          <a:p>
            <a:r>
              <a:rPr lang="en-IN" sz="2800" b="1" dirty="0">
                <a:solidFill>
                  <a:srgbClr val="002060"/>
                </a:solidFill>
              </a:rPr>
              <a:t>Ex:</a:t>
            </a:r>
            <a:r>
              <a:rPr lang="en-IN" sz="2800" b="1" dirty="0">
                <a:solidFill>
                  <a:schemeClr val="accent5"/>
                </a:solidFill>
              </a:rPr>
              <a:t>&lt;body&gt;
&lt;form&gt;
  &lt;</a:t>
            </a:r>
            <a:r>
              <a:rPr lang="en-IN" sz="2800" b="1" dirty="0" err="1">
                <a:solidFill>
                  <a:schemeClr val="accent5"/>
                </a:solidFill>
              </a:rPr>
              <a:t>fieldset</a:t>
            </a:r>
            <a:r>
              <a:rPr lang="en-IN" sz="2800" b="1" dirty="0">
                <a:solidFill>
                  <a:schemeClr val="accent5"/>
                </a:solidFill>
              </a:rPr>
              <a:t>&gt;
    &lt;legend&gt;Customer Information&lt;/legend&gt;
    Name: &lt;input type=“text”&gt;&lt;</a:t>
            </a:r>
            <a:r>
              <a:rPr lang="en-IN" sz="2800" b="1" dirty="0" err="1">
                <a:solidFill>
                  <a:schemeClr val="accent5"/>
                </a:solidFill>
              </a:rPr>
              <a:t>br</a:t>
            </a:r>
            <a:r>
              <a:rPr lang="en-IN" sz="2800" b="1" dirty="0">
                <a:solidFill>
                  <a:schemeClr val="accent5"/>
                </a:solidFill>
              </a:rPr>
              <a:t>&gt;
    Address: &lt;input type=“text”&gt;&lt;</a:t>
            </a:r>
            <a:r>
              <a:rPr lang="en-IN" sz="2800" b="1" dirty="0" err="1">
                <a:solidFill>
                  <a:schemeClr val="accent5"/>
                </a:solidFill>
              </a:rPr>
              <a:t>br</a:t>
            </a:r>
            <a:r>
              <a:rPr lang="en-IN" sz="2800" b="1" dirty="0">
                <a:solidFill>
                  <a:schemeClr val="accent5"/>
                </a:solidFill>
              </a:rPr>
              <a:t>&gt;
  &lt;/</a:t>
            </a:r>
            <a:r>
              <a:rPr lang="en-IN" sz="2800" b="1" dirty="0" err="1">
                <a:solidFill>
                  <a:schemeClr val="accent5"/>
                </a:solidFill>
              </a:rPr>
              <a:t>fieldset</a:t>
            </a:r>
            <a:r>
              <a:rPr lang="en-IN" sz="2800" b="1" dirty="0">
                <a:solidFill>
                  <a:schemeClr val="accent5"/>
                </a:solidFill>
              </a:rPr>
              <a:t>&gt;</a:t>
            </a:r>
          </a:p>
          <a:p>
            <a:r>
              <a:rPr lang="en-IN" sz="2800" b="1" dirty="0">
                <a:solidFill>
                  <a:schemeClr val="accent5"/>
                </a:solidFill>
              </a:rPr>
              <a:t> &lt;/form&gt; </a:t>
            </a:r>
          </a:p>
          <a:p>
            <a:r>
              <a:rPr lang="en-IN" sz="2800" b="1" dirty="0">
                <a:solidFill>
                  <a:schemeClr val="accent5"/>
                </a:solidFill>
              </a:rPr>
              <a:t>&lt;\body&gt;</a:t>
            </a:r>
          </a:p>
          <a:p>
            <a:r>
              <a:rPr lang="en-IN" sz="2800" b="1" dirty="0">
                <a:solidFill>
                  <a:schemeClr val="accent5"/>
                </a:solidFill>
              </a:rPr>
              <a:t>
</a:t>
            </a:r>
          </a:p>
          <a:p>
            <a:r>
              <a:rPr lang="en-IN" sz="2800" b="1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021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618DB-26C4-D49B-9ED2-F1712797705D}"/>
              </a:ext>
            </a:extLst>
          </p:cNvPr>
          <p:cNvSpPr txBox="1"/>
          <p:nvPr/>
        </p:nvSpPr>
        <p:spPr>
          <a:xfrm>
            <a:off x="548296" y="489833"/>
            <a:ext cx="8302314" cy="569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</a:rPr>
              <a:t>17.</a:t>
            </a:r>
            <a:r>
              <a:rPr lang="en-US" sz="2800" b="1" dirty="0">
                <a:solidFill>
                  <a:srgbClr val="7030A0"/>
                </a:solidFill>
              </a:rPr>
              <a:t>&lt;</a:t>
            </a:r>
            <a:r>
              <a:rPr lang="en-US" sz="2800" b="1" dirty="0" err="1">
                <a:solidFill>
                  <a:srgbClr val="7030A0"/>
                </a:solidFill>
              </a:rPr>
              <a:t>thead</a:t>
            </a:r>
            <a:r>
              <a:rPr lang="en-US" sz="2800" b="1" dirty="0">
                <a:solidFill>
                  <a:srgbClr val="7030A0"/>
                </a:solidFill>
              </a:rPr>
              <a:t>&gt;</a:t>
            </a:r>
          </a:p>
          <a:p>
            <a:endParaRPr lang="en-IN" sz="2800" b="1" dirty="0"/>
          </a:p>
          <a:p>
            <a:r>
              <a:rPr lang="en-US" sz="2800" b="1" dirty="0"/>
              <a:t> It groups the head content of the table.</a:t>
            </a:r>
            <a:endParaRPr lang="en-IN" sz="2800" b="1" dirty="0"/>
          </a:p>
          <a:p>
            <a:r>
              <a:rPr lang="en-IN" sz="2800" b="1" dirty="0"/>
              <a:t> 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Ex:</a:t>
            </a:r>
            <a:r>
              <a:rPr lang="en-IN" sz="2800" b="1" dirty="0">
                <a:solidFill>
                  <a:schemeClr val="accent5"/>
                </a:solidFill>
              </a:rPr>
              <a:t>&lt;</a:t>
            </a:r>
            <a:r>
              <a:rPr lang="en-IN" sz="2800" b="1" dirty="0" err="1">
                <a:solidFill>
                  <a:schemeClr val="accent5"/>
                </a:solidFill>
              </a:rPr>
              <a:t>thead</a:t>
            </a:r>
            <a:r>
              <a:rPr lang="en-IN" sz="2800" b="1" dirty="0">
                <a:solidFill>
                  <a:schemeClr val="accent5"/>
                </a:solidFill>
              </a:rPr>
              <a:t>&gt;
// Table head Contents...
&lt;/</a:t>
            </a:r>
            <a:r>
              <a:rPr lang="en-IN" sz="2800" b="1" dirty="0" err="1">
                <a:solidFill>
                  <a:schemeClr val="accent5"/>
                </a:solidFill>
              </a:rPr>
              <a:t>thead</a:t>
            </a:r>
            <a:r>
              <a:rPr lang="en-IN" sz="2800" b="1" dirty="0">
                <a:solidFill>
                  <a:schemeClr val="accent5"/>
                </a:solidFill>
              </a:rPr>
              <a:t>&gt;</a:t>
            </a:r>
          </a:p>
          <a:p>
            <a:endParaRPr lang="en-IN" sz="2800" b="1" dirty="0">
              <a:solidFill>
                <a:srgbClr val="7030A0"/>
              </a:solidFill>
            </a:endParaRPr>
          </a:p>
          <a:p>
            <a:r>
              <a:rPr lang="en-IN" sz="2800" b="1" dirty="0">
                <a:solidFill>
                  <a:srgbClr val="7030A0"/>
                </a:solidFill>
              </a:rPr>
              <a:t>18.&lt;</a:t>
            </a:r>
            <a:r>
              <a:rPr lang="en-IN" sz="2800" b="1" dirty="0" err="1">
                <a:solidFill>
                  <a:srgbClr val="7030A0"/>
                </a:solidFill>
              </a:rPr>
              <a:t>tbody</a:t>
            </a:r>
            <a:r>
              <a:rPr lang="en-IN" sz="2800" b="1" dirty="0">
                <a:solidFill>
                  <a:srgbClr val="7030A0"/>
                </a:solidFill>
              </a:rPr>
              <a:t>&gt;</a:t>
            </a:r>
          </a:p>
          <a:p>
            <a:r>
              <a:rPr lang="en-IN" sz="2800" b="1" dirty="0"/>
              <a:t>
 It groups the body content of the table.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 </a:t>
            </a:r>
          </a:p>
          <a:p>
            <a:r>
              <a:rPr lang="en-IN" sz="2800" b="1" dirty="0">
                <a:solidFill>
                  <a:srgbClr val="002060"/>
                </a:solidFill>
              </a:rPr>
              <a:t>Ex:</a:t>
            </a:r>
            <a:r>
              <a:rPr lang="en-IN" sz="2800" b="1" dirty="0">
                <a:solidFill>
                  <a:schemeClr val="accent5"/>
                </a:solidFill>
              </a:rPr>
              <a:t>&lt;</a:t>
            </a:r>
            <a:r>
              <a:rPr lang="en-IN" sz="2800" b="1" dirty="0" err="1">
                <a:solidFill>
                  <a:schemeClr val="accent5"/>
                </a:solidFill>
              </a:rPr>
              <a:t>tbody</a:t>
            </a:r>
            <a:r>
              <a:rPr lang="en-IN" sz="2800" b="1" dirty="0">
                <a:solidFill>
                  <a:schemeClr val="accent5"/>
                </a:solidFill>
              </a:rPr>
              <a:t>&gt; // Table contents   &lt;/</a:t>
            </a:r>
            <a:r>
              <a:rPr lang="en-IN" sz="2800" b="1" dirty="0" err="1">
                <a:solidFill>
                  <a:schemeClr val="accent5"/>
                </a:solidFill>
              </a:rPr>
              <a:t>tbody</a:t>
            </a:r>
            <a:r>
              <a:rPr lang="en-IN" sz="2800" b="1" dirty="0">
                <a:solidFill>
                  <a:schemeClr val="accent5"/>
                </a:solidFill>
              </a:rPr>
              <a:t>&gt;</a:t>
            </a:r>
            <a:endParaRPr lang="en-US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03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WEB DESIGNING          HTML TAGS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DESIGNING          HTML TAGS </dc:title>
  <dc:creator>Unknown User</dc:creator>
  <cp:lastModifiedBy>919487325894</cp:lastModifiedBy>
  <cp:revision>10</cp:revision>
  <dcterms:created xsi:type="dcterms:W3CDTF">2022-08-16T11:52:52Z</dcterms:created>
  <dcterms:modified xsi:type="dcterms:W3CDTF">2022-08-16T14:17:25Z</dcterms:modified>
</cp:coreProperties>
</file>