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74" r:id="rId8"/>
    <p:sldId id="290" r:id="rId9"/>
    <p:sldId id="289"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5" r:id="rId23"/>
    <p:sldId id="276" r:id="rId24"/>
    <p:sldId id="277" r:id="rId25"/>
    <p:sldId id="278" r:id="rId26"/>
    <p:sldId id="279" r:id="rId27"/>
    <p:sldId id="280" r:id="rId28"/>
    <p:sldId id="281" r:id="rId29"/>
    <p:sldId id="282" r:id="rId30"/>
    <p:sldId id="283" r:id="rId31"/>
    <p:sldId id="291" r:id="rId32"/>
    <p:sldId id="284" r:id="rId33"/>
    <p:sldId id="286" r:id="rId34"/>
    <p:sldId id="287" r:id="rId35"/>
  </p:sldIdLst>
  <p:sldSz cx="9144000" cy="5143500" type="screen16x9"/>
  <p:notesSz cx="6858000" cy="9144000"/>
  <p:embeddedFontLst>
    <p:embeddedFont>
      <p:font typeface="Lato" panose="020F0502020204030203" pitchFamily="34" charset="0"/>
      <p:regular r:id="rId37"/>
      <p:bold r:id="rId38"/>
    </p:embeddedFont>
    <p:embeddedFont>
      <p:font typeface="Raleway"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8373FF1-06BA-4C31-A704-0DA1F05F656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44459363-7026-4085-BF71-D7C6E45AC86D}" styleName="Table_1">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guide orient="horz" pos="1620"/>
        <p:guide pos="285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Google Shape;320;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2291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c10db039c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g1c10db039cf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p3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1" name="Google Shape;11;p35"/>
          <p:cNvGrpSpPr/>
          <p:nvPr/>
        </p:nvGrpSpPr>
        <p:grpSpPr>
          <a:xfrm>
            <a:off x="830392" y="1191256"/>
            <a:ext cx="745763" cy="45826"/>
            <a:chOff x="4580561" y="2589004"/>
            <a:chExt cx="1064464" cy="25200"/>
          </a:xfrm>
        </p:grpSpPr>
        <p:sp>
          <p:nvSpPr>
            <p:cNvPr id="12" name="Google Shape;12;p3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 name="Google Shape;13;p3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4" name="Google Shape;14;p3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15" name="Google Shape;15;p35"/>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6" name="Google Shape;16;p3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44"/>
          <p:cNvGrpSpPr/>
          <p:nvPr/>
        </p:nvGrpSpPr>
        <p:grpSpPr>
          <a:xfrm>
            <a:off x="830392" y="4169130"/>
            <a:ext cx="745763" cy="45826"/>
            <a:chOff x="4580561" y="2589004"/>
            <a:chExt cx="1064464" cy="25200"/>
          </a:xfrm>
        </p:grpSpPr>
        <p:sp>
          <p:nvSpPr>
            <p:cNvPr id="75" name="Google Shape;75;p4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 name="Google Shape;76;p4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77" name="Google Shape;77;p44"/>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44"/>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0"/>
              </a:spcBef>
              <a:spcAft>
                <a:spcPts val="0"/>
              </a:spcAft>
              <a:buClr>
                <a:schemeClr val="lt1"/>
              </a:buClr>
              <a:buSzPts val="1100"/>
              <a:buChar char="○"/>
              <a:defRPr>
                <a:solidFill>
                  <a:schemeClr val="lt1"/>
                </a:solidFill>
              </a:defRPr>
            </a:lvl2pPr>
            <a:lvl3pPr marL="1371600" lvl="2" indent="-298450" algn="l">
              <a:lnSpc>
                <a:spcPct val="115000"/>
              </a:lnSpc>
              <a:spcBef>
                <a:spcPts val="0"/>
              </a:spcBef>
              <a:spcAft>
                <a:spcPts val="0"/>
              </a:spcAft>
              <a:buClr>
                <a:schemeClr val="lt1"/>
              </a:buClr>
              <a:buSzPts val="1100"/>
              <a:buChar char="■"/>
              <a:defRPr>
                <a:solidFill>
                  <a:schemeClr val="lt1"/>
                </a:solidFill>
              </a:defRPr>
            </a:lvl3pPr>
            <a:lvl4pPr marL="1828800" lvl="3" indent="-298450" algn="l">
              <a:lnSpc>
                <a:spcPct val="115000"/>
              </a:lnSpc>
              <a:spcBef>
                <a:spcPts val="0"/>
              </a:spcBef>
              <a:spcAft>
                <a:spcPts val="0"/>
              </a:spcAft>
              <a:buClr>
                <a:schemeClr val="lt1"/>
              </a:buClr>
              <a:buSzPts val="1100"/>
              <a:buChar char="●"/>
              <a:defRPr>
                <a:solidFill>
                  <a:schemeClr val="lt1"/>
                </a:solidFill>
              </a:defRPr>
            </a:lvl4pPr>
            <a:lvl5pPr marL="2286000" lvl="4" indent="-298450" algn="l">
              <a:lnSpc>
                <a:spcPct val="115000"/>
              </a:lnSpc>
              <a:spcBef>
                <a:spcPts val="0"/>
              </a:spcBef>
              <a:spcAft>
                <a:spcPts val="0"/>
              </a:spcAft>
              <a:buClr>
                <a:schemeClr val="lt1"/>
              </a:buClr>
              <a:buSzPts val="1100"/>
              <a:buChar char="○"/>
              <a:defRPr>
                <a:solidFill>
                  <a:schemeClr val="lt1"/>
                </a:solidFill>
              </a:defRPr>
            </a:lvl5pPr>
            <a:lvl6pPr marL="2743200" lvl="5" indent="-298450" algn="l">
              <a:lnSpc>
                <a:spcPct val="115000"/>
              </a:lnSpc>
              <a:spcBef>
                <a:spcPts val="0"/>
              </a:spcBef>
              <a:spcAft>
                <a:spcPts val="0"/>
              </a:spcAft>
              <a:buClr>
                <a:schemeClr val="lt1"/>
              </a:buClr>
              <a:buSzPts val="1100"/>
              <a:buChar char="■"/>
              <a:defRPr>
                <a:solidFill>
                  <a:schemeClr val="lt1"/>
                </a:solidFill>
              </a:defRPr>
            </a:lvl6pPr>
            <a:lvl7pPr marL="3200400" lvl="6" indent="-298450" algn="l">
              <a:lnSpc>
                <a:spcPct val="115000"/>
              </a:lnSpc>
              <a:spcBef>
                <a:spcPts val="0"/>
              </a:spcBef>
              <a:spcAft>
                <a:spcPts val="0"/>
              </a:spcAft>
              <a:buClr>
                <a:schemeClr val="lt1"/>
              </a:buClr>
              <a:buSzPts val="1100"/>
              <a:buChar char="●"/>
              <a:defRPr>
                <a:solidFill>
                  <a:schemeClr val="lt1"/>
                </a:solidFill>
              </a:defRPr>
            </a:lvl7pPr>
            <a:lvl8pPr marL="3657600" lvl="7" indent="-298450" algn="l">
              <a:lnSpc>
                <a:spcPct val="115000"/>
              </a:lnSpc>
              <a:spcBef>
                <a:spcPts val="0"/>
              </a:spcBef>
              <a:spcAft>
                <a:spcPts val="0"/>
              </a:spcAft>
              <a:buClr>
                <a:schemeClr val="lt1"/>
              </a:buClr>
              <a:buSzPts val="1100"/>
              <a:buChar char="○"/>
              <a:defRPr>
                <a:solidFill>
                  <a:schemeClr val="lt1"/>
                </a:solidFill>
              </a:defRPr>
            </a:lvl8pPr>
            <a:lvl9pPr marL="4114800" lvl="8" indent="-298450" algn="l">
              <a:lnSpc>
                <a:spcPct val="115000"/>
              </a:lnSpc>
              <a:spcBef>
                <a:spcPts val="0"/>
              </a:spcBef>
              <a:spcAft>
                <a:spcPts val="0"/>
              </a:spcAft>
              <a:buClr>
                <a:schemeClr val="lt1"/>
              </a:buClr>
              <a:buSzPts val="1100"/>
              <a:buChar char="■"/>
              <a:defRPr>
                <a:solidFill>
                  <a:schemeClr val="lt1"/>
                </a:solidFill>
              </a:defRPr>
            </a:lvl9pPr>
          </a:lstStyle>
          <a:p>
            <a:endParaRPr/>
          </a:p>
        </p:txBody>
      </p:sp>
      <p:sp>
        <p:nvSpPr>
          <p:cNvPr id="79" name="Google Shape;79;p4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4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7"/>
        <p:cNvGrpSpPr/>
        <p:nvPr/>
      </p:nvGrpSpPr>
      <p:grpSpPr>
        <a:xfrm>
          <a:off x="0" y="0"/>
          <a:ext cx="0" cy="0"/>
          <a:chOff x="0" y="0"/>
          <a:chExt cx="0" cy="0"/>
        </a:xfrm>
      </p:grpSpPr>
      <p:sp>
        <p:nvSpPr>
          <p:cNvPr id="18" name="Google Shape;18;p36"/>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9" name="Google Shape;19;p36"/>
          <p:cNvGrpSpPr/>
          <p:nvPr/>
        </p:nvGrpSpPr>
        <p:grpSpPr>
          <a:xfrm>
            <a:off x="830392" y="1191256"/>
            <a:ext cx="745763" cy="45826"/>
            <a:chOff x="4580561" y="2589004"/>
            <a:chExt cx="1064464" cy="25200"/>
          </a:xfrm>
        </p:grpSpPr>
        <p:sp>
          <p:nvSpPr>
            <p:cNvPr id="20" name="Google Shape;20;p3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 name="Google Shape;21;p3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2" name="Google Shape;22;p36"/>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23" name="Google Shape;23;p36"/>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24" name="Google Shape;24;p3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5"/>
        <p:cNvGrpSpPr/>
        <p:nvPr/>
      </p:nvGrpSpPr>
      <p:grpSpPr>
        <a:xfrm>
          <a:off x="0" y="0"/>
          <a:ext cx="0" cy="0"/>
          <a:chOff x="0" y="0"/>
          <a:chExt cx="0" cy="0"/>
        </a:xfrm>
      </p:grpSpPr>
      <p:grpSp>
        <p:nvGrpSpPr>
          <p:cNvPr id="26" name="Google Shape;26;p37"/>
          <p:cNvGrpSpPr/>
          <p:nvPr/>
        </p:nvGrpSpPr>
        <p:grpSpPr>
          <a:xfrm>
            <a:off x="830392" y="1191256"/>
            <a:ext cx="745763" cy="45826"/>
            <a:chOff x="4580561" y="2589004"/>
            <a:chExt cx="1064464" cy="25200"/>
          </a:xfrm>
        </p:grpSpPr>
        <p:sp>
          <p:nvSpPr>
            <p:cNvPr id="27" name="Google Shape;27;p3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 name="Google Shape;28;p37"/>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9" name="Google Shape;29;p37"/>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0" name="Google Shape;30;p3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3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3" name="Google Shape;33;p38"/>
          <p:cNvGrpSpPr/>
          <p:nvPr/>
        </p:nvGrpSpPr>
        <p:grpSpPr>
          <a:xfrm>
            <a:off x="830392" y="1191256"/>
            <a:ext cx="745763" cy="45826"/>
            <a:chOff x="4580561" y="2589004"/>
            <a:chExt cx="1064464" cy="25200"/>
          </a:xfrm>
        </p:grpSpPr>
        <p:sp>
          <p:nvSpPr>
            <p:cNvPr id="34" name="Google Shape;34;p3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 name="Google Shape;35;p3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6" name="Google Shape;36;p38"/>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37" name="Google Shape;37;p38"/>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8" name="Google Shape;38;p38"/>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9" name="Google Shape;39;p3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3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42" name="Google Shape;42;p39"/>
          <p:cNvGrpSpPr/>
          <p:nvPr/>
        </p:nvGrpSpPr>
        <p:grpSpPr>
          <a:xfrm>
            <a:off x="830392" y="1191256"/>
            <a:ext cx="745763" cy="45826"/>
            <a:chOff x="4580561" y="2589004"/>
            <a:chExt cx="1064464" cy="25200"/>
          </a:xfrm>
        </p:grpSpPr>
        <p:sp>
          <p:nvSpPr>
            <p:cNvPr id="43" name="Google Shape;43;p3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 name="Google Shape;44;p3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5" name="Google Shape;45;p39"/>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46" name="Google Shape;46;p3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40"/>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49" name="Google Shape;49;p40"/>
          <p:cNvGrpSpPr/>
          <p:nvPr/>
        </p:nvGrpSpPr>
        <p:grpSpPr>
          <a:xfrm>
            <a:off x="830392" y="1191256"/>
            <a:ext cx="745763" cy="45826"/>
            <a:chOff x="4580561" y="2589004"/>
            <a:chExt cx="1064464" cy="25200"/>
          </a:xfrm>
        </p:grpSpPr>
        <p:sp>
          <p:nvSpPr>
            <p:cNvPr id="50" name="Google Shape;50;p4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 name="Google Shape;51;p4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2" name="Google Shape;52;p40"/>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53" name="Google Shape;53;p40"/>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4" name="Google Shape;54;p4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41"/>
          <p:cNvGrpSpPr/>
          <p:nvPr/>
        </p:nvGrpSpPr>
        <p:grpSpPr>
          <a:xfrm>
            <a:off x="830392" y="4169130"/>
            <a:ext cx="745763" cy="45826"/>
            <a:chOff x="4580561" y="2589004"/>
            <a:chExt cx="1064464" cy="25200"/>
          </a:xfrm>
        </p:grpSpPr>
        <p:sp>
          <p:nvSpPr>
            <p:cNvPr id="57" name="Google Shape;57;p4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 name="Google Shape;58;p4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9" name="Google Shape;59;p41"/>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60" name="Google Shape;60;p4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42"/>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63" name="Google Shape;63;p42"/>
          <p:cNvGrpSpPr/>
          <p:nvPr/>
        </p:nvGrpSpPr>
        <p:grpSpPr>
          <a:xfrm>
            <a:off x="830392" y="1191256"/>
            <a:ext cx="745763" cy="45826"/>
            <a:chOff x="4580561" y="2589004"/>
            <a:chExt cx="1064464" cy="25200"/>
          </a:xfrm>
        </p:grpSpPr>
        <p:sp>
          <p:nvSpPr>
            <p:cNvPr id="64" name="Google Shape;64;p4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 name="Google Shape;65;p4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66" name="Google Shape;66;p42"/>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67" name="Google Shape;67;p42"/>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68" name="Google Shape;68;p42"/>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9" name="Google Shape;69;p4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43"/>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72" name="Google Shape;72;p4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endParaRPr/>
          </a:p>
        </p:txBody>
      </p:sp>
      <p:sp>
        <p:nvSpPr>
          <p:cNvPr id="7" name="Google Shape;7;p3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accent1"/>
              </a:buClr>
              <a:buSzPts val="1300"/>
              <a:buFont typeface="Lato" panose="020F0502020204030203"/>
              <a:buChar char="●"/>
              <a:defRPr sz="13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914400" marR="0" lvl="1"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1371600" marR="0" lvl="2"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1828800" marR="0" lvl="3"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2286000" marR="0" lvl="4"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2743200" marR="0" lvl="5"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3200400" marR="0" lvl="6"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3657600" marR="0" lvl="7"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4114800" marR="0" lvl="8"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endParaRPr/>
          </a:p>
        </p:txBody>
      </p:sp>
      <p:sp>
        <p:nvSpPr>
          <p:cNvPr id="8" name="Google Shape;8;p3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hyperlink" Target="https://en.wikipedia.org/wiki/IntelliJ_IDEA"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hyperlink" Target="https://en.wikipedia.org/wiki/PostgreSQL" TargetMode="External"/><Relationship Id="rId5" Type="http://schemas.openxmlformats.org/officeDocument/2006/relationships/image" Target="../media/image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cryptobook.nakov.com/digital-signatures" TargetMode="Externa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txBox="1">
            <a:spLocks noGrp="1"/>
          </p:cNvSpPr>
          <p:nvPr>
            <p:ph type="subTitle" idx="4294967295"/>
          </p:nvPr>
        </p:nvSpPr>
        <p:spPr>
          <a:xfrm>
            <a:off x="792450" y="1145400"/>
            <a:ext cx="7688100" cy="3845700"/>
          </a:xfrm>
          <a:prstGeom prst="rect">
            <a:avLst/>
          </a:prstGeom>
          <a:noFill/>
          <a:ln>
            <a:noFill/>
          </a:ln>
        </p:spPr>
        <p:txBody>
          <a:bodyPr spcFirstLastPara="1" wrap="square" lIns="91425" tIns="91425" rIns="91425" bIns="91425" anchor="t" anchorCtr="0">
            <a:noAutofit/>
          </a:bodyPr>
          <a:lstStyle/>
          <a:p>
            <a:pPr marL="0" marR="0" lvl="0" indent="0" algn="ctr" rtl="0">
              <a:lnSpc>
                <a:spcPct val="80000"/>
              </a:lnSpc>
              <a:spcBef>
                <a:spcPts val="0"/>
              </a:spcBef>
              <a:spcAft>
                <a:spcPts val="0"/>
              </a:spcAft>
              <a:buClr>
                <a:schemeClr val="accent1"/>
              </a:buClr>
              <a:buSzPts val="935"/>
              <a:buFont typeface="Lato" panose="020F0502020204030203"/>
              <a:buNone/>
            </a:pPr>
            <a:r>
              <a:rPr lang="en-GB" sz="23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Final review on M</a:t>
            </a:r>
            <a:r>
              <a:rPr lang="en-US" altLang="en-GB" sz="2300" b="1" i="0" u="none" strike="noStrike" cap="none"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ajor</a:t>
            </a:r>
            <a:r>
              <a:rPr lang="en-GB" sz="23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Project </a:t>
            </a:r>
            <a:endParaRPr sz="23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80000"/>
              </a:lnSpc>
              <a:spcBef>
                <a:spcPts val="1200"/>
              </a:spcBef>
              <a:spcAft>
                <a:spcPts val="0"/>
              </a:spcAft>
              <a:buClr>
                <a:schemeClr val="accent1"/>
              </a:buClr>
              <a:buSzPts val="935"/>
              <a:buFont typeface="Lato" panose="020F0502020204030203"/>
              <a:buNone/>
            </a:pPr>
            <a:r>
              <a:rPr lang="en-GB" sz="23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“Attribute Based Access Control using Blockchain”</a:t>
            </a:r>
            <a:endParaRPr sz="23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80000"/>
              </a:lnSpc>
              <a:spcBef>
                <a:spcPts val="1200"/>
              </a:spcBef>
              <a:spcAft>
                <a:spcPts val="0"/>
              </a:spcAft>
              <a:buClr>
                <a:schemeClr val="accent1"/>
              </a:buClr>
              <a:buSzPts val="935"/>
              <a:buFont typeface="Lato" panose="020F0502020204030203"/>
              <a:buNone/>
            </a:pPr>
            <a:endParaRPr sz="1400" b="1" i="0" u="none" strike="noStrike" cap="none" dirty="0">
              <a:solidFill>
                <a:schemeClr val="accent1"/>
              </a:solidFill>
              <a:latin typeface="Lato" panose="020F0502020204030203"/>
              <a:ea typeface="Lato" panose="020F0502020204030203"/>
              <a:cs typeface="Lato" panose="020F0502020204030203"/>
              <a:sym typeface="Lato" panose="020F0502020204030203"/>
            </a:endParaRPr>
          </a:p>
          <a:p>
            <a:pPr marL="0" marR="0" lvl="0" indent="0" algn="ctr" rtl="0">
              <a:lnSpc>
                <a:spcPct val="80000"/>
              </a:lnSpc>
              <a:spcBef>
                <a:spcPts val="1200"/>
              </a:spcBef>
              <a:spcAft>
                <a:spcPts val="0"/>
              </a:spcAft>
              <a:buClr>
                <a:schemeClr val="accent1"/>
              </a:buClr>
              <a:buSzPts val="935"/>
              <a:buFont typeface="Lato" panose="020F0502020204030203"/>
              <a:buNone/>
            </a:pPr>
            <a:endParaRPr sz="1400" b="1" i="0" u="none" strike="noStrike" cap="none" dirty="0">
              <a:solidFill>
                <a:schemeClr val="accent1"/>
              </a:solidFill>
              <a:latin typeface="Lato" panose="020F0502020204030203"/>
              <a:ea typeface="Lato" panose="020F0502020204030203"/>
              <a:cs typeface="Lato" panose="020F0502020204030203"/>
              <a:sym typeface="Lato" panose="020F0502020204030203"/>
            </a:endParaRPr>
          </a:p>
          <a:p>
            <a:pPr marL="0" marR="0" lvl="0" indent="0" algn="ctr" rtl="0">
              <a:lnSpc>
                <a:spcPct val="100000"/>
              </a:lnSpc>
              <a:spcBef>
                <a:spcPts val="1200"/>
              </a:spcBef>
              <a:spcAft>
                <a:spcPts val="0"/>
              </a:spcAft>
              <a:buClr>
                <a:schemeClr val="accent1"/>
              </a:buClr>
              <a:buSzPts val="935"/>
              <a:buFont typeface="Lato" panose="020F0502020204030203"/>
              <a:buNone/>
            </a:pPr>
            <a:r>
              <a:rPr lang="en-GB" sz="1400" b="1" i="0" u="none" strike="noStrike" cap="none" dirty="0">
                <a:solidFill>
                  <a:schemeClr val="accent1"/>
                </a:solidFill>
                <a:latin typeface="Lato" panose="020F0502020204030203"/>
                <a:ea typeface="Lato" panose="020F0502020204030203"/>
                <a:cs typeface="Lato" panose="020F0502020204030203"/>
                <a:sym typeface="Lato" panose="020F0502020204030203"/>
              </a:rPr>
              <a:t>Rajesh S M </a:t>
            </a:r>
            <a:endParaRPr sz="1400" b="1" i="0" u="none" strike="noStrike" cap="none" dirty="0">
              <a:solidFill>
                <a:schemeClr val="accent1"/>
              </a:solidFill>
              <a:latin typeface="Lato" panose="020F0502020204030203"/>
              <a:ea typeface="Lato" panose="020F0502020204030203"/>
              <a:cs typeface="Lato" panose="020F0502020204030203"/>
              <a:sym typeface="Lato" panose="020F0502020204030203"/>
            </a:endParaRPr>
          </a:p>
          <a:p>
            <a:pPr marL="0" marR="0" lvl="0" indent="0" algn="ctr" rtl="0">
              <a:lnSpc>
                <a:spcPct val="100000"/>
              </a:lnSpc>
              <a:spcBef>
                <a:spcPts val="0"/>
              </a:spcBef>
              <a:spcAft>
                <a:spcPts val="0"/>
              </a:spcAft>
              <a:buClr>
                <a:schemeClr val="accent1"/>
              </a:buClr>
              <a:buSzPts val="935"/>
              <a:buFont typeface="Lato" panose="020F0502020204030203"/>
              <a:buNone/>
            </a:pPr>
            <a:endParaRPr lang="en-GB" sz="14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accent1"/>
              </a:buClr>
              <a:buSzPts val="935"/>
              <a:buFont typeface="Lato" panose="020F0502020204030203"/>
              <a:buNone/>
            </a:pPr>
            <a:r>
              <a:rPr lang="en-GB" sz="14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By:</a:t>
            </a:r>
            <a:endParaRPr sz="14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accent1"/>
              </a:buClr>
              <a:buSzPts val="935"/>
              <a:buFont typeface="Lato" panose="020F0502020204030203"/>
              <a:buNone/>
            </a:pPr>
            <a:endParaRPr sz="1400" b="1" i="0" u="none" strike="noStrike" cap="none" dirty="0">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80000"/>
              </a:lnSpc>
              <a:spcBef>
                <a:spcPts val="0"/>
              </a:spcBef>
              <a:spcAft>
                <a:spcPts val="0"/>
              </a:spcAft>
              <a:buClr>
                <a:schemeClr val="accent1"/>
              </a:buClr>
              <a:buSzPts val="935"/>
              <a:buFont typeface="Lato" panose="020F0502020204030203"/>
              <a:buNone/>
            </a:pPr>
            <a:r>
              <a:rPr lang="en-GB" sz="12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Sujith Reddy M		321910304034</a:t>
            </a:r>
            <a:endParaRPr sz="12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80000"/>
              </a:lnSpc>
              <a:spcBef>
                <a:spcPts val="1200"/>
              </a:spcBef>
              <a:spcAft>
                <a:spcPts val="0"/>
              </a:spcAft>
              <a:buClr>
                <a:schemeClr val="accent1"/>
              </a:buClr>
              <a:buSzPts val="935"/>
              <a:buFont typeface="Lato" panose="020F0502020204030203"/>
              <a:buNone/>
            </a:pPr>
            <a:r>
              <a:rPr lang="en-GB" sz="12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Sathish Kumar H S		321910304035</a:t>
            </a:r>
          </a:p>
          <a:p>
            <a:pPr marL="0" marR="0" lvl="0" indent="0" algn="l" rtl="0">
              <a:lnSpc>
                <a:spcPct val="80000"/>
              </a:lnSpc>
              <a:spcBef>
                <a:spcPts val="1200"/>
              </a:spcBef>
              <a:spcAft>
                <a:spcPts val="0"/>
              </a:spcAft>
              <a:buClr>
                <a:schemeClr val="accent1"/>
              </a:buClr>
              <a:buSzPts val="935"/>
              <a:buFont typeface="Lato" panose="020F0502020204030203"/>
              <a:buNone/>
            </a:pPr>
            <a:r>
              <a:rPr lang="en-US" altLang="en-GB" sz="1200" b="0" i="0" u="none" strike="noStrike" cap="none"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Tejashwini</a:t>
            </a:r>
            <a:r>
              <a:rPr lang="en-US" altLang="en-GB" sz="12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P			321910304048</a:t>
            </a:r>
            <a:endParaRPr sz="12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80000"/>
              </a:lnSpc>
              <a:spcBef>
                <a:spcPts val="1200"/>
              </a:spcBef>
              <a:spcAft>
                <a:spcPts val="0"/>
              </a:spcAft>
              <a:buClr>
                <a:schemeClr val="accent1"/>
              </a:buClr>
              <a:buSzPts val="935"/>
              <a:buFont typeface="Lato" panose="020F0502020204030203"/>
              <a:buNone/>
            </a:pPr>
            <a:r>
              <a:rPr lang="en-GB" sz="12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Kartik Patil			321910304055</a:t>
            </a:r>
            <a:endParaRPr sz="12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80000"/>
              </a:lnSpc>
              <a:spcBef>
                <a:spcPts val="1200"/>
              </a:spcBef>
              <a:spcAft>
                <a:spcPts val="1200"/>
              </a:spcAft>
              <a:buClr>
                <a:schemeClr val="accent1"/>
              </a:buClr>
              <a:buSzPts val="935"/>
              <a:buFont typeface="Lato" panose="020F0502020204030203"/>
              <a:buNone/>
            </a:pPr>
            <a:r>
              <a:rPr lang="en-GB" sz="1200" b="0" i="0" u="none" strike="noStrike" cap="none"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Damera</a:t>
            </a:r>
            <a:r>
              <a:rPr lang="en-GB" sz="12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Dinesh		321910304060</a:t>
            </a:r>
          </a:p>
          <a:p>
            <a:pPr marL="0" marR="0" lvl="0" indent="0" algn="l" rtl="0">
              <a:lnSpc>
                <a:spcPct val="80000"/>
              </a:lnSpc>
              <a:spcBef>
                <a:spcPts val="1200"/>
              </a:spcBef>
              <a:spcAft>
                <a:spcPts val="1200"/>
              </a:spcAft>
              <a:buClr>
                <a:schemeClr val="accent1"/>
              </a:buClr>
              <a:buSzPts val="935"/>
              <a:buFont typeface="Lato" panose="020F0502020204030203"/>
              <a:buNone/>
            </a:pPr>
            <a:endParaRPr sz="12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87" name="Google Shape;87;p1"/>
          <p:cNvPicPr preferRelativeResize="0"/>
          <p:nvPr/>
        </p:nvPicPr>
        <p:blipFill rotWithShape="1">
          <a:blip r:embed="rId3"/>
          <a:srcRect/>
          <a:stretch>
            <a:fillRect/>
          </a:stretch>
        </p:blipFill>
        <p:spPr>
          <a:xfrm>
            <a:off x="7452250" y="0"/>
            <a:ext cx="1691750" cy="508200"/>
          </a:xfrm>
          <a:prstGeom prst="rect">
            <a:avLst/>
          </a:prstGeom>
          <a:noFill/>
          <a:ln>
            <a:noFill/>
          </a:ln>
        </p:spPr>
      </p:pic>
      <p:sp>
        <p:nvSpPr>
          <p:cNvPr id="88" name="Google Shape;8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1</a:t>
            </a:fld>
            <a:endParaRPr lang="en-GB"/>
          </a:p>
        </p:txBody>
      </p:sp>
      <p:pic>
        <p:nvPicPr>
          <p:cNvPr id="89" name="Google Shape;89;p1"/>
          <p:cNvPicPr preferRelativeResize="0"/>
          <p:nvPr/>
        </p:nvPicPr>
        <p:blipFill rotWithShape="1">
          <a:blip r:embed="rId4"/>
          <a:srcRect/>
          <a:stretch>
            <a:fillRect/>
          </a:stretch>
        </p:blipFill>
        <p:spPr>
          <a:xfrm>
            <a:off x="4047663" y="2090225"/>
            <a:ext cx="1177675" cy="1123700"/>
          </a:xfrm>
          <a:prstGeom prst="rect">
            <a:avLst/>
          </a:prstGeom>
          <a:noFill/>
          <a:ln>
            <a:noFill/>
          </a:ln>
        </p:spPr>
      </p:pic>
      <p:sp>
        <p:nvSpPr>
          <p:cNvPr id="90" name="Google Shape;90;p1"/>
          <p:cNvSpPr txBox="1"/>
          <p:nvPr/>
        </p:nvSpPr>
        <p:spPr>
          <a:xfrm>
            <a:off x="5977035" y="3712485"/>
            <a:ext cx="2709000" cy="14316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1400"/>
              </a:spcBef>
              <a:spcAft>
                <a:spcPts val="0"/>
              </a:spcAft>
              <a:buClr>
                <a:srgbClr val="000000"/>
              </a:buClr>
              <a:buSzPts val="1200"/>
              <a:buFont typeface="Arial" panose="020B0604020202020204"/>
              <a:buNone/>
            </a:pPr>
            <a:r>
              <a:rPr lang="en-GB"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Under the Guidance of</a:t>
            </a:r>
            <a:endParaRPr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457200" algn="l" rtl="0">
              <a:lnSpc>
                <a:spcPct val="115000"/>
              </a:lnSpc>
              <a:spcBef>
                <a:spcPts val="0"/>
              </a:spcBef>
              <a:spcAft>
                <a:spcPts val="0"/>
              </a:spcAft>
              <a:buClr>
                <a:srgbClr val="000000"/>
              </a:buClr>
              <a:buSzPts val="935"/>
              <a:buFont typeface="Arial" panose="020B0604020202020204"/>
              <a:buNone/>
            </a:pPr>
            <a:r>
              <a:rPr lang="en-GB" sz="1200" b="0" i="0" u="none" strike="noStrike" cap="none">
                <a:solidFill>
                  <a:srgbClr val="000000"/>
                </a:solidFill>
                <a:latin typeface="Lato" panose="020F0502020204030203"/>
                <a:ea typeface="Lato" panose="020F0502020204030203"/>
                <a:cs typeface="Lato" panose="020F0502020204030203"/>
                <a:sym typeface="Lato" panose="020F0502020204030203"/>
              </a:rPr>
              <a:t>Rajesh S M </a:t>
            </a:r>
            <a:endParaRPr sz="12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ctr" rtl="0">
              <a:lnSpc>
                <a:spcPct val="115000"/>
              </a:lnSpc>
              <a:spcBef>
                <a:spcPts val="0"/>
              </a:spcBef>
              <a:spcAft>
                <a:spcPts val="0"/>
              </a:spcAft>
              <a:buClr>
                <a:srgbClr val="000000"/>
              </a:buClr>
              <a:buSzPts val="1200"/>
              <a:buFont typeface="Arial" panose="020B0604020202020204"/>
              <a:buNone/>
            </a:pPr>
            <a:r>
              <a:rPr lang="en-GB" sz="1200" b="0" i="0" u="none" strike="noStrike" cap="none">
                <a:solidFill>
                  <a:srgbClr val="000000"/>
                </a:solidFill>
                <a:latin typeface="Lato" panose="020F0502020204030203"/>
                <a:ea typeface="Lato" panose="020F0502020204030203"/>
                <a:cs typeface="Lato" panose="020F0502020204030203"/>
                <a:sym typeface="Lato" panose="020F0502020204030203"/>
              </a:rPr>
              <a:t>Assistant Professor</a:t>
            </a:r>
            <a:endParaRPr sz="12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ctr" rtl="0">
              <a:lnSpc>
                <a:spcPct val="115000"/>
              </a:lnSpc>
              <a:spcBef>
                <a:spcPts val="0"/>
              </a:spcBef>
              <a:spcAft>
                <a:spcPts val="0"/>
              </a:spcAft>
              <a:buClr>
                <a:srgbClr val="000000"/>
              </a:buClr>
              <a:buSzPts val="1200"/>
              <a:buFont typeface="Arial" panose="020B0604020202020204"/>
              <a:buNone/>
            </a:pPr>
            <a:r>
              <a:rPr lang="en-GB" sz="1200" b="0" i="0" u="none" strike="noStrike" cap="none">
                <a:solidFill>
                  <a:srgbClr val="000000"/>
                </a:solidFill>
                <a:latin typeface="Lato" panose="020F0502020204030203"/>
                <a:ea typeface="Lato" panose="020F0502020204030203"/>
                <a:cs typeface="Lato" panose="020F0502020204030203"/>
                <a:sym typeface="Lato" panose="020F0502020204030203"/>
              </a:rPr>
              <a:t>Department of CSE </a:t>
            </a:r>
            <a:endParaRPr sz="12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ctr" rtl="0">
              <a:lnSpc>
                <a:spcPct val="115000"/>
              </a:lnSpc>
              <a:spcBef>
                <a:spcPts val="0"/>
              </a:spcBef>
              <a:spcAft>
                <a:spcPts val="0"/>
              </a:spcAft>
              <a:buClr>
                <a:srgbClr val="000000"/>
              </a:buClr>
              <a:buSzPts val="935"/>
              <a:buFont typeface="Arial" panose="020B0604020202020204"/>
              <a:buNone/>
            </a:pPr>
            <a:r>
              <a:rPr lang="en-GB" sz="1200" b="0" i="0" u="none" strike="noStrike" cap="none">
                <a:solidFill>
                  <a:srgbClr val="000000"/>
                </a:solidFill>
                <a:latin typeface="Lato" panose="020F0502020204030203"/>
                <a:ea typeface="Lato" panose="020F0502020204030203"/>
                <a:cs typeface="Lato" panose="020F0502020204030203"/>
                <a:sym typeface="Lato" panose="020F0502020204030203"/>
              </a:rPr>
              <a:t>GITAM University Bengalur</a:t>
            </a:r>
            <a:r>
              <a:rPr lang="en-GB" sz="1200" b="1" i="0" u="none" strike="noStrike" cap="none">
                <a:solidFill>
                  <a:schemeClr val="dk2"/>
                </a:solidFill>
                <a:latin typeface="Lato" panose="020F0502020204030203"/>
                <a:ea typeface="Lato" panose="020F0502020204030203"/>
                <a:cs typeface="Lato" panose="020F0502020204030203"/>
                <a:sym typeface="Lato" panose="020F0502020204030203"/>
              </a:rPr>
              <a:t>u</a:t>
            </a:r>
            <a:endParaRPr sz="1200" b="1" i="0" u="none" strike="noStrike" cap="none">
              <a:solidFill>
                <a:schemeClr val="dk2"/>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0"/>
              </a:spcBef>
              <a:spcAft>
                <a:spcPts val="0"/>
              </a:spcAft>
              <a:buClr>
                <a:srgbClr val="000000"/>
              </a:buClr>
              <a:buSzPts val="1200"/>
              <a:buFont typeface="Arial" panose="020B0604020202020204"/>
              <a:buNone/>
            </a:pPr>
            <a:endParaRPr sz="12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graphicFrame>
        <p:nvGraphicFramePr>
          <p:cNvPr id="140" name="Google Shape;140;p7"/>
          <p:cNvGraphicFramePr/>
          <p:nvPr/>
        </p:nvGraphicFramePr>
        <p:xfrm>
          <a:off x="398925" y="2122950"/>
          <a:ext cx="8356975" cy="2089375"/>
        </p:xfrm>
        <a:graphic>
          <a:graphicData uri="http://schemas.openxmlformats.org/drawingml/2006/table">
            <a:tbl>
              <a:tblPr bandRow="1">
                <a:noFill/>
                <a:tableStyleId>{A8373FF1-06BA-4C31-A704-0DA1F05F6563}</a:tableStyleId>
              </a:tblPr>
              <a:tblGrid>
                <a:gridCol w="2784225">
                  <a:extLst>
                    <a:ext uri="{9D8B030D-6E8A-4147-A177-3AD203B41FA5}">
                      <a16:colId xmlns:a16="http://schemas.microsoft.com/office/drawing/2014/main" val="20000"/>
                    </a:ext>
                  </a:extLst>
                </a:gridCol>
                <a:gridCol w="1369250">
                  <a:extLst>
                    <a:ext uri="{9D8B030D-6E8A-4147-A177-3AD203B41FA5}">
                      <a16:colId xmlns:a16="http://schemas.microsoft.com/office/drawing/2014/main" val="20001"/>
                    </a:ext>
                  </a:extLst>
                </a:gridCol>
                <a:gridCol w="1842200">
                  <a:extLst>
                    <a:ext uri="{9D8B030D-6E8A-4147-A177-3AD203B41FA5}">
                      <a16:colId xmlns:a16="http://schemas.microsoft.com/office/drawing/2014/main" val="20002"/>
                    </a:ext>
                  </a:extLst>
                </a:gridCol>
                <a:gridCol w="2361300">
                  <a:extLst>
                    <a:ext uri="{9D8B030D-6E8A-4147-A177-3AD203B41FA5}">
                      <a16:colId xmlns:a16="http://schemas.microsoft.com/office/drawing/2014/main" val="20003"/>
                    </a:ext>
                  </a:extLst>
                </a:gridCol>
              </a:tblGrid>
              <a:tr h="405750">
                <a:tc>
                  <a:txBody>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GB" sz="1200" u="none" strike="noStrike" cap="none">
                          <a:latin typeface="Times New Roman" panose="02020603050405020304"/>
                          <a:ea typeface="Times New Roman" panose="02020603050405020304"/>
                          <a:cs typeface="Times New Roman" panose="02020603050405020304"/>
                          <a:sym typeface="Times New Roman" panose="02020603050405020304"/>
                        </a:rPr>
                        <a:t>Authors Name, Journal Name, Vol., Year, Page, </a:t>
                      </a:r>
                      <a:r>
                        <a:rPr lang="en-GB" sz="1200">
                          <a:latin typeface="Times New Roman" panose="02020603050405020304"/>
                          <a:ea typeface="Times New Roman" panose="02020603050405020304"/>
                          <a:cs typeface="Times New Roman" panose="02020603050405020304"/>
                          <a:sym typeface="Times New Roman" panose="02020603050405020304"/>
                        </a:rPr>
                        <a:t>Title of the Paper</a:t>
                      </a:r>
                      <a:endParaRPr sz="12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17150" marR="17150" marT="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999999"/>
                    </a:solidFill>
                  </a:tcPr>
                </a:tc>
                <a:tc>
                  <a:txBody>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GB" sz="1200" u="none" strike="noStrike" cap="none">
                          <a:latin typeface="Times New Roman" panose="02020603050405020304"/>
                          <a:ea typeface="Times New Roman" panose="02020603050405020304"/>
                          <a:cs typeface="Times New Roman" panose="02020603050405020304"/>
                          <a:sym typeface="Times New Roman" panose="02020603050405020304"/>
                        </a:rPr>
                        <a:t>Inference</a:t>
                      </a:r>
                      <a:endParaRPr sz="12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17150" marR="17150" marT="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999999"/>
                    </a:solidFill>
                  </a:tcPr>
                </a:tc>
                <a:tc>
                  <a:txBody>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GB" sz="1200" u="none" strike="noStrike" cap="none">
                          <a:latin typeface="Times New Roman" panose="02020603050405020304"/>
                          <a:ea typeface="Times New Roman" panose="02020603050405020304"/>
                          <a:cs typeface="Times New Roman" panose="02020603050405020304"/>
                          <a:sym typeface="Times New Roman" panose="02020603050405020304"/>
                        </a:rPr>
                        <a:t>Research Gap</a:t>
                      </a:r>
                      <a:endParaRPr sz="12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17150" marR="17150" marT="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999999"/>
                    </a:solidFill>
                  </a:tcPr>
                </a:tc>
                <a:tc>
                  <a:txBody>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GB" sz="1200" u="none" strike="noStrike" cap="none">
                          <a:latin typeface="Times New Roman" panose="02020603050405020304"/>
                          <a:ea typeface="Times New Roman" panose="02020603050405020304"/>
                          <a:cs typeface="Times New Roman" panose="02020603050405020304"/>
                          <a:sym typeface="Times New Roman" panose="02020603050405020304"/>
                        </a:rPr>
                        <a:t>Relevance with the present work</a:t>
                      </a:r>
                      <a:endParaRPr sz="12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17150" marR="17150" marT="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1683625">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rPr>
                        <a:t>W. Liang, M. Tang, J. Long, X. Peng, J. Xu, and K.-C. Li, ‘‘A secure fabric blockchain-based data transmission technique for industrial Internet-of-Things,’’ IEEE Trans. Ind. Inf., vol. 15, no. 6, pp. 3582–3592, Jun. 2019</a:t>
                      </a:r>
                      <a:endParaRPr sz="120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rgbClr val="000000"/>
                        </a:buClr>
                        <a:buSzPts val="1200"/>
                        <a:buFont typeface="Arial" panose="020B0604020202020204"/>
                        <a:buNone/>
                      </a:pPr>
                      <a:r>
                        <a:rPr lang="en-GB" sz="1200">
                          <a:solidFill>
                            <a:schemeClr val="dk2"/>
                          </a:solidFill>
                          <a:latin typeface="Times New Roman" panose="02020603050405020304"/>
                          <a:ea typeface="Times New Roman" panose="02020603050405020304"/>
                          <a:cs typeface="Times New Roman" panose="02020603050405020304"/>
                          <a:sym typeface="Times New Roman" panose="02020603050405020304"/>
                        </a:rPr>
                        <a:t>A Secure Fabric Blockchain-Based Data Transmission Technique for Industrial Internet-of-Things</a:t>
                      </a:r>
                      <a:endParaRPr sz="120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txBody>
                  <a:tcPr marL="17150" marR="17150" marT="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rPr>
                        <a:t>Proposed a secure Fabric-based data transmission technique which solved the problems of low security, high management cost, and difficulty in supervision.</a:t>
                      </a:r>
                      <a:endParaRPr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txBody>
                  <a:tcPr marL="17150" marR="17150" marT="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rPr>
                        <a:t>Little or no evidence to address the research problem of have low security, high management cost of the trading center, and big difficulty in supervision</a:t>
                      </a:r>
                      <a:endParaRPr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txBody>
                  <a:tcPr marL="17150" marR="17150" marT="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rPr>
                        <a:t>Proposes a secure Fabric blockchain-based data transmission technique for industrial IoT. This technique uses the blockchain mechanism.</a:t>
                      </a:r>
                      <a:endParaRPr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rPr>
                        <a:t> </a:t>
                      </a:r>
                      <a:endParaRPr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txBody>
                  <a:tcPr marL="17150" marR="17150" marT="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extLst>
                  <a:ext uri="{0D108BD9-81ED-4DB2-BD59-A6C34878D82A}">
                    <a16:rowId xmlns:a16="http://schemas.microsoft.com/office/drawing/2014/main" val="10001"/>
                  </a:ext>
                </a:extLst>
              </a:tr>
            </a:tbl>
          </a:graphicData>
        </a:graphic>
      </p:graphicFrame>
      <p:sp>
        <p:nvSpPr>
          <p:cNvPr id="141" name="Google Shape;141;p7"/>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latin typeface="Times New Roman" panose="02020603050405020304"/>
                <a:ea typeface="Times New Roman" panose="02020603050405020304"/>
                <a:cs typeface="Times New Roman" panose="02020603050405020304"/>
                <a:sym typeface="Times New Roman" panose="02020603050405020304"/>
              </a:rPr>
              <a:t>Literature Survey :-</a:t>
            </a:r>
            <a:endParaRPr>
              <a:latin typeface="Times New Roman" panose="02020603050405020304"/>
              <a:ea typeface="Times New Roman" panose="02020603050405020304"/>
              <a:cs typeface="Times New Roman" panose="02020603050405020304"/>
              <a:sym typeface="Times New Roman" panose="02020603050405020304"/>
            </a:endParaRPr>
          </a:p>
        </p:txBody>
      </p:sp>
      <p:pic>
        <p:nvPicPr>
          <p:cNvPr id="142" name="Google Shape;142;p7"/>
          <p:cNvPicPr preferRelativeResize="0"/>
          <p:nvPr/>
        </p:nvPicPr>
        <p:blipFill rotWithShape="1">
          <a:blip r:embed="rId3"/>
          <a:srcRect/>
          <a:stretch>
            <a:fillRect/>
          </a:stretch>
        </p:blipFill>
        <p:spPr>
          <a:xfrm>
            <a:off x="7452250" y="0"/>
            <a:ext cx="1691750" cy="508200"/>
          </a:xfrm>
          <a:prstGeom prst="rect">
            <a:avLst/>
          </a:prstGeom>
          <a:noFill/>
          <a:ln>
            <a:noFill/>
          </a:ln>
        </p:spPr>
      </p:pic>
      <p:sp>
        <p:nvSpPr>
          <p:cNvPr id="143" name="Google Shape;143;p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10</a:t>
            </a:fld>
            <a:endParaRPr lang="en-GB"/>
          </a:p>
        </p:txBody>
      </p:sp>
      <p:sp>
        <p:nvSpPr>
          <p:cNvPr id="144" name="Google Shape;144;p7"/>
          <p:cNvSpPr txBox="1">
            <a:spLocks noGrp="1"/>
          </p:cNvSpPr>
          <p:nvPr>
            <p:ph type="body" idx="1"/>
          </p:nvPr>
        </p:nvSpPr>
        <p:spPr>
          <a:xfrm>
            <a:off x="685500" y="4416299"/>
            <a:ext cx="7683300" cy="659395"/>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1200"/>
              </a:spcAft>
              <a:buSzPts val="1300"/>
              <a:buNone/>
            </a:pPr>
            <a:r>
              <a:rPr lang="en-GB" sz="1200" b="1" dirty="0">
                <a:solidFill>
                  <a:schemeClr val="dk2"/>
                </a:solidFill>
                <a:latin typeface="Times New Roman" panose="02020603050405020304"/>
                <a:ea typeface="Times New Roman" panose="02020603050405020304"/>
                <a:cs typeface="Times New Roman" panose="02020603050405020304"/>
                <a:sym typeface="Times New Roman" panose="02020603050405020304"/>
              </a:rPr>
              <a:t>[</a:t>
            </a:r>
            <a:r>
              <a:rPr lang="en-US" altLang="en-GB" sz="1200" b="1" dirty="0">
                <a:solidFill>
                  <a:schemeClr val="dk2"/>
                </a:solidFill>
                <a:latin typeface="Times New Roman" panose="02020603050405020304"/>
                <a:ea typeface="Times New Roman" panose="02020603050405020304"/>
                <a:cs typeface="Times New Roman" panose="02020603050405020304"/>
                <a:sym typeface="Times New Roman" panose="02020603050405020304"/>
              </a:rPr>
              <a:t>4</a:t>
            </a:r>
            <a:r>
              <a:rPr lang="en-GB" sz="1200" b="1" dirty="0">
                <a:solidFill>
                  <a:schemeClr val="dk2"/>
                </a:solidFill>
                <a:latin typeface="Times New Roman" panose="02020603050405020304"/>
                <a:ea typeface="Times New Roman" panose="02020603050405020304"/>
                <a:cs typeface="Times New Roman" panose="02020603050405020304"/>
                <a:sym typeface="Times New Roman" panose="02020603050405020304"/>
              </a:rPr>
              <a:t>] Table 1 : Literature Survey</a:t>
            </a:r>
            <a:endParaRPr sz="1200" dirty="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graphicFrame>
        <p:nvGraphicFramePr>
          <p:cNvPr id="149" name="Google Shape;149;p8"/>
          <p:cNvGraphicFramePr/>
          <p:nvPr/>
        </p:nvGraphicFramePr>
        <p:xfrm>
          <a:off x="350650" y="1489650"/>
          <a:ext cx="8429625" cy="2471700"/>
        </p:xfrm>
        <a:graphic>
          <a:graphicData uri="http://schemas.openxmlformats.org/drawingml/2006/table">
            <a:tbl>
              <a:tblPr bandRow="1">
                <a:noFill/>
                <a:tableStyleId>{A8373FF1-06BA-4C31-A704-0DA1F05F6563}</a:tableStyleId>
              </a:tblPr>
              <a:tblGrid>
                <a:gridCol w="2181575">
                  <a:extLst>
                    <a:ext uri="{9D8B030D-6E8A-4147-A177-3AD203B41FA5}">
                      <a16:colId xmlns:a16="http://schemas.microsoft.com/office/drawing/2014/main" val="20000"/>
                    </a:ext>
                  </a:extLst>
                </a:gridCol>
                <a:gridCol w="2618500">
                  <a:extLst>
                    <a:ext uri="{9D8B030D-6E8A-4147-A177-3AD203B41FA5}">
                      <a16:colId xmlns:a16="http://schemas.microsoft.com/office/drawing/2014/main" val="20001"/>
                    </a:ext>
                  </a:extLst>
                </a:gridCol>
                <a:gridCol w="1739400">
                  <a:extLst>
                    <a:ext uri="{9D8B030D-6E8A-4147-A177-3AD203B41FA5}">
                      <a16:colId xmlns:a16="http://schemas.microsoft.com/office/drawing/2014/main" val="20002"/>
                    </a:ext>
                  </a:extLst>
                </a:gridCol>
                <a:gridCol w="1890150">
                  <a:extLst>
                    <a:ext uri="{9D8B030D-6E8A-4147-A177-3AD203B41FA5}">
                      <a16:colId xmlns:a16="http://schemas.microsoft.com/office/drawing/2014/main" val="20003"/>
                    </a:ext>
                  </a:extLst>
                </a:gridCol>
              </a:tblGrid>
              <a:tr h="558175">
                <a:tc>
                  <a:txBody>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GB" sz="1200" u="none" strike="noStrike" cap="none">
                          <a:latin typeface="Times New Roman" panose="02020603050405020304"/>
                          <a:ea typeface="Times New Roman" panose="02020603050405020304"/>
                          <a:cs typeface="Times New Roman" panose="02020603050405020304"/>
                          <a:sym typeface="Times New Roman" panose="02020603050405020304"/>
                        </a:rPr>
                        <a:t>Authors Name, Journal Name, Vol., Year, Page, </a:t>
                      </a:r>
                      <a:r>
                        <a:rPr lang="en-GB" sz="1200">
                          <a:latin typeface="Times New Roman" panose="02020603050405020304"/>
                          <a:ea typeface="Times New Roman" panose="02020603050405020304"/>
                          <a:cs typeface="Times New Roman" panose="02020603050405020304"/>
                          <a:sym typeface="Times New Roman" panose="02020603050405020304"/>
                        </a:rPr>
                        <a:t>Title of the Paper</a:t>
                      </a:r>
                      <a:endParaRPr sz="12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17150" marR="17150" marT="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999999"/>
                    </a:solidFill>
                  </a:tcPr>
                </a:tc>
                <a:tc>
                  <a:txBody>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GB" sz="1200" u="none" strike="noStrike" cap="none">
                          <a:latin typeface="Times New Roman" panose="02020603050405020304"/>
                          <a:ea typeface="Times New Roman" panose="02020603050405020304"/>
                          <a:cs typeface="Times New Roman" panose="02020603050405020304"/>
                          <a:sym typeface="Times New Roman" panose="02020603050405020304"/>
                        </a:rPr>
                        <a:t>Inference</a:t>
                      </a:r>
                      <a:endParaRPr sz="12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17150" marR="17150" marT="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999999"/>
                    </a:solidFill>
                  </a:tcPr>
                </a:tc>
                <a:tc>
                  <a:txBody>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GB" sz="1200" u="none" strike="noStrike" cap="none">
                          <a:latin typeface="Times New Roman" panose="02020603050405020304"/>
                          <a:ea typeface="Times New Roman" panose="02020603050405020304"/>
                          <a:cs typeface="Times New Roman" panose="02020603050405020304"/>
                          <a:sym typeface="Times New Roman" panose="02020603050405020304"/>
                        </a:rPr>
                        <a:t>Research Gap</a:t>
                      </a:r>
                      <a:endParaRPr sz="12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17150" marR="17150" marT="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999999"/>
                    </a:solidFill>
                  </a:tcPr>
                </a:tc>
                <a:tc>
                  <a:txBody>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GB" sz="1200" u="none" strike="noStrike" cap="none">
                          <a:latin typeface="Times New Roman" panose="02020603050405020304"/>
                          <a:ea typeface="Times New Roman" panose="02020603050405020304"/>
                          <a:cs typeface="Times New Roman" panose="02020603050405020304"/>
                          <a:sym typeface="Times New Roman" panose="02020603050405020304"/>
                        </a:rPr>
                        <a:t>Relevance with the present work</a:t>
                      </a:r>
                      <a:endParaRPr sz="12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17150" marR="17150" marT="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1913525">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rPr>
                        <a:t>O. Novo, ‘‘Blockchain meets IoT: An architecture for scalable access management in IoT,’’ IEEE Internet Things J., vol. 5, no. 2, pp. 1184–1195, Apr. 2018.</a:t>
                      </a:r>
                      <a:endParaRPr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rgbClr val="000000"/>
                        </a:buClr>
                        <a:buSzPts val="1200"/>
                        <a:buFont typeface="Arial" panose="020B0604020202020204"/>
                        <a:buNone/>
                      </a:pPr>
                      <a:r>
                        <a:rPr lang="en-GB" sz="1200">
                          <a:solidFill>
                            <a:schemeClr val="dk2"/>
                          </a:solidFill>
                          <a:latin typeface="Times New Roman" panose="02020603050405020304"/>
                          <a:ea typeface="Times New Roman" panose="02020603050405020304"/>
                          <a:cs typeface="Times New Roman" panose="02020603050405020304"/>
                          <a:sym typeface="Times New Roman" panose="02020603050405020304"/>
                        </a:rPr>
                        <a:t>Blockchain Meets IoT: An Architecture for Scalable Access Management in IoT</a:t>
                      </a:r>
                      <a:endParaRPr sz="120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txBody>
                  <a:tcPr marL="17150" marR="17150" marT="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rPr>
                        <a:t>A centralized access control scheme for the IoT devices was proposed. The scheme used a single smart contract to reduce the communication cost between nodes. It has six advantages, which are Mobility, Accessibility, Concurrency, Lightweight, Scalability and Transparency</a:t>
                      </a:r>
                      <a:endParaRPr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txBody>
                  <a:tcPr marL="17150" marR="17150" marT="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rPr>
                        <a:t>As access management technologies exist in IoT, they are based on centralized models which introduce a new variety of technical limitations to manage them globally.</a:t>
                      </a:r>
                      <a:endParaRPr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txBody>
                  <a:tcPr marL="17150" marR="17150" marT="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rPr>
                        <a:t>Proposed a new architecture for arbitrating roles and permissions in IoT. The new architecture is a fully distributed access control system for IoT based on blockchain technology.</a:t>
                      </a:r>
                      <a:endParaRPr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txBody>
                  <a:tcPr marL="17150" marR="17150" marT="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extLst>
                  <a:ext uri="{0D108BD9-81ED-4DB2-BD59-A6C34878D82A}">
                    <a16:rowId xmlns:a16="http://schemas.microsoft.com/office/drawing/2014/main" val="10001"/>
                  </a:ext>
                </a:extLst>
              </a:tr>
            </a:tbl>
          </a:graphicData>
        </a:graphic>
      </p:graphicFrame>
      <p:pic>
        <p:nvPicPr>
          <p:cNvPr id="150" name="Google Shape;150;p8"/>
          <p:cNvPicPr preferRelativeResize="0"/>
          <p:nvPr/>
        </p:nvPicPr>
        <p:blipFill rotWithShape="1">
          <a:blip r:embed="rId3"/>
          <a:srcRect/>
          <a:stretch>
            <a:fillRect/>
          </a:stretch>
        </p:blipFill>
        <p:spPr>
          <a:xfrm>
            <a:off x="7452250" y="0"/>
            <a:ext cx="1691750" cy="508200"/>
          </a:xfrm>
          <a:prstGeom prst="rect">
            <a:avLst/>
          </a:prstGeom>
          <a:noFill/>
          <a:ln>
            <a:noFill/>
          </a:ln>
        </p:spPr>
      </p:pic>
      <p:sp>
        <p:nvSpPr>
          <p:cNvPr id="151" name="Google Shape;151;p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11</a:t>
            </a:fld>
            <a:endParaRPr lang="en-GB"/>
          </a:p>
        </p:txBody>
      </p:sp>
      <p:sp>
        <p:nvSpPr>
          <p:cNvPr id="152" name="Google Shape;152;p8"/>
          <p:cNvSpPr txBox="1">
            <a:spLocks noGrp="1"/>
          </p:cNvSpPr>
          <p:nvPr>
            <p:ph type="body" idx="1"/>
          </p:nvPr>
        </p:nvSpPr>
        <p:spPr>
          <a:xfrm>
            <a:off x="685500" y="4416299"/>
            <a:ext cx="7683300" cy="727151"/>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1200"/>
              </a:spcAft>
              <a:buSzPts val="1300"/>
              <a:buNone/>
            </a:pPr>
            <a:r>
              <a:rPr lang="en-GB" sz="1200" b="1">
                <a:solidFill>
                  <a:schemeClr val="dk2"/>
                </a:solidFill>
                <a:latin typeface="Times New Roman" panose="02020603050405020304"/>
                <a:ea typeface="Times New Roman" panose="02020603050405020304"/>
                <a:cs typeface="Times New Roman" panose="02020603050405020304"/>
                <a:sym typeface="Times New Roman" panose="02020603050405020304"/>
              </a:rPr>
              <a:t>[</a:t>
            </a:r>
            <a:r>
              <a:rPr lang="en-US" altLang="en-GB" sz="1200" b="1">
                <a:solidFill>
                  <a:schemeClr val="dk2"/>
                </a:solidFill>
                <a:latin typeface="Times New Roman" panose="02020603050405020304"/>
                <a:ea typeface="Times New Roman" panose="02020603050405020304"/>
                <a:cs typeface="Times New Roman" panose="02020603050405020304"/>
                <a:sym typeface="Times New Roman" panose="02020603050405020304"/>
              </a:rPr>
              <a:t>5</a:t>
            </a:r>
            <a:r>
              <a:rPr lang="en-GB" sz="1200" b="1">
                <a:solidFill>
                  <a:schemeClr val="dk2"/>
                </a:solidFill>
                <a:latin typeface="Times New Roman" panose="02020603050405020304"/>
                <a:ea typeface="Times New Roman" panose="02020603050405020304"/>
                <a:cs typeface="Times New Roman" panose="02020603050405020304"/>
                <a:sym typeface="Times New Roman" panose="02020603050405020304"/>
              </a:rPr>
              <a:t>] Table 2 : Literature Survey</a:t>
            </a:r>
            <a:endParaRPr sz="120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graphicFrame>
        <p:nvGraphicFramePr>
          <p:cNvPr id="157" name="Google Shape;157;p9"/>
          <p:cNvGraphicFramePr/>
          <p:nvPr/>
        </p:nvGraphicFramePr>
        <p:xfrm>
          <a:off x="442075" y="1344600"/>
          <a:ext cx="8433525" cy="3356625"/>
        </p:xfrm>
        <a:graphic>
          <a:graphicData uri="http://schemas.openxmlformats.org/drawingml/2006/table">
            <a:tbl>
              <a:tblPr bandRow="1">
                <a:noFill/>
                <a:tableStyleId>{A8373FF1-06BA-4C31-A704-0DA1F05F6563}</a:tableStyleId>
              </a:tblPr>
              <a:tblGrid>
                <a:gridCol w="1653700">
                  <a:extLst>
                    <a:ext uri="{9D8B030D-6E8A-4147-A177-3AD203B41FA5}">
                      <a16:colId xmlns:a16="http://schemas.microsoft.com/office/drawing/2014/main" val="20000"/>
                    </a:ext>
                  </a:extLst>
                </a:gridCol>
                <a:gridCol w="3151575">
                  <a:extLst>
                    <a:ext uri="{9D8B030D-6E8A-4147-A177-3AD203B41FA5}">
                      <a16:colId xmlns:a16="http://schemas.microsoft.com/office/drawing/2014/main" val="20001"/>
                    </a:ext>
                  </a:extLst>
                </a:gridCol>
                <a:gridCol w="1554975">
                  <a:extLst>
                    <a:ext uri="{9D8B030D-6E8A-4147-A177-3AD203B41FA5}">
                      <a16:colId xmlns:a16="http://schemas.microsoft.com/office/drawing/2014/main" val="20002"/>
                    </a:ext>
                  </a:extLst>
                </a:gridCol>
                <a:gridCol w="2073275">
                  <a:extLst>
                    <a:ext uri="{9D8B030D-6E8A-4147-A177-3AD203B41FA5}">
                      <a16:colId xmlns:a16="http://schemas.microsoft.com/office/drawing/2014/main" val="20003"/>
                    </a:ext>
                  </a:extLst>
                </a:gridCol>
              </a:tblGrid>
              <a:tr h="741050">
                <a:tc>
                  <a:txBody>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GB" sz="1200" u="none" strike="noStrike" cap="none">
                          <a:latin typeface="Times New Roman" panose="02020603050405020304"/>
                          <a:ea typeface="Times New Roman" panose="02020603050405020304"/>
                          <a:cs typeface="Times New Roman" panose="02020603050405020304"/>
                          <a:sym typeface="Times New Roman" panose="02020603050405020304"/>
                        </a:rPr>
                        <a:t>Authors Name, Journal Name, Vol., Year, Page, </a:t>
                      </a:r>
                      <a:r>
                        <a:rPr lang="en-GB" sz="1200">
                          <a:latin typeface="Times New Roman" panose="02020603050405020304"/>
                          <a:ea typeface="Times New Roman" panose="02020603050405020304"/>
                          <a:cs typeface="Times New Roman" panose="02020603050405020304"/>
                          <a:sym typeface="Times New Roman" panose="02020603050405020304"/>
                        </a:rPr>
                        <a:t>Title of the Paper</a:t>
                      </a:r>
                      <a:endParaRPr sz="12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17150" marR="17150" marT="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999999"/>
                    </a:solidFill>
                  </a:tcPr>
                </a:tc>
                <a:tc>
                  <a:txBody>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GB" sz="1200" u="none" strike="noStrike" cap="none">
                          <a:latin typeface="Times New Roman" panose="02020603050405020304"/>
                          <a:ea typeface="Times New Roman" panose="02020603050405020304"/>
                          <a:cs typeface="Times New Roman" panose="02020603050405020304"/>
                          <a:sym typeface="Times New Roman" panose="02020603050405020304"/>
                        </a:rPr>
                        <a:t>Inference</a:t>
                      </a:r>
                      <a:endParaRPr sz="12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17150" marR="17150" marT="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999999"/>
                    </a:solidFill>
                  </a:tcPr>
                </a:tc>
                <a:tc>
                  <a:txBody>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GB" sz="1200" u="none" strike="noStrike" cap="none">
                          <a:latin typeface="Times New Roman" panose="02020603050405020304"/>
                          <a:ea typeface="Times New Roman" panose="02020603050405020304"/>
                          <a:cs typeface="Times New Roman" panose="02020603050405020304"/>
                          <a:sym typeface="Times New Roman" panose="02020603050405020304"/>
                        </a:rPr>
                        <a:t>Research Gap</a:t>
                      </a:r>
                      <a:endParaRPr sz="12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17150" marR="17150" marT="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999999"/>
                    </a:solidFill>
                  </a:tcPr>
                </a:tc>
                <a:tc>
                  <a:txBody>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GB" sz="1200" u="none" strike="noStrike" cap="none">
                          <a:latin typeface="Times New Roman" panose="02020603050405020304"/>
                          <a:ea typeface="Times New Roman" panose="02020603050405020304"/>
                          <a:cs typeface="Times New Roman" panose="02020603050405020304"/>
                          <a:sym typeface="Times New Roman" panose="02020603050405020304"/>
                        </a:rPr>
                        <a:t>Relevance with the present work</a:t>
                      </a:r>
                      <a:endParaRPr sz="12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17150" marR="17150" marT="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2615575">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rPr>
                        <a:t>Y. Zhang, S. Kasahara, Y. Shen, X. Jiang, and J. Wan, ‘‘Smart contract based access control for the Internet of Things,’’ IEEE Internet Things J., vol. 6, no. 2, pp. 1594–1605, Apr. 2019.</a:t>
                      </a:r>
                      <a:endParaRPr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200"/>
                        <a:buFont typeface="Arial" panose="020B0604020202020204"/>
                        <a:buNone/>
                      </a:pPr>
                      <a:r>
                        <a:rPr lang="en-GB" sz="1200">
                          <a:solidFill>
                            <a:schemeClr val="dk2"/>
                          </a:solidFill>
                          <a:latin typeface="Times New Roman" panose="02020603050405020304"/>
                          <a:ea typeface="Times New Roman" panose="02020603050405020304"/>
                          <a:cs typeface="Times New Roman" panose="02020603050405020304"/>
                          <a:sym typeface="Times New Roman" panose="02020603050405020304"/>
                        </a:rPr>
                        <a:t>Smart Contract-Based Access Control for the Internet of Things.</a:t>
                      </a:r>
                      <a:r>
                        <a:rPr lang="en-GB"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rPr>
                        <a:t> </a:t>
                      </a:r>
                      <a:endParaRPr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txBody>
                  <a:tcPr marL="17150" marR="17150" marT="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rPr>
                        <a:t>ACC implemented policy-based authorization by checking the behavior of objects. JC was used to judge the wrong behavior and return the corresponding punishment. RC was used to register the above two smart contracts and provide update, delete, and other operations. </a:t>
                      </a:r>
                      <a:endParaRPr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txBody>
                  <a:tcPr marL="17150" marR="17150" marT="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rPr>
                        <a:t>The Practices deviate from research findings.Changing smart contract processes is almost impossible, any error in the code can be time-consuming and expensive to correct.Also, the acc is not the efficient access control mechanism.</a:t>
                      </a:r>
                      <a:endParaRPr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txBody>
                  <a:tcPr marL="17150" marR="17150" marT="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rPr>
                        <a:t>Integrating a smart contract-based framework, which consists of multiple access control contracts (ACCs), one judge contract (JC), and one register contract (RC), to achieve distributed and trustworthy access control for IoT systems.</a:t>
                      </a:r>
                      <a:endParaRPr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rPr>
                        <a:t> </a:t>
                      </a:r>
                      <a:endParaRPr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txBody>
                  <a:tcPr marL="17150" marR="17150" marT="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CCCCC"/>
                    </a:solidFill>
                  </a:tcPr>
                </a:tc>
                <a:extLst>
                  <a:ext uri="{0D108BD9-81ED-4DB2-BD59-A6C34878D82A}">
                    <a16:rowId xmlns:a16="http://schemas.microsoft.com/office/drawing/2014/main" val="10001"/>
                  </a:ext>
                </a:extLst>
              </a:tr>
            </a:tbl>
          </a:graphicData>
        </a:graphic>
      </p:graphicFrame>
      <p:pic>
        <p:nvPicPr>
          <p:cNvPr id="158" name="Google Shape;158;p9"/>
          <p:cNvPicPr preferRelativeResize="0"/>
          <p:nvPr/>
        </p:nvPicPr>
        <p:blipFill rotWithShape="1">
          <a:blip r:embed="rId3"/>
          <a:srcRect/>
          <a:stretch>
            <a:fillRect/>
          </a:stretch>
        </p:blipFill>
        <p:spPr>
          <a:xfrm>
            <a:off x="7452250" y="0"/>
            <a:ext cx="1691750" cy="508200"/>
          </a:xfrm>
          <a:prstGeom prst="rect">
            <a:avLst/>
          </a:prstGeom>
          <a:noFill/>
          <a:ln>
            <a:noFill/>
          </a:ln>
        </p:spPr>
      </p:pic>
      <p:sp>
        <p:nvSpPr>
          <p:cNvPr id="159" name="Google Shape;159;p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12</a:t>
            </a:fld>
            <a:endParaRPr lang="en-GB"/>
          </a:p>
        </p:txBody>
      </p:sp>
      <p:sp>
        <p:nvSpPr>
          <p:cNvPr id="160" name="Google Shape;160;p9"/>
          <p:cNvSpPr txBox="1">
            <a:spLocks noGrp="1"/>
          </p:cNvSpPr>
          <p:nvPr>
            <p:ph type="body" idx="1"/>
          </p:nvPr>
        </p:nvSpPr>
        <p:spPr>
          <a:xfrm>
            <a:off x="685500" y="4644899"/>
            <a:ext cx="7683300" cy="624525"/>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1200"/>
              </a:spcAft>
              <a:buSzPts val="1300"/>
              <a:buNone/>
            </a:pPr>
            <a:r>
              <a:rPr lang="en-GB" sz="1200" b="1" dirty="0">
                <a:solidFill>
                  <a:schemeClr val="dk2"/>
                </a:solidFill>
                <a:latin typeface="Times New Roman" panose="02020603050405020304"/>
                <a:ea typeface="Times New Roman" panose="02020603050405020304"/>
                <a:cs typeface="Times New Roman" panose="02020603050405020304"/>
                <a:sym typeface="Times New Roman" panose="02020603050405020304"/>
              </a:rPr>
              <a:t>[</a:t>
            </a:r>
            <a:r>
              <a:rPr lang="en-US" altLang="en-GB" sz="1200" b="1" dirty="0">
                <a:solidFill>
                  <a:schemeClr val="dk2"/>
                </a:solidFill>
                <a:latin typeface="Times New Roman" panose="02020603050405020304"/>
                <a:ea typeface="Times New Roman" panose="02020603050405020304"/>
                <a:cs typeface="Times New Roman" panose="02020603050405020304"/>
                <a:sym typeface="Times New Roman" panose="02020603050405020304"/>
              </a:rPr>
              <a:t>6</a:t>
            </a:r>
            <a:r>
              <a:rPr lang="en-GB" sz="1200" b="1" dirty="0">
                <a:solidFill>
                  <a:schemeClr val="dk2"/>
                </a:solidFill>
                <a:latin typeface="Times New Roman" panose="02020603050405020304"/>
                <a:ea typeface="Times New Roman" panose="02020603050405020304"/>
                <a:cs typeface="Times New Roman" panose="02020603050405020304"/>
                <a:sym typeface="Times New Roman" panose="02020603050405020304"/>
              </a:rPr>
              <a:t>] Table 3 : Literature Survey</a:t>
            </a:r>
            <a:endParaRPr sz="1200" dirty="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graphicFrame>
        <p:nvGraphicFramePr>
          <p:cNvPr id="165" name="Google Shape;165;p10"/>
          <p:cNvGraphicFramePr/>
          <p:nvPr/>
        </p:nvGraphicFramePr>
        <p:xfrm>
          <a:off x="485825" y="1418925"/>
          <a:ext cx="8246450" cy="2945700"/>
        </p:xfrm>
        <a:graphic>
          <a:graphicData uri="http://schemas.openxmlformats.org/drawingml/2006/table">
            <a:tbl>
              <a:tblPr bandRow="1">
                <a:noFill/>
                <a:tableStyleId>{A8373FF1-06BA-4C31-A704-0DA1F05F6563}</a:tableStyleId>
              </a:tblPr>
              <a:tblGrid>
                <a:gridCol w="2201725">
                  <a:extLst>
                    <a:ext uri="{9D8B030D-6E8A-4147-A177-3AD203B41FA5}">
                      <a16:colId xmlns:a16="http://schemas.microsoft.com/office/drawing/2014/main" val="20000"/>
                    </a:ext>
                  </a:extLst>
                </a:gridCol>
                <a:gridCol w="1605175">
                  <a:extLst>
                    <a:ext uri="{9D8B030D-6E8A-4147-A177-3AD203B41FA5}">
                      <a16:colId xmlns:a16="http://schemas.microsoft.com/office/drawing/2014/main" val="20001"/>
                    </a:ext>
                  </a:extLst>
                </a:gridCol>
                <a:gridCol w="1586225">
                  <a:extLst>
                    <a:ext uri="{9D8B030D-6E8A-4147-A177-3AD203B41FA5}">
                      <a16:colId xmlns:a16="http://schemas.microsoft.com/office/drawing/2014/main" val="20002"/>
                    </a:ext>
                  </a:extLst>
                </a:gridCol>
                <a:gridCol w="2853325">
                  <a:extLst>
                    <a:ext uri="{9D8B030D-6E8A-4147-A177-3AD203B41FA5}">
                      <a16:colId xmlns:a16="http://schemas.microsoft.com/office/drawing/2014/main" val="20003"/>
                    </a:ext>
                  </a:extLst>
                </a:gridCol>
              </a:tblGrid>
              <a:tr h="558175">
                <a:tc>
                  <a:txBody>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GB" sz="1200" u="none" strike="noStrike" cap="none">
                          <a:latin typeface="Times New Roman" panose="02020603050405020304"/>
                          <a:ea typeface="Times New Roman" panose="02020603050405020304"/>
                          <a:cs typeface="Times New Roman" panose="02020603050405020304"/>
                          <a:sym typeface="Times New Roman" panose="02020603050405020304"/>
                        </a:rPr>
                        <a:t>Authors Name, Journal Name, Vol., Year, Page, </a:t>
                      </a:r>
                      <a:r>
                        <a:rPr lang="en-GB" sz="1200">
                          <a:latin typeface="Times New Roman" panose="02020603050405020304"/>
                          <a:ea typeface="Times New Roman" panose="02020603050405020304"/>
                          <a:cs typeface="Times New Roman" panose="02020603050405020304"/>
                          <a:sym typeface="Times New Roman" panose="02020603050405020304"/>
                        </a:rPr>
                        <a:t>Title of the Paper</a:t>
                      </a:r>
                      <a:endParaRPr sz="12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17150" marR="17150" marT="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999999"/>
                    </a:solidFill>
                  </a:tcPr>
                </a:tc>
                <a:tc>
                  <a:txBody>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GB" sz="1200" u="none" strike="noStrike" cap="none">
                          <a:latin typeface="Times New Roman" panose="02020603050405020304"/>
                          <a:ea typeface="Times New Roman" panose="02020603050405020304"/>
                          <a:cs typeface="Times New Roman" panose="02020603050405020304"/>
                          <a:sym typeface="Times New Roman" panose="02020603050405020304"/>
                        </a:rPr>
                        <a:t>Inference</a:t>
                      </a:r>
                      <a:endParaRPr sz="12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17150" marR="17150" marT="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999999"/>
                    </a:solidFill>
                  </a:tcPr>
                </a:tc>
                <a:tc>
                  <a:txBody>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GB" sz="1200" u="none" strike="noStrike" cap="none">
                          <a:latin typeface="Times New Roman" panose="02020603050405020304"/>
                          <a:ea typeface="Times New Roman" panose="02020603050405020304"/>
                          <a:cs typeface="Times New Roman" panose="02020603050405020304"/>
                          <a:sym typeface="Times New Roman" panose="02020603050405020304"/>
                        </a:rPr>
                        <a:t>Research Gap</a:t>
                      </a:r>
                      <a:endParaRPr sz="12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17150" marR="17150" marT="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999999"/>
                    </a:solidFill>
                  </a:tcPr>
                </a:tc>
                <a:tc>
                  <a:txBody>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GB" sz="1200" u="none" strike="noStrike" cap="none">
                          <a:latin typeface="Times New Roman" panose="02020603050405020304"/>
                          <a:ea typeface="Times New Roman" panose="02020603050405020304"/>
                          <a:cs typeface="Times New Roman" panose="02020603050405020304"/>
                          <a:sym typeface="Times New Roman" panose="02020603050405020304"/>
                        </a:rPr>
                        <a:t>Relevance with the present work</a:t>
                      </a:r>
                      <a:endParaRPr sz="12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17150" marR="17150" marT="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2387525">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rPr>
                        <a:t>G. Papadodimas, G. Palaiokrassas, A. Litke, and T. Varvarigou, ‘‘Implementation of smart contracts for blockchain based IoT applications,’’ in Proc. 9th Int. Conf. Netw. Future (NOF), Nov. 2018, pp. 60–67.</a:t>
                      </a:r>
                      <a:endParaRPr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rgbClr val="000000"/>
                        </a:buClr>
                        <a:buSzPts val="1200"/>
                        <a:buFont typeface="Arial" panose="020B0604020202020204"/>
                        <a:buNone/>
                      </a:pPr>
                      <a:r>
                        <a:rPr lang="en-GB" sz="1200">
                          <a:solidFill>
                            <a:schemeClr val="dk2"/>
                          </a:solidFill>
                          <a:latin typeface="Times New Roman" panose="02020603050405020304"/>
                          <a:ea typeface="Times New Roman" panose="02020603050405020304"/>
                          <a:cs typeface="Times New Roman" panose="02020603050405020304"/>
                          <a:sym typeface="Times New Roman" panose="02020603050405020304"/>
                        </a:rPr>
                        <a:t>Implementation of smart contracts for blockchain based IoT applications</a:t>
                      </a:r>
                      <a:endParaRPr sz="120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txBody>
                  <a:tcPr marL="17150" marR="17150" marT="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rPr>
                        <a:t>A distributed application (DAPP) based on Ethereum was proposed. It combines the SaaS business model with blockchain, which was used to buy and sell sensor data.</a:t>
                      </a:r>
                      <a:endParaRPr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txBody>
                  <a:tcPr marL="17150" marR="17150" marT="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rPr>
                        <a:t>A distinction in research methods is needed to have new insights or to avoid ambiguous findings for these Sensing-as-a-Service (S2aaS) business models combined with blockchain. </a:t>
                      </a:r>
                      <a:endParaRPr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200"/>
                        <a:buFont typeface="Arial" panose="020B0604020202020204"/>
                        <a:buNone/>
                      </a:pPr>
                      <a:endParaRPr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txBody>
                  <a:tcPr marL="17150" marR="17150" marT="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rPr>
                        <a:t>A decentralized application (DApp) based on blockchain technology for sharing Internet of Things (IoT) sensors’ data, and demonstrating various challenges addressed during the development process. This application combines blockchain technology with IoT and operates through smart contracts that are executed on the Ethereum blockchain.</a:t>
                      </a:r>
                      <a:endParaRPr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rPr>
                        <a:t> </a:t>
                      </a:r>
                      <a:endParaRPr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rPr>
                        <a:t> </a:t>
                      </a:r>
                      <a:endParaRPr sz="1200" u="none" strike="noStrike" cap="none">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txBody>
                  <a:tcPr marL="17150" marR="17150" marT="95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extLst>
                  <a:ext uri="{0D108BD9-81ED-4DB2-BD59-A6C34878D82A}">
                    <a16:rowId xmlns:a16="http://schemas.microsoft.com/office/drawing/2014/main" val="10001"/>
                  </a:ext>
                </a:extLst>
              </a:tr>
            </a:tbl>
          </a:graphicData>
        </a:graphic>
      </p:graphicFrame>
      <p:pic>
        <p:nvPicPr>
          <p:cNvPr id="166" name="Google Shape;166;p10"/>
          <p:cNvPicPr preferRelativeResize="0"/>
          <p:nvPr/>
        </p:nvPicPr>
        <p:blipFill rotWithShape="1">
          <a:blip r:embed="rId3"/>
          <a:srcRect/>
          <a:stretch>
            <a:fillRect/>
          </a:stretch>
        </p:blipFill>
        <p:spPr>
          <a:xfrm>
            <a:off x="7452250" y="0"/>
            <a:ext cx="1691750" cy="508200"/>
          </a:xfrm>
          <a:prstGeom prst="rect">
            <a:avLst/>
          </a:prstGeom>
          <a:noFill/>
          <a:ln>
            <a:noFill/>
          </a:ln>
        </p:spPr>
      </p:pic>
      <p:sp>
        <p:nvSpPr>
          <p:cNvPr id="167" name="Google Shape;167;p1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13</a:t>
            </a:fld>
            <a:endParaRPr lang="en-GB"/>
          </a:p>
        </p:txBody>
      </p:sp>
      <p:sp>
        <p:nvSpPr>
          <p:cNvPr id="168" name="Google Shape;168;p10"/>
          <p:cNvSpPr txBox="1">
            <a:spLocks noGrp="1"/>
          </p:cNvSpPr>
          <p:nvPr>
            <p:ph type="body" idx="1"/>
          </p:nvPr>
        </p:nvSpPr>
        <p:spPr>
          <a:xfrm>
            <a:off x="685500" y="4416299"/>
            <a:ext cx="7683300" cy="859051"/>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1200"/>
              </a:spcAft>
              <a:buSzPts val="1300"/>
              <a:buNone/>
            </a:pPr>
            <a:r>
              <a:rPr lang="en-GB" sz="1200" b="1">
                <a:solidFill>
                  <a:schemeClr val="dk2"/>
                </a:solidFill>
                <a:latin typeface="Times New Roman" panose="02020603050405020304"/>
                <a:ea typeface="Times New Roman" panose="02020603050405020304"/>
                <a:cs typeface="Times New Roman" panose="02020603050405020304"/>
                <a:sym typeface="Times New Roman" panose="02020603050405020304"/>
              </a:rPr>
              <a:t>[</a:t>
            </a:r>
            <a:r>
              <a:rPr lang="en-US" altLang="en-GB" sz="1200" b="1">
                <a:solidFill>
                  <a:schemeClr val="dk2"/>
                </a:solidFill>
                <a:latin typeface="Times New Roman" panose="02020603050405020304"/>
                <a:ea typeface="Times New Roman" panose="02020603050405020304"/>
                <a:cs typeface="Times New Roman" panose="02020603050405020304"/>
                <a:sym typeface="Times New Roman" panose="02020603050405020304"/>
              </a:rPr>
              <a:t>7</a:t>
            </a:r>
            <a:r>
              <a:rPr lang="en-GB" sz="1200" b="1">
                <a:solidFill>
                  <a:schemeClr val="dk2"/>
                </a:solidFill>
                <a:latin typeface="Times New Roman" panose="02020603050405020304"/>
                <a:ea typeface="Times New Roman" panose="02020603050405020304"/>
                <a:cs typeface="Times New Roman" panose="02020603050405020304"/>
                <a:sym typeface="Times New Roman" panose="02020603050405020304"/>
              </a:rPr>
              <a:t>] Table 4 : Literature Survey</a:t>
            </a:r>
            <a:endParaRPr sz="120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1"/>
          <p:cNvSpPr txBox="1">
            <a:spLocks noGrp="1"/>
          </p:cNvSpPr>
          <p:nvPr>
            <p:ph type="title"/>
          </p:nvPr>
        </p:nvSpPr>
        <p:spPr>
          <a:xfrm>
            <a:off x="727650" y="124012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latin typeface="Times New Roman" panose="02020603050405020304"/>
                <a:ea typeface="Times New Roman" panose="02020603050405020304"/>
                <a:cs typeface="Times New Roman" panose="02020603050405020304"/>
                <a:sym typeface="Times New Roman" panose="02020603050405020304"/>
              </a:rPr>
              <a:t>Problem Definition :-</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74" name="Google Shape;174;p11"/>
          <p:cNvSpPr txBox="1">
            <a:spLocks noGrp="1"/>
          </p:cNvSpPr>
          <p:nvPr>
            <p:ph type="body" idx="1"/>
          </p:nvPr>
        </p:nvSpPr>
        <p:spPr>
          <a:xfrm>
            <a:off x="727650" y="1775325"/>
            <a:ext cx="7688700" cy="2921100"/>
          </a:xfrm>
          <a:prstGeom prst="rect">
            <a:avLst/>
          </a:prstGeom>
          <a:noFill/>
          <a:ln>
            <a:noFill/>
          </a:ln>
        </p:spPr>
        <p:txBody>
          <a:bodyPr spcFirstLastPara="1" wrap="square" lIns="91425" tIns="91425" rIns="91425" bIns="91425" anchor="t" anchorCtr="0">
            <a:noAutofit/>
          </a:bodyPr>
          <a:lstStyle/>
          <a:p>
            <a:pPr marL="457200" lvl="0" indent="-304800" algn="just" rtl="0">
              <a:lnSpc>
                <a:spcPct val="150000"/>
              </a:lnSpc>
              <a:spcBef>
                <a:spcPts val="1200"/>
              </a:spcBef>
              <a:spcAft>
                <a:spcPts val="0"/>
              </a:spcAft>
              <a:buClr>
                <a:srgbClr val="000000"/>
              </a:buClr>
              <a:buSzPts val="1200"/>
              <a:buFont typeface="Times New Roman" panose="02020603050405020304"/>
              <a:buChar char="●"/>
            </a:pPr>
            <a:r>
              <a:rPr lang="en-GB" sz="1200">
                <a:solidFill>
                  <a:srgbClr val="000000"/>
                </a:solidFill>
                <a:latin typeface="Times New Roman" panose="02020603050405020304"/>
                <a:ea typeface="Times New Roman" panose="02020603050405020304"/>
                <a:cs typeface="Times New Roman" panose="02020603050405020304"/>
                <a:sym typeface="Times New Roman" panose="02020603050405020304"/>
              </a:rPr>
              <a:t>With the distributed deployment of  devices and their large number and scale, the access control of device resources is facing significant challenges.</a:t>
            </a:r>
            <a:endParaRPr sz="12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just" rtl="0">
              <a:lnSpc>
                <a:spcPct val="150000"/>
              </a:lnSpc>
              <a:spcBef>
                <a:spcPts val="0"/>
              </a:spcBef>
              <a:spcAft>
                <a:spcPts val="0"/>
              </a:spcAft>
              <a:buClr>
                <a:srgbClr val="000000"/>
              </a:buClr>
              <a:buSzPts val="1200"/>
              <a:buFont typeface="Times New Roman" panose="02020603050405020304"/>
              <a:buChar char="●"/>
            </a:pPr>
            <a:r>
              <a:rPr lang="en-GB" sz="1200">
                <a:solidFill>
                  <a:srgbClr val="000000"/>
                </a:solidFill>
                <a:latin typeface="Times New Roman" panose="02020603050405020304"/>
                <a:ea typeface="Times New Roman" panose="02020603050405020304"/>
                <a:cs typeface="Times New Roman" panose="02020603050405020304"/>
                <a:sym typeface="Times New Roman" panose="02020603050405020304"/>
              </a:rPr>
              <a:t>The access control technology is an essential means to protect resources, widely used in various systems and environments.The centralized designs have disadvantages. </a:t>
            </a:r>
            <a:endParaRPr sz="12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just" rtl="0">
              <a:lnSpc>
                <a:spcPct val="150000"/>
              </a:lnSpc>
              <a:spcBef>
                <a:spcPts val="0"/>
              </a:spcBef>
              <a:spcAft>
                <a:spcPts val="0"/>
              </a:spcAft>
              <a:buClr>
                <a:srgbClr val="000000"/>
              </a:buClr>
              <a:buSzPts val="1200"/>
              <a:buFont typeface="Times New Roman" panose="02020603050405020304"/>
              <a:buChar char="●"/>
            </a:pPr>
            <a:r>
              <a:rPr lang="en-GB" sz="1200">
                <a:solidFill>
                  <a:srgbClr val="000000"/>
                </a:solidFill>
                <a:latin typeface="Times New Roman" panose="02020603050405020304"/>
                <a:ea typeface="Times New Roman" panose="02020603050405020304"/>
                <a:cs typeface="Times New Roman" panose="02020603050405020304"/>
                <a:sym typeface="Times New Roman" panose="02020603050405020304"/>
              </a:rPr>
              <a:t>Attributed-based access control (ABAC) is a logical access control model, which controls the access between subjects and objects, according to the attributes of entries, operations and related environments. </a:t>
            </a:r>
            <a:endParaRPr sz="12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75" name="Google Shape;175;p11"/>
          <p:cNvPicPr preferRelativeResize="0"/>
          <p:nvPr/>
        </p:nvPicPr>
        <p:blipFill rotWithShape="1">
          <a:blip r:embed="rId3"/>
          <a:srcRect/>
          <a:stretch>
            <a:fillRect/>
          </a:stretch>
        </p:blipFill>
        <p:spPr>
          <a:xfrm>
            <a:off x="7452250" y="0"/>
            <a:ext cx="1691750" cy="508200"/>
          </a:xfrm>
          <a:prstGeom prst="rect">
            <a:avLst/>
          </a:prstGeom>
          <a:noFill/>
          <a:ln>
            <a:noFill/>
          </a:ln>
        </p:spPr>
      </p:pic>
      <p:sp>
        <p:nvSpPr>
          <p:cNvPr id="176" name="Google Shape;176;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14</a:t>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2"/>
          <p:cNvSpPr txBox="1">
            <a:spLocks noGrp="1"/>
          </p:cNvSpPr>
          <p:nvPr>
            <p:ph type="title"/>
          </p:nvPr>
        </p:nvSpPr>
        <p:spPr>
          <a:xfrm>
            <a:off x="684975" y="13594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latin typeface="Times New Roman" panose="02020603050405020304"/>
                <a:ea typeface="Times New Roman" panose="02020603050405020304"/>
                <a:cs typeface="Times New Roman" panose="02020603050405020304"/>
                <a:sym typeface="Times New Roman" panose="02020603050405020304"/>
              </a:rPr>
              <a:t>Objectives :-</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82" name="Google Shape;182;p12"/>
          <p:cNvSpPr txBox="1">
            <a:spLocks noGrp="1"/>
          </p:cNvSpPr>
          <p:nvPr>
            <p:ph type="body" idx="1"/>
          </p:nvPr>
        </p:nvSpPr>
        <p:spPr>
          <a:xfrm>
            <a:off x="727650" y="1894650"/>
            <a:ext cx="7688700" cy="2536500"/>
          </a:xfrm>
          <a:prstGeom prst="rect">
            <a:avLst/>
          </a:prstGeom>
          <a:noFill/>
          <a:ln>
            <a:noFill/>
          </a:ln>
        </p:spPr>
        <p:txBody>
          <a:bodyPr spcFirstLastPara="1" wrap="square" lIns="91425" tIns="91425" rIns="91425" bIns="91425" anchor="t" anchorCtr="0">
            <a:noAutofit/>
          </a:bodyPr>
          <a:lstStyle/>
          <a:p>
            <a:pPr marL="457200" lvl="0" indent="-304800" algn="just" rtl="0">
              <a:lnSpc>
                <a:spcPct val="150000"/>
              </a:lnSpc>
              <a:spcBef>
                <a:spcPts val="1200"/>
              </a:spcBef>
              <a:spcAft>
                <a:spcPts val="0"/>
              </a:spcAft>
              <a:buClr>
                <a:srgbClr val="000000"/>
              </a:buClr>
              <a:buSzPts val="1200"/>
              <a:buFont typeface="Times New Roman" panose="02020603050405020304"/>
              <a:buChar char="●"/>
            </a:pPr>
            <a:r>
              <a:rPr lang="en-GB" sz="1200">
                <a:solidFill>
                  <a:srgbClr val="000000"/>
                </a:solidFill>
                <a:latin typeface="Times New Roman" panose="02020603050405020304"/>
                <a:ea typeface="Times New Roman" panose="02020603050405020304"/>
                <a:cs typeface="Times New Roman" panose="02020603050405020304"/>
                <a:sym typeface="Times New Roman" panose="02020603050405020304"/>
              </a:rPr>
              <a:t>Using blockchain, we implement ABAC logical access control.</a:t>
            </a:r>
            <a:endParaRPr sz="12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just" rtl="0">
              <a:lnSpc>
                <a:spcPct val="150000"/>
              </a:lnSpc>
              <a:spcBef>
                <a:spcPts val="0"/>
              </a:spcBef>
              <a:spcAft>
                <a:spcPts val="0"/>
              </a:spcAft>
              <a:buClr>
                <a:srgbClr val="000000"/>
              </a:buClr>
              <a:buSzPts val="1200"/>
              <a:buFont typeface="Times New Roman" panose="02020603050405020304"/>
              <a:buChar char="●"/>
            </a:pPr>
            <a:r>
              <a:rPr lang="en-GB" sz="1200">
                <a:solidFill>
                  <a:srgbClr val="000000"/>
                </a:solidFill>
                <a:latin typeface="Times New Roman" panose="02020603050405020304"/>
                <a:ea typeface="Times New Roman" panose="02020603050405020304"/>
                <a:cs typeface="Times New Roman" panose="02020603050405020304"/>
                <a:sym typeface="Times New Roman" panose="02020603050405020304"/>
              </a:rPr>
              <a:t>Blockchain technology offers features similar to decentralization, high confidence, and tamper-resistance, which are advantages to working resource consumption, scalability and trust issues – all of which are challenges for access control by traditional mechanisms.</a:t>
            </a:r>
            <a:endParaRPr sz="12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83" name="Google Shape;183;p12"/>
          <p:cNvPicPr preferRelativeResize="0"/>
          <p:nvPr/>
        </p:nvPicPr>
        <p:blipFill rotWithShape="1">
          <a:blip r:embed="rId3"/>
          <a:srcRect/>
          <a:stretch>
            <a:fillRect/>
          </a:stretch>
        </p:blipFill>
        <p:spPr>
          <a:xfrm>
            <a:off x="7452250" y="0"/>
            <a:ext cx="1691750" cy="508200"/>
          </a:xfrm>
          <a:prstGeom prst="rect">
            <a:avLst/>
          </a:prstGeom>
          <a:noFill/>
          <a:ln>
            <a:noFill/>
          </a:ln>
        </p:spPr>
      </p:pic>
      <p:sp>
        <p:nvSpPr>
          <p:cNvPr id="184" name="Google Shape;184;p1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15</a:t>
            </a:fld>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latin typeface="Times New Roman" panose="02020603050405020304"/>
                <a:ea typeface="Times New Roman" panose="02020603050405020304"/>
                <a:cs typeface="Times New Roman" panose="02020603050405020304"/>
                <a:sym typeface="Times New Roman" panose="02020603050405020304"/>
              </a:rPr>
              <a:t>Solution Strategy :-</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90" name="Google Shape;190;p13"/>
          <p:cNvSpPr txBox="1">
            <a:spLocks noGrp="1"/>
          </p:cNvSpPr>
          <p:nvPr>
            <p:ph type="body" idx="1"/>
          </p:nvPr>
        </p:nvSpPr>
        <p:spPr>
          <a:xfrm>
            <a:off x="768725" y="1898250"/>
            <a:ext cx="7688700" cy="2939400"/>
          </a:xfrm>
          <a:prstGeom prst="rect">
            <a:avLst/>
          </a:prstGeom>
          <a:noFill/>
          <a:ln>
            <a:noFill/>
          </a:ln>
        </p:spPr>
        <p:txBody>
          <a:bodyPr spcFirstLastPara="1" wrap="square" lIns="91425" tIns="91425" rIns="91425" bIns="91425" anchor="t" anchorCtr="0">
            <a:noAutofit/>
          </a:bodyPr>
          <a:lstStyle/>
          <a:p>
            <a:pPr marL="457200" lvl="0" indent="-305435" algn="just" rtl="0">
              <a:lnSpc>
                <a:spcPct val="105000"/>
              </a:lnSpc>
              <a:spcBef>
                <a:spcPts val="0"/>
              </a:spcBef>
              <a:spcAft>
                <a:spcPts val="0"/>
              </a:spcAft>
              <a:buClr>
                <a:srgbClr val="000000"/>
              </a:buClr>
              <a:buSzPts val="1208"/>
              <a:buFont typeface="Times New Roman" panose="02020603050405020304"/>
              <a:buChar char="●"/>
            </a:pP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We propose a blockchain-based access control system and describe its workflow and architecture in detail. The system uses distributed architecture to separate users and devices, and implemented the dynamic management of permissions to support efficient access. </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5435" algn="just" rtl="0">
              <a:lnSpc>
                <a:spcPct val="105000"/>
              </a:lnSpc>
              <a:spcBef>
                <a:spcPts val="0"/>
              </a:spcBef>
              <a:spcAft>
                <a:spcPts val="0"/>
              </a:spcAft>
              <a:buClr>
                <a:srgbClr val="000000"/>
              </a:buClr>
              <a:buSzPts val="1208"/>
              <a:buFont typeface="Times New Roman" panose="02020603050405020304"/>
              <a:buChar char="●"/>
            </a:pP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We implement the ABAC model, ABAC-Policy which contains Attribute of Subject, Attribute of Object, Attribute Environment, and Attribute Permission. </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5000"/>
              </a:lnSpc>
              <a:spcBef>
                <a:spcPts val="1200"/>
              </a:spcBef>
              <a:spcAft>
                <a:spcPts val="1200"/>
              </a:spcAft>
              <a:buSzPts val="1300"/>
              <a:buNone/>
            </a:pP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91" name="Google Shape;191;p13"/>
          <p:cNvPicPr preferRelativeResize="0"/>
          <p:nvPr/>
        </p:nvPicPr>
        <p:blipFill rotWithShape="1">
          <a:blip r:embed="rId3"/>
          <a:srcRect/>
          <a:stretch>
            <a:fillRect/>
          </a:stretch>
        </p:blipFill>
        <p:spPr>
          <a:xfrm>
            <a:off x="7452250" y="0"/>
            <a:ext cx="1691750" cy="508200"/>
          </a:xfrm>
          <a:prstGeom prst="rect">
            <a:avLst/>
          </a:prstGeom>
          <a:noFill/>
          <a:ln>
            <a:noFill/>
          </a:ln>
        </p:spPr>
      </p:pic>
      <p:sp>
        <p:nvSpPr>
          <p:cNvPr id="192" name="Google Shape;192;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16</a:t>
            </a:fld>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4"/>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latin typeface="Times New Roman" panose="02020603050405020304"/>
                <a:ea typeface="Times New Roman" panose="02020603050405020304"/>
                <a:cs typeface="Times New Roman" panose="02020603050405020304"/>
                <a:sym typeface="Times New Roman" panose="02020603050405020304"/>
              </a:rPr>
              <a:t>Methodology</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98" name="Google Shape;198;p14"/>
          <p:cNvSpPr txBox="1">
            <a:spLocks noGrp="1"/>
          </p:cNvSpPr>
          <p:nvPr>
            <p:ph type="body" idx="1"/>
          </p:nvPr>
        </p:nvSpPr>
        <p:spPr>
          <a:xfrm>
            <a:off x="623975" y="4178800"/>
            <a:ext cx="7688700" cy="6204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1200"/>
              </a:spcAft>
              <a:buSzPts val="1300"/>
              <a:buNone/>
            </a:pPr>
            <a:r>
              <a:rPr lang="en-GB" sz="1200" b="1">
                <a:solidFill>
                  <a:srgbClr val="000000"/>
                </a:solidFill>
                <a:latin typeface="Times New Roman" panose="02020603050405020304"/>
                <a:ea typeface="Times New Roman" panose="02020603050405020304"/>
                <a:cs typeface="Times New Roman" panose="02020603050405020304"/>
                <a:sym typeface="Times New Roman" panose="02020603050405020304"/>
              </a:rPr>
              <a:t>Fig </a:t>
            </a:r>
            <a:r>
              <a:rPr lang="en-US" altLang="en-GB" sz="1200" b="1">
                <a:solidFill>
                  <a:srgbClr val="000000"/>
                </a:solidFill>
                <a:latin typeface="Times New Roman" panose="02020603050405020304"/>
                <a:ea typeface="Times New Roman" panose="02020603050405020304"/>
                <a:cs typeface="Times New Roman" panose="02020603050405020304"/>
                <a:sym typeface="Times New Roman" panose="02020603050405020304"/>
              </a:rPr>
              <a:t>4</a:t>
            </a:r>
            <a:r>
              <a:rPr lang="en-GB" sz="1200" b="1">
                <a:solidFill>
                  <a:srgbClr val="000000"/>
                </a:solidFill>
                <a:latin typeface="Times New Roman" panose="02020603050405020304"/>
                <a:ea typeface="Times New Roman" panose="02020603050405020304"/>
                <a:cs typeface="Times New Roman" panose="02020603050405020304"/>
                <a:sym typeface="Times New Roman" panose="02020603050405020304"/>
              </a:rPr>
              <a:t>:  ABAC Integrated With Blockchain</a:t>
            </a:r>
            <a:endParaRPr sz="1200" b="1">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0" name="Google Shape;200;p1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17</a:t>
            </a:fld>
            <a:endParaRPr lang="en-GB"/>
          </a:p>
        </p:txBody>
      </p:sp>
      <p:pic>
        <p:nvPicPr>
          <p:cNvPr id="201" name="Google Shape;201;p14"/>
          <p:cNvPicPr preferRelativeResize="0"/>
          <p:nvPr/>
        </p:nvPicPr>
        <p:blipFill rotWithShape="1">
          <a:blip r:embed="rId3"/>
          <a:srcRect/>
          <a:stretch>
            <a:fillRect/>
          </a:stretch>
        </p:blipFill>
        <p:spPr>
          <a:xfrm>
            <a:off x="7452250" y="0"/>
            <a:ext cx="1691750" cy="508200"/>
          </a:xfrm>
          <a:prstGeom prst="rect">
            <a:avLst/>
          </a:prstGeom>
          <a:noFill/>
          <a:ln>
            <a:noFill/>
          </a:ln>
        </p:spPr>
      </p:pic>
      <p:pic>
        <p:nvPicPr>
          <p:cNvPr id="3" name="Picture 2">
            <a:extLst>
              <a:ext uri="{FF2B5EF4-FFF2-40B4-BE49-F238E27FC236}">
                <a16:creationId xmlns:a16="http://schemas.microsoft.com/office/drawing/2014/main" id="{3139E124-2CA3-E36F-5901-85753EFFE2BF}"/>
              </a:ext>
            </a:extLst>
          </p:cNvPr>
          <p:cNvPicPr>
            <a:picLocks noChangeAspect="1"/>
          </p:cNvPicPr>
          <p:nvPr/>
        </p:nvPicPr>
        <p:blipFill>
          <a:blip r:embed="rId4"/>
          <a:stretch>
            <a:fillRect/>
          </a:stretch>
        </p:blipFill>
        <p:spPr>
          <a:xfrm>
            <a:off x="2028825" y="1853850"/>
            <a:ext cx="5086350" cy="23812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latin typeface="Times New Roman" panose="02020603050405020304"/>
                <a:ea typeface="Times New Roman" panose="02020603050405020304"/>
                <a:cs typeface="Times New Roman" panose="02020603050405020304"/>
                <a:sym typeface="Times New Roman" panose="02020603050405020304"/>
              </a:rPr>
              <a:t>Implementation </a:t>
            </a:r>
            <a:r>
              <a:rPr lang="en-GB"/>
              <a:t>:-</a:t>
            </a:r>
          </a:p>
        </p:txBody>
      </p:sp>
      <p:sp>
        <p:nvSpPr>
          <p:cNvPr id="207" name="Google Shape;207;p15"/>
          <p:cNvSpPr txBox="1">
            <a:spLocks noGrp="1"/>
          </p:cNvSpPr>
          <p:nvPr>
            <p:ph type="body" idx="1"/>
          </p:nvPr>
        </p:nvSpPr>
        <p:spPr>
          <a:xfrm>
            <a:off x="768725" y="1898250"/>
            <a:ext cx="7688700" cy="2939400"/>
          </a:xfrm>
          <a:prstGeom prst="rect">
            <a:avLst/>
          </a:prstGeom>
          <a:noFill/>
          <a:ln>
            <a:noFill/>
          </a:ln>
        </p:spPr>
        <p:txBody>
          <a:bodyPr spcFirstLastPara="1" wrap="square" lIns="91425" tIns="91425" rIns="91425" bIns="91425" anchor="t" anchorCtr="0">
            <a:noAutofit/>
          </a:bodyPr>
          <a:lstStyle/>
          <a:p>
            <a:pPr marL="457200" lvl="0" indent="0" algn="just" rtl="0">
              <a:lnSpc>
                <a:spcPct val="105000"/>
              </a:lnSpc>
              <a:spcBef>
                <a:spcPts val="0"/>
              </a:spcBef>
              <a:spcAft>
                <a:spcPts val="0"/>
              </a:spcAft>
              <a:buSzPts val="1300"/>
              <a:buNone/>
            </a:pP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We are trying to implement 2 algorithms which are as follows:</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1828800" lvl="3" indent="-305435" algn="just" rtl="0">
              <a:lnSpc>
                <a:spcPct val="105000"/>
              </a:lnSpc>
              <a:spcBef>
                <a:spcPts val="1200"/>
              </a:spcBef>
              <a:spcAft>
                <a:spcPts val="0"/>
              </a:spcAft>
              <a:buClr>
                <a:srgbClr val="000000"/>
              </a:buClr>
              <a:buSzPts val="1208"/>
              <a:buFont typeface="Times New Roman" panose="02020603050405020304"/>
              <a:buAutoNum type="arabicPeriod"/>
            </a:pP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checkPolicy()</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1828800" lvl="3" indent="-305435" algn="just" rtl="0">
              <a:lnSpc>
                <a:spcPct val="105000"/>
              </a:lnSpc>
              <a:spcBef>
                <a:spcPts val="0"/>
              </a:spcBef>
              <a:spcAft>
                <a:spcPts val="0"/>
              </a:spcAft>
              <a:buClr>
                <a:srgbClr val="000000"/>
              </a:buClr>
              <a:buSzPts val="1208"/>
              <a:buFont typeface="Times New Roman" panose="02020603050405020304"/>
              <a:buAutoNum type="arabicPeriod"/>
            </a:pP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addPolicy()</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8" name="Google Shape;208;p1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18</a:t>
            </a:fld>
            <a:endParaRPr lang="en-GB"/>
          </a:p>
        </p:txBody>
      </p:sp>
      <p:pic>
        <p:nvPicPr>
          <p:cNvPr id="209" name="Google Shape;209;p15"/>
          <p:cNvPicPr preferRelativeResize="0"/>
          <p:nvPr/>
        </p:nvPicPr>
        <p:blipFill rotWithShape="1">
          <a:blip r:embed="rId3"/>
          <a:srcRect/>
          <a:stretch>
            <a:fillRect/>
          </a:stretch>
        </p:blipFill>
        <p:spPr>
          <a:xfrm>
            <a:off x="7452250" y="0"/>
            <a:ext cx="1691750" cy="508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6"/>
          <p:cNvSpPr txBox="1">
            <a:spLocks noGrp="1"/>
          </p:cNvSpPr>
          <p:nvPr>
            <p:ph type="body" idx="1"/>
          </p:nvPr>
        </p:nvSpPr>
        <p:spPr>
          <a:xfrm>
            <a:off x="422700" y="2048350"/>
            <a:ext cx="4149300" cy="2939400"/>
          </a:xfrm>
          <a:prstGeom prst="rect">
            <a:avLst/>
          </a:prstGeom>
          <a:noFill/>
          <a:ln>
            <a:noFill/>
          </a:ln>
        </p:spPr>
        <p:txBody>
          <a:bodyPr spcFirstLastPara="1" wrap="square" lIns="91425" tIns="91425" rIns="91425" bIns="91425" anchor="t" anchorCtr="0">
            <a:noAutofit/>
          </a:bodyPr>
          <a:lstStyle/>
          <a:p>
            <a:pPr marL="1371600" lvl="0" indent="0" algn="just" rtl="0">
              <a:lnSpc>
                <a:spcPct val="105000"/>
              </a:lnSpc>
              <a:spcBef>
                <a:spcPts val="0"/>
              </a:spcBef>
              <a:spcAft>
                <a:spcPts val="0"/>
              </a:spcAft>
              <a:buSzPts val="1300"/>
              <a:buNone/>
            </a:pP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P - Policy</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0" algn="just" rtl="0">
              <a:lnSpc>
                <a:spcPct val="105000"/>
              </a:lnSpc>
              <a:spcBef>
                <a:spcPts val="1200"/>
              </a:spcBef>
              <a:spcAft>
                <a:spcPts val="0"/>
              </a:spcAft>
              <a:buSzPts val="1300"/>
              <a:buNone/>
            </a:pP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AS - Attribute Of Subject</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0" algn="just" rtl="0">
              <a:lnSpc>
                <a:spcPct val="105000"/>
              </a:lnSpc>
              <a:spcBef>
                <a:spcPts val="1200"/>
              </a:spcBef>
              <a:spcAft>
                <a:spcPts val="0"/>
              </a:spcAft>
              <a:buSzPts val="1300"/>
              <a:buNone/>
            </a:pP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AO - Attribute Of Object</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0" algn="just" rtl="0">
              <a:lnSpc>
                <a:spcPct val="105000"/>
              </a:lnSpc>
              <a:spcBef>
                <a:spcPts val="1200"/>
              </a:spcBef>
              <a:spcAft>
                <a:spcPts val="0"/>
              </a:spcAft>
              <a:buSzPts val="1300"/>
              <a:buNone/>
            </a:pP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AP - Attribute Of Permission</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0" algn="just" rtl="0">
              <a:lnSpc>
                <a:spcPct val="105000"/>
              </a:lnSpc>
              <a:spcBef>
                <a:spcPts val="1200"/>
              </a:spcBef>
              <a:spcAft>
                <a:spcPts val="0"/>
              </a:spcAft>
              <a:buSzPts val="1300"/>
              <a:buNone/>
            </a:pP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AE - Attribute Of Environment</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0" algn="just" rtl="0">
              <a:lnSpc>
                <a:spcPct val="105000"/>
              </a:lnSpc>
              <a:spcBef>
                <a:spcPts val="1200"/>
              </a:spcBef>
              <a:spcAft>
                <a:spcPts val="1200"/>
              </a:spcAft>
              <a:buSzPts val="1300"/>
              <a:buNone/>
            </a:pP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5" name="Google Shape;215;p1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latin typeface="Times New Roman" panose="02020603050405020304"/>
                <a:ea typeface="Times New Roman" panose="02020603050405020304"/>
                <a:cs typeface="Times New Roman" panose="02020603050405020304"/>
                <a:sym typeface="Times New Roman" panose="02020603050405020304"/>
              </a:rPr>
              <a:t>Implementation </a:t>
            </a:r>
            <a:r>
              <a:rPr lang="en-GB"/>
              <a:t>:-</a:t>
            </a:r>
          </a:p>
        </p:txBody>
      </p:sp>
      <p:sp>
        <p:nvSpPr>
          <p:cNvPr id="216" name="Google Shape;216;p1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19</a:t>
            </a:fld>
            <a:endParaRPr lang="en-GB"/>
          </a:p>
        </p:txBody>
      </p:sp>
      <p:pic>
        <p:nvPicPr>
          <p:cNvPr id="217" name="Google Shape;217;p16"/>
          <p:cNvPicPr preferRelativeResize="0"/>
          <p:nvPr/>
        </p:nvPicPr>
        <p:blipFill rotWithShape="1">
          <a:blip r:embed="rId3"/>
          <a:srcRect/>
          <a:stretch>
            <a:fillRect/>
          </a:stretch>
        </p:blipFill>
        <p:spPr>
          <a:xfrm>
            <a:off x="7452250" y="0"/>
            <a:ext cx="1691750" cy="508200"/>
          </a:xfrm>
          <a:prstGeom prst="rect">
            <a:avLst/>
          </a:prstGeom>
          <a:noFill/>
          <a:ln>
            <a:noFill/>
          </a:ln>
        </p:spPr>
      </p:pic>
      <p:sp>
        <p:nvSpPr>
          <p:cNvPr id="218" name="Google Shape;218;p16"/>
          <p:cNvSpPr txBox="1"/>
          <p:nvPr/>
        </p:nvSpPr>
        <p:spPr>
          <a:xfrm>
            <a:off x="4106200" y="1601700"/>
            <a:ext cx="4430100" cy="2843700"/>
          </a:xfrm>
          <a:prstGeom prst="rect">
            <a:avLst/>
          </a:prstGeom>
          <a:noFill/>
          <a:ln>
            <a:noFill/>
          </a:ln>
        </p:spPr>
        <p:txBody>
          <a:bodyPr spcFirstLastPara="1" wrap="square" lIns="91425" tIns="91425" rIns="91425" bIns="91425" anchor="t" anchorCtr="0">
            <a:spAutoFit/>
          </a:bodyPr>
          <a:lstStyle/>
          <a:p>
            <a:pPr marL="1371600" marR="0" lvl="0" indent="0" algn="just" rtl="0">
              <a:lnSpc>
                <a:spcPct val="105000"/>
              </a:lnSpc>
              <a:spcBef>
                <a:spcPts val="0"/>
              </a:spcBef>
              <a:spcAft>
                <a:spcPts val="0"/>
              </a:spcAft>
              <a:buClr>
                <a:srgbClr val="000000"/>
              </a:buClr>
              <a:buSzPts val="1207"/>
              <a:buFont typeface="Arial" panose="020B0604020202020204"/>
              <a:buNone/>
            </a:pPr>
            <a:endParaRPr sz="1205"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1371600" marR="0" lvl="0" indent="0" algn="just" rtl="0">
              <a:lnSpc>
                <a:spcPct val="105000"/>
              </a:lnSpc>
              <a:spcBef>
                <a:spcPts val="1200"/>
              </a:spcBef>
              <a:spcAft>
                <a:spcPts val="0"/>
              </a:spcAft>
              <a:buClr>
                <a:srgbClr val="000000"/>
              </a:buClr>
              <a:buSzPts val="1207"/>
              <a:buFont typeface="Arial" panose="020B0604020202020204"/>
              <a:buNone/>
            </a:pPr>
            <a:r>
              <a:rPr lang="en-GB" sz="1205"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P  = { AS, AO, AP, AE }</a:t>
            </a:r>
            <a:endParaRPr sz="1205"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1371600" marR="0" lvl="0" indent="0" algn="just" rtl="0">
              <a:lnSpc>
                <a:spcPct val="105000"/>
              </a:lnSpc>
              <a:spcBef>
                <a:spcPts val="1200"/>
              </a:spcBef>
              <a:spcAft>
                <a:spcPts val="0"/>
              </a:spcAft>
              <a:buClr>
                <a:srgbClr val="000000"/>
              </a:buClr>
              <a:buSzPts val="1207"/>
              <a:buFont typeface="Arial" panose="020B0604020202020204"/>
              <a:buNone/>
            </a:pPr>
            <a:r>
              <a:rPr lang="en-GB" sz="1205"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AS = { userId, role, group }</a:t>
            </a:r>
            <a:endParaRPr sz="1205"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1371600" marR="0" lvl="0" indent="0" algn="just" rtl="0">
              <a:lnSpc>
                <a:spcPct val="105000"/>
              </a:lnSpc>
              <a:spcBef>
                <a:spcPts val="1200"/>
              </a:spcBef>
              <a:spcAft>
                <a:spcPts val="0"/>
              </a:spcAft>
              <a:buClr>
                <a:srgbClr val="000000"/>
              </a:buClr>
              <a:buSzPts val="1207"/>
              <a:buFont typeface="Arial" panose="020B0604020202020204"/>
              <a:buNone/>
            </a:pPr>
            <a:r>
              <a:rPr lang="en-GB" sz="1205"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AO = { deviceId}</a:t>
            </a:r>
            <a:endParaRPr sz="1205"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1371600" marR="0" lvl="0" indent="0" algn="just" rtl="0">
              <a:lnSpc>
                <a:spcPct val="105000"/>
              </a:lnSpc>
              <a:spcBef>
                <a:spcPts val="1200"/>
              </a:spcBef>
              <a:spcAft>
                <a:spcPts val="0"/>
              </a:spcAft>
              <a:buClr>
                <a:srgbClr val="000000"/>
              </a:buClr>
              <a:buSzPts val="1207"/>
              <a:buFont typeface="Arial" panose="020B0604020202020204"/>
              <a:buNone/>
            </a:pPr>
            <a:r>
              <a:rPr lang="en-GB" sz="1205"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AP = { 1, allow</a:t>
            </a:r>
            <a:endParaRPr sz="1205"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1371600" marR="0" lvl="0" indent="0" algn="just" rtl="0">
              <a:lnSpc>
                <a:spcPct val="105000"/>
              </a:lnSpc>
              <a:spcBef>
                <a:spcPts val="1200"/>
              </a:spcBef>
              <a:spcAft>
                <a:spcPts val="0"/>
              </a:spcAft>
              <a:buClr>
                <a:srgbClr val="000000"/>
              </a:buClr>
              <a:buSzPts val="1207"/>
              <a:buFont typeface="Arial" panose="020B0604020202020204"/>
              <a:buNone/>
            </a:pPr>
            <a:r>
              <a:rPr lang="en-GB" sz="1205"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0, deny   }</a:t>
            </a:r>
            <a:endParaRPr sz="1205"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1371600" marR="0" lvl="0" indent="0" algn="just" rtl="0">
              <a:lnSpc>
                <a:spcPct val="105000"/>
              </a:lnSpc>
              <a:spcBef>
                <a:spcPts val="1200"/>
              </a:spcBef>
              <a:spcAft>
                <a:spcPts val="0"/>
              </a:spcAft>
              <a:buClr>
                <a:srgbClr val="000000"/>
              </a:buClr>
              <a:buSzPts val="1207"/>
              <a:buFont typeface="Arial" panose="020B0604020202020204"/>
              <a:buNone/>
            </a:pPr>
            <a:r>
              <a:rPr lang="en-GB" sz="1205"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AE = { createTime, endTime}</a:t>
            </a:r>
            <a:endParaRPr sz="1205"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1200"/>
              </a:spcBef>
              <a:spcAft>
                <a:spcPts val="0"/>
              </a:spcAft>
              <a:buClr>
                <a:srgbClr val="000000"/>
              </a:buClr>
              <a:buSzPts val="1400"/>
              <a:buFont typeface="Arial" panose="020B0604020202020204"/>
              <a:buNone/>
            </a:pP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727545" y="1331350"/>
            <a:ext cx="7688700" cy="535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600"/>
              <a:buNone/>
            </a:pPr>
            <a:r>
              <a:rPr lang="en-GB" sz="2300">
                <a:solidFill>
                  <a:srgbClr val="000001"/>
                </a:solidFill>
                <a:latin typeface="Times New Roman" panose="02020603050405020304"/>
                <a:ea typeface="Times New Roman" panose="02020603050405020304"/>
                <a:cs typeface="Times New Roman" panose="02020603050405020304"/>
                <a:sym typeface="Times New Roman" panose="02020603050405020304"/>
              </a:rPr>
              <a:t>CONTENTS</a:t>
            </a:r>
            <a:endParaRPr sz="2300">
              <a:latin typeface="Times New Roman" panose="02020603050405020304"/>
              <a:ea typeface="Times New Roman" panose="02020603050405020304"/>
              <a:cs typeface="Times New Roman" panose="02020603050405020304"/>
              <a:sym typeface="Times New Roman" panose="02020603050405020304"/>
            </a:endParaRPr>
          </a:p>
        </p:txBody>
      </p:sp>
      <p:sp>
        <p:nvSpPr>
          <p:cNvPr id="96" name="Google Shape;96;p2"/>
          <p:cNvSpPr txBox="1">
            <a:spLocks noGrp="1"/>
          </p:cNvSpPr>
          <p:nvPr>
            <p:ph type="body" idx="1"/>
          </p:nvPr>
        </p:nvSpPr>
        <p:spPr>
          <a:xfrm>
            <a:off x="727710" y="1912620"/>
            <a:ext cx="2226310" cy="323088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rgbClr val="000000"/>
              </a:buClr>
              <a:buSzPts val="1200"/>
              <a:buFont typeface="Times New Roman" panose="02020603050405020304"/>
              <a:buChar char="❏"/>
            </a:pPr>
            <a:r>
              <a:rPr lang="en-GB" sz="12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Abstract</a:t>
            </a:r>
            <a:endParaRPr sz="12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lnSpc>
                <a:spcPct val="100000"/>
              </a:lnSpc>
              <a:spcBef>
                <a:spcPts val="0"/>
              </a:spcBef>
              <a:spcAft>
                <a:spcPts val="0"/>
              </a:spcAft>
              <a:buClr>
                <a:srgbClr val="000000"/>
              </a:buClr>
              <a:buSzPts val="1200"/>
              <a:buFont typeface="Times New Roman" panose="02020603050405020304"/>
              <a:buChar char="❏"/>
            </a:pPr>
            <a:r>
              <a:rPr lang="en-GB" sz="12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Introduction</a:t>
            </a:r>
            <a:endParaRPr sz="12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lnSpc>
                <a:spcPct val="100000"/>
              </a:lnSpc>
              <a:spcBef>
                <a:spcPts val="0"/>
              </a:spcBef>
              <a:spcAft>
                <a:spcPts val="0"/>
              </a:spcAft>
              <a:buClr>
                <a:srgbClr val="000000"/>
              </a:buClr>
              <a:buSzPts val="1200"/>
              <a:buFont typeface="Times New Roman" panose="02020603050405020304"/>
              <a:buChar char="❏"/>
            </a:pPr>
            <a:r>
              <a:rPr lang="en-GB" sz="12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Literature Survey</a:t>
            </a:r>
            <a:endParaRPr sz="12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lnSpc>
                <a:spcPct val="100000"/>
              </a:lnSpc>
              <a:spcBef>
                <a:spcPts val="0"/>
              </a:spcBef>
              <a:spcAft>
                <a:spcPts val="0"/>
              </a:spcAft>
              <a:buClr>
                <a:srgbClr val="000000"/>
              </a:buClr>
              <a:buSzPts val="1200"/>
              <a:buFont typeface="Times New Roman" panose="02020603050405020304"/>
              <a:buChar char="❏"/>
            </a:pPr>
            <a:r>
              <a:rPr lang="en-GB" sz="12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Problem Definition</a:t>
            </a:r>
            <a:endParaRPr sz="12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lnSpc>
                <a:spcPct val="100000"/>
              </a:lnSpc>
              <a:spcBef>
                <a:spcPts val="0"/>
              </a:spcBef>
              <a:spcAft>
                <a:spcPts val="0"/>
              </a:spcAft>
              <a:buClr>
                <a:srgbClr val="000000"/>
              </a:buClr>
              <a:buSzPts val="1200"/>
              <a:buFont typeface="Times New Roman" panose="02020603050405020304"/>
              <a:buChar char="❏"/>
            </a:pPr>
            <a:r>
              <a:rPr lang="en-GB" sz="12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Objectives</a:t>
            </a:r>
            <a:endParaRPr sz="12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lnSpc>
                <a:spcPct val="100000"/>
              </a:lnSpc>
              <a:spcBef>
                <a:spcPts val="0"/>
              </a:spcBef>
              <a:spcAft>
                <a:spcPts val="0"/>
              </a:spcAft>
              <a:buClr>
                <a:srgbClr val="000000"/>
              </a:buClr>
              <a:buSzPts val="1200"/>
              <a:buFont typeface="Times New Roman" panose="02020603050405020304"/>
              <a:buChar char="❏"/>
            </a:pPr>
            <a:r>
              <a:rPr lang="en-GB" sz="12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Solution Strategy</a:t>
            </a:r>
            <a:endParaRPr sz="12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00000"/>
              </a:lnSpc>
              <a:spcBef>
                <a:spcPts val="0"/>
              </a:spcBef>
              <a:spcAft>
                <a:spcPts val="0"/>
              </a:spcAft>
              <a:buSzPts val="1300"/>
              <a:buNone/>
            </a:pPr>
            <a:endParaRPr sz="1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lnSpc>
                <a:spcPct val="100000"/>
              </a:lnSpc>
              <a:spcBef>
                <a:spcPts val="0"/>
              </a:spcBef>
              <a:spcAft>
                <a:spcPts val="0"/>
              </a:spcAft>
              <a:buClr>
                <a:srgbClr val="000000"/>
              </a:buClr>
              <a:buSzPts val="1200"/>
              <a:buFont typeface="Times New Roman" panose="02020603050405020304"/>
              <a:buChar char="❏"/>
            </a:pPr>
            <a:r>
              <a:rPr lang="en-GB" sz="12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Methodology</a:t>
            </a:r>
            <a:endParaRPr sz="12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lnSpc>
                <a:spcPct val="100000"/>
              </a:lnSpc>
              <a:spcBef>
                <a:spcPts val="0"/>
              </a:spcBef>
              <a:spcAft>
                <a:spcPts val="0"/>
              </a:spcAft>
              <a:buClr>
                <a:srgbClr val="000000"/>
              </a:buClr>
              <a:buSzPts val="1200"/>
              <a:buFont typeface="Times New Roman" panose="02020603050405020304"/>
              <a:buChar char="❏"/>
            </a:pPr>
            <a:r>
              <a:rPr lang="en-GB" sz="12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Implementation</a:t>
            </a:r>
            <a:endParaRPr sz="12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lnSpc>
                <a:spcPct val="100000"/>
              </a:lnSpc>
              <a:spcBef>
                <a:spcPts val="0"/>
              </a:spcBef>
              <a:spcAft>
                <a:spcPts val="0"/>
              </a:spcAft>
              <a:buClr>
                <a:srgbClr val="000000"/>
              </a:buClr>
              <a:buSzPts val="1200"/>
              <a:buFont typeface="Times New Roman" panose="02020603050405020304"/>
              <a:buChar char="❏"/>
            </a:pPr>
            <a:r>
              <a:rPr lang="en-GB" sz="12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Project Structure Flow</a:t>
            </a:r>
            <a:endParaRPr sz="12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lnSpc>
                <a:spcPct val="100000"/>
              </a:lnSpc>
              <a:spcBef>
                <a:spcPts val="0"/>
              </a:spcBef>
              <a:spcAft>
                <a:spcPts val="0"/>
              </a:spcAft>
              <a:buClr>
                <a:srgbClr val="000000"/>
              </a:buClr>
              <a:buSzPts val="1200"/>
              <a:buFont typeface="Times New Roman" panose="02020603050405020304"/>
              <a:buChar char="❏"/>
            </a:pPr>
            <a:r>
              <a:rPr lang="en-GB" sz="12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Execution calls</a:t>
            </a:r>
            <a:endParaRPr sz="12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lnSpc>
                <a:spcPct val="100000"/>
              </a:lnSpc>
              <a:spcBef>
                <a:spcPts val="0"/>
              </a:spcBef>
              <a:spcAft>
                <a:spcPts val="0"/>
              </a:spcAft>
              <a:buClr>
                <a:srgbClr val="000000"/>
              </a:buClr>
              <a:buSzPts val="1200"/>
              <a:buFont typeface="Times New Roman" panose="02020603050405020304"/>
              <a:buChar char="❏"/>
            </a:pPr>
            <a:r>
              <a:rPr lang="en-GB" sz="12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Working Environment</a:t>
            </a:r>
            <a:endParaRPr sz="12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lnSpc>
                <a:spcPct val="100000"/>
              </a:lnSpc>
              <a:spcBef>
                <a:spcPts val="0"/>
              </a:spcBef>
              <a:spcAft>
                <a:spcPts val="0"/>
              </a:spcAft>
              <a:buClr>
                <a:srgbClr val="000000"/>
              </a:buClr>
              <a:buSzPts val="1200"/>
              <a:buFont typeface="Times New Roman" panose="02020603050405020304"/>
              <a:buChar char="❏"/>
            </a:pPr>
            <a:r>
              <a:rPr lang="en-GB" sz="12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Testing</a:t>
            </a:r>
            <a:endParaRPr sz="12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lnSpc>
                <a:spcPct val="100000"/>
              </a:lnSpc>
              <a:spcBef>
                <a:spcPts val="0"/>
              </a:spcBef>
              <a:spcAft>
                <a:spcPts val="0"/>
              </a:spcAft>
              <a:buClr>
                <a:srgbClr val="000000"/>
              </a:buClr>
              <a:buSzPts val="1200"/>
              <a:buFont typeface="Times New Roman" panose="02020603050405020304"/>
              <a:buChar char="❏"/>
            </a:pPr>
            <a:r>
              <a:rPr lang="en-GB" sz="12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Experimental Results</a:t>
            </a:r>
          </a:p>
          <a:p>
            <a:pPr marL="457200" lvl="0" indent="-304800" algn="l" rtl="0">
              <a:lnSpc>
                <a:spcPct val="100000"/>
              </a:lnSpc>
              <a:spcBef>
                <a:spcPts val="0"/>
              </a:spcBef>
              <a:spcAft>
                <a:spcPts val="0"/>
              </a:spcAft>
              <a:buClr>
                <a:srgbClr val="000000"/>
              </a:buClr>
              <a:buSzPts val="1200"/>
              <a:buFont typeface="Times New Roman" panose="02020603050405020304"/>
              <a:buChar char="❏"/>
            </a:pPr>
            <a:r>
              <a:rPr lang="en-GB" sz="12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Code Walkthrough</a:t>
            </a:r>
            <a:endParaRPr sz="12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lnSpc>
                <a:spcPct val="100000"/>
              </a:lnSpc>
              <a:spcBef>
                <a:spcPts val="0"/>
              </a:spcBef>
              <a:spcAft>
                <a:spcPts val="0"/>
              </a:spcAft>
              <a:buClr>
                <a:srgbClr val="000000"/>
              </a:buClr>
              <a:buSzPts val="1200"/>
              <a:buFont typeface="Times New Roman" panose="02020603050405020304"/>
              <a:buChar char="❏"/>
            </a:pPr>
            <a:r>
              <a:rPr lang="en-GB" sz="12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Conclusion</a:t>
            </a:r>
            <a:endParaRPr sz="12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lnSpc>
                <a:spcPct val="100000"/>
              </a:lnSpc>
              <a:spcBef>
                <a:spcPts val="0"/>
              </a:spcBef>
              <a:spcAft>
                <a:spcPts val="0"/>
              </a:spcAft>
              <a:buClr>
                <a:srgbClr val="000000"/>
              </a:buClr>
              <a:buSzPts val="1200"/>
              <a:buFont typeface="Times New Roman" panose="02020603050405020304"/>
              <a:buChar char="❏"/>
            </a:pPr>
            <a:r>
              <a:rPr lang="en-GB" sz="12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References</a:t>
            </a:r>
            <a:endParaRPr sz="12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97" name="Google Shape;97;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2</a:t>
            </a:fld>
            <a:endParaRPr lang="en-GB"/>
          </a:p>
        </p:txBody>
      </p:sp>
      <p:pic>
        <p:nvPicPr>
          <p:cNvPr id="98" name="Google Shape;98;p2"/>
          <p:cNvPicPr preferRelativeResize="0"/>
          <p:nvPr/>
        </p:nvPicPr>
        <p:blipFill rotWithShape="1">
          <a:blip r:embed="rId3"/>
          <a:srcRect/>
          <a:stretch>
            <a:fillRect/>
          </a:stretch>
        </p:blipFill>
        <p:spPr>
          <a:xfrm>
            <a:off x="7452250" y="0"/>
            <a:ext cx="1691750" cy="508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7"/>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latin typeface="Times New Roman" panose="02020603050405020304"/>
                <a:ea typeface="Times New Roman" panose="02020603050405020304"/>
                <a:cs typeface="Times New Roman" panose="02020603050405020304"/>
                <a:sym typeface="Times New Roman" panose="02020603050405020304"/>
              </a:rPr>
              <a:t>Implementation :-</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24" name="Google Shape;224;p17"/>
          <p:cNvSpPr txBox="1">
            <a:spLocks noGrp="1"/>
          </p:cNvSpPr>
          <p:nvPr>
            <p:ph type="body" idx="1"/>
          </p:nvPr>
        </p:nvSpPr>
        <p:spPr>
          <a:xfrm>
            <a:off x="729450" y="1866950"/>
            <a:ext cx="7688700" cy="2939400"/>
          </a:xfrm>
          <a:prstGeom prst="rect">
            <a:avLst/>
          </a:prstGeom>
          <a:noFill/>
          <a:ln>
            <a:noFill/>
          </a:ln>
        </p:spPr>
        <p:txBody>
          <a:bodyPr spcFirstLastPara="1" wrap="square" lIns="91425" tIns="91425" rIns="91425" bIns="91425" anchor="t" anchorCtr="0">
            <a:noAutofit/>
          </a:bodyPr>
          <a:lstStyle/>
          <a:p>
            <a:pPr marL="457200" lvl="0" indent="0" algn="just" rtl="0">
              <a:lnSpc>
                <a:spcPct val="105000"/>
              </a:lnSpc>
              <a:spcBef>
                <a:spcPts val="0"/>
              </a:spcBef>
              <a:spcAft>
                <a:spcPts val="0"/>
              </a:spcAft>
              <a:buSzPts val="1300"/>
              <a:buNone/>
            </a:pPr>
            <a:r>
              <a:rPr lang="en-GB" sz="1205" b="1">
                <a:solidFill>
                  <a:srgbClr val="000000"/>
                </a:solidFill>
                <a:latin typeface="Times New Roman" panose="02020603050405020304"/>
                <a:ea typeface="Times New Roman" panose="02020603050405020304"/>
                <a:cs typeface="Times New Roman" panose="02020603050405020304"/>
                <a:sym typeface="Times New Roman" panose="02020603050405020304"/>
              </a:rPr>
              <a:t>checkPolicy()</a:t>
            </a: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 : boolean</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5000"/>
              </a:lnSpc>
              <a:spcBef>
                <a:spcPts val="0"/>
              </a:spcBef>
              <a:spcAft>
                <a:spcPts val="0"/>
              </a:spcAft>
              <a:buSzPts val="1300"/>
              <a:buNone/>
            </a:pP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    input -&gt; ABACP </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5000"/>
              </a:lnSpc>
              <a:spcBef>
                <a:spcPts val="0"/>
              </a:spcBef>
              <a:spcAft>
                <a:spcPts val="0"/>
              </a:spcAft>
              <a:buSzPts val="1300"/>
              <a:buNone/>
            </a:pP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    isOK = True</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5000"/>
              </a:lnSpc>
              <a:spcBef>
                <a:spcPts val="0"/>
              </a:spcBef>
              <a:spcAft>
                <a:spcPts val="0"/>
              </a:spcAft>
              <a:buSzPts val="1300"/>
              <a:buNone/>
            </a:pP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    for item in AS do:</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5000"/>
              </a:lnSpc>
              <a:spcBef>
                <a:spcPts val="0"/>
              </a:spcBef>
              <a:spcAft>
                <a:spcPts val="0"/>
              </a:spcAft>
              <a:buSzPts val="1300"/>
              <a:buNone/>
            </a:pP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        if item != &lt; userId,role, group &gt; then</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5000"/>
              </a:lnSpc>
              <a:spcBef>
                <a:spcPts val="0"/>
              </a:spcBef>
              <a:spcAft>
                <a:spcPts val="0"/>
              </a:spcAft>
              <a:buSzPts val="1300"/>
              <a:buNone/>
            </a:pP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            isOK = False</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5000"/>
              </a:lnSpc>
              <a:spcBef>
                <a:spcPts val="0"/>
              </a:spcBef>
              <a:spcAft>
                <a:spcPts val="0"/>
              </a:spcAft>
              <a:buSzPts val="1300"/>
              <a:buNone/>
            </a:pP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        end if</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5000"/>
              </a:lnSpc>
              <a:spcBef>
                <a:spcPts val="0"/>
              </a:spcBef>
              <a:spcAft>
                <a:spcPts val="0"/>
              </a:spcAft>
              <a:buSzPts val="1300"/>
              <a:buNone/>
            </a:pP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    end for</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5000"/>
              </a:lnSpc>
              <a:spcBef>
                <a:spcPts val="0"/>
              </a:spcBef>
              <a:spcAft>
                <a:spcPts val="0"/>
              </a:spcAft>
              <a:buSzPts val="1300"/>
              <a:buNone/>
            </a:pP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    if AO.deviceID != &lt;deviceId&gt; then</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5000"/>
              </a:lnSpc>
              <a:spcBef>
                <a:spcPts val="0"/>
              </a:spcBef>
              <a:spcAft>
                <a:spcPts val="0"/>
              </a:spcAft>
              <a:buSzPts val="1300"/>
              <a:buNone/>
            </a:pP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        isOK = False</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5000"/>
              </a:lnSpc>
              <a:spcBef>
                <a:spcPts val="0"/>
              </a:spcBef>
              <a:spcAft>
                <a:spcPts val="0"/>
              </a:spcAft>
              <a:buSzPts val="1300"/>
              <a:buNone/>
            </a:pP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    end if</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5000"/>
              </a:lnSpc>
              <a:spcBef>
                <a:spcPts val="0"/>
              </a:spcBef>
              <a:spcAft>
                <a:spcPts val="0"/>
              </a:spcAft>
              <a:buSzPts val="1300"/>
              <a:buNone/>
            </a:pP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5" name="Google Shape;225;p17"/>
          <p:cNvSpPr txBox="1">
            <a:spLocks noGrp="1"/>
          </p:cNvSpPr>
          <p:nvPr>
            <p:ph type="body" idx="1"/>
          </p:nvPr>
        </p:nvSpPr>
        <p:spPr>
          <a:xfrm>
            <a:off x="4026300" y="1855525"/>
            <a:ext cx="7688700" cy="2939400"/>
          </a:xfrm>
          <a:prstGeom prst="rect">
            <a:avLst/>
          </a:prstGeom>
          <a:noFill/>
          <a:ln>
            <a:noFill/>
          </a:ln>
        </p:spPr>
        <p:txBody>
          <a:bodyPr spcFirstLastPara="1" wrap="square" lIns="91425" tIns="91425" rIns="91425" bIns="91425" anchor="t" anchorCtr="0">
            <a:noAutofit/>
          </a:bodyPr>
          <a:lstStyle/>
          <a:p>
            <a:pPr marL="457200" lvl="0" indent="0" algn="just" rtl="0">
              <a:lnSpc>
                <a:spcPct val="105000"/>
              </a:lnSpc>
              <a:spcBef>
                <a:spcPts val="0"/>
              </a:spcBef>
              <a:spcAft>
                <a:spcPts val="0"/>
              </a:spcAft>
              <a:buSzPts val="1300"/>
              <a:buNone/>
            </a:pPr>
            <a:r>
              <a:rPr lang="en-GB" sz="1205">
                <a:solidFill>
                  <a:schemeClr val="dk2"/>
                </a:solidFill>
                <a:latin typeface="Times New Roman" panose="02020603050405020304"/>
                <a:ea typeface="Times New Roman" panose="02020603050405020304"/>
                <a:cs typeface="Times New Roman" panose="02020603050405020304"/>
                <a:sym typeface="Times New Roman" panose="02020603050405020304"/>
              </a:rPr>
              <a:t>    if val(AP) != 1 or val(AP) != 0</a:t>
            </a:r>
            <a:endParaRPr sz="1205">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5000"/>
              </a:lnSpc>
              <a:spcBef>
                <a:spcPts val="0"/>
              </a:spcBef>
              <a:spcAft>
                <a:spcPts val="0"/>
              </a:spcAft>
              <a:buSzPts val="1300"/>
              <a:buNone/>
            </a:pPr>
            <a:r>
              <a:rPr lang="en-GB" sz="1205">
                <a:solidFill>
                  <a:schemeClr val="dk2"/>
                </a:solidFill>
                <a:latin typeface="Times New Roman" panose="02020603050405020304"/>
                <a:ea typeface="Times New Roman" panose="02020603050405020304"/>
                <a:cs typeface="Times New Roman" panose="02020603050405020304"/>
                <a:sym typeface="Times New Roman" panose="02020603050405020304"/>
              </a:rPr>
              <a:t>        isOK = False</a:t>
            </a:r>
            <a:endParaRPr sz="1205">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5000"/>
              </a:lnSpc>
              <a:spcBef>
                <a:spcPts val="0"/>
              </a:spcBef>
              <a:spcAft>
                <a:spcPts val="0"/>
              </a:spcAft>
              <a:buSzPts val="1300"/>
              <a:buNone/>
            </a:pPr>
            <a:r>
              <a:rPr lang="en-GB" sz="1205">
                <a:solidFill>
                  <a:schemeClr val="dk2"/>
                </a:solidFill>
                <a:latin typeface="Times New Roman" panose="02020603050405020304"/>
                <a:ea typeface="Times New Roman" panose="02020603050405020304"/>
                <a:cs typeface="Times New Roman" panose="02020603050405020304"/>
                <a:sym typeface="Times New Roman" panose="02020603050405020304"/>
              </a:rPr>
              <a:t>    end if</a:t>
            </a:r>
            <a:endParaRPr sz="1205">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5000"/>
              </a:lnSpc>
              <a:spcBef>
                <a:spcPts val="0"/>
              </a:spcBef>
              <a:spcAft>
                <a:spcPts val="0"/>
              </a:spcAft>
              <a:buSzPts val="1300"/>
              <a:buNone/>
            </a:pPr>
            <a:r>
              <a:rPr lang="en-GB" sz="1205">
                <a:solidFill>
                  <a:schemeClr val="dk2"/>
                </a:solidFill>
                <a:latin typeface="Times New Roman" panose="02020603050405020304"/>
                <a:ea typeface="Times New Roman" panose="02020603050405020304"/>
                <a:cs typeface="Times New Roman" panose="02020603050405020304"/>
                <a:sym typeface="Times New Roman" panose="02020603050405020304"/>
              </a:rPr>
              <a:t>    for item in AE do:</a:t>
            </a:r>
            <a:endParaRPr sz="1205">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5000"/>
              </a:lnSpc>
              <a:spcBef>
                <a:spcPts val="0"/>
              </a:spcBef>
              <a:spcAft>
                <a:spcPts val="0"/>
              </a:spcAft>
              <a:buSzPts val="1300"/>
              <a:buNone/>
            </a:pPr>
            <a:r>
              <a:rPr lang="en-GB" sz="1205">
                <a:solidFill>
                  <a:schemeClr val="dk2"/>
                </a:solidFill>
                <a:latin typeface="Times New Roman" panose="02020603050405020304"/>
                <a:ea typeface="Times New Roman" panose="02020603050405020304"/>
                <a:cs typeface="Times New Roman" panose="02020603050405020304"/>
                <a:sym typeface="Times New Roman" panose="02020603050405020304"/>
              </a:rPr>
              <a:t>        if item != &lt; createTime, endTime &gt; then</a:t>
            </a:r>
            <a:endParaRPr sz="1205">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5000"/>
              </a:lnSpc>
              <a:spcBef>
                <a:spcPts val="0"/>
              </a:spcBef>
              <a:spcAft>
                <a:spcPts val="0"/>
              </a:spcAft>
              <a:buSzPts val="1300"/>
              <a:buNone/>
            </a:pPr>
            <a:r>
              <a:rPr lang="en-GB" sz="1205">
                <a:solidFill>
                  <a:schemeClr val="dk2"/>
                </a:solidFill>
                <a:latin typeface="Times New Roman" panose="02020603050405020304"/>
                <a:ea typeface="Times New Roman" panose="02020603050405020304"/>
                <a:cs typeface="Times New Roman" panose="02020603050405020304"/>
                <a:sym typeface="Times New Roman" panose="02020603050405020304"/>
              </a:rPr>
              <a:t>            isOK = False</a:t>
            </a:r>
            <a:endParaRPr sz="1205">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5000"/>
              </a:lnSpc>
              <a:spcBef>
                <a:spcPts val="0"/>
              </a:spcBef>
              <a:spcAft>
                <a:spcPts val="0"/>
              </a:spcAft>
              <a:buSzPts val="1300"/>
              <a:buNone/>
            </a:pPr>
            <a:r>
              <a:rPr lang="en-GB" sz="1205">
                <a:solidFill>
                  <a:schemeClr val="dk2"/>
                </a:solidFill>
                <a:latin typeface="Times New Roman" panose="02020603050405020304"/>
                <a:ea typeface="Times New Roman" panose="02020603050405020304"/>
                <a:cs typeface="Times New Roman" panose="02020603050405020304"/>
                <a:sym typeface="Times New Roman" panose="02020603050405020304"/>
              </a:rPr>
              <a:t>        end if</a:t>
            </a:r>
            <a:endParaRPr sz="1205">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5000"/>
              </a:lnSpc>
              <a:spcBef>
                <a:spcPts val="0"/>
              </a:spcBef>
              <a:spcAft>
                <a:spcPts val="0"/>
              </a:spcAft>
              <a:buSzPts val="1300"/>
              <a:buNone/>
            </a:pPr>
            <a:r>
              <a:rPr lang="en-GB" sz="1205">
                <a:solidFill>
                  <a:schemeClr val="dk2"/>
                </a:solidFill>
                <a:latin typeface="Times New Roman" panose="02020603050405020304"/>
                <a:ea typeface="Times New Roman" panose="02020603050405020304"/>
                <a:cs typeface="Times New Roman" panose="02020603050405020304"/>
                <a:sym typeface="Times New Roman" panose="02020603050405020304"/>
              </a:rPr>
              <a:t>    end for</a:t>
            </a:r>
            <a:endParaRPr sz="1205">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5000"/>
              </a:lnSpc>
              <a:spcBef>
                <a:spcPts val="0"/>
              </a:spcBef>
              <a:spcAft>
                <a:spcPts val="0"/>
              </a:spcAft>
              <a:buSzPts val="1300"/>
              <a:buNone/>
            </a:pPr>
            <a:r>
              <a:rPr lang="en-GB" sz="1205">
                <a:solidFill>
                  <a:schemeClr val="dk2"/>
                </a:solidFill>
                <a:latin typeface="Times New Roman" panose="02020603050405020304"/>
                <a:ea typeface="Times New Roman" panose="02020603050405020304"/>
                <a:cs typeface="Times New Roman" panose="02020603050405020304"/>
                <a:sym typeface="Times New Roman" panose="02020603050405020304"/>
              </a:rPr>
              <a:t>    return isOK</a:t>
            </a:r>
            <a:endParaRPr sz="1205">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5000"/>
              </a:lnSpc>
              <a:spcBef>
                <a:spcPts val="0"/>
              </a:spcBef>
              <a:spcAft>
                <a:spcPts val="0"/>
              </a:spcAft>
              <a:buSzPts val="1300"/>
              <a:buNone/>
            </a:pPr>
            <a:endParaRPr sz="1205">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6" name="Google Shape;226;p1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20</a:t>
            </a:fld>
            <a:endParaRPr lang="en-GB"/>
          </a:p>
        </p:txBody>
      </p:sp>
      <p:pic>
        <p:nvPicPr>
          <p:cNvPr id="227" name="Google Shape;227;p17"/>
          <p:cNvPicPr preferRelativeResize="0"/>
          <p:nvPr/>
        </p:nvPicPr>
        <p:blipFill rotWithShape="1">
          <a:blip r:embed="rId3"/>
          <a:srcRect/>
          <a:stretch>
            <a:fillRect/>
          </a:stretch>
        </p:blipFill>
        <p:spPr>
          <a:xfrm>
            <a:off x="7452250" y="0"/>
            <a:ext cx="1691750" cy="508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latin typeface="Times New Roman" panose="02020603050405020304"/>
                <a:ea typeface="Times New Roman" panose="02020603050405020304"/>
                <a:cs typeface="Times New Roman" panose="02020603050405020304"/>
                <a:sym typeface="Times New Roman" panose="02020603050405020304"/>
              </a:rPr>
              <a:t>Implementation :-</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33" name="Google Shape;233;p18"/>
          <p:cNvSpPr txBox="1">
            <a:spLocks noGrp="1"/>
          </p:cNvSpPr>
          <p:nvPr>
            <p:ph type="body" idx="1"/>
          </p:nvPr>
        </p:nvSpPr>
        <p:spPr>
          <a:xfrm>
            <a:off x="768725" y="1898250"/>
            <a:ext cx="7688700" cy="2939400"/>
          </a:xfrm>
          <a:prstGeom prst="rect">
            <a:avLst/>
          </a:prstGeom>
          <a:noFill/>
          <a:ln>
            <a:noFill/>
          </a:ln>
        </p:spPr>
        <p:txBody>
          <a:bodyPr spcFirstLastPara="1" wrap="square" lIns="91425" tIns="91425" rIns="91425" bIns="91425" anchor="t" anchorCtr="0">
            <a:noAutofit/>
          </a:bodyPr>
          <a:lstStyle/>
          <a:p>
            <a:pPr marL="457200" lvl="0" indent="0" algn="just" rtl="0">
              <a:lnSpc>
                <a:spcPct val="105000"/>
              </a:lnSpc>
              <a:spcBef>
                <a:spcPts val="0"/>
              </a:spcBef>
              <a:spcAft>
                <a:spcPts val="0"/>
              </a:spcAft>
              <a:buSzPts val="1300"/>
              <a:buNone/>
            </a:pPr>
            <a:r>
              <a:rPr lang="en-GB" sz="1205" b="1">
                <a:solidFill>
                  <a:srgbClr val="000000"/>
                </a:solidFill>
                <a:latin typeface="Times New Roman" panose="02020603050405020304"/>
                <a:ea typeface="Times New Roman" panose="02020603050405020304"/>
                <a:cs typeface="Times New Roman" panose="02020603050405020304"/>
                <a:sym typeface="Times New Roman" panose="02020603050405020304"/>
              </a:rPr>
              <a:t>addPolicy()</a:t>
            </a: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 Null | Error</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5000"/>
              </a:lnSpc>
              <a:spcBef>
                <a:spcPts val="0"/>
              </a:spcBef>
              <a:spcAft>
                <a:spcPts val="0"/>
              </a:spcAft>
              <a:buSzPts val="1300"/>
              <a:buNone/>
            </a:pP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    Input -&gt; ABACP</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5000"/>
              </a:lnSpc>
              <a:spcBef>
                <a:spcPts val="0"/>
              </a:spcBef>
              <a:spcAft>
                <a:spcPts val="0"/>
              </a:spcAft>
              <a:buSzPts val="1300"/>
              <a:buNone/>
            </a:pP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    if CheckPolicy(ABACP) == False</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5000"/>
              </a:lnSpc>
              <a:spcBef>
                <a:spcPts val="0"/>
              </a:spcBef>
              <a:spcAft>
                <a:spcPts val="0"/>
              </a:spcAft>
              <a:buSzPts val="1300"/>
              <a:buNone/>
            </a:pP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        return Error("Bad Policy")</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5000"/>
              </a:lnSpc>
              <a:spcBef>
                <a:spcPts val="0"/>
              </a:spcBef>
              <a:spcAft>
                <a:spcPts val="0"/>
              </a:spcAft>
              <a:buSzPts val="1300"/>
              <a:buNone/>
            </a:pP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    end if</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5000"/>
              </a:lnSpc>
              <a:spcBef>
                <a:spcPts val="0"/>
              </a:spcBef>
              <a:spcAft>
                <a:spcPts val="0"/>
              </a:spcAft>
              <a:buSzPts val="1300"/>
              <a:buNone/>
            </a:pP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    Id &lt;- SHA256(ABACP.AS + ABACP.AO)</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5000"/>
              </a:lnSpc>
              <a:spcBef>
                <a:spcPts val="0"/>
              </a:spcBef>
              <a:spcAft>
                <a:spcPts val="0"/>
              </a:spcAft>
              <a:buSzPts val="1300"/>
              <a:buNone/>
            </a:pP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    err &lt;- addABACP(Id, ABACP)</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5000"/>
              </a:lnSpc>
              <a:spcBef>
                <a:spcPts val="0"/>
              </a:spcBef>
              <a:spcAft>
                <a:spcPts val="0"/>
              </a:spcAft>
              <a:buSzPts val="1300"/>
              <a:buNone/>
            </a:pP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    if err != null then</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5000"/>
              </a:lnSpc>
              <a:spcBef>
                <a:spcPts val="0"/>
              </a:spcBef>
              <a:spcAft>
                <a:spcPts val="0"/>
              </a:spcAft>
              <a:buSzPts val="1300"/>
              <a:buNone/>
            </a:pP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        return Error(err.Text)</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5000"/>
              </a:lnSpc>
              <a:spcBef>
                <a:spcPts val="0"/>
              </a:spcBef>
              <a:spcAft>
                <a:spcPts val="0"/>
              </a:spcAft>
              <a:buSzPts val="1300"/>
              <a:buNone/>
            </a:pP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    end if</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5000"/>
              </a:lnSpc>
              <a:spcBef>
                <a:spcPts val="0"/>
              </a:spcBef>
              <a:spcAft>
                <a:spcPts val="0"/>
              </a:spcAft>
              <a:buSzPts val="1300"/>
              <a:buNone/>
            </a:pP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    return Null</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5000"/>
              </a:lnSpc>
              <a:spcBef>
                <a:spcPts val="0"/>
              </a:spcBef>
              <a:spcAft>
                <a:spcPts val="0"/>
              </a:spcAft>
              <a:buSzPts val="1300"/>
              <a:buNone/>
            </a:pP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4" name="Google Shape;234;p1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21</a:t>
            </a:fld>
            <a:endParaRPr lang="en-GB"/>
          </a:p>
        </p:txBody>
      </p:sp>
      <p:pic>
        <p:nvPicPr>
          <p:cNvPr id="235" name="Google Shape;235;p18"/>
          <p:cNvPicPr preferRelativeResize="0"/>
          <p:nvPr/>
        </p:nvPicPr>
        <p:blipFill rotWithShape="1">
          <a:blip r:embed="rId3"/>
          <a:srcRect/>
          <a:stretch>
            <a:fillRect/>
          </a:stretch>
        </p:blipFill>
        <p:spPr>
          <a:xfrm>
            <a:off x="7452250" y="0"/>
            <a:ext cx="1691750" cy="508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0"/>
          <p:cNvSpPr txBox="1">
            <a:spLocks noGrp="1"/>
          </p:cNvSpPr>
          <p:nvPr>
            <p:ph type="title"/>
          </p:nvPr>
        </p:nvSpPr>
        <p:spPr>
          <a:xfrm>
            <a:off x="729450" y="1318650"/>
            <a:ext cx="7688700" cy="446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latin typeface="Times New Roman" panose="02020603050405020304"/>
                <a:ea typeface="Times New Roman" panose="02020603050405020304"/>
                <a:cs typeface="Times New Roman" panose="02020603050405020304"/>
                <a:sym typeface="Times New Roman" panose="02020603050405020304"/>
              </a:rPr>
              <a:t>Project Flow Structure</a:t>
            </a:r>
            <a:r>
              <a:rPr lang="en-GB"/>
              <a:t>:-</a:t>
            </a:r>
          </a:p>
        </p:txBody>
      </p:sp>
      <p:sp>
        <p:nvSpPr>
          <p:cNvPr id="252" name="Google Shape;252;p2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22</a:t>
            </a:fld>
            <a:endParaRPr lang="en-GB"/>
          </a:p>
        </p:txBody>
      </p:sp>
      <p:pic>
        <p:nvPicPr>
          <p:cNvPr id="253" name="Google Shape;253;p20"/>
          <p:cNvPicPr preferRelativeResize="0"/>
          <p:nvPr/>
        </p:nvPicPr>
        <p:blipFill rotWithShape="1">
          <a:blip r:embed="rId3"/>
          <a:srcRect/>
          <a:stretch>
            <a:fillRect/>
          </a:stretch>
        </p:blipFill>
        <p:spPr>
          <a:xfrm>
            <a:off x="7452250" y="0"/>
            <a:ext cx="1691750" cy="508200"/>
          </a:xfrm>
          <a:prstGeom prst="rect">
            <a:avLst/>
          </a:prstGeom>
          <a:noFill/>
          <a:ln>
            <a:noFill/>
          </a:ln>
        </p:spPr>
      </p:pic>
      <p:sp>
        <p:nvSpPr>
          <p:cNvPr id="255" name="Google Shape;255;p20"/>
          <p:cNvSpPr txBox="1">
            <a:spLocks noGrp="1"/>
          </p:cNvSpPr>
          <p:nvPr>
            <p:ph type="body" idx="1"/>
          </p:nvPr>
        </p:nvSpPr>
        <p:spPr>
          <a:xfrm>
            <a:off x="2807400" y="4712200"/>
            <a:ext cx="7688700" cy="6204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1200"/>
              </a:spcAft>
              <a:buSzPts val="1300"/>
              <a:buNone/>
            </a:pPr>
            <a:r>
              <a:rPr lang="en-GB" sz="1000" b="1">
                <a:solidFill>
                  <a:srgbClr val="000000"/>
                </a:solidFill>
                <a:latin typeface="Times New Roman" panose="02020603050405020304"/>
                <a:ea typeface="Times New Roman" panose="02020603050405020304"/>
                <a:cs typeface="Times New Roman" panose="02020603050405020304"/>
                <a:sym typeface="Times New Roman" panose="02020603050405020304"/>
              </a:rPr>
              <a:t>Fig </a:t>
            </a:r>
            <a:r>
              <a:rPr lang="en-US" altLang="en-GB" sz="1000" b="1">
                <a:solidFill>
                  <a:srgbClr val="000000"/>
                </a:solidFill>
                <a:latin typeface="Times New Roman" panose="02020603050405020304"/>
                <a:ea typeface="Times New Roman" panose="02020603050405020304"/>
                <a:cs typeface="Times New Roman" panose="02020603050405020304"/>
                <a:sym typeface="Times New Roman" panose="02020603050405020304"/>
              </a:rPr>
              <a:t>6</a:t>
            </a:r>
            <a:r>
              <a:rPr lang="en-GB" sz="1000" b="1">
                <a:solidFill>
                  <a:srgbClr val="000000"/>
                </a:solidFill>
                <a:latin typeface="Times New Roman" panose="02020603050405020304"/>
                <a:ea typeface="Times New Roman" panose="02020603050405020304"/>
                <a:cs typeface="Times New Roman" panose="02020603050405020304"/>
                <a:sym typeface="Times New Roman" panose="02020603050405020304"/>
              </a:rPr>
              <a:t>:  Class diagram ABAC with Blockchain</a:t>
            </a:r>
            <a:endParaRPr sz="1000" b="1">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57" name="Google Shape;257;p20"/>
          <p:cNvSpPr txBox="1">
            <a:spLocks noGrp="1"/>
          </p:cNvSpPr>
          <p:nvPr>
            <p:ph type="body" idx="1"/>
          </p:nvPr>
        </p:nvSpPr>
        <p:spPr>
          <a:xfrm>
            <a:off x="-1848725" y="4712200"/>
            <a:ext cx="7688700" cy="6204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1200"/>
              </a:spcAft>
              <a:buSzPts val="1300"/>
              <a:buNone/>
            </a:pPr>
            <a:r>
              <a:rPr lang="en-GB" sz="10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Fig </a:t>
            </a:r>
            <a:r>
              <a:rPr lang="en-US" altLang="en-GB" sz="10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5</a:t>
            </a:r>
            <a:r>
              <a:rPr lang="en-GB" sz="10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Project Structure</a:t>
            </a:r>
            <a:endParaRPr sz="1000" b="1"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 name="Picture 2">
            <a:extLst>
              <a:ext uri="{FF2B5EF4-FFF2-40B4-BE49-F238E27FC236}">
                <a16:creationId xmlns:a16="http://schemas.microsoft.com/office/drawing/2014/main" id="{3753DFCA-638C-8164-A5A1-D0353A44CA71}"/>
              </a:ext>
            </a:extLst>
          </p:cNvPr>
          <p:cNvPicPr>
            <a:picLocks noChangeAspect="1"/>
          </p:cNvPicPr>
          <p:nvPr/>
        </p:nvPicPr>
        <p:blipFill>
          <a:blip r:embed="rId4"/>
          <a:stretch>
            <a:fillRect/>
          </a:stretch>
        </p:blipFill>
        <p:spPr>
          <a:xfrm>
            <a:off x="833284" y="1802699"/>
            <a:ext cx="1843548" cy="2947781"/>
          </a:xfrm>
          <a:prstGeom prst="rect">
            <a:avLst/>
          </a:prstGeom>
        </p:spPr>
      </p:pic>
      <p:pic>
        <p:nvPicPr>
          <p:cNvPr id="7" name="Picture 6">
            <a:extLst>
              <a:ext uri="{FF2B5EF4-FFF2-40B4-BE49-F238E27FC236}">
                <a16:creationId xmlns:a16="http://schemas.microsoft.com/office/drawing/2014/main" id="{783D66C3-D9DF-1308-E970-CDA0DA5E069E}"/>
              </a:ext>
            </a:extLst>
          </p:cNvPr>
          <p:cNvPicPr>
            <a:picLocks noChangeAspect="1"/>
          </p:cNvPicPr>
          <p:nvPr/>
        </p:nvPicPr>
        <p:blipFill>
          <a:blip r:embed="rId5"/>
          <a:stretch>
            <a:fillRect/>
          </a:stretch>
        </p:blipFill>
        <p:spPr>
          <a:xfrm>
            <a:off x="5088221" y="1541850"/>
            <a:ext cx="3546959" cy="30795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1"/>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Working Environment</a:t>
            </a:r>
          </a:p>
        </p:txBody>
      </p:sp>
      <p:sp>
        <p:nvSpPr>
          <p:cNvPr id="263" name="Google Shape;263;p21"/>
          <p:cNvSpPr txBox="1">
            <a:spLocks noGrp="1"/>
          </p:cNvSpPr>
          <p:nvPr>
            <p:ph type="body" idx="1"/>
          </p:nvPr>
        </p:nvSpPr>
        <p:spPr>
          <a:xfrm>
            <a:off x="1029525" y="3147525"/>
            <a:ext cx="3234600" cy="1416600"/>
          </a:xfrm>
          <a:prstGeom prst="rect">
            <a:avLst/>
          </a:prstGeom>
          <a:noFill/>
          <a:ln>
            <a:noFill/>
          </a:ln>
        </p:spPr>
        <p:txBody>
          <a:bodyPr spcFirstLastPara="1" wrap="square" lIns="91425" tIns="91425" rIns="91425" bIns="91425" anchor="t" anchorCtr="0">
            <a:normAutofit fontScale="92500" lnSpcReduction="10000"/>
          </a:bodyPr>
          <a:lstStyle/>
          <a:p>
            <a:pPr marL="0" lvl="0" indent="0" algn="ctr" rtl="0">
              <a:lnSpc>
                <a:spcPct val="115000"/>
              </a:lnSpc>
              <a:spcBef>
                <a:spcPts val="0"/>
              </a:spcBef>
              <a:spcAft>
                <a:spcPts val="0"/>
              </a:spcAft>
              <a:buSzPts val="1300"/>
              <a:buNone/>
            </a:pPr>
            <a:r>
              <a:rPr lang="en-GB" sz="1200" b="1" dirty="0">
                <a:solidFill>
                  <a:schemeClr val="dk2"/>
                </a:solidFill>
                <a:latin typeface="Times New Roman" panose="02020603050405020304"/>
                <a:ea typeface="Times New Roman" panose="02020603050405020304"/>
                <a:cs typeface="Times New Roman" panose="02020603050405020304"/>
                <a:sym typeface="Times New Roman" panose="02020603050405020304"/>
              </a:rPr>
              <a:t>IntelliJ IDEA</a:t>
            </a:r>
            <a:endParaRPr sz="1200" b="1" dirty="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1200"/>
              </a:spcAft>
              <a:buSzPts val="1300"/>
              <a:buNone/>
            </a:pPr>
            <a:r>
              <a:rPr lang="en-GB" sz="1200" dirty="0">
                <a:solidFill>
                  <a:srgbClr val="202124"/>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IntelliJ IDEA provides a set of inspections that are built-in static code analysis tools. They help you find potential bugs, locate dead code, detect performance issues, and improve the overall code structure</a:t>
            </a:r>
            <a:endParaRPr sz="12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64" name="Google Shape;264;p2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23</a:t>
            </a:fld>
            <a:endParaRPr lang="en-GB"/>
          </a:p>
        </p:txBody>
      </p:sp>
      <p:pic>
        <p:nvPicPr>
          <p:cNvPr id="265" name="Google Shape;265;p21"/>
          <p:cNvPicPr preferRelativeResize="0"/>
          <p:nvPr/>
        </p:nvPicPr>
        <p:blipFill rotWithShape="1">
          <a:blip r:embed="rId3"/>
          <a:srcRect/>
          <a:stretch>
            <a:fillRect/>
          </a:stretch>
        </p:blipFill>
        <p:spPr>
          <a:xfrm>
            <a:off x="2126900" y="2051825"/>
            <a:ext cx="1039851" cy="1039851"/>
          </a:xfrm>
          <a:prstGeom prst="rect">
            <a:avLst/>
          </a:prstGeom>
          <a:noFill/>
          <a:ln>
            <a:noFill/>
          </a:ln>
        </p:spPr>
      </p:pic>
      <p:sp>
        <p:nvSpPr>
          <p:cNvPr id="266" name="Google Shape;266;p21"/>
          <p:cNvSpPr txBox="1">
            <a:spLocks noGrp="1"/>
          </p:cNvSpPr>
          <p:nvPr>
            <p:ph type="body" idx="1"/>
          </p:nvPr>
        </p:nvSpPr>
        <p:spPr>
          <a:xfrm>
            <a:off x="4572000" y="3147525"/>
            <a:ext cx="3234600" cy="1416600"/>
          </a:xfrm>
          <a:prstGeom prst="rect">
            <a:avLst/>
          </a:prstGeom>
          <a:noFill/>
          <a:ln>
            <a:noFill/>
          </a:ln>
        </p:spPr>
        <p:txBody>
          <a:bodyPr spcFirstLastPara="1" wrap="square" lIns="91425" tIns="91425" rIns="91425" bIns="91425" anchor="t" anchorCtr="0">
            <a:normAutofit fontScale="85000" lnSpcReduction="10000"/>
          </a:bodyPr>
          <a:lstStyle/>
          <a:p>
            <a:pPr marL="0" lvl="0" indent="0" algn="ctr" rtl="0">
              <a:lnSpc>
                <a:spcPct val="115000"/>
              </a:lnSpc>
              <a:spcBef>
                <a:spcPts val="0"/>
              </a:spcBef>
              <a:spcAft>
                <a:spcPts val="0"/>
              </a:spcAft>
              <a:buSzPts val="1300"/>
              <a:buNone/>
            </a:pPr>
            <a:r>
              <a:rPr lang="en-GB" sz="1200" b="1" dirty="0">
                <a:solidFill>
                  <a:schemeClr val="dk2"/>
                </a:solidFill>
                <a:latin typeface="Times New Roman" panose="02020603050405020304"/>
                <a:ea typeface="Times New Roman" panose="02020603050405020304"/>
                <a:cs typeface="Times New Roman" panose="02020603050405020304"/>
                <a:sym typeface="Times New Roman" panose="02020603050405020304"/>
              </a:rPr>
              <a:t>PostgreSQL</a:t>
            </a:r>
            <a:endParaRPr sz="1200" b="1" dirty="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1200"/>
              </a:spcAft>
              <a:buSzPts val="1300"/>
              <a:buNone/>
            </a:pPr>
            <a:r>
              <a:rPr lang="en-GB" sz="1200" dirty="0">
                <a:solidFill>
                  <a:srgbClr val="202124"/>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PostgreSQL is a powerful, open source object-relational database system that uses and extends the SQL language combined with many features that safely store and scale the most complicated data workloads.</a:t>
            </a:r>
            <a:endParaRPr sz="1200"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267" name="Google Shape;267;p21"/>
          <p:cNvPicPr preferRelativeResize="0"/>
          <p:nvPr/>
        </p:nvPicPr>
        <p:blipFill rotWithShape="1">
          <a:blip r:embed="rId4"/>
          <a:srcRect/>
          <a:stretch>
            <a:fillRect/>
          </a:stretch>
        </p:blipFill>
        <p:spPr>
          <a:xfrm>
            <a:off x="5534324" y="2001287"/>
            <a:ext cx="1106374" cy="1140926"/>
          </a:xfrm>
          <a:prstGeom prst="rect">
            <a:avLst/>
          </a:prstGeom>
          <a:noFill/>
          <a:ln>
            <a:noFill/>
          </a:ln>
        </p:spPr>
      </p:pic>
      <p:sp>
        <p:nvSpPr>
          <p:cNvPr id="268" name="Google Shape;268;p21"/>
          <p:cNvSpPr txBox="1"/>
          <p:nvPr/>
        </p:nvSpPr>
        <p:spPr>
          <a:xfrm>
            <a:off x="0" y="4454750"/>
            <a:ext cx="9144000" cy="33528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GB" sz="1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Fig </a:t>
            </a:r>
            <a:r>
              <a:rPr lang="en-US" altLang="en-GB" sz="1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7</a:t>
            </a:r>
            <a:r>
              <a:rPr lang="en-GB" sz="1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r>
              <a:rPr lang="en-US" altLang="en-GB" sz="1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8</a:t>
            </a:r>
            <a:r>
              <a:rPr lang="en-GB" sz="1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r>
              <a:rPr lang="en-US" altLang="en-GB" sz="1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8</a:t>
            </a:r>
            <a:r>
              <a:rPr lang="en-GB" sz="1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r>
              <a:rPr lang="en-US" altLang="en-GB" sz="1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9</a:t>
            </a:r>
            <a:r>
              <a:rPr lang="en-GB" sz="1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IntelliJ IDEA and PostgreSQL Icon</a:t>
            </a:r>
            <a:endParaRPr sz="1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69" name="Google Shape;269;p21"/>
          <p:cNvPicPr preferRelativeResize="0"/>
          <p:nvPr/>
        </p:nvPicPr>
        <p:blipFill rotWithShape="1">
          <a:blip r:embed="rId5"/>
          <a:srcRect/>
          <a:stretch>
            <a:fillRect/>
          </a:stretch>
        </p:blipFill>
        <p:spPr>
          <a:xfrm>
            <a:off x="7452250" y="0"/>
            <a:ext cx="1691750" cy="508200"/>
          </a:xfrm>
          <a:prstGeom prst="rect">
            <a:avLst/>
          </a:prstGeom>
          <a:noFill/>
          <a:ln>
            <a:noFill/>
          </a:ln>
        </p:spPr>
      </p:pic>
      <p:sp>
        <p:nvSpPr>
          <p:cNvPr id="270" name="Google Shape;270;p21"/>
          <p:cNvSpPr txBox="1"/>
          <p:nvPr/>
        </p:nvSpPr>
        <p:spPr>
          <a:xfrm>
            <a:off x="730350" y="4848225"/>
            <a:ext cx="7142400" cy="342265"/>
          </a:xfrm>
          <a:prstGeom prst="rect">
            <a:avLst/>
          </a:prstGeom>
          <a:noFill/>
          <a:ln>
            <a:noFill/>
          </a:ln>
        </p:spPr>
        <p:txBody>
          <a:bodyPr spcFirstLastPara="1" wrap="square" lIns="91425" tIns="91425" rIns="91425" bIns="91425" anchor="t" anchorCtr="0">
            <a:spAutoFit/>
          </a:bodyPr>
          <a:lstStyle/>
          <a:p>
            <a:pPr marL="0" marR="0" lvl="0" indent="0" algn="just" rtl="0">
              <a:lnSpc>
                <a:spcPct val="105000"/>
              </a:lnSpc>
              <a:spcBef>
                <a:spcPts val="0"/>
              </a:spcBef>
              <a:spcAft>
                <a:spcPts val="0"/>
              </a:spcAft>
              <a:buClr>
                <a:srgbClr val="000000"/>
              </a:buClr>
              <a:buSzPts val="1000"/>
              <a:buFont typeface="Arial" panose="020B0604020202020204"/>
              <a:buNone/>
            </a:pPr>
            <a:r>
              <a:rPr lang="en-GB" sz="1000" b="0" i="0" u="none" strike="noStrike" cap="none">
                <a:solidFill>
                  <a:srgbClr val="222222"/>
                </a:solidFill>
                <a:latin typeface="Times New Roman" panose="02020603050405020304"/>
                <a:ea typeface="Times New Roman" panose="02020603050405020304"/>
                <a:cs typeface="Times New Roman" panose="02020603050405020304"/>
                <a:sym typeface="Times New Roman" panose="02020603050405020304"/>
              </a:rPr>
              <a:t>[</a:t>
            </a:r>
            <a:r>
              <a:rPr lang="en-US" altLang="en-GB" sz="1000" b="0" i="0" u="none" strike="noStrike" cap="none">
                <a:solidFill>
                  <a:srgbClr val="222222"/>
                </a:solidFill>
                <a:latin typeface="Times New Roman" panose="02020603050405020304"/>
                <a:ea typeface="Times New Roman" panose="02020603050405020304"/>
                <a:cs typeface="Times New Roman" panose="02020603050405020304"/>
                <a:sym typeface="Times New Roman" panose="02020603050405020304"/>
              </a:rPr>
              <a:t>8</a:t>
            </a:r>
            <a:r>
              <a:rPr lang="en-GB" sz="1000" b="0" i="0" u="none" strike="noStrike" cap="none">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GB" sz="1000" b="0" i="0" u="sng" strike="noStrike" cap="none">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6"/>
              </a:rPr>
              <a:t>https://en.wikipedia.org/wiki/PostgreSQL</a:t>
            </a:r>
            <a:r>
              <a:rPr lang="en-GB" sz="1000" b="0" i="0" u="none" strike="noStrike" cap="none">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altLang="en-GB" sz="1000" b="0" i="0" u="none" strike="noStrike" cap="none">
                <a:solidFill>
                  <a:srgbClr val="222222"/>
                </a:solidFill>
                <a:latin typeface="Times New Roman" panose="02020603050405020304"/>
                <a:ea typeface="Times New Roman" panose="02020603050405020304"/>
                <a:cs typeface="Times New Roman" panose="02020603050405020304"/>
                <a:sym typeface="Times New Roman" panose="02020603050405020304"/>
              </a:rPr>
              <a:t>9</a:t>
            </a:r>
            <a:r>
              <a:rPr lang="en-GB" sz="1000" b="0" i="0" u="none" strike="noStrike" cap="none">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GB" sz="1000" b="0" i="0" u="sng" strike="noStrike" cap="none">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7"/>
              </a:rPr>
              <a:t>https://en.wikipedia.org/wiki/IntelliJ_IDEA</a:t>
            </a:r>
            <a:endParaRPr sz="1000" b="0" i="0" u="none" strike="noStrike" cap="none">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271" name="Google Shape;271;p21"/>
          <p:cNvCxnSpPr/>
          <p:nvPr/>
        </p:nvCxnSpPr>
        <p:spPr>
          <a:xfrm>
            <a:off x="806550" y="4865175"/>
            <a:ext cx="1127700" cy="6000"/>
          </a:xfrm>
          <a:prstGeom prst="straightConnector1">
            <a:avLst/>
          </a:prstGeom>
          <a:noFill/>
          <a:ln w="9525" cap="flat" cmpd="sng">
            <a:solidFill>
              <a:srgbClr val="222222"/>
            </a:solidFill>
            <a:prstDash val="solid"/>
            <a:round/>
            <a:headEnd type="none" w="sm" len="sm"/>
            <a:tailEnd type="none" w="sm" len="sm"/>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Working Environment Snapshots</a:t>
            </a:r>
          </a:p>
        </p:txBody>
      </p:sp>
      <p:sp>
        <p:nvSpPr>
          <p:cNvPr id="277" name="Google Shape;277;p2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24</a:t>
            </a:fld>
            <a:endParaRPr lang="en-GB"/>
          </a:p>
        </p:txBody>
      </p:sp>
      <p:sp>
        <p:nvSpPr>
          <p:cNvPr id="278" name="Google Shape;278;p22"/>
          <p:cNvSpPr txBox="1"/>
          <p:nvPr/>
        </p:nvSpPr>
        <p:spPr>
          <a:xfrm>
            <a:off x="0" y="4759550"/>
            <a:ext cx="9144000" cy="33528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GB" sz="1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Fig </a:t>
            </a:r>
            <a:r>
              <a:rPr lang="en-US" altLang="en-GB" sz="1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9</a:t>
            </a:r>
            <a:r>
              <a:rPr lang="en-GB" sz="1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Working environment snapshots</a:t>
            </a:r>
            <a:endParaRPr sz="1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79" name="Google Shape;279;p22"/>
          <p:cNvPicPr preferRelativeResize="0"/>
          <p:nvPr/>
        </p:nvPicPr>
        <p:blipFill rotWithShape="1">
          <a:blip r:embed="rId3"/>
          <a:srcRect/>
          <a:stretch>
            <a:fillRect/>
          </a:stretch>
        </p:blipFill>
        <p:spPr>
          <a:xfrm>
            <a:off x="7452250" y="0"/>
            <a:ext cx="1691750" cy="508200"/>
          </a:xfrm>
          <a:prstGeom prst="rect">
            <a:avLst/>
          </a:prstGeom>
          <a:noFill/>
          <a:ln>
            <a:noFill/>
          </a:ln>
        </p:spPr>
      </p:pic>
      <p:pic>
        <p:nvPicPr>
          <p:cNvPr id="3" name="Picture 2">
            <a:extLst>
              <a:ext uri="{FF2B5EF4-FFF2-40B4-BE49-F238E27FC236}">
                <a16:creationId xmlns:a16="http://schemas.microsoft.com/office/drawing/2014/main" id="{30303E0B-1B87-FC5B-C3DC-18DD2C7B9490}"/>
              </a:ext>
            </a:extLst>
          </p:cNvPr>
          <p:cNvPicPr>
            <a:picLocks noChangeAspect="1"/>
          </p:cNvPicPr>
          <p:nvPr/>
        </p:nvPicPr>
        <p:blipFill>
          <a:blip r:embed="rId4"/>
          <a:stretch>
            <a:fillRect/>
          </a:stretch>
        </p:blipFill>
        <p:spPr>
          <a:xfrm>
            <a:off x="1805549" y="1863549"/>
            <a:ext cx="5532902" cy="293935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3"/>
          <p:cNvSpPr txBox="1">
            <a:spLocks noGrp="1"/>
          </p:cNvSpPr>
          <p:nvPr>
            <p:ph type="title"/>
          </p:nvPr>
        </p:nvSpPr>
        <p:spPr>
          <a:xfrm>
            <a:off x="729450" y="1318650"/>
            <a:ext cx="7688700" cy="446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latin typeface="Times New Roman" panose="02020603050405020304"/>
                <a:ea typeface="Times New Roman" panose="02020603050405020304"/>
                <a:cs typeface="Times New Roman" panose="02020603050405020304"/>
                <a:sym typeface="Times New Roman" panose="02020603050405020304"/>
              </a:rPr>
              <a:t>Execution calls</a:t>
            </a:r>
            <a:r>
              <a:rPr lang="en-GB"/>
              <a:t>:-</a:t>
            </a:r>
          </a:p>
        </p:txBody>
      </p:sp>
      <p:sp>
        <p:nvSpPr>
          <p:cNvPr id="286" name="Google Shape;286;p2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25</a:t>
            </a:fld>
            <a:endParaRPr lang="en-GB"/>
          </a:p>
        </p:txBody>
      </p:sp>
      <p:pic>
        <p:nvPicPr>
          <p:cNvPr id="287" name="Google Shape;287;p23"/>
          <p:cNvPicPr preferRelativeResize="0"/>
          <p:nvPr/>
        </p:nvPicPr>
        <p:blipFill rotWithShape="1">
          <a:blip r:embed="rId3"/>
          <a:srcRect/>
          <a:stretch>
            <a:fillRect/>
          </a:stretch>
        </p:blipFill>
        <p:spPr>
          <a:xfrm>
            <a:off x="7452250" y="0"/>
            <a:ext cx="1691750" cy="508200"/>
          </a:xfrm>
          <a:prstGeom prst="rect">
            <a:avLst/>
          </a:prstGeom>
          <a:noFill/>
          <a:ln>
            <a:noFill/>
          </a:ln>
        </p:spPr>
      </p:pic>
      <p:sp>
        <p:nvSpPr>
          <p:cNvPr id="288" name="Google Shape;288;p23"/>
          <p:cNvSpPr txBox="1">
            <a:spLocks noGrp="1"/>
          </p:cNvSpPr>
          <p:nvPr>
            <p:ph type="body" idx="1"/>
          </p:nvPr>
        </p:nvSpPr>
        <p:spPr>
          <a:xfrm>
            <a:off x="2274000" y="4712200"/>
            <a:ext cx="7688700" cy="6204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1200"/>
              </a:spcAft>
              <a:buSzPts val="1300"/>
              <a:buNone/>
            </a:pPr>
            <a:r>
              <a:rPr lang="en-GB" sz="1000" b="1">
                <a:solidFill>
                  <a:srgbClr val="000000"/>
                </a:solidFill>
                <a:latin typeface="Times New Roman" panose="02020603050405020304"/>
                <a:ea typeface="Times New Roman" panose="02020603050405020304"/>
                <a:cs typeface="Times New Roman" panose="02020603050405020304"/>
                <a:sym typeface="Times New Roman" panose="02020603050405020304"/>
              </a:rPr>
              <a:t>Fig </a:t>
            </a:r>
            <a:r>
              <a:rPr lang="en-US" altLang="en-GB" sz="1000" b="1">
                <a:solidFill>
                  <a:srgbClr val="000000"/>
                </a:solidFill>
                <a:latin typeface="Times New Roman" panose="02020603050405020304"/>
                <a:ea typeface="Times New Roman" panose="02020603050405020304"/>
                <a:cs typeface="Times New Roman" panose="02020603050405020304"/>
                <a:sym typeface="Times New Roman" panose="02020603050405020304"/>
              </a:rPr>
              <a:t>10</a:t>
            </a:r>
            <a:r>
              <a:rPr lang="en-GB" sz="1000" b="1">
                <a:solidFill>
                  <a:srgbClr val="000000"/>
                </a:solidFill>
                <a:latin typeface="Times New Roman" panose="02020603050405020304"/>
                <a:ea typeface="Times New Roman" panose="02020603050405020304"/>
                <a:cs typeface="Times New Roman" panose="02020603050405020304"/>
                <a:sym typeface="Times New Roman" panose="02020603050405020304"/>
              </a:rPr>
              <a:t>:  Execution calls</a:t>
            </a:r>
            <a:endParaRPr sz="1000" b="1">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89" name="Google Shape;289;p23"/>
          <p:cNvPicPr preferRelativeResize="0"/>
          <p:nvPr/>
        </p:nvPicPr>
        <p:blipFill rotWithShape="1">
          <a:blip r:embed="rId4"/>
          <a:srcRect/>
          <a:stretch>
            <a:fillRect/>
          </a:stretch>
        </p:blipFill>
        <p:spPr>
          <a:xfrm>
            <a:off x="4319675" y="1318650"/>
            <a:ext cx="3697044" cy="3431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4"/>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latin typeface="Times New Roman" panose="02020603050405020304"/>
                <a:ea typeface="Times New Roman" panose="02020603050405020304"/>
                <a:cs typeface="Times New Roman" panose="02020603050405020304"/>
                <a:sym typeface="Times New Roman" panose="02020603050405020304"/>
              </a:rPr>
              <a:t>Testing:-</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95" name="Google Shape;295;p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26</a:t>
            </a:fld>
            <a:endParaRPr lang="en-GB"/>
          </a:p>
        </p:txBody>
      </p:sp>
      <p:pic>
        <p:nvPicPr>
          <p:cNvPr id="296" name="Google Shape;296;p24"/>
          <p:cNvPicPr preferRelativeResize="0"/>
          <p:nvPr/>
        </p:nvPicPr>
        <p:blipFill rotWithShape="1">
          <a:blip r:embed="rId3"/>
          <a:srcRect/>
          <a:stretch>
            <a:fillRect/>
          </a:stretch>
        </p:blipFill>
        <p:spPr>
          <a:xfrm>
            <a:off x="7452250" y="0"/>
            <a:ext cx="1691750" cy="508200"/>
          </a:xfrm>
          <a:prstGeom prst="rect">
            <a:avLst/>
          </a:prstGeom>
          <a:noFill/>
          <a:ln>
            <a:noFill/>
          </a:ln>
        </p:spPr>
      </p:pic>
      <p:graphicFrame>
        <p:nvGraphicFramePr>
          <p:cNvPr id="297" name="Google Shape;297;p24"/>
          <p:cNvGraphicFramePr/>
          <p:nvPr/>
        </p:nvGraphicFramePr>
        <p:xfrm>
          <a:off x="745563" y="1896325"/>
          <a:ext cx="7656475" cy="1534000"/>
        </p:xfrm>
        <a:graphic>
          <a:graphicData uri="http://schemas.openxmlformats.org/drawingml/2006/table">
            <a:tbl>
              <a:tblPr>
                <a:noFill/>
                <a:tableStyleId>{44459363-7026-4085-BF71-D7C6E45AC86D}</a:tableStyleId>
              </a:tblPr>
              <a:tblGrid>
                <a:gridCol w="5036250">
                  <a:extLst>
                    <a:ext uri="{9D8B030D-6E8A-4147-A177-3AD203B41FA5}">
                      <a16:colId xmlns:a16="http://schemas.microsoft.com/office/drawing/2014/main" val="20000"/>
                    </a:ext>
                  </a:extLst>
                </a:gridCol>
                <a:gridCol w="1694750">
                  <a:extLst>
                    <a:ext uri="{9D8B030D-6E8A-4147-A177-3AD203B41FA5}">
                      <a16:colId xmlns:a16="http://schemas.microsoft.com/office/drawing/2014/main" val="20001"/>
                    </a:ext>
                  </a:extLst>
                </a:gridCol>
                <a:gridCol w="925475">
                  <a:extLst>
                    <a:ext uri="{9D8B030D-6E8A-4147-A177-3AD203B41FA5}">
                      <a16:colId xmlns:a16="http://schemas.microsoft.com/office/drawing/2014/main" val="20002"/>
                    </a:ext>
                  </a:extLst>
                </a:gridCol>
              </a:tblGrid>
              <a:tr h="451075">
                <a:tc>
                  <a:txBody>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GB" sz="1200" b="1" u="none" strike="noStrike" cap="none">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Input</a:t>
                      </a:r>
                      <a:endParaRPr sz="1200" b="1" u="none" strike="noStrike" cap="none">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GB" sz="1200" b="1" u="none" strike="noStrike" cap="none">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Description</a:t>
                      </a:r>
                      <a:endParaRPr sz="1200" b="1" u="none" strike="noStrike" cap="none">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GB" sz="1200" b="1" u="none" strike="noStrike" cap="none">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Result</a:t>
                      </a:r>
                      <a:endParaRPr sz="1200" b="1" u="none" strike="noStrike" cap="none">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082925">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dirty="0">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t>
                      </a:r>
                      <a:r>
                        <a:rPr lang="en-GB" sz="1200" u="none" strike="noStrike" cap="none" dirty="0" err="1">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blockId</a:t>
                      </a:r>
                      <a:r>
                        <a:rPr lang="en-GB" sz="1200" u="none" strike="noStrike" cap="none" dirty="0">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5080, "transaction": "transaction 2370", "action": "add", "</a:t>
                      </a:r>
                      <a:r>
                        <a:rPr lang="en-GB" sz="1200" u="none" strike="noStrike" cap="none" dirty="0" err="1">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attributeSubject</a:t>
                      </a:r>
                      <a:r>
                        <a:rPr lang="en-GB" sz="1200" u="none" strike="noStrike" cap="none" dirty="0">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t>
                      </a:r>
                      <a:r>
                        <a:rPr lang="en-GB" sz="1200" u="none" strike="noStrike" cap="none" dirty="0" err="1">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userId</a:t>
                      </a:r>
                      <a:r>
                        <a:rPr lang="en-GB" sz="1200" u="none" strike="noStrike" cap="none" dirty="0">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 58003, "role": "sensor", "group": "detection"}, "</a:t>
                      </a:r>
                      <a:r>
                        <a:rPr lang="en-GB" sz="1200" u="none" strike="noStrike" cap="none" dirty="0" err="1">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attributeObject</a:t>
                      </a:r>
                      <a:r>
                        <a:rPr lang="en-GB" sz="1200" u="none" strike="noStrike" cap="none" dirty="0">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{"deviceId":"AX0002"}, "</a:t>
                      </a:r>
                      <a:r>
                        <a:rPr lang="en-GB" sz="1200" u="none" strike="noStrike" cap="none" dirty="0" err="1">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attributePermission</a:t>
                      </a:r>
                      <a:r>
                        <a:rPr lang="en-GB" sz="1200" u="none" strike="noStrike" cap="none" dirty="0">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"true", "</a:t>
                      </a:r>
                      <a:r>
                        <a:rPr lang="en-GB" sz="1200" u="none" strike="noStrike" cap="none" dirty="0" err="1">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attributeEnvironment</a:t>
                      </a:r>
                      <a:r>
                        <a:rPr lang="en-GB" sz="1200" u="none" strike="noStrike" cap="none" dirty="0">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a:t>
                      </a:r>
                      <a:r>
                        <a:rPr lang="en-GB" sz="1200" u="none" strike="noStrike" cap="none" dirty="0" err="1">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createTime</a:t>
                      </a:r>
                      <a:r>
                        <a:rPr lang="en-GB" sz="1200" u="none" strike="noStrike" cap="none" dirty="0">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1000, "</a:t>
                      </a:r>
                      <a:r>
                        <a:rPr lang="en-GB" sz="1200" u="none" strike="noStrike" cap="none" dirty="0" err="1">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endTime</a:t>
                      </a:r>
                      <a:r>
                        <a:rPr lang="en-GB" sz="1200" u="none" strike="noStrike" cap="none" dirty="0">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10000}}</a:t>
                      </a: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Arial" panose="020B0604020202020204"/>
                        <a:buNone/>
                      </a:pPr>
                      <a:r>
                        <a:rPr lang="en-GB" sz="1200" u="none" strike="noStrike" cap="none">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Data provided to add block action is accurate</a:t>
                      </a: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Arial" panose="020B0604020202020204"/>
                        <a:buNone/>
                      </a:pPr>
                      <a:r>
                        <a:rPr lang="en-GB" sz="1200" u="none" strike="noStrike" cap="none" dirty="0">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Successful</a:t>
                      </a:r>
                      <a:endParaRPr sz="1200" u="none" strike="noStrike" cap="none" dirty="0">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98" name="Google Shape;298;p24"/>
          <p:cNvSpPr txBox="1">
            <a:spLocks noGrp="1"/>
          </p:cNvSpPr>
          <p:nvPr>
            <p:ph type="body" idx="1"/>
          </p:nvPr>
        </p:nvSpPr>
        <p:spPr>
          <a:xfrm>
            <a:off x="685500" y="4264819"/>
            <a:ext cx="7683300" cy="745181"/>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1200"/>
              </a:spcAft>
              <a:buSzPts val="1300"/>
              <a:buNone/>
            </a:pPr>
            <a:r>
              <a:rPr lang="en-GB" sz="1200" b="1" dirty="0">
                <a:solidFill>
                  <a:schemeClr val="dk2"/>
                </a:solidFill>
                <a:latin typeface="Times New Roman" panose="02020603050405020304"/>
                <a:ea typeface="Times New Roman" panose="02020603050405020304"/>
                <a:cs typeface="Times New Roman" panose="02020603050405020304"/>
                <a:sym typeface="Times New Roman" panose="02020603050405020304"/>
              </a:rPr>
              <a:t>Table 5 :Test case table</a:t>
            </a:r>
            <a:endParaRPr sz="1200" dirty="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latin typeface="Times New Roman" panose="02020603050405020304"/>
                <a:ea typeface="Times New Roman" panose="02020603050405020304"/>
                <a:cs typeface="Times New Roman" panose="02020603050405020304"/>
                <a:sym typeface="Times New Roman" panose="02020603050405020304"/>
              </a:rPr>
              <a:t>Testing:-</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304" name="Google Shape;304;p2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27</a:t>
            </a:fld>
            <a:endParaRPr lang="en-GB"/>
          </a:p>
        </p:txBody>
      </p:sp>
      <p:pic>
        <p:nvPicPr>
          <p:cNvPr id="305" name="Google Shape;305;p25"/>
          <p:cNvPicPr preferRelativeResize="0"/>
          <p:nvPr/>
        </p:nvPicPr>
        <p:blipFill rotWithShape="1">
          <a:blip r:embed="rId3"/>
          <a:srcRect/>
          <a:stretch>
            <a:fillRect/>
          </a:stretch>
        </p:blipFill>
        <p:spPr>
          <a:xfrm>
            <a:off x="7452250" y="0"/>
            <a:ext cx="1691750" cy="508200"/>
          </a:xfrm>
          <a:prstGeom prst="rect">
            <a:avLst/>
          </a:prstGeom>
          <a:noFill/>
          <a:ln>
            <a:noFill/>
          </a:ln>
        </p:spPr>
      </p:pic>
      <p:graphicFrame>
        <p:nvGraphicFramePr>
          <p:cNvPr id="306" name="Google Shape;306;p25"/>
          <p:cNvGraphicFramePr/>
          <p:nvPr/>
        </p:nvGraphicFramePr>
        <p:xfrm>
          <a:off x="698913" y="1885275"/>
          <a:ext cx="7656475" cy="1481450"/>
        </p:xfrm>
        <a:graphic>
          <a:graphicData uri="http://schemas.openxmlformats.org/drawingml/2006/table">
            <a:tbl>
              <a:tblPr>
                <a:noFill/>
                <a:tableStyleId>{44459363-7026-4085-BF71-D7C6E45AC86D}</a:tableStyleId>
              </a:tblPr>
              <a:tblGrid>
                <a:gridCol w="4345700">
                  <a:extLst>
                    <a:ext uri="{9D8B030D-6E8A-4147-A177-3AD203B41FA5}">
                      <a16:colId xmlns:a16="http://schemas.microsoft.com/office/drawing/2014/main" val="20000"/>
                    </a:ext>
                  </a:extLst>
                </a:gridCol>
                <a:gridCol w="2306325">
                  <a:extLst>
                    <a:ext uri="{9D8B030D-6E8A-4147-A177-3AD203B41FA5}">
                      <a16:colId xmlns:a16="http://schemas.microsoft.com/office/drawing/2014/main" val="20001"/>
                    </a:ext>
                  </a:extLst>
                </a:gridCol>
                <a:gridCol w="1004450">
                  <a:extLst>
                    <a:ext uri="{9D8B030D-6E8A-4147-A177-3AD203B41FA5}">
                      <a16:colId xmlns:a16="http://schemas.microsoft.com/office/drawing/2014/main" val="20002"/>
                    </a:ext>
                  </a:extLst>
                </a:gridCol>
              </a:tblGrid>
              <a:tr h="416800">
                <a:tc>
                  <a:txBody>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GB" sz="1200" b="1" u="none" strike="noStrike" cap="none">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Input</a:t>
                      </a:r>
                      <a:endParaRPr sz="1200" b="1" u="none" strike="noStrike" cap="none">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GB" sz="1200" b="1" u="none" strike="noStrike" cap="none">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Description</a:t>
                      </a:r>
                      <a:endParaRPr sz="1200" b="1" u="none" strike="noStrike" cap="none">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GB" sz="1200" b="1" u="none" strike="noStrike" cap="none">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Result</a:t>
                      </a:r>
                      <a:endParaRPr sz="1200" b="1" u="none" strike="noStrike" cap="none">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064650">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{"action": "add", </a:t>
                      </a:r>
                    </a:p>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"attributeSubject":{"userId" : 58102,"group": "detection"}, </a:t>
                      </a:r>
                    </a:p>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"attributeObject": {"deviceId":"AX0101"},</a:t>
                      </a:r>
                    </a:p>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"attributeEnvironment": {"createTime": 1000, "endTime": 10000}}</a:t>
                      </a: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Arial" panose="020B0604020202020204"/>
                        <a:buNone/>
                      </a:pPr>
                      <a:r>
                        <a:rPr lang="en-GB" sz="1200" u="none" strike="noStrike" cap="none">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Data provided to add block action is not accurate, here missing of data or inaccurate data is given</a:t>
                      </a: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Arial" panose="020B0604020202020204"/>
                        <a:buNone/>
                      </a:pPr>
                      <a:r>
                        <a:rPr lang="en-GB" sz="1200" u="none" strike="noStrike" cap="none">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Unsuccessful</a:t>
                      </a:r>
                      <a:endParaRPr sz="1200" u="none" strike="noStrike" cap="none">
                        <a:solidFill>
                          <a:srgbClr val="080808"/>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307" name="Google Shape;307;p25"/>
          <p:cNvSpPr txBox="1">
            <a:spLocks noGrp="1"/>
          </p:cNvSpPr>
          <p:nvPr>
            <p:ph type="body" idx="1"/>
          </p:nvPr>
        </p:nvSpPr>
        <p:spPr>
          <a:xfrm>
            <a:off x="685500" y="4293394"/>
            <a:ext cx="7683300" cy="716606"/>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1200"/>
              </a:spcAft>
              <a:buSzPts val="1300"/>
              <a:buNone/>
            </a:pPr>
            <a:r>
              <a:rPr lang="en-GB" sz="1200" b="1" dirty="0">
                <a:solidFill>
                  <a:schemeClr val="dk2"/>
                </a:solidFill>
                <a:latin typeface="Times New Roman" panose="02020603050405020304"/>
                <a:ea typeface="Times New Roman" panose="02020603050405020304"/>
                <a:cs typeface="Times New Roman" panose="02020603050405020304"/>
                <a:sym typeface="Times New Roman" panose="02020603050405020304"/>
              </a:rPr>
              <a:t>Table 6 :Test case table</a:t>
            </a:r>
            <a:endParaRPr sz="1200" dirty="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6"/>
          <p:cNvSpPr txBox="1">
            <a:spLocks noGrp="1"/>
          </p:cNvSpPr>
          <p:nvPr>
            <p:ph type="body" idx="1"/>
          </p:nvPr>
        </p:nvSpPr>
        <p:spPr>
          <a:xfrm>
            <a:off x="622735" y="4083405"/>
            <a:ext cx="7688700" cy="6204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1200"/>
              </a:spcAft>
              <a:buSzPts val="1300"/>
              <a:buNone/>
            </a:pPr>
            <a:r>
              <a:rPr lang="en-GB" sz="1000" b="1">
                <a:solidFill>
                  <a:srgbClr val="000000"/>
                </a:solidFill>
                <a:latin typeface="Times New Roman" panose="02020603050405020304"/>
                <a:ea typeface="Times New Roman" panose="02020603050405020304"/>
                <a:cs typeface="Times New Roman" panose="02020603050405020304"/>
                <a:sym typeface="Times New Roman" panose="02020603050405020304"/>
              </a:rPr>
              <a:t>Fig 1</a:t>
            </a:r>
            <a:r>
              <a:rPr lang="en-US" altLang="en-GB" sz="1000" b="1">
                <a:solidFill>
                  <a:srgbClr val="000000"/>
                </a:solidFill>
                <a:latin typeface="Times New Roman" panose="02020603050405020304"/>
                <a:ea typeface="Times New Roman" panose="02020603050405020304"/>
                <a:cs typeface="Times New Roman" panose="02020603050405020304"/>
                <a:sym typeface="Times New Roman" panose="02020603050405020304"/>
              </a:rPr>
              <a:t>1</a:t>
            </a:r>
            <a:r>
              <a:rPr lang="en-GB" sz="1000" b="1">
                <a:solidFill>
                  <a:srgbClr val="000000"/>
                </a:solidFill>
                <a:latin typeface="Times New Roman" panose="02020603050405020304"/>
                <a:ea typeface="Times New Roman" panose="02020603050405020304"/>
                <a:cs typeface="Times New Roman" panose="02020603050405020304"/>
                <a:sym typeface="Times New Roman" panose="02020603050405020304"/>
              </a:rPr>
              <a:t>:  input add block data in JSON Format</a:t>
            </a:r>
            <a:endParaRPr sz="1000" b="1">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13" name="Google Shape;313;p2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latin typeface="Times New Roman" panose="02020603050405020304"/>
                <a:ea typeface="Times New Roman" panose="02020603050405020304"/>
                <a:cs typeface="Times New Roman" panose="02020603050405020304"/>
                <a:sym typeface="Times New Roman" panose="02020603050405020304"/>
              </a:rPr>
              <a:t>Experimental Results:-</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314" name="Google Shape;314;p2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28</a:t>
            </a:fld>
            <a:endParaRPr lang="en-GB"/>
          </a:p>
        </p:txBody>
      </p:sp>
      <p:pic>
        <p:nvPicPr>
          <p:cNvPr id="315" name="Google Shape;315;p26"/>
          <p:cNvPicPr preferRelativeResize="0"/>
          <p:nvPr/>
        </p:nvPicPr>
        <p:blipFill rotWithShape="1">
          <a:blip r:embed="rId3"/>
          <a:srcRect/>
          <a:stretch>
            <a:fillRect/>
          </a:stretch>
        </p:blipFill>
        <p:spPr>
          <a:xfrm>
            <a:off x="7452250" y="0"/>
            <a:ext cx="1691750" cy="508200"/>
          </a:xfrm>
          <a:prstGeom prst="rect">
            <a:avLst/>
          </a:prstGeom>
          <a:noFill/>
          <a:ln>
            <a:noFill/>
          </a:ln>
        </p:spPr>
      </p:pic>
      <p:pic>
        <p:nvPicPr>
          <p:cNvPr id="21" name="Picture 21"/>
          <p:cNvPicPr>
            <a:picLocks noChangeAspect="1"/>
          </p:cNvPicPr>
          <p:nvPr/>
        </p:nvPicPr>
        <p:blipFill>
          <a:blip r:embed="rId4"/>
          <a:stretch>
            <a:fillRect/>
          </a:stretch>
        </p:blipFill>
        <p:spPr>
          <a:xfrm>
            <a:off x="1602105" y="2069148"/>
            <a:ext cx="5943600" cy="1003935"/>
          </a:xfrm>
          <a:prstGeom prst="rect">
            <a:avLst/>
          </a:prstGeom>
          <a:ln w="6350">
            <a:solidFill>
              <a:schemeClr val="tx1"/>
            </a:solidFill>
          </a:ln>
        </p:spPr>
      </p:pic>
      <p:pic>
        <p:nvPicPr>
          <p:cNvPr id="22" name="Picture 22"/>
          <p:cNvPicPr>
            <a:picLocks noChangeAspect="1"/>
          </p:cNvPicPr>
          <p:nvPr/>
        </p:nvPicPr>
        <p:blipFill>
          <a:blip r:embed="rId5"/>
          <a:stretch>
            <a:fillRect/>
          </a:stretch>
        </p:blipFill>
        <p:spPr>
          <a:xfrm>
            <a:off x="1602105" y="3073083"/>
            <a:ext cx="5943600" cy="1010285"/>
          </a:xfrm>
          <a:prstGeom prst="rect">
            <a:avLst/>
          </a:prstGeom>
          <a:ln w="6350">
            <a:solidFill>
              <a:schemeClr val="tx1"/>
            </a:solid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8"/>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latin typeface="Times New Roman" panose="02020603050405020304"/>
                <a:ea typeface="Times New Roman" panose="02020603050405020304"/>
                <a:cs typeface="Times New Roman" panose="02020603050405020304"/>
                <a:sym typeface="Times New Roman" panose="02020603050405020304"/>
              </a:rPr>
              <a:t>Experimental Results:-</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323" name="Google Shape;323;p2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29</a:t>
            </a:fld>
            <a:endParaRPr lang="en-GB"/>
          </a:p>
        </p:txBody>
      </p:sp>
      <p:pic>
        <p:nvPicPr>
          <p:cNvPr id="324" name="Google Shape;324;p28"/>
          <p:cNvPicPr preferRelativeResize="0"/>
          <p:nvPr/>
        </p:nvPicPr>
        <p:blipFill rotWithShape="1">
          <a:blip r:embed="rId3"/>
          <a:srcRect/>
          <a:stretch>
            <a:fillRect/>
          </a:stretch>
        </p:blipFill>
        <p:spPr>
          <a:xfrm>
            <a:off x="7452250" y="0"/>
            <a:ext cx="1691750" cy="508200"/>
          </a:xfrm>
          <a:prstGeom prst="rect">
            <a:avLst/>
          </a:prstGeom>
          <a:noFill/>
          <a:ln>
            <a:noFill/>
          </a:ln>
        </p:spPr>
      </p:pic>
      <p:sp>
        <p:nvSpPr>
          <p:cNvPr id="325" name="Google Shape;325;p28"/>
          <p:cNvSpPr txBox="1"/>
          <p:nvPr/>
        </p:nvSpPr>
        <p:spPr>
          <a:xfrm>
            <a:off x="2697200" y="4654250"/>
            <a:ext cx="6473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
        <p:nvSpPr>
          <p:cNvPr id="326" name="Google Shape;326;p28"/>
          <p:cNvSpPr txBox="1"/>
          <p:nvPr/>
        </p:nvSpPr>
        <p:spPr>
          <a:xfrm>
            <a:off x="2295750" y="4411150"/>
            <a:ext cx="3000000" cy="3849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1200"/>
              </a:spcBef>
              <a:spcAft>
                <a:spcPts val="1200"/>
              </a:spcAft>
              <a:buClr>
                <a:srgbClr val="000000"/>
              </a:buClr>
              <a:buSzPts val="1300"/>
              <a:buFont typeface="Arial" panose="020B0604020202020204"/>
              <a:buNone/>
            </a:pPr>
            <a:endParaRPr sz="13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27" name="Google Shape;327;p28"/>
          <p:cNvPicPr preferRelativeResize="0"/>
          <p:nvPr/>
        </p:nvPicPr>
        <p:blipFill rotWithShape="1">
          <a:blip r:embed="rId4"/>
          <a:srcRect/>
          <a:stretch>
            <a:fillRect/>
          </a:stretch>
        </p:blipFill>
        <p:spPr>
          <a:xfrm>
            <a:off x="1319100" y="2006250"/>
            <a:ext cx="6361111" cy="2252500"/>
          </a:xfrm>
          <a:prstGeom prst="rect">
            <a:avLst/>
          </a:prstGeom>
          <a:noFill/>
          <a:ln>
            <a:noFill/>
          </a:ln>
        </p:spPr>
      </p:pic>
      <p:sp>
        <p:nvSpPr>
          <p:cNvPr id="328" name="Google Shape;328;p28"/>
          <p:cNvSpPr txBox="1">
            <a:spLocks noGrp="1"/>
          </p:cNvSpPr>
          <p:nvPr>
            <p:ph type="body" idx="1"/>
          </p:nvPr>
        </p:nvSpPr>
        <p:spPr>
          <a:xfrm>
            <a:off x="617000" y="4225950"/>
            <a:ext cx="7688700" cy="620400"/>
          </a:xfrm>
          <a:prstGeom prst="rect">
            <a:avLst/>
          </a:prstGeom>
          <a:noFill/>
          <a:ln>
            <a:noFill/>
          </a:ln>
        </p:spPr>
        <p:txBody>
          <a:bodyPr spcFirstLastPara="1" wrap="square" lIns="91425" tIns="91425" rIns="91425" bIns="91425" anchor="t" anchorCtr="0">
            <a:normAutofit fontScale="92500" lnSpcReduction="20000"/>
          </a:bodyPr>
          <a:lstStyle/>
          <a:p>
            <a:pPr marL="0" lvl="0" indent="0" algn="ctr" rtl="0">
              <a:lnSpc>
                <a:spcPct val="115000"/>
              </a:lnSpc>
              <a:spcBef>
                <a:spcPts val="1200"/>
              </a:spcBef>
              <a:spcAft>
                <a:spcPts val="1200"/>
              </a:spcAft>
              <a:buSzPts val="1300"/>
              <a:buNone/>
            </a:pPr>
            <a:r>
              <a:rPr lang="en-GB" sz="1000" b="1">
                <a:solidFill>
                  <a:srgbClr val="000000"/>
                </a:solidFill>
                <a:latin typeface="Times New Roman" panose="02020603050405020304"/>
                <a:ea typeface="Times New Roman" panose="02020603050405020304"/>
                <a:cs typeface="Times New Roman" panose="02020603050405020304"/>
                <a:sym typeface="Times New Roman" panose="02020603050405020304"/>
              </a:rPr>
              <a:t>Fig 1</a:t>
            </a:r>
            <a:r>
              <a:rPr lang="en-US" altLang="en-GB" sz="1000" b="1">
                <a:solidFill>
                  <a:srgbClr val="000000"/>
                </a:solidFill>
                <a:latin typeface="Times New Roman" panose="02020603050405020304"/>
                <a:ea typeface="Times New Roman" panose="02020603050405020304"/>
                <a:cs typeface="Times New Roman" panose="02020603050405020304"/>
                <a:sym typeface="Times New Roman" panose="02020603050405020304"/>
              </a:rPr>
              <a:t>2</a:t>
            </a:r>
            <a:r>
              <a:rPr lang="en-GB" sz="1000" b="1">
                <a:solidFill>
                  <a:srgbClr val="000000"/>
                </a:solidFill>
                <a:latin typeface="Times New Roman" panose="02020603050405020304"/>
                <a:ea typeface="Times New Roman" panose="02020603050405020304"/>
                <a:cs typeface="Times New Roman" panose="02020603050405020304"/>
                <a:sym typeface="Times New Roman" panose="02020603050405020304"/>
              </a:rPr>
              <a:t> : Blocks in blockchain</a:t>
            </a:r>
            <a:endParaRPr sz="1000" b="1">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latin typeface="Times New Roman" panose="02020603050405020304"/>
                <a:ea typeface="Times New Roman" panose="02020603050405020304"/>
                <a:cs typeface="Times New Roman" panose="02020603050405020304"/>
                <a:sym typeface="Times New Roman" panose="02020603050405020304"/>
              </a:rPr>
              <a:t>Abstract :-</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04" name="Google Shape;104;p3"/>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457200" lvl="0" indent="-304800" algn="just" rtl="0">
              <a:lnSpc>
                <a:spcPct val="115000"/>
              </a:lnSpc>
              <a:spcBef>
                <a:spcPts val="0"/>
              </a:spcBef>
              <a:spcAft>
                <a:spcPts val="0"/>
              </a:spcAft>
              <a:buClr>
                <a:srgbClr val="000000"/>
              </a:buClr>
              <a:buSzPts val="1200"/>
              <a:buFont typeface="Times New Roman" panose="02020603050405020304"/>
              <a:buChar char="●"/>
            </a:pPr>
            <a:r>
              <a:rPr lang="en-GB" sz="1200">
                <a:solidFill>
                  <a:srgbClr val="000000"/>
                </a:solidFill>
                <a:latin typeface="Times New Roman" panose="02020603050405020304"/>
                <a:ea typeface="Times New Roman" panose="02020603050405020304"/>
                <a:cs typeface="Times New Roman" panose="02020603050405020304"/>
                <a:sym typeface="Times New Roman" panose="02020603050405020304"/>
              </a:rPr>
              <a:t>A large amount of data is being created every day on the internet. This includes our personal data. Access to this personal data should be regulated properly. Eg: Internet of Things (IoT) devices produce a lot of private data. </a:t>
            </a:r>
            <a:endParaRPr sz="12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just" rtl="0">
              <a:lnSpc>
                <a:spcPct val="115000"/>
              </a:lnSpc>
              <a:spcBef>
                <a:spcPts val="0"/>
              </a:spcBef>
              <a:spcAft>
                <a:spcPts val="0"/>
              </a:spcAft>
              <a:buClr>
                <a:srgbClr val="000000"/>
              </a:buClr>
              <a:buSzPts val="1200"/>
              <a:buFont typeface="Times New Roman" panose="02020603050405020304"/>
              <a:buChar char="●"/>
            </a:pPr>
            <a:r>
              <a:rPr lang="en-GB" sz="1200">
                <a:solidFill>
                  <a:srgbClr val="000000"/>
                </a:solidFill>
                <a:latin typeface="Times New Roman" panose="02020603050405020304"/>
                <a:ea typeface="Times New Roman" panose="02020603050405020304"/>
                <a:cs typeface="Times New Roman" panose="02020603050405020304"/>
                <a:sym typeface="Times New Roman" panose="02020603050405020304"/>
              </a:rPr>
              <a:t>Traditional centralized access control systems lead to shortcomings of a single point of failure, low overall system efficiency, and ethical and privacy issues. </a:t>
            </a:r>
            <a:endParaRPr sz="12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just" rtl="0">
              <a:lnSpc>
                <a:spcPct val="115000"/>
              </a:lnSpc>
              <a:spcBef>
                <a:spcPts val="0"/>
              </a:spcBef>
              <a:spcAft>
                <a:spcPts val="0"/>
              </a:spcAft>
              <a:buClr>
                <a:srgbClr val="000000"/>
              </a:buClr>
              <a:buSzPts val="1200"/>
              <a:buFont typeface="Times New Roman" panose="02020603050405020304"/>
              <a:buChar char="●"/>
            </a:pPr>
            <a:r>
              <a:rPr lang="en-GB" sz="1200">
                <a:solidFill>
                  <a:srgbClr val="000000"/>
                </a:solidFill>
                <a:latin typeface="Times New Roman" panose="02020603050405020304"/>
                <a:ea typeface="Times New Roman" panose="02020603050405020304"/>
                <a:cs typeface="Times New Roman" panose="02020603050405020304"/>
                <a:sym typeface="Times New Roman" panose="02020603050405020304"/>
              </a:rPr>
              <a:t>To overcome such challenges, an attribute-based access control model using blockchain. </a:t>
            </a:r>
            <a:endParaRPr sz="12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just" rtl="0">
              <a:lnSpc>
                <a:spcPct val="115000"/>
              </a:lnSpc>
              <a:spcBef>
                <a:spcPts val="0"/>
              </a:spcBef>
              <a:spcAft>
                <a:spcPts val="0"/>
              </a:spcAft>
              <a:buClr>
                <a:srgbClr val="000000"/>
              </a:buClr>
              <a:buSzPts val="1200"/>
              <a:buFont typeface="Times New Roman" panose="02020603050405020304"/>
              <a:buChar char="●"/>
            </a:pPr>
            <a:r>
              <a:rPr lang="en-GB" sz="1200">
                <a:solidFill>
                  <a:srgbClr val="000000"/>
                </a:solidFill>
                <a:latin typeface="Times New Roman" panose="02020603050405020304"/>
                <a:ea typeface="Times New Roman" panose="02020603050405020304"/>
                <a:cs typeface="Times New Roman" panose="02020603050405020304"/>
                <a:sym typeface="Times New Roman" panose="02020603050405020304"/>
              </a:rPr>
              <a:t>ABAC grants access based on the attributes presented by the target. </a:t>
            </a:r>
            <a:endParaRPr sz="12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05" name="Google Shape;105;p3"/>
          <p:cNvPicPr preferRelativeResize="0"/>
          <p:nvPr/>
        </p:nvPicPr>
        <p:blipFill rotWithShape="1">
          <a:blip r:embed="rId3"/>
          <a:srcRect/>
          <a:stretch>
            <a:fillRect/>
          </a:stretch>
        </p:blipFill>
        <p:spPr>
          <a:xfrm>
            <a:off x="7452250" y="0"/>
            <a:ext cx="1691750" cy="508200"/>
          </a:xfrm>
          <a:prstGeom prst="rect">
            <a:avLst/>
          </a:prstGeom>
          <a:noFill/>
          <a:ln>
            <a:noFill/>
          </a:ln>
        </p:spPr>
      </p:pic>
      <p:sp>
        <p:nvSpPr>
          <p:cNvPr id="106" name="Google Shape;106;p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3</a:t>
            </a:fld>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9"/>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latin typeface="Times New Roman" panose="02020603050405020304"/>
                <a:ea typeface="Times New Roman" panose="02020603050405020304"/>
                <a:cs typeface="Times New Roman" panose="02020603050405020304"/>
                <a:sym typeface="Times New Roman" panose="02020603050405020304"/>
              </a:rPr>
              <a:t>Experimental Results:-</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334" name="Google Shape;334;p2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30</a:t>
            </a:fld>
            <a:endParaRPr lang="en-GB"/>
          </a:p>
        </p:txBody>
      </p:sp>
      <p:pic>
        <p:nvPicPr>
          <p:cNvPr id="335" name="Google Shape;335;p29"/>
          <p:cNvPicPr preferRelativeResize="0"/>
          <p:nvPr/>
        </p:nvPicPr>
        <p:blipFill rotWithShape="1">
          <a:blip r:embed="rId3"/>
          <a:srcRect/>
          <a:stretch>
            <a:fillRect/>
          </a:stretch>
        </p:blipFill>
        <p:spPr>
          <a:xfrm>
            <a:off x="7452250" y="0"/>
            <a:ext cx="1691750" cy="508200"/>
          </a:xfrm>
          <a:prstGeom prst="rect">
            <a:avLst/>
          </a:prstGeom>
          <a:noFill/>
          <a:ln>
            <a:noFill/>
          </a:ln>
        </p:spPr>
      </p:pic>
      <p:sp>
        <p:nvSpPr>
          <p:cNvPr id="336" name="Google Shape;336;p29"/>
          <p:cNvSpPr txBox="1"/>
          <p:nvPr/>
        </p:nvSpPr>
        <p:spPr>
          <a:xfrm>
            <a:off x="2697200" y="4654250"/>
            <a:ext cx="6473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
        <p:nvSpPr>
          <p:cNvPr id="338" name="Google Shape;338;p29"/>
          <p:cNvSpPr txBox="1">
            <a:spLocks noGrp="1"/>
          </p:cNvSpPr>
          <p:nvPr>
            <p:ph type="body" idx="1"/>
          </p:nvPr>
        </p:nvSpPr>
        <p:spPr>
          <a:xfrm>
            <a:off x="727085" y="4635835"/>
            <a:ext cx="7688700" cy="620400"/>
          </a:xfrm>
          <a:prstGeom prst="rect">
            <a:avLst/>
          </a:prstGeom>
          <a:noFill/>
          <a:ln>
            <a:noFill/>
          </a:ln>
        </p:spPr>
        <p:txBody>
          <a:bodyPr spcFirstLastPara="1" wrap="square" lIns="91425" tIns="91425" rIns="91425" bIns="91425" anchor="t" anchorCtr="0">
            <a:normAutofit fontScale="70000" lnSpcReduction="20000"/>
          </a:bodyPr>
          <a:lstStyle/>
          <a:p>
            <a:pPr marL="0" lvl="0" indent="0" algn="ctr" rtl="0">
              <a:lnSpc>
                <a:spcPct val="138000"/>
              </a:lnSpc>
              <a:spcBef>
                <a:spcPts val="1200"/>
              </a:spcBef>
              <a:spcAft>
                <a:spcPts val="1200"/>
              </a:spcAft>
              <a:buSzPts val="1300"/>
              <a:buNone/>
            </a:pPr>
            <a:r>
              <a:rPr lang="en-GB" sz="1000" b="1">
                <a:solidFill>
                  <a:srgbClr val="000000"/>
                </a:solidFill>
                <a:latin typeface="Times New Roman" panose="02020603050405020304"/>
                <a:ea typeface="Times New Roman" panose="02020603050405020304"/>
                <a:cs typeface="Times New Roman" panose="02020603050405020304"/>
                <a:sym typeface="Times New Roman" panose="02020603050405020304"/>
              </a:rPr>
              <a:t>Fig 1</a:t>
            </a:r>
            <a:r>
              <a:rPr lang="en-US" altLang="en-GB" sz="1000" b="1">
                <a:solidFill>
                  <a:srgbClr val="000000"/>
                </a:solidFill>
                <a:latin typeface="Times New Roman" panose="02020603050405020304"/>
                <a:ea typeface="Times New Roman" panose="02020603050405020304"/>
                <a:cs typeface="Times New Roman" panose="02020603050405020304"/>
                <a:sym typeface="Times New Roman" panose="02020603050405020304"/>
              </a:rPr>
              <a:t>3</a:t>
            </a:r>
            <a:r>
              <a:rPr lang="en-GB" sz="1000" b="1">
                <a:solidFill>
                  <a:srgbClr val="000000"/>
                </a:solidFill>
                <a:latin typeface="Times New Roman" panose="02020603050405020304"/>
                <a:ea typeface="Times New Roman" panose="02020603050405020304"/>
                <a:cs typeface="Times New Roman" panose="02020603050405020304"/>
                <a:sym typeface="Times New Roman" panose="02020603050405020304"/>
              </a:rPr>
              <a:t> : Block data in database</a:t>
            </a:r>
            <a:endParaRPr sz="1000" b="1">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Picture 2"/>
          <p:cNvPicPr>
            <a:picLocks noChangeAspect="1"/>
          </p:cNvPicPr>
          <p:nvPr/>
        </p:nvPicPr>
        <p:blipFill>
          <a:blip r:embed="rId4"/>
          <a:stretch>
            <a:fillRect/>
          </a:stretch>
        </p:blipFill>
        <p:spPr>
          <a:xfrm>
            <a:off x="1387158" y="1910080"/>
            <a:ext cx="6368415" cy="279146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9"/>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dirty="0">
                <a:latin typeface="Times New Roman" panose="02020603050405020304"/>
                <a:ea typeface="Times New Roman" panose="02020603050405020304"/>
                <a:cs typeface="Times New Roman" panose="02020603050405020304"/>
                <a:sym typeface="Times New Roman" panose="02020603050405020304"/>
              </a:rPr>
              <a:t>Code Walkthrough:-</a:t>
            </a:r>
            <a:endParaRPr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334" name="Google Shape;334;p2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31</a:t>
            </a:fld>
            <a:endParaRPr lang="en-GB"/>
          </a:p>
        </p:txBody>
      </p:sp>
      <p:pic>
        <p:nvPicPr>
          <p:cNvPr id="335" name="Google Shape;335;p29"/>
          <p:cNvPicPr preferRelativeResize="0"/>
          <p:nvPr/>
        </p:nvPicPr>
        <p:blipFill rotWithShape="1">
          <a:blip r:embed="rId3"/>
          <a:srcRect/>
          <a:stretch>
            <a:fillRect/>
          </a:stretch>
        </p:blipFill>
        <p:spPr>
          <a:xfrm>
            <a:off x="7452250" y="0"/>
            <a:ext cx="1691750" cy="508200"/>
          </a:xfrm>
          <a:prstGeom prst="rect">
            <a:avLst/>
          </a:prstGeom>
          <a:noFill/>
          <a:ln>
            <a:noFill/>
          </a:ln>
        </p:spPr>
      </p:pic>
      <p:sp>
        <p:nvSpPr>
          <p:cNvPr id="336" name="Google Shape;336;p29"/>
          <p:cNvSpPr txBox="1"/>
          <p:nvPr/>
        </p:nvSpPr>
        <p:spPr>
          <a:xfrm>
            <a:off x="2697200" y="4654250"/>
            <a:ext cx="6473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pic>
        <p:nvPicPr>
          <p:cNvPr id="1028" name="Picture 4" descr="Code Walkthrough | Codersarts">
            <a:extLst>
              <a:ext uri="{FF2B5EF4-FFF2-40B4-BE49-F238E27FC236}">
                <a16:creationId xmlns:a16="http://schemas.microsoft.com/office/drawing/2014/main" id="{36823468-8B80-40F3-8EF9-E3944230F6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3263" y="1325263"/>
            <a:ext cx="3328987" cy="3328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368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0"/>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latin typeface="Times New Roman" panose="02020603050405020304"/>
                <a:ea typeface="Times New Roman" panose="02020603050405020304"/>
                <a:cs typeface="Times New Roman" panose="02020603050405020304"/>
                <a:sym typeface="Times New Roman" panose="02020603050405020304"/>
              </a:rPr>
              <a:t>Conclusion</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344" name="Google Shape;344;p30"/>
          <p:cNvSpPr txBox="1">
            <a:spLocks noGrp="1"/>
          </p:cNvSpPr>
          <p:nvPr>
            <p:ph type="body" idx="1"/>
          </p:nvPr>
        </p:nvSpPr>
        <p:spPr>
          <a:xfrm>
            <a:off x="1155975" y="1853850"/>
            <a:ext cx="7688700" cy="2261100"/>
          </a:xfrm>
          <a:prstGeom prst="rect">
            <a:avLst/>
          </a:prstGeom>
          <a:noFill/>
          <a:ln>
            <a:noFill/>
          </a:ln>
        </p:spPr>
        <p:txBody>
          <a:bodyPr spcFirstLastPara="1" wrap="square" lIns="91425" tIns="91425" rIns="91425" bIns="91425" anchor="t" anchorCtr="0">
            <a:normAutofit/>
          </a:bodyPr>
          <a:lstStyle/>
          <a:p>
            <a:pPr marL="457200" lvl="0" indent="-304800" algn="just" rtl="0">
              <a:lnSpc>
                <a:spcPct val="115000"/>
              </a:lnSpc>
              <a:spcBef>
                <a:spcPts val="0"/>
              </a:spcBef>
              <a:spcAft>
                <a:spcPts val="0"/>
              </a:spcAft>
              <a:buClr>
                <a:srgbClr val="000000"/>
              </a:buClr>
              <a:buSzPts val="1200"/>
              <a:buFont typeface="Times New Roman" panose="02020603050405020304"/>
              <a:buChar char="●"/>
            </a:pPr>
            <a:r>
              <a:rPr lang="en-GB" sz="1200">
                <a:solidFill>
                  <a:srgbClr val="000000"/>
                </a:solidFill>
                <a:latin typeface="Times New Roman" panose="02020603050405020304"/>
                <a:ea typeface="Times New Roman" panose="02020603050405020304"/>
                <a:cs typeface="Times New Roman" panose="02020603050405020304"/>
                <a:sym typeface="Times New Roman" panose="02020603050405020304"/>
              </a:rPr>
              <a:t>This work proposed a Blockchain Attribute Based Access Control model (ABAC) that employs the blockchain as the trusted center of the access control model and implements the access control policy.</a:t>
            </a:r>
            <a:endParaRPr sz="12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just" rtl="0">
              <a:lnSpc>
                <a:spcPct val="115000"/>
              </a:lnSpc>
              <a:spcBef>
                <a:spcPts val="0"/>
              </a:spcBef>
              <a:spcAft>
                <a:spcPts val="0"/>
              </a:spcAft>
              <a:buClr>
                <a:srgbClr val="000000"/>
              </a:buClr>
              <a:buSzPts val="1200"/>
              <a:buFont typeface="Times New Roman" panose="02020603050405020304"/>
              <a:buChar char="●"/>
            </a:pPr>
            <a:r>
              <a:rPr lang="en-GB" sz="1200">
                <a:solidFill>
                  <a:srgbClr val="000000"/>
                </a:solidFill>
                <a:latin typeface="Times New Roman" panose="02020603050405020304"/>
                <a:ea typeface="Times New Roman" panose="02020603050405020304"/>
                <a:cs typeface="Times New Roman" panose="02020603050405020304"/>
                <a:sym typeface="Times New Roman" panose="02020603050405020304"/>
              </a:rPr>
              <a:t>The data stored on the blockchain is trustworthy and credible because of its tamper-proof and no single point of failure features. </a:t>
            </a:r>
            <a:endParaRPr sz="12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just" rtl="0">
              <a:lnSpc>
                <a:spcPct val="115000"/>
              </a:lnSpc>
              <a:spcBef>
                <a:spcPts val="0"/>
              </a:spcBef>
              <a:spcAft>
                <a:spcPts val="0"/>
              </a:spcAft>
              <a:buClr>
                <a:srgbClr val="000000"/>
              </a:buClr>
              <a:buSzPts val="1200"/>
              <a:buFont typeface="Times New Roman" panose="02020603050405020304"/>
              <a:buChar char="●"/>
            </a:pPr>
            <a:r>
              <a:rPr lang="en-GB" sz="1200">
                <a:solidFill>
                  <a:srgbClr val="000000"/>
                </a:solidFill>
                <a:latin typeface="Times New Roman" panose="02020603050405020304"/>
                <a:ea typeface="Times New Roman" panose="02020603050405020304"/>
                <a:cs typeface="Times New Roman" panose="02020603050405020304"/>
                <a:sym typeface="Times New Roman" panose="02020603050405020304"/>
              </a:rPr>
              <a:t>The proposed model is fully decentralized (no third-party required), user-friendly, user-transparent, fault-tolerant, scalable, and compatible with a wide range of access control models.</a:t>
            </a:r>
            <a:endParaRPr sz="12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45" name="Google Shape;345;p3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32</a:t>
            </a:fld>
            <a:endParaRPr lang="en-GB"/>
          </a:p>
        </p:txBody>
      </p:sp>
      <p:pic>
        <p:nvPicPr>
          <p:cNvPr id="346" name="Google Shape;346;p30"/>
          <p:cNvPicPr preferRelativeResize="0"/>
          <p:nvPr/>
        </p:nvPicPr>
        <p:blipFill rotWithShape="1">
          <a:blip r:embed="rId3"/>
          <a:srcRect/>
          <a:stretch>
            <a:fillRect/>
          </a:stretch>
        </p:blipFill>
        <p:spPr>
          <a:xfrm>
            <a:off x="7452250" y="0"/>
            <a:ext cx="1691750" cy="508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latin typeface="Times New Roman" panose="02020603050405020304"/>
                <a:ea typeface="Times New Roman" panose="02020603050405020304"/>
                <a:cs typeface="Times New Roman" panose="02020603050405020304"/>
                <a:sym typeface="Times New Roman" panose="02020603050405020304"/>
              </a:rPr>
              <a:t>References</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360" name="Google Shape;360;p32"/>
          <p:cNvSpPr txBox="1">
            <a:spLocks noGrp="1"/>
          </p:cNvSpPr>
          <p:nvPr>
            <p:ph type="body" idx="1"/>
          </p:nvPr>
        </p:nvSpPr>
        <p:spPr>
          <a:xfrm>
            <a:off x="729615" y="1918970"/>
            <a:ext cx="7688580" cy="2830830"/>
          </a:xfrm>
          <a:prstGeom prst="rect">
            <a:avLst/>
          </a:prstGeom>
          <a:noFill/>
          <a:ln>
            <a:noFill/>
          </a:ln>
        </p:spPr>
        <p:txBody>
          <a:bodyPr spcFirstLastPara="1" wrap="square" lIns="91425" tIns="91425" rIns="91425" bIns="91425" anchor="t" anchorCtr="0">
            <a:noAutofit/>
          </a:bodyPr>
          <a:lstStyle/>
          <a:p>
            <a:pPr marL="0" lvl="0" indent="0" algn="just" rtl="0">
              <a:lnSpc>
                <a:spcPct val="105000"/>
              </a:lnSpc>
              <a:spcBef>
                <a:spcPts val="0"/>
              </a:spcBef>
              <a:spcAft>
                <a:spcPts val="0"/>
              </a:spcAft>
              <a:buSzPts val="1300"/>
              <a:buNone/>
            </a:pPr>
            <a:r>
              <a:rPr lang="en-GB" sz="1200">
                <a:solidFill>
                  <a:srgbClr val="222222"/>
                </a:solidFill>
                <a:latin typeface="Times New Roman" panose="02020603050405020304"/>
                <a:ea typeface="Times New Roman" panose="02020603050405020304"/>
                <a:cs typeface="Times New Roman" panose="02020603050405020304"/>
                <a:sym typeface="Times New Roman" panose="02020603050405020304"/>
              </a:rPr>
              <a:t>[1] https://www.foley.com/en/insights/publications/2021/08/types-of-blockchain-public-private-between</a:t>
            </a:r>
          </a:p>
          <a:p>
            <a:pPr marL="0" lvl="0" indent="0" algn="just" rtl="0">
              <a:lnSpc>
                <a:spcPct val="105000"/>
              </a:lnSpc>
              <a:spcBef>
                <a:spcPts val="0"/>
              </a:spcBef>
              <a:spcAft>
                <a:spcPts val="0"/>
              </a:spcAft>
              <a:buSzPts val="1300"/>
              <a:buNone/>
            </a:pPr>
            <a:r>
              <a:rPr lang="en-US" altLang="en-GB" sz="1200">
                <a:solidFill>
                  <a:srgbClr val="222222"/>
                </a:solidFill>
                <a:latin typeface="Times New Roman" panose="02020603050405020304"/>
                <a:ea typeface="Times New Roman" panose="02020603050405020304"/>
                <a:cs typeface="Times New Roman" panose="02020603050405020304"/>
                <a:sym typeface="Times New Roman" panose="02020603050405020304"/>
              </a:rPr>
              <a:t>[2] https://media.geeksforgeeks.org/wp-content/uploads/20200402132440/Untitled-Diagram66-3.jpg</a:t>
            </a:r>
          </a:p>
          <a:p>
            <a:pPr marL="0" lvl="0" indent="0" algn="just" rtl="0">
              <a:lnSpc>
                <a:spcPct val="105000"/>
              </a:lnSpc>
              <a:spcBef>
                <a:spcPts val="0"/>
              </a:spcBef>
              <a:spcAft>
                <a:spcPts val="0"/>
              </a:spcAft>
              <a:buSzPts val="1300"/>
              <a:buNone/>
            </a:pPr>
            <a:r>
              <a:rPr lang="en-GB" sz="1200">
                <a:solidFill>
                  <a:srgbClr val="222222"/>
                </a:solidFill>
                <a:latin typeface="Times New Roman" panose="02020603050405020304"/>
                <a:ea typeface="Times New Roman" panose="02020603050405020304"/>
                <a:cs typeface="Times New Roman" panose="02020603050405020304"/>
                <a:sym typeface="Times New Roman" panose="02020603050405020304"/>
              </a:rPr>
              <a:t>[</a:t>
            </a:r>
            <a:r>
              <a:rPr lang="en-US" altLang="en-GB" sz="1200">
                <a:solidFill>
                  <a:srgbClr val="222222"/>
                </a:solidFill>
                <a:latin typeface="Times New Roman" panose="02020603050405020304"/>
                <a:ea typeface="Times New Roman" panose="02020603050405020304"/>
                <a:cs typeface="Times New Roman" panose="02020603050405020304"/>
                <a:sym typeface="Times New Roman" panose="02020603050405020304"/>
              </a:rPr>
              <a:t>3</a:t>
            </a:r>
            <a:r>
              <a:rPr lang="en-GB" sz="1200">
                <a:solidFill>
                  <a:srgbClr val="222222"/>
                </a:solidFill>
                <a:latin typeface="Times New Roman" panose="02020603050405020304"/>
                <a:ea typeface="Times New Roman" panose="02020603050405020304"/>
                <a:cs typeface="Times New Roman" panose="02020603050405020304"/>
                <a:sym typeface="Times New Roman" panose="02020603050405020304"/>
              </a:rPr>
              <a:t>]</a:t>
            </a:r>
            <a:r>
              <a:rPr lang="en-US" altLang="en-GB" sz="120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GB" sz="1200">
                <a:solidFill>
                  <a:srgbClr val="222222"/>
                </a:solidFill>
                <a:latin typeface="Times New Roman" panose="02020603050405020304"/>
                <a:ea typeface="Times New Roman" panose="02020603050405020304"/>
                <a:cs typeface="Times New Roman" panose="02020603050405020304"/>
                <a:sym typeface="Times New Roman" panose="02020603050405020304"/>
              </a:rPr>
              <a:t>https://cryptobook.nakov.com/digital-signatures</a:t>
            </a:r>
            <a:endParaRPr lang="en-US" altLang="en-GB" sz="120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5000"/>
              </a:lnSpc>
              <a:spcBef>
                <a:spcPts val="0"/>
              </a:spcBef>
              <a:spcAft>
                <a:spcPts val="0"/>
              </a:spcAft>
              <a:buSzPts val="1300"/>
              <a:buNone/>
            </a:pPr>
            <a:r>
              <a:rPr lang="en-GB" sz="1200">
                <a:solidFill>
                  <a:srgbClr val="222222"/>
                </a:solidFill>
                <a:latin typeface="Times New Roman" panose="02020603050405020304"/>
                <a:ea typeface="Times New Roman" panose="02020603050405020304"/>
                <a:cs typeface="Times New Roman" panose="02020603050405020304"/>
                <a:sym typeface="Times New Roman" panose="02020603050405020304"/>
              </a:rPr>
              <a:t>[</a:t>
            </a:r>
            <a:r>
              <a:rPr lang="en-US" altLang="en-GB" sz="1200">
                <a:solidFill>
                  <a:srgbClr val="222222"/>
                </a:solidFill>
                <a:latin typeface="Times New Roman" panose="02020603050405020304"/>
                <a:ea typeface="Times New Roman" panose="02020603050405020304"/>
                <a:cs typeface="Times New Roman" panose="02020603050405020304"/>
                <a:sym typeface="Times New Roman" panose="02020603050405020304"/>
              </a:rPr>
              <a:t>4</a:t>
            </a:r>
            <a:r>
              <a:rPr lang="en-GB" sz="1200">
                <a:solidFill>
                  <a:srgbClr val="222222"/>
                </a:solidFill>
                <a:latin typeface="Times New Roman" panose="02020603050405020304"/>
                <a:ea typeface="Times New Roman" panose="02020603050405020304"/>
                <a:cs typeface="Times New Roman" panose="02020603050405020304"/>
                <a:sym typeface="Times New Roman" panose="02020603050405020304"/>
              </a:rPr>
              <a:t>] W. Liang, M. Tang, J. Long, X. Peng, J. Xu, and K.-C. Li, ‘‘A secure fabric blockchain-based data transmission technique for industrial Internet-of-Things,’’ IEEE Trans. Ind. Inf., vol. 15, no. 6, pp. 3582–3592, Jun. 2019</a:t>
            </a:r>
            <a:endParaRPr sz="120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5000"/>
              </a:lnSpc>
              <a:spcBef>
                <a:spcPts val="0"/>
              </a:spcBef>
              <a:spcAft>
                <a:spcPts val="0"/>
              </a:spcAft>
              <a:buSzPts val="1300"/>
              <a:buNone/>
            </a:pPr>
            <a:r>
              <a:rPr lang="en-GB" sz="1200">
                <a:solidFill>
                  <a:srgbClr val="222222"/>
                </a:solidFill>
                <a:latin typeface="Times New Roman" panose="02020603050405020304"/>
                <a:ea typeface="Times New Roman" panose="02020603050405020304"/>
                <a:cs typeface="Times New Roman" panose="02020603050405020304"/>
                <a:sym typeface="Times New Roman" panose="02020603050405020304"/>
              </a:rPr>
              <a:t>[</a:t>
            </a:r>
            <a:r>
              <a:rPr lang="en-US" altLang="en-GB" sz="1200">
                <a:solidFill>
                  <a:srgbClr val="222222"/>
                </a:solidFill>
                <a:latin typeface="Times New Roman" panose="02020603050405020304"/>
                <a:ea typeface="Times New Roman" panose="02020603050405020304"/>
                <a:cs typeface="Times New Roman" panose="02020603050405020304"/>
                <a:sym typeface="Times New Roman" panose="02020603050405020304"/>
              </a:rPr>
              <a:t>5</a:t>
            </a:r>
            <a:r>
              <a:rPr lang="en-GB" sz="1200">
                <a:solidFill>
                  <a:srgbClr val="222222"/>
                </a:solidFill>
                <a:latin typeface="Times New Roman" panose="02020603050405020304"/>
                <a:ea typeface="Times New Roman" panose="02020603050405020304"/>
                <a:cs typeface="Times New Roman" panose="02020603050405020304"/>
                <a:sym typeface="Times New Roman" panose="02020603050405020304"/>
              </a:rPr>
              <a:t>] O. Novo, ‘‘Blockchain meets IoT: An architecture for scalable access management in IoT,’’ IEEE Internet Things J., vol. 5, no. 2, pp. 1184–1195, Apr. 2018.</a:t>
            </a:r>
            <a:endParaRPr sz="120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5000"/>
              </a:lnSpc>
              <a:spcBef>
                <a:spcPts val="0"/>
              </a:spcBef>
              <a:spcAft>
                <a:spcPts val="0"/>
              </a:spcAft>
              <a:buSzPts val="1300"/>
              <a:buNone/>
            </a:pPr>
            <a:r>
              <a:rPr lang="en-GB" sz="1200">
                <a:solidFill>
                  <a:srgbClr val="222222"/>
                </a:solidFill>
                <a:latin typeface="Times New Roman" panose="02020603050405020304"/>
                <a:ea typeface="Times New Roman" panose="02020603050405020304"/>
                <a:cs typeface="Times New Roman" panose="02020603050405020304"/>
                <a:sym typeface="Times New Roman" panose="02020603050405020304"/>
              </a:rPr>
              <a:t>[</a:t>
            </a:r>
            <a:r>
              <a:rPr lang="en-US" altLang="en-GB" sz="1200">
                <a:solidFill>
                  <a:srgbClr val="222222"/>
                </a:solidFill>
                <a:latin typeface="Times New Roman" panose="02020603050405020304"/>
                <a:ea typeface="Times New Roman" panose="02020603050405020304"/>
                <a:cs typeface="Times New Roman" panose="02020603050405020304"/>
                <a:sym typeface="Times New Roman" panose="02020603050405020304"/>
              </a:rPr>
              <a:t>6</a:t>
            </a:r>
            <a:r>
              <a:rPr lang="en-GB" sz="1200">
                <a:solidFill>
                  <a:srgbClr val="222222"/>
                </a:solidFill>
                <a:latin typeface="Times New Roman" panose="02020603050405020304"/>
                <a:ea typeface="Times New Roman" panose="02020603050405020304"/>
                <a:cs typeface="Times New Roman" panose="02020603050405020304"/>
                <a:sym typeface="Times New Roman" panose="02020603050405020304"/>
              </a:rPr>
              <a:t>] Y. Zhang, S. Kasahara, Y. Shen, X. Jiang, and J. Wan, ‘‘Smart contract based access control for the Internet of Things,’’ IEEE Internet Things J., vol. 6, no. 2, pp. 1594–1605, Apr. 2019.</a:t>
            </a:r>
            <a:endParaRPr sz="120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5000"/>
              </a:lnSpc>
              <a:spcBef>
                <a:spcPts val="0"/>
              </a:spcBef>
              <a:spcAft>
                <a:spcPts val="0"/>
              </a:spcAft>
              <a:buSzPts val="1300"/>
              <a:buNone/>
            </a:pPr>
            <a:r>
              <a:rPr lang="en-GB" sz="1200">
                <a:solidFill>
                  <a:srgbClr val="222222"/>
                </a:solidFill>
                <a:latin typeface="Times New Roman" panose="02020603050405020304"/>
                <a:ea typeface="Times New Roman" panose="02020603050405020304"/>
                <a:cs typeface="Times New Roman" panose="02020603050405020304"/>
                <a:sym typeface="Times New Roman" panose="02020603050405020304"/>
              </a:rPr>
              <a:t>[</a:t>
            </a:r>
            <a:r>
              <a:rPr lang="en-US" altLang="en-GB" sz="1200">
                <a:solidFill>
                  <a:srgbClr val="222222"/>
                </a:solidFill>
                <a:latin typeface="Times New Roman" panose="02020603050405020304"/>
                <a:ea typeface="Times New Roman" panose="02020603050405020304"/>
                <a:cs typeface="Times New Roman" panose="02020603050405020304"/>
                <a:sym typeface="Times New Roman" panose="02020603050405020304"/>
              </a:rPr>
              <a:t>7</a:t>
            </a:r>
            <a:r>
              <a:rPr lang="en-GB" sz="1200">
                <a:solidFill>
                  <a:srgbClr val="222222"/>
                </a:solidFill>
                <a:latin typeface="Times New Roman" panose="02020603050405020304"/>
                <a:ea typeface="Times New Roman" panose="02020603050405020304"/>
                <a:cs typeface="Times New Roman" panose="02020603050405020304"/>
                <a:sym typeface="Times New Roman" panose="02020603050405020304"/>
              </a:rPr>
              <a:t>] G. Papadodimas, G. Palaiokrasas, A. Litke, and T. Varvarigou, ‘‘Implementation of smart contracts for blockchain based IoT applications,’’ in Proc. 9th Int. Conf. Netw. Future (NOF), Nov. 2018, pp. 60–67.</a:t>
            </a:r>
            <a:endParaRPr sz="120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5000"/>
              </a:lnSpc>
              <a:spcBef>
                <a:spcPts val="0"/>
              </a:spcBef>
              <a:spcAft>
                <a:spcPts val="0"/>
              </a:spcAft>
              <a:buSzPts val="1300"/>
              <a:buNone/>
            </a:pPr>
            <a:r>
              <a:rPr lang="en-GB" sz="1200">
                <a:solidFill>
                  <a:srgbClr val="222222"/>
                </a:solidFill>
                <a:latin typeface="Times New Roman" panose="02020603050405020304"/>
                <a:ea typeface="Times New Roman" panose="02020603050405020304"/>
                <a:cs typeface="Times New Roman" panose="02020603050405020304"/>
                <a:sym typeface="Times New Roman" panose="02020603050405020304"/>
              </a:rPr>
              <a:t>[</a:t>
            </a:r>
            <a:r>
              <a:rPr lang="en-US" altLang="en-GB" sz="1200">
                <a:solidFill>
                  <a:srgbClr val="222222"/>
                </a:solidFill>
                <a:latin typeface="Times New Roman" panose="02020603050405020304"/>
                <a:ea typeface="Times New Roman" panose="02020603050405020304"/>
                <a:cs typeface="Times New Roman" panose="02020603050405020304"/>
                <a:sym typeface="Times New Roman" panose="02020603050405020304"/>
              </a:rPr>
              <a:t>8</a:t>
            </a:r>
            <a:r>
              <a:rPr lang="en-GB" sz="1200">
                <a:solidFill>
                  <a:srgbClr val="222222"/>
                </a:solidFill>
                <a:latin typeface="Times New Roman" panose="02020603050405020304"/>
                <a:ea typeface="Times New Roman" panose="02020603050405020304"/>
                <a:cs typeface="Times New Roman" panose="02020603050405020304"/>
                <a:sym typeface="Times New Roman" panose="02020603050405020304"/>
              </a:rPr>
              <a:t>] https://en.wikipedia.org/wiki/PostgreSQL</a:t>
            </a:r>
            <a:endParaRPr sz="120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5000"/>
              </a:lnSpc>
              <a:spcBef>
                <a:spcPts val="0"/>
              </a:spcBef>
              <a:spcAft>
                <a:spcPts val="0"/>
              </a:spcAft>
              <a:buSzPts val="1300"/>
              <a:buNone/>
            </a:pPr>
            <a:r>
              <a:rPr lang="en-GB" sz="1200">
                <a:solidFill>
                  <a:srgbClr val="222222"/>
                </a:solidFill>
                <a:latin typeface="Times New Roman" panose="02020603050405020304"/>
                <a:ea typeface="Times New Roman" panose="02020603050405020304"/>
                <a:cs typeface="Times New Roman" panose="02020603050405020304"/>
                <a:sym typeface="Times New Roman" panose="02020603050405020304"/>
              </a:rPr>
              <a:t>[</a:t>
            </a:r>
            <a:r>
              <a:rPr lang="en-US" altLang="en-GB" sz="1200">
                <a:solidFill>
                  <a:srgbClr val="222222"/>
                </a:solidFill>
                <a:latin typeface="Times New Roman" panose="02020603050405020304"/>
                <a:ea typeface="Times New Roman" panose="02020603050405020304"/>
                <a:cs typeface="Times New Roman" panose="02020603050405020304"/>
                <a:sym typeface="Times New Roman" panose="02020603050405020304"/>
              </a:rPr>
              <a:t>9</a:t>
            </a:r>
            <a:r>
              <a:rPr lang="en-GB" sz="1200">
                <a:solidFill>
                  <a:srgbClr val="222222"/>
                </a:solidFill>
                <a:latin typeface="Times New Roman" panose="02020603050405020304"/>
                <a:ea typeface="Times New Roman" panose="02020603050405020304"/>
                <a:cs typeface="Times New Roman" panose="02020603050405020304"/>
                <a:sym typeface="Times New Roman" panose="02020603050405020304"/>
              </a:rPr>
              <a:t>] https://en.wikipedia.org/wiki/IntelliJ_IDEA</a:t>
            </a:r>
            <a:endParaRPr sz="120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5000"/>
              </a:lnSpc>
              <a:spcBef>
                <a:spcPts val="0"/>
              </a:spcBef>
              <a:spcAft>
                <a:spcPts val="1200"/>
              </a:spcAft>
              <a:buSzPts val="1300"/>
              <a:buNone/>
            </a:pPr>
            <a:endParaRPr sz="1200">
              <a:latin typeface="Times New Roman" panose="02020603050405020304"/>
              <a:ea typeface="Times New Roman" panose="02020603050405020304"/>
              <a:cs typeface="Times New Roman" panose="02020603050405020304"/>
              <a:sym typeface="Times New Roman" panose="02020603050405020304"/>
            </a:endParaRPr>
          </a:p>
        </p:txBody>
      </p:sp>
      <p:sp>
        <p:nvSpPr>
          <p:cNvPr id="361" name="Google Shape;361;p3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33</a:t>
            </a:fld>
            <a:endParaRPr lang="en-GB"/>
          </a:p>
        </p:txBody>
      </p:sp>
      <p:pic>
        <p:nvPicPr>
          <p:cNvPr id="362" name="Google Shape;362;p32"/>
          <p:cNvPicPr preferRelativeResize="0"/>
          <p:nvPr/>
        </p:nvPicPr>
        <p:blipFill rotWithShape="1">
          <a:blip r:embed="rId3"/>
          <a:srcRect/>
          <a:stretch>
            <a:fillRect/>
          </a:stretch>
        </p:blipFill>
        <p:spPr>
          <a:xfrm>
            <a:off x="7452250" y="0"/>
            <a:ext cx="1691750" cy="508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3"/>
          <p:cNvSpPr txBox="1">
            <a:spLocks noGrp="1"/>
          </p:cNvSpPr>
          <p:nvPr>
            <p:ph type="title"/>
          </p:nvPr>
        </p:nvSpPr>
        <p:spPr>
          <a:xfrm>
            <a:off x="492075" y="2430400"/>
            <a:ext cx="8240100" cy="10803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600"/>
              <a:buNone/>
            </a:pPr>
            <a:r>
              <a:rPr lang="en-GB">
                <a:latin typeface="Times New Roman" panose="02020603050405020304"/>
                <a:ea typeface="Times New Roman" panose="02020603050405020304"/>
                <a:cs typeface="Times New Roman" panose="02020603050405020304"/>
                <a:sym typeface="Times New Roman" panose="02020603050405020304"/>
              </a:rPr>
              <a:t>THANK YOU</a:t>
            </a:r>
            <a:endParaRPr>
              <a:latin typeface="Times New Roman" panose="02020603050405020304"/>
              <a:ea typeface="Times New Roman" panose="02020603050405020304"/>
              <a:cs typeface="Times New Roman" panose="02020603050405020304"/>
              <a:sym typeface="Times New Roman" panose="02020603050405020304"/>
            </a:endParaRPr>
          </a:p>
        </p:txBody>
      </p:sp>
      <p:pic>
        <p:nvPicPr>
          <p:cNvPr id="368" name="Google Shape;368;p33"/>
          <p:cNvPicPr preferRelativeResize="0"/>
          <p:nvPr/>
        </p:nvPicPr>
        <p:blipFill rotWithShape="1">
          <a:blip r:embed="rId3"/>
          <a:srcRect/>
          <a:stretch>
            <a:fillRect/>
          </a:stretch>
        </p:blipFill>
        <p:spPr>
          <a:xfrm>
            <a:off x="7452250" y="0"/>
            <a:ext cx="1691750" cy="508200"/>
          </a:xfrm>
          <a:prstGeom prst="rect">
            <a:avLst/>
          </a:prstGeom>
          <a:noFill/>
          <a:ln>
            <a:noFill/>
          </a:ln>
        </p:spPr>
      </p:pic>
      <p:sp>
        <p:nvSpPr>
          <p:cNvPr id="369" name="Google Shape;369;p3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34</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latin typeface="Times New Roman" panose="02020603050405020304"/>
                <a:ea typeface="Times New Roman" panose="02020603050405020304"/>
                <a:cs typeface="Times New Roman" panose="02020603050405020304"/>
                <a:sym typeface="Times New Roman" panose="02020603050405020304"/>
              </a:rPr>
              <a:t>Introduction </a:t>
            </a:r>
            <a:r>
              <a:rPr lang="en-GB"/>
              <a:t>:-</a:t>
            </a:r>
          </a:p>
        </p:txBody>
      </p:sp>
      <p:sp>
        <p:nvSpPr>
          <p:cNvPr id="112" name="Google Shape;112;p4"/>
          <p:cNvSpPr txBox="1">
            <a:spLocks noGrp="1"/>
          </p:cNvSpPr>
          <p:nvPr>
            <p:ph type="body" idx="1"/>
          </p:nvPr>
        </p:nvSpPr>
        <p:spPr>
          <a:xfrm>
            <a:off x="729450" y="2078875"/>
            <a:ext cx="7688700" cy="24570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935"/>
              <a:buNone/>
            </a:pPr>
            <a:r>
              <a:rPr lang="en-GB" sz="1205" b="1">
                <a:solidFill>
                  <a:srgbClr val="000000"/>
                </a:solidFill>
                <a:latin typeface="Times New Roman" panose="02020603050405020304"/>
                <a:ea typeface="Times New Roman" panose="02020603050405020304"/>
                <a:cs typeface="Times New Roman" panose="02020603050405020304"/>
                <a:sym typeface="Times New Roman" panose="02020603050405020304"/>
              </a:rPr>
              <a:t>Access control</a:t>
            </a: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 is a security technique that regulates who or what can view or use resources in a computing environment. It is a fundamental concept in security that minimizes risk to the business or organization. Two types of access control - Physical and Logical access control.</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5000"/>
              </a:lnSpc>
              <a:spcBef>
                <a:spcPts val="1200"/>
              </a:spcBef>
              <a:spcAft>
                <a:spcPts val="0"/>
              </a:spcAft>
              <a:buSzPts val="935"/>
              <a:buNone/>
            </a:pP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Physical Access Control -&gt; Campuses, Buildings, Rooms</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5000"/>
              </a:lnSpc>
              <a:spcBef>
                <a:spcPts val="1200"/>
              </a:spcBef>
              <a:spcAft>
                <a:spcPts val="0"/>
              </a:spcAft>
              <a:buSzPts val="935"/>
              <a:buNone/>
            </a:pP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Logical Access Control -&gt; Types</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just" rtl="0">
              <a:lnSpc>
                <a:spcPct val="95000"/>
              </a:lnSpc>
              <a:spcBef>
                <a:spcPts val="1200"/>
              </a:spcBef>
              <a:spcAft>
                <a:spcPts val="0"/>
              </a:spcAft>
              <a:buClr>
                <a:srgbClr val="000000"/>
              </a:buClr>
              <a:buSzPts val="1205"/>
              <a:buFont typeface="Times New Roman" panose="02020603050405020304"/>
              <a:buChar char="●"/>
            </a:pP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Mandatory Access Control</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just" rtl="0">
              <a:lnSpc>
                <a:spcPct val="95000"/>
              </a:lnSpc>
              <a:spcBef>
                <a:spcPts val="0"/>
              </a:spcBef>
              <a:spcAft>
                <a:spcPts val="0"/>
              </a:spcAft>
              <a:buClr>
                <a:srgbClr val="000000"/>
              </a:buClr>
              <a:buSzPts val="1205"/>
              <a:buFont typeface="Times New Roman" panose="02020603050405020304"/>
              <a:buChar char="●"/>
            </a:pP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Discretionary Access Control </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just" rtl="0">
              <a:lnSpc>
                <a:spcPct val="95000"/>
              </a:lnSpc>
              <a:spcBef>
                <a:spcPts val="0"/>
              </a:spcBef>
              <a:spcAft>
                <a:spcPts val="0"/>
              </a:spcAft>
              <a:buClr>
                <a:srgbClr val="000000"/>
              </a:buClr>
              <a:buSzPts val="1205"/>
              <a:buFont typeface="Times New Roman" panose="02020603050405020304"/>
              <a:buChar char="●"/>
            </a:pP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Role Based Access Control</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just" rtl="0">
              <a:lnSpc>
                <a:spcPct val="95000"/>
              </a:lnSpc>
              <a:spcBef>
                <a:spcPts val="0"/>
              </a:spcBef>
              <a:spcAft>
                <a:spcPts val="0"/>
              </a:spcAft>
              <a:buClr>
                <a:srgbClr val="000000"/>
              </a:buClr>
              <a:buSzPts val="1205"/>
              <a:buFont typeface="Times New Roman" panose="02020603050405020304"/>
              <a:buChar char="●"/>
            </a:pP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Attribute Based Access Control</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just" rtl="0">
              <a:lnSpc>
                <a:spcPct val="95000"/>
              </a:lnSpc>
              <a:spcBef>
                <a:spcPts val="0"/>
              </a:spcBef>
              <a:spcAft>
                <a:spcPts val="0"/>
              </a:spcAft>
              <a:buClr>
                <a:srgbClr val="000000"/>
              </a:buClr>
              <a:buSzPts val="1205"/>
              <a:buFont typeface="Times New Roman" panose="02020603050405020304"/>
              <a:buChar char="●"/>
            </a:pPr>
            <a:r>
              <a:rPr lang="en-GB" sz="1205">
                <a:solidFill>
                  <a:srgbClr val="000000"/>
                </a:solidFill>
                <a:latin typeface="Times New Roman" panose="02020603050405020304"/>
                <a:ea typeface="Times New Roman" panose="02020603050405020304"/>
                <a:cs typeface="Times New Roman" panose="02020603050405020304"/>
                <a:sym typeface="Times New Roman" panose="02020603050405020304"/>
              </a:rPr>
              <a:t>Identity Based Access Control</a:t>
            </a:r>
            <a:endParaRPr sz="120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13" name="Google Shape;113;p4"/>
          <p:cNvPicPr preferRelativeResize="0"/>
          <p:nvPr/>
        </p:nvPicPr>
        <p:blipFill rotWithShape="1">
          <a:blip r:embed="rId3"/>
          <a:srcRect/>
          <a:stretch>
            <a:fillRect/>
          </a:stretch>
        </p:blipFill>
        <p:spPr>
          <a:xfrm>
            <a:off x="7452250" y="0"/>
            <a:ext cx="1691750" cy="508200"/>
          </a:xfrm>
          <a:prstGeom prst="rect">
            <a:avLst/>
          </a:prstGeom>
          <a:noFill/>
          <a:ln>
            <a:noFill/>
          </a:ln>
        </p:spPr>
      </p:pic>
      <p:sp>
        <p:nvSpPr>
          <p:cNvPr id="114" name="Google Shape;114;p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4</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body" idx="1"/>
          </p:nvPr>
        </p:nvSpPr>
        <p:spPr>
          <a:xfrm>
            <a:off x="730350" y="1188250"/>
            <a:ext cx="7683300" cy="812400"/>
          </a:xfrm>
          <a:prstGeom prst="rect">
            <a:avLst/>
          </a:prstGeom>
          <a:noFill/>
          <a:ln>
            <a:noFill/>
          </a:ln>
        </p:spPr>
        <p:txBody>
          <a:bodyPr spcFirstLastPara="1" wrap="square" lIns="91425" tIns="91425" rIns="91425" bIns="91425" anchor="t" anchorCtr="0">
            <a:normAutofit fontScale="85000" lnSpcReduction="20000"/>
          </a:bodyPr>
          <a:lstStyle/>
          <a:p>
            <a:pPr marL="0" lvl="0" indent="0" algn="just" rtl="0">
              <a:lnSpc>
                <a:spcPct val="115000"/>
              </a:lnSpc>
              <a:spcBef>
                <a:spcPts val="0"/>
              </a:spcBef>
              <a:spcAft>
                <a:spcPts val="1200"/>
              </a:spcAft>
              <a:buSzPts val="1300"/>
              <a:buNone/>
            </a:pPr>
            <a:r>
              <a:rPr lang="en-GB" sz="1200" b="1">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Blockchain</a:t>
            </a:r>
            <a:r>
              <a:rPr lang="en-GB" sz="12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is a list of records called blocks that store data publicly and in chronological order. The information is encrypted using cryptography to ensure that the privacy of the user is not compromised and data cannot be altered. Blockchain is immutable, decentralized, ensures integrity, shared, consistency.</a:t>
            </a:r>
            <a:endParaRPr sz="12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pic>
        <p:nvPicPr>
          <p:cNvPr id="120" name="Google Shape;120;p5"/>
          <p:cNvPicPr preferRelativeResize="0"/>
          <p:nvPr/>
        </p:nvPicPr>
        <p:blipFill rotWithShape="1">
          <a:blip r:embed="rId3"/>
          <a:srcRect/>
          <a:stretch>
            <a:fillRect/>
          </a:stretch>
        </p:blipFill>
        <p:spPr>
          <a:xfrm>
            <a:off x="2726775" y="1940700"/>
            <a:ext cx="3530926" cy="2475599"/>
          </a:xfrm>
          <a:prstGeom prst="rect">
            <a:avLst/>
          </a:prstGeom>
          <a:noFill/>
          <a:ln>
            <a:noFill/>
          </a:ln>
        </p:spPr>
      </p:pic>
      <p:pic>
        <p:nvPicPr>
          <p:cNvPr id="121" name="Google Shape;121;p5"/>
          <p:cNvPicPr preferRelativeResize="0"/>
          <p:nvPr/>
        </p:nvPicPr>
        <p:blipFill rotWithShape="1">
          <a:blip r:embed="rId4"/>
          <a:srcRect/>
          <a:stretch>
            <a:fillRect/>
          </a:stretch>
        </p:blipFill>
        <p:spPr>
          <a:xfrm>
            <a:off x="7452250" y="0"/>
            <a:ext cx="1691750" cy="508200"/>
          </a:xfrm>
          <a:prstGeom prst="rect">
            <a:avLst/>
          </a:prstGeom>
          <a:noFill/>
          <a:ln>
            <a:noFill/>
          </a:ln>
        </p:spPr>
      </p:pic>
      <p:sp>
        <p:nvSpPr>
          <p:cNvPr id="122" name="Google Shape;122;p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5</a:t>
            </a:fld>
            <a:endParaRPr lang="en-GB"/>
          </a:p>
        </p:txBody>
      </p:sp>
      <p:pic>
        <p:nvPicPr>
          <p:cNvPr id="123" name="Google Shape;123;p5"/>
          <p:cNvPicPr preferRelativeResize="0"/>
          <p:nvPr/>
        </p:nvPicPr>
        <p:blipFill rotWithShape="1">
          <a:blip r:embed="rId4"/>
          <a:srcRect/>
          <a:stretch>
            <a:fillRect/>
          </a:stretch>
        </p:blipFill>
        <p:spPr>
          <a:xfrm>
            <a:off x="7452250" y="0"/>
            <a:ext cx="1691750" cy="508200"/>
          </a:xfrm>
          <a:prstGeom prst="rect">
            <a:avLst/>
          </a:prstGeom>
          <a:noFill/>
          <a:ln>
            <a:noFill/>
          </a:ln>
        </p:spPr>
      </p:pic>
      <p:sp>
        <p:nvSpPr>
          <p:cNvPr id="124" name="Google Shape;124;p5"/>
          <p:cNvSpPr txBox="1">
            <a:spLocks noGrp="1"/>
          </p:cNvSpPr>
          <p:nvPr>
            <p:ph type="body" idx="1"/>
          </p:nvPr>
        </p:nvSpPr>
        <p:spPr>
          <a:xfrm>
            <a:off x="685500" y="4416299"/>
            <a:ext cx="7683300" cy="752449"/>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1200"/>
              </a:spcAft>
              <a:buSzPts val="1300"/>
              <a:buNone/>
            </a:pPr>
            <a:r>
              <a:rPr lang="en-GB" sz="1200" b="1">
                <a:solidFill>
                  <a:schemeClr val="dk2"/>
                </a:solidFill>
                <a:latin typeface="Times New Roman" panose="02020603050405020304"/>
                <a:ea typeface="Times New Roman" panose="02020603050405020304"/>
                <a:cs typeface="Times New Roman" panose="02020603050405020304"/>
                <a:sym typeface="Times New Roman" panose="02020603050405020304"/>
              </a:rPr>
              <a:t>Fig 1 [1]: Types of Blockchain</a:t>
            </a:r>
            <a:endParaRPr sz="120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5" name="Google Shape;125;p5"/>
          <p:cNvSpPr txBox="1"/>
          <p:nvPr/>
        </p:nvSpPr>
        <p:spPr>
          <a:xfrm>
            <a:off x="730350" y="4848225"/>
            <a:ext cx="71424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5000"/>
              </a:lnSpc>
              <a:spcBef>
                <a:spcPts val="0"/>
              </a:spcBef>
              <a:spcAft>
                <a:spcPts val="0"/>
              </a:spcAft>
              <a:buClr>
                <a:srgbClr val="000000"/>
              </a:buClr>
              <a:buSzPts val="1000"/>
              <a:buFont typeface="Arial" panose="020B0604020202020204"/>
              <a:buNone/>
            </a:pPr>
            <a:r>
              <a:rPr lang="en-GB" sz="1000" b="0" i="0" u="none" strike="noStrike" cap="none">
                <a:solidFill>
                  <a:srgbClr val="222222"/>
                </a:solidFill>
                <a:latin typeface="Times New Roman" panose="02020603050405020304"/>
                <a:ea typeface="Times New Roman" panose="02020603050405020304"/>
                <a:cs typeface="Times New Roman" panose="02020603050405020304"/>
                <a:sym typeface="Times New Roman" panose="02020603050405020304"/>
              </a:rPr>
              <a:t>[1] https://www.foley.com/en/insights/publications/2021/08/types-of-blockchain-public-private-between</a:t>
            </a:r>
            <a:endParaRPr sz="12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cxnSp>
        <p:nvCxnSpPr>
          <p:cNvPr id="126" name="Google Shape;126;p5"/>
          <p:cNvCxnSpPr/>
          <p:nvPr/>
        </p:nvCxnSpPr>
        <p:spPr>
          <a:xfrm>
            <a:off x="806550" y="4865175"/>
            <a:ext cx="1127700" cy="6000"/>
          </a:xfrm>
          <a:prstGeom prst="straightConnector1">
            <a:avLst/>
          </a:prstGeom>
          <a:noFill/>
          <a:ln w="9525" cap="flat" cmpd="sng">
            <a:solidFill>
              <a:srgbClr val="222222"/>
            </a:solidFill>
            <a:prstDash val="solid"/>
            <a:round/>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body" idx="1"/>
          </p:nvPr>
        </p:nvSpPr>
        <p:spPr>
          <a:xfrm>
            <a:off x="730250" y="1264920"/>
            <a:ext cx="7683500" cy="348488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770"/>
              <a:buNone/>
            </a:pPr>
            <a:r>
              <a:rPr lang="en-US" altLang="en-GB" sz="1235" b="1">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Miner</a:t>
            </a:r>
            <a:r>
              <a:rPr lang="en-GB" sz="1235">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a:t>
            </a:r>
            <a:r>
              <a:rPr lang="en-US" altLang="en-GB" sz="1235">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plays a vital role in verifying and adding access control transactions to the blockchain which include:</a:t>
            </a:r>
            <a:r>
              <a:rPr lang="en-GB" sz="124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endParaRPr sz="124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2895" algn="just" rtl="0">
              <a:lnSpc>
                <a:spcPct val="95000"/>
              </a:lnSpc>
              <a:spcBef>
                <a:spcPts val="1200"/>
              </a:spcBef>
              <a:spcAft>
                <a:spcPts val="0"/>
              </a:spcAft>
              <a:buClr>
                <a:srgbClr val="222222"/>
              </a:buClr>
              <a:buSzPts val="1170"/>
              <a:buFont typeface="Arial" panose="020B0604020202020204"/>
              <a:buAutoNum type="arabicPeriod"/>
            </a:pPr>
            <a:r>
              <a:rPr lang="en-US" altLang="en-GB" sz="1235">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Verification: Miners verify the validity of transactions.</a:t>
            </a:r>
            <a:endParaRPr sz="124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2895" algn="just" rtl="0">
              <a:lnSpc>
                <a:spcPct val="95000"/>
              </a:lnSpc>
              <a:spcBef>
                <a:spcPts val="0"/>
              </a:spcBef>
              <a:spcAft>
                <a:spcPts val="0"/>
              </a:spcAft>
              <a:buClr>
                <a:srgbClr val="222222"/>
              </a:buClr>
              <a:buSzPts val="1170"/>
              <a:buFont typeface="Arial" panose="020B0604020202020204"/>
              <a:buAutoNum type="arabicPeriod"/>
            </a:pPr>
            <a:r>
              <a:rPr lang="en-US" altLang="en-GB" sz="1235">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Selection: Miners select valid transactions based on transaction fees.</a:t>
            </a:r>
            <a:endParaRPr sz="124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2895" algn="just" rtl="0">
              <a:lnSpc>
                <a:spcPct val="95000"/>
              </a:lnSpc>
              <a:spcBef>
                <a:spcPts val="0"/>
              </a:spcBef>
              <a:spcAft>
                <a:spcPts val="0"/>
              </a:spcAft>
              <a:buClr>
                <a:srgbClr val="222222"/>
              </a:buClr>
              <a:buSzPts val="1170"/>
              <a:buFont typeface="Arial" panose="020B0604020202020204"/>
              <a:buAutoNum type="arabicPeriod"/>
            </a:pPr>
            <a:r>
              <a:rPr lang="en-US" altLang="en-GB" sz="1235">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Block creation: Miners create a block by bundling transactions and adding a header.</a:t>
            </a:r>
            <a:endParaRPr sz="124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2895" algn="just" rtl="0">
              <a:lnSpc>
                <a:spcPct val="95000"/>
              </a:lnSpc>
              <a:spcBef>
                <a:spcPts val="0"/>
              </a:spcBef>
              <a:spcAft>
                <a:spcPts val="0"/>
              </a:spcAft>
              <a:buClr>
                <a:srgbClr val="222222"/>
              </a:buClr>
              <a:buSzPts val="1170"/>
              <a:buFont typeface="Arial" panose="020B0604020202020204"/>
              <a:buAutoNum type="arabicPeriod"/>
            </a:pPr>
            <a:r>
              <a:rPr lang="en-US" altLang="en-GB" sz="1235">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Proof of work: Miners perform a computationally intensive puzzle to add the block to the blockchain.</a:t>
            </a:r>
          </a:p>
          <a:p>
            <a:pPr marL="457200" lvl="0" indent="-302895" algn="just" rtl="0">
              <a:lnSpc>
                <a:spcPct val="95000"/>
              </a:lnSpc>
              <a:spcBef>
                <a:spcPts val="0"/>
              </a:spcBef>
              <a:spcAft>
                <a:spcPts val="0"/>
              </a:spcAft>
              <a:buClr>
                <a:srgbClr val="222222"/>
              </a:buClr>
              <a:buSzPts val="1170"/>
              <a:buFont typeface="Arial" panose="020B0604020202020204"/>
              <a:buAutoNum type="arabicPeriod"/>
            </a:pPr>
            <a:r>
              <a:rPr lang="en-US" altLang="en-GB" sz="1235">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Broadcast: Miners broadcast the block to the network, and other nodes verify and add it to their copy of the blockchain.</a:t>
            </a:r>
            <a:endParaRPr sz="124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5000"/>
              </a:lnSpc>
              <a:spcBef>
                <a:spcPts val="2400"/>
              </a:spcBef>
              <a:spcAft>
                <a:spcPts val="2400"/>
              </a:spcAft>
              <a:buSzPts val="1300"/>
              <a:buNone/>
            </a:pPr>
            <a:endParaRPr sz="120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5000"/>
              </a:lnSpc>
              <a:spcBef>
                <a:spcPts val="2400"/>
              </a:spcBef>
              <a:spcAft>
                <a:spcPts val="2400"/>
              </a:spcAft>
              <a:buSzPts val="1300"/>
              <a:buNone/>
            </a:pPr>
            <a:endParaRPr sz="120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32" name="Google Shape;132;p6"/>
          <p:cNvPicPr preferRelativeResize="0"/>
          <p:nvPr/>
        </p:nvPicPr>
        <p:blipFill rotWithShape="1">
          <a:blip r:embed="rId3"/>
          <a:srcRect/>
          <a:stretch>
            <a:fillRect/>
          </a:stretch>
        </p:blipFill>
        <p:spPr>
          <a:xfrm>
            <a:off x="7452250" y="0"/>
            <a:ext cx="1691750" cy="508200"/>
          </a:xfrm>
          <a:prstGeom prst="rect">
            <a:avLst/>
          </a:prstGeom>
          <a:noFill/>
          <a:ln>
            <a:noFill/>
          </a:ln>
        </p:spPr>
      </p:pic>
      <p:sp>
        <p:nvSpPr>
          <p:cNvPr id="133" name="Google Shape;133;p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6</a:t>
            </a:fld>
            <a:endParaRPr lang="en-GB"/>
          </a:p>
        </p:txBody>
      </p:sp>
      <p:pic>
        <p:nvPicPr>
          <p:cNvPr id="134" name="Google Shape;134;p6"/>
          <p:cNvPicPr preferRelativeResize="0"/>
          <p:nvPr/>
        </p:nvPicPr>
        <p:blipFill rotWithShape="1">
          <a:blip r:embed="rId3"/>
          <a:srcRect/>
          <a:stretch>
            <a:fillRect/>
          </a:stretch>
        </p:blipFill>
        <p:spPr>
          <a:xfrm>
            <a:off x="7452250" y="0"/>
            <a:ext cx="1691750" cy="508200"/>
          </a:xfrm>
          <a:prstGeom prst="rect">
            <a:avLst/>
          </a:prstGeom>
          <a:noFill/>
          <a:ln>
            <a:noFill/>
          </a:ln>
        </p:spPr>
      </p:pic>
      <p:cxnSp>
        <p:nvCxnSpPr>
          <p:cNvPr id="135" name="Google Shape;135;p6"/>
          <p:cNvCxnSpPr/>
          <p:nvPr/>
        </p:nvCxnSpPr>
        <p:spPr>
          <a:xfrm>
            <a:off x="806550" y="4865175"/>
            <a:ext cx="1127700" cy="6000"/>
          </a:xfrm>
          <a:prstGeom prst="straightConnector1">
            <a:avLst/>
          </a:prstGeom>
          <a:noFill/>
          <a:ln w="9525" cap="flat" cmpd="sng">
            <a:solidFill>
              <a:srgbClr val="222222"/>
            </a:solidFill>
            <a:prstDash val="solid"/>
            <a:round/>
            <a:headEnd type="none" w="sm" len="sm"/>
            <a:tailEnd type="none" w="sm" len="sm"/>
          </a:ln>
        </p:spPr>
      </p:cxnSp>
      <p:pic>
        <p:nvPicPr>
          <p:cNvPr id="3"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200" y="2980690"/>
            <a:ext cx="5943600" cy="1272540"/>
          </a:xfrm>
          <a:prstGeom prst="rect">
            <a:avLst/>
          </a:prstGeom>
          <a:ln>
            <a:solidFill>
              <a:schemeClr val="tx1"/>
            </a:solidFill>
          </a:ln>
        </p:spPr>
      </p:pic>
      <p:sp>
        <p:nvSpPr>
          <p:cNvPr id="124" name="Google Shape;124;p5"/>
          <p:cNvSpPr txBox="1"/>
          <p:nvPr/>
        </p:nvSpPr>
        <p:spPr>
          <a:xfrm>
            <a:off x="685500" y="4416300"/>
            <a:ext cx="7683300" cy="365100"/>
          </a:xfrm>
          <a:prstGeom prst="rect">
            <a:avLst/>
          </a:prstGeom>
          <a:noFill/>
          <a:ln>
            <a:noFill/>
          </a:ln>
        </p:spPr>
        <p:txBody>
          <a:bodyPr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panose="020F0502020204030203"/>
              <a:buChar char="●"/>
              <a:defRPr sz="13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914400" marR="0" lvl="1"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1371600" marR="0" lvl="2"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1828800" marR="0" lvl="3"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2286000" marR="0" lvl="4"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2743200" marR="0" lvl="5"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3200400" marR="0" lvl="6"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3657600" marR="0" lvl="7"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4114800" marR="0" lvl="8" indent="-298450" algn="l" rtl="0">
              <a:lnSpc>
                <a:spcPct val="115000"/>
              </a:lnSpc>
              <a:spcBef>
                <a:spcPts val="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ctr" rtl="0">
              <a:lnSpc>
                <a:spcPct val="115000"/>
              </a:lnSpc>
              <a:spcBef>
                <a:spcPts val="0"/>
              </a:spcBef>
              <a:spcAft>
                <a:spcPts val="1200"/>
              </a:spcAft>
              <a:buSzPts val="1300"/>
              <a:buNone/>
            </a:pPr>
            <a:r>
              <a:rPr lang="en-GB" sz="1200" b="1">
                <a:solidFill>
                  <a:schemeClr val="dk2"/>
                </a:solidFill>
                <a:latin typeface="Times New Roman" panose="02020603050405020304"/>
                <a:ea typeface="Times New Roman" panose="02020603050405020304"/>
                <a:cs typeface="Times New Roman" panose="02020603050405020304"/>
                <a:sym typeface="Times New Roman" panose="02020603050405020304"/>
              </a:rPr>
              <a:t>Fig </a:t>
            </a:r>
            <a:r>
              <a:rPr lang="en-US" altLang="en-GB" sz="1200" b="1">
                <a:solidFill>
                  <a:schemeClr val="dk2"/>
                </a:solidFill>
                <a:latin typeface="Times New Roman" panose="02020603050405020304"/>
                <a:ea typeface="Times New Roman" panose="02020603050405020304"/>
                <a:cs typeface="Times New Roman" panose="02020603050405020304"/>
                <a:sym typeface="Times New Roman" panose="02020603050405020304"/>
              </a:rPr>
              <a:t>2</a:t>
            </a:r>
            <a:r>
              <a:rPr lang="en-GB" sz="1200" b="1">
                <a:solidFill>
                  <a:schemeClr val="dk2"/>
                </a:solidFill>
                <a:latin typeface="Times New Roman" panose="02020603050405020304"/>
                <a:ea typeface="Times New Roman" panose="02020603050405020304"/>
                <a:cs typeface="Times New Roman" panose="02020603050405020304"/>
                <a:sym typeface="Times New Roman" panose="02020603050405020304"/>
              </a:rPr>
              <a:t> [</a:t>
            </a:r>
            <a:r>
              <a:rPr lang="en-US" altLang="en-GB" sz="1200" b="1">
                <a:solidFill>
                  <a:schemeClr val="dk2"/>
                </a:solidFill>
                <a:latin typeface="Times New Roman" panose="02020603050405020304"/>
                <a:ea typeface="Times New Roman" panose="02020603050405020304"/>
                <a:cs typeface="Times New Roman" panose="02020603050405020304"/>
                <a:sym typeface="Times New Roman" panose="02020603050405020304"/>
              </a:rPr>
              <a:t>2</a:t>
            </a:r>
            <a:r>
              <a:rPr lang="en-GB" sz="1200" b="1">
                <a:solidFill>
                  <a:schemeClr val="dk2"/>
                </a:solidFill>
                <a:latin typeface="Times New Roman" panose="02020603050405020304"/>
                <a:ea typeface="Times New Roman" panose="02020603050405020304"/>
                <a:cs typeface="Times New Roman" panose="02020603050405020304"/>
                <a:sym typeface="Times New Roman" panose="02020603050405020304"/>
              </a:rPr>
              <a:t>]: </a:t>
            </a:r>
            <a:r>
              <a:rPr lang="en-US" altLang="en-GB" sz="1200" b="1">
                <a:solidFill>
                  <a:schemeClr val="dk2"/>
                </a:solidFill>
                <a:latin typeface="Times New Roman" panose="02020603050405020304"/>
                <a:ea typeface="Times New Roman" panose="02020603050405020304"/>
                <a:cs typeface="Times New Roman" panose="02020603050405020304"/>
                <a:sym typeface="Times New Roman" panose="02020603050405020304"/>
              </a:rPr>
              <a:t>Mining in Blockchain</a:t>
            </a:r>
          </a:p>
        </p:txBody>
      </p:sp>
      <p:sp>
        <p:nvSpPr>
          <p:cNvPr id="125" name="Google Shape;125;p5"/>
          <p:cNvSpPr txBox="1"/>
          <p:nvPr/>
        </p:nvSpPr>
        <p:spPr>
          <a:xfrm>
            <a:off x="730350" y="4865370"/>
            <a:ext cx="7142400" cy="342265"/>
          </a:xfrm>
          <a:prstGeom prst="rect">
            <a:avLst/>
          </a:prstGeom>
          <a:noFill/>
          <a:ln>
            <a:noFill/>
          </a:ln>
        </p:spPr>
        <p:txBody>
          <a:bodyPr spcFirstLastPara="1" wrap="square" lIns="91425" tIns="91425" rIns="91425" bIns="91425" anchor="t" anchorCtr="0">
            <a:spAutoFit/>
          </a:bodyPr>
          <a:lstStyle/>
          <a:p>
            <a:pPr marL="0" marR="0" lvl="0" indent="0" algn="l" rtl="0">
              <a:lnSpc>
                <a:spcPct val="105000"/>
              </a:lnSpc>
              <a:spcBef>
                <a:spcPts val="0"/>
              </a:spcBef>
              <a:spcAft>
                <a:spcPts val="0"/>
              </a:spcAft>
              <a:buClr>
                <a:srgbClr val="000000"/>
              </a:buClr>
              <a:buSzPts val="1000"/>
              <a:buFont typeface="Arial" panose="020B0604020202020204"/>
              <a:buNone/>
            </a:pPr>
            <a:r>
              <a:rPr lang="en-GB" sz="1000" b="0" i="0" u="none" strike="noStrike" cap="none">
                <a:solidFill>
                  <a:srgbClr val="222222"/>
                </a:solidFill>
                <a:latin typeface="Times New Roman" panose="02020603050405020304"/>
                <a:ea typeface="Times New Roman" panose="02020603050405020304"/>
                <a:cs typeface="Times New Roman" panose="02020603050405020304"/>
                <a:sym typeface="Times New Roman" panose="02020603050405020304"/>
              </a:rPr>
              <a:t>[</a:t>
            </a:r>
            <a:r>
              <a:rPr lang="en-US" altLang="en-GB" sz="1000" b="0" i="0" u="none" strike="noStrike" cap="none">
                <a:solidFill>
                  <a:srgbClr val="222222"/>
                </a:solidFill>
                <a:latin typeface="Times New Roman" panose="02020603050405020304"/>
                <a:ea typeface="Times New Roman" panose="02020603050405020304"/>
                <a:cs typeface="Times New Roman" panose="02020603050405020304"/>
                <a:sym typeface="Times New Roman" panose="02020603050405020304"/>
              </a:rPr>
              <a:t>2</a:t>
            </a:r>
            <a:r>
              <a:rPr lang="en-GB" sz="1000" b="0" i="0" u="none" strike="noStrike" cap="none">
                <a:solidFill>
                  <a:srgbClr val="222222"/>
                </a:solidFill>
                <a:latin typeface="Times New Roman" panose="02020603050405020304"/>
                <a:ea typeface="Times New Roman" panose="02020603050405020304"/>
                <a:cs typeface="Times New Roman" panose="02020603050405020304"/>
                <a:sym typeface="Times New Roman" panose="02020603050405020304"/>
              </a:rPr>
              <a:t>]</a:t>
            </a:r>
            <a:r>
              <a:rPr lang="en-US" altLang="en-GB" sz="1000" b="0" i="0" u="none" strike="noStrike" cap="none">
                <a:solidFill>
                  <a:srgbClr val="222222"/>
                </a:solidFill>
                <a:latin typeface="Times New Roman" panose="02020603050405020304"/>
                <a:ea typeface="Times New Roman" panose="02020603050405020304"/>
                <a:cs typeface="Times New Roman" panose="02020603050405020304"/>
                <a:sym typeface="Times New Roman" panose="02020603050405020304"/>
              </a:rPr>
              <a:t> https://media.geeksforgeeks.org/wp-content/uploads/20200402132440/Untitled-Diagram66-3.jpg</a:t>
            </a:r>
            <a:r>
              <a:rPr lang="en-GB" sz="1000" b="0" i="0" u="none" strike="noStrike" cap="none">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endParaRPr sz="12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1c10db039cf_1_0"/>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latin typeface="Times New Roman" panose="02020603050405020304"/>
                <a:ea typeface="Times New Roman" panose="02020603050405020304"/>
                <a:cs typeface="Times New Roman" panose="02020603050405020304"/>
                <a:sym typeface="Times New Roman" panose="02020603050405020304"/>
              </a:rPr>
              <a:t>Digital Signature:-</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41" name="Google Shape;241;g1c10db039cf_1_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7</a:t>
            </a:fld>
            <a:endParaRPr lang="en-GB"/>
          </a:p>
        </p:txBody>
      </p:sp>
      <p:pic>
        <p:nvPicPr>
          <p:cNvPr id="242" name="Google Shape;242;g1c10db039cf_1_0"/>
          <p:cNvPicPr preferRelativeResize="0"/>
          <p:nvPr/>
        </p:nvPicPr>
        <p:blipFill rotWithShape="1">
          <a:blip r:embed="rId3"/>
          <a:srcRect/>
          <a:stretch>
            <a:fillRect/>
          </a:stretch>
        </p:blipFill>
        <p:spPr>
          <a:xfrm>
            <a:off x="7452250" y="0"/>
            <a:ext cx="1691750" cy="508200"/>
          </a:xfrm>
          <a:prstGeom prst="rect">
            <a:avLst/>
          </a:prstGeom>
          <a:noFill/>
          <a:ln>
            <a:noFill/>
          </a:ln>
        </p:spPr>
      </p:pic>
      <p:pic>
        <p:nvPicPr>
          <p:cNvPr id="243" name="Google Shape;243;g1c10db039cf_1_0"/>
          <p:cNvPicPr preferRelativeResize="0"/>
          <p:nvPr/>
        </p:nvPicPr>
        <p:blipFill>
          <a:blip r:embed="rId4"/>
          <a:stretch>
            <a:fillRect/>
          </a:stretch>
        </p:blipFill>
        <p:spPr>
          <a:xfrm>
            <a:off x="1850240" y="2032012"/>
            <a:ext cx="5442351" cy="2519375"/>
          </a:xfrm>
          <a:prstGeom prst="rect">
            <a:avLst/>
          </a:prstGeom>
          <a:noFill/>
          <a:ln>
            <a:noFill/>
          </a:ln>
        </p:spPr>
      </p:pic>
      <p:sp>
        <p:nvSpPr>
          <p:cNvPr id="244" name="Google Shape;244;g1c10db039cf_1_0"/>
          <p:cNvSpPr txBox="1"/>
          <p:nvPr/>
        </p:nvSpPr>
        <p:spPr>
          <a:xfrm>
            <a:off x="0" y="4600375"/>
            <a:ext cx="8536200" cy="33528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GB" sz="10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Fig </a:t>
            </a:r>
            <a:r>
              <a:rPr lang="en-GB" sz="1000" b="1" dirty="0">
                <a:latin typeface="Times New Roman" panose="02020603050405020304"/>
                <a:ea typeface="Times New Roman" panose="02020603050405020304"/>
                <a:cs typeface="Times New Roman" panose="02020603050405020304"/>
                <a:sym typeface="Times New Roman" panose="02020603050405020304"/>
              </a:rPr>
              <a:t>3</a:t>
            </a:r>
            <a:r>
              <a:rPr lang="en-GB" sz="10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r>
              <a:rPr lang="en-US" altLang="en-GB" sz="10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3</a:t>
            </a:r>
            <a:r>
              <a:rPr lang="en-GB" sz="10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GB" sz="1000" b="1" dirty="0">
                <a:latin typeface="Times New Roman" panose="02020603050405020304"/>
                <a:ea typeface="Times New Roman" panose="02020603050405020304"/>
                <a:cs typeface="Times New Roman" panose="02020603050405020304"/>
                <a:sym typeface="Times New Roman" panose="02020603050405020304"/>
              </a:rPr>
              <a:t>Digital Signature</a:t>
            </a:r>
            <a:endParaRPr sz="10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45" name="Google Shape;245;g1c10db039cf_1_0"/>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46" name="Google Shape;246;g1c10db039cf_1_0"/>
          <p:cNvSpPr txBox="1"/>
          <p:nvPr/>
        </p:nvSpPr>
        <p:spPr>
          <a:xfrm>
            <a:off x="463750" y="4881925"/>
            <a:ext cx="9191700" cy="342265"/>
          </a:xfrm>
          <a:prstGeom prst="rect">
            <a:avLst/>
          </a:prstGeom>
          <a:noFill/>
          <a:ln>
            <a:noFill/>
          </a:ln>
        </p:spPr>
        <p:txBody>
          <a:bodyPr spcFirstLastPara="1" wrap="square" lIns="91425" tIns="91425" rIns="91425" bIns="91425" anchor="t" anchorCtr="0">
            <a:spAutoFit/>
          </a:bodyPr>
          <a:lstStyle/>
          <a:p>
            <a:pPr marL="0" marR="0" lvl="0" indent="0" algn="just" rtl="0">
              <a:lnSpc>
                <a:spcPct val="105000"/>
              </a:lnSpc>
              <a:spcBef>
                <a:spcPts val="0"/>
              </a:spcBef>
              <a:spcAft>
                <a:spcPts val="0"/>
              </a:spcAft>
              <a:buClr>
                <a:srgbClr val="000000"/>
              </a:buClr>
              <a:buSzPts val="1000"/>
              <a:buFont typeface="Arial" panose="020B0604020202020204"/>
              <a:buNone/>
            </a:pPr>
            <a:r>
              <a:rPr lang="en-GB" sz="1000" b="0" i="0" u="none" strike="noStrike" cap="none">
                <a:solidFill>
                  <a:srgbClr val="222222"/>
                </a:solidFill>
                <a:latin typeface="Times New Roman" panose="02020603050405020304"/>
                <a:ea typeface="Times New Roman" panose="02020603050405020304"/>
                <a:cs typeface="Times New Roman" panose="02020603050405020304"/>
                <a:sym typeface="Times New Roman" panose="02020603050405020304"/>
              </a:rPr>
              <a:t>[</a:t>
            </a:r>
            <a:r>
              <a:rPr lang="en-US" altLang="en-GB" sz="1000" b="0" i="0" u="none" strike="noStrike" cap="none">
                <a:solidFill>
                  <a:srgbClr val="222222"/>
                </a:solidFill>
                <a:latin typeface="Times New Roman" panose="02020603050405020304"/>
                <a:ea typeface="Times New Roman" panose="02020603050405020304"/>
                <a:cs typeface="Times New Roman" panose="02020603050405020304"/>
                <a:sym typeface="Times New Roman" panose="02020603050405020304"/>
              </a:rPr>
              <a:t>3</a:t>
            </a:r>
            <a:r>
              <a:rPr lang="en-GB" sz="1000" b="0" i="0" u="none" strike="noStrike" cap="none">
                <a:solidFill>
                  <a:srgbClr val="222222"/>
                </a:solidFill>
                <a:latin typeface="Times New Roman" panose="02020603050405020304"/>
                <a:ea typeface="Times New Roman" panose="02020603050405020304"/>
                <a:cs typeface="Times New Roman" panose="02020603050405020304"/>
                <a:sym typeface="Times New Roman" panose="02020603050405020304"/>
              </a:rPr>
              <a:t>]</a:t>
            </a:r>
            <a:r>
              <a:rPr lang="en-US" altLang="en-GB" sz="1000" b="0" i="0" u="none" strike="noStrike" cap="none">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GB" sz="1000"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5"/>
              </a:rPr>
              <a:t>https://cryptobook.nakov.com/digital-signatures</a:t>
            </a:r>
            <a:endParaRPr sz="1000" b="0" i="0" u="none" strike="noStrike" cap="none">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body" idx="1"/>
          </p:nvPr>
        </p:nvSpPr>
        <p:spPr>
          <a:xfrm>
            <a:off x="730250" y="1264920"/>
            <a:ext cx="7683500" cy="348488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770"/>
              <a:buNone/>
            </a:pPr>
            <a:r>
              <a:rPr lang="en-US" altLang="en-GB" sz="1235" b="1">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Digital Signature</a:t>
            </a:r>
            <a:r>
              <a:rPr lang="en-GB" sz="1235">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a:t>
            </a:r>
            <a:r>
              <a:rPr lang="en-US" altLang="en-GB" sz="1235">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in ABAC on blockchain ensures the integrity and authenticity of user requests and policy enforcement, providing accountability and auditability.</a:t>
            </a:r>
            <a:r>
              <a:rPr lang="en-GB" sz="1240">
                <a:solidFill>
                  <a:srgbClr val="222222"/>
                </a:solidFill>
                <a:latin typeface="Times New Roman" panose="02020603050405020304"/>
                <a:ea typeface="Times New Roman" panose="02020603050405020304"/>
                <a:cs typeface="Times New Roman" panose="02020603050405020304"/>
                <a:sym typeface="Times New Roman" panose="02020603050405020304"/>
              </a:rPr>
              <a:t> </a:t>
            </a:r>
            <a:r>
              <a:rPr lang="en-US" altLang="en-GB" sz="1240">
                <a:solidFill>
                  <a:srgbClr val="222222"/>
                </a:solidFill>
                <a:latin typeface="Times New Roman" panose="02020603050405020304"/>
                <a:ea typeface="Times New Roman" panose="02020603050405020304"/>
                <a:cs typeface="Times New Roman" panose="02020603050405020304"/>
                <a:sym typeface="Times New Roman" panose="02020603050405020304"/>
              </a:rPr>
              <a:t>The process of using digital signatures in attribute-based access control (ABAC) using blockchain is as fallows:</a:t>
            </a:r>
          </a:p>
          <a:p>
            <a:pPr marL="0" lvl="0" indent="0" algn="just" rtl="0">
              <a:lnSpc>
                <a:spcPct val="95000"/>
              </a:lnSpc>
              <a:spcBef>
                <a:spcPts val="0"/>
              </a:spcBef>
              <a:spcAft>
                <a:spcPts val="0"/>
              </a:spcAft>
              <a:buSzPts val="770"/>
              <a:buNone/>
            </a:pPr>
            <a:endParaRPr lang="en-US" altLang="en-GB" sz="124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95000"/>
              </a:lnSpc>
              <a:spcBef>
                <a:spcPts val="0"/>
              </a:spcBef>
              <a:spcAft>
                <a:spcPts val="0"/>
              </a:spcAft>
              <a:buSzPts val="770"/>
            </a:pPr>
            <a:r>
              <a:rPr lang="en-US" altLang="en-GB" sz="1240">
                <a:solidFill>
                  <a:srgbClr val="222222"/>
                </a:solidFill>
                <a:latin typeface="Times New Roman" panose="02020603050405020304"/>
                <a:ea typeface="Times New Roman" panose="02020603050405020304"/>
                <a:cs typeface="Times New Roman" panose="02020603050405020304"/>
                <a:sym typeface="Times New Roman" panose="02020603050405020304"/>
              </a:rPr>
              <a:t>Policy issuer creates ABAC policy and signs it with their private key.Blockchain verifies user's signature and checks for necessary attributes.</a:t>
            </a:r>
          </a:p>
          <a:p>
            <a:pPr marL="285750" lvl="0" indent="-285750" algn="just" rtl="0">
              <a:lnSpc>
                <a:spcPct val="95000"/>
              </a:lnSpc>
              <a:spcBef>
                <a:spcPts val="0"/>
              </a:spcBef>
              <a:spcAft>
                <a:spcPts val="0"/>
              </a:spcAft>
              <a:buSzPts val="770"/>
            </a:pPr>
            <a:r>
              <a:rPr lang="en-US" altLang="en-GB" sz="1240">
                <a:solidFill>
                  <a:srgbClr val="222222"/>
                </a:solidFill>
                <a:latin typeface="Times New Roman" panose="02020603050405020304"/>
                <a:ea typeface="Times New Roman" panose="02020603050405020304"/>
                <a:cs typeface="Times New Roman" panose="02020603050405020304"/>
                <a:sym typeface="Times New Roman" panose="02020603050405020304"/>
              </a:rPr>
              <a:t>If verification is successful, user is granted access and it's recorded on the blockchain for audit purposes.If verification fails, user is denied access and the attempt is recorded on the blockchain for audit purposes.</a:t>
            </a:r>
          </a:p>
          <a:p>
            <a:pPr marL="457200" lvl="0" indent="-302895" algn="just" rtl="0">
              <a:lnSpc>
                <a:spcPct val="95000"/>
              </a:lnSpc>
              <a:spcBef>
                <a:spcPts val="1200"/>
              </a:spcBef>
              <a:spcAft>
                <a:spcPts val="0"/>
              </a:spcAft>
              <a:buClr>
                <a:srgbClr val="222222"/>
              </a:buClr>
              <a:buSzPts val="1170"/>
              <a:buFont typeface="Arial" panose="020B0604020202020204"/>
              <a:buAutoNum type="arabicPeriod"/>
            </a:pPr>
            <a:r>
              <a:rPr sz="1200">
                <a:solidFill>
                  <a:srgbClr val="222222"/>
                </a:solidFill>
                <a:latin typeface="Times New Roman" panose="02020603050405020304"/>
                <a:ea typeface="Times New Roman" panose="02020603050405020304"/>
                <a:cs typeface="Times New Roman" panose="02020603050405020304"/>
                <a:sym typeface="Times New Roman" panose="02020603050405020304"/>
              </a:rPr>
              <a:t>Digital signatures ensure integrity of ABAC policies on blockchain</a:t>
            </a:r>
            <a:r>
              <a:rPr lang="en-US" sz="1200">
                <a:solidFill>
                  <a:srgbClr val="222222"/>
                </a:solidFill>
                <a:latin typeface="Times New Roman" panose="02020603050405020304"/>
                <a:ea typeface="Times New Roman" panose="02020603050405020304"/>
                <a:cs typeface="Times New Roman" panose="02020603050405020304"/>
                <a:sym typeface="Times New Roman" panose="02020603050405020304"/>
              </a:rPr>
              <a:t>.</a:t>
            </a:r>
            <a:endParaRPr sz="120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2895" algn="just" rtl="0">
              <a:lnSpc>
                <a:spcPct val="95000"/>
              </a:lnSpc>
              <a:spcBef>
                <a:spcPts val="1200"/>
              </a:spcBef>
              <a:spcAft>
                <a:spcPts val="0"/>
              </a:spcAft>
              <a:buClr>
                <a:srgbClr val="222222"/>
              </a:buClr>
              <a:buSzPts val="1170"/>
              <a:buFont typeface="Arial" panose="020B0604020202020204"/>
              <a:buAutoNum type="arabicPeriod"/>
            </a:pPr>
            <a:r>
              <a:rPr sz="1200">
                <a:solidFill>
                  <a:srgbClr val="222222"/>
                </a:solidFill>
                <a:latin typeface="Times New Roman" panose="02020603050405020304"/>
                <a:ea typeface="Times New Roman" panose="02020603050405020304"/>
                <a:cs typeface="Times New Roman" panose="02020603050405020304"/>
                <a:sym typeface="Times New Roman" panose="02020603050405020304"/>
              </a:rPr>
              <a:t>Digital signatures authenticate users and verify access permissions</a:t>
            </a:r>
            <a:r>
              <a:rPr lang="en-US" sz="1200">
                <a:solidFill>
                  <a:srgbClr val="222222"/>
                </a:solidFill>
                <a:latin typeface="Times New Roman" panose="02020603050405020304"/>
                <a:ea typeface="Times New Roman" panose="02020603050405020304"/>
                <a:cs typeface="Times New Roman" panose="02020603050405020304"/>
                <a:sym typeface="Times New Roman" panose="02020603050405020304"/>
              </a:rPr>
              <a:t>.</a:t>
            </a:r>
            <a:endParaRPr sz="120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2895" algn="just" rtl="0">
              <a:lnSpc>
                <a:spcPct val="95000"/>
              </a:lnSpc>
              <a:spcBef>
                <a:spcPts val="1200"/>
              </a:spcBef>
              <a:spcAft>
                <a:spcPts val="0"/>
              </a:spcAft>
              <a:buClr>
                <a:srgbClr val="222222"/>
              </a:buClr>
              <a:buSzPts val="1170"/>
              <a:buFont typeface="Arial" panose="020B0604020202020204"/>
              <a:buAutoNum type="arabicPeriod"/>
            </a:pPr>
            <a:r>
              <a:rPr sz="1200">
                <a:solidFill>
                  <a:srgbClr val="222222"/>
                </a:solidFill>
                <a:latin typeface="Times New Roman" panose="02020603050405020304"/>
                <a:ea typeface="Times New Roman" panose="02020603050405020304"/>
                <a:cs typeface="Times New Roman" panose="02020603050405020304"/>
                <a:sym typeface="Times New Roman" panose="02020603050405020304"/>
              </a:rPr>
              <a:t>Digital signatures enforce accountability and prevent denial of involvement</a:t>
            </a:r>
            <a:r>
              <a:rPr lang="en-US" sz="1200">
                <a:solidFill>
                  <a:srgbClr val="222222"/>
                </a:solidFill>
                <a:latin typeface="Times New Roman" panose="02020603050405020304"/>
                <a:ea typeface="Times New Roman" panose="02020603050405020304"/>
                <a:cs typeface="Times New Roman" panose="02020603050405020304"/>
                <a:sym typeface="Times New Roman" panose="02020603050405020304"/>
              </a:rPr>
              <a:t>.</a:t>
            </a:r>
            <a:endParaRPr sz="120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2895" algn="just" rtl="0">
              <a:lnSpc>
                <a:spcPct val="95000"/>
              </a:lnSpc>
              <a:spcBef>
                <a:spcPts val="1200"/>
              </a:spcBef>
              <a:spcAft>
                <a:spcPts val="0"/>
              </a:spcAft>
              <a:buClr>
                <a:srgbClr val="222222"/>
              </a:buClr>
              <a:buSzPts val="1170"/>
              <a:buFont typeface="Arial" panose="020B0604020202020204"/>
              <a:buAutoNum type="arabicPeriod"/>
            </a:pPr>
            <a:r>
              <a:rPr sz="1200">
                <a:solidFill>
                  <a:srgbClr val="222222"/>
                </a:solidFill>
                <a:latin typeface="Times New Roman" panose="02020603050405020304"/>
                <a:ea typeface="Times New Roman" panose="02020603050405020304"/>
                <a:cs typeface="Times New Roman" panose="02020603050405020304"/>
                <a:sym typeface="Times New Roman" panose="02020603050405020304"/>
              </a:rPr>
              <a:t>Digital signatures ensure non-repudiation for auditability</a:t>
            </a:r>
            <a:r>
              <a:rPr lang="en-US" sz="1200">
                <a:solidFill>
                  <a:srgbClr val="222222"/>
                </a:solidFill>
                <a:latin typeface="Times New Roman" panose="02020603050405020304"/>
                <a:ea typeface="Times New Roman" panose="02020603050405020304"/>
                <a:cs typeface="Times New Roman" panose="02020603050405020304"/>
                <a:sym typeface="Times New Roman" panose="02020603050405020304"/>
              </a:rPr>
              <a:t>.</a:t>
            </a:r>
            <a:endParaRPr sz="120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2895" algn="just" rtl="0">
              <a:lnSpc>
                <a:spcPct val="95000"/>
              </a:lnSpc>
              <a:spcBef>
                <a:spcPts val="1200"/>
              </a:spcBef>
              <a:spcAft>
                <a:spcPts val="0"/>
              </a:spcAft>
              <a:buClr>
                <a:srgbClr val="222222"/>
              </a:buClr>
              <a:buSzPts val="1170"/>
              <a:buFont typeface="Arial" panose="020B0604020202020204"/>
              <a:buAutoNum type="arabicPeriod"/>
            </a:pPr>
            <a:r>
              <a:rPr sz="1200">
                <a:solidFill>
                  <a:srgbClr val="222222"/>
                </a:solidFill>
                <a:latin typeface="Times New Roman" panose="02020603050405020304"/>
                <a:ea typeface="Times New Roman" panose="02020603050405020304"/>
                <a:cs typeface="Times New Roman" panose="02020603050405020304"/>
                <a:sym typeface="Times New Roman" panose="02020603050405020304"/>
              </a:rPr>
              <a:t>Digital signatures protect privacy and confidentiality of user attributes.</a:t>
            </a:r>
          </a:p>
          <a:p>
            <a:pPr marL="0" lvl="0" indent="0" algn="just" rtl="0">
              <a:lnSpc>
                <a:spcPct val="95000"/>
              </a:lnSpc>
              <a:spcBef>
                <a:spcPts val="2400"/>
              </a:spcBef>
              <a:spcAft>
                <a:spcPts val="2400"/>
              </a:spcAft>
              <a:buSzPts val="1300"/>
              <a:buNone/>
            </a:pPr>
            <a:endParaRPr sz="120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32" name="Google Shape;132;p6"/>
          <p:cNvPicPr preferRelativeResize="0"/>
          <p:nvPr/>
        </p:nvPicPr>
        <p:blipFill rotWithShape="1">
          <a:blip r:embed="rId3"/>
          <a:srcRect/>
          <a:stretch>
            <a:fillRect/>
          </a:stretch>
        </p:blipFill>
        <p:spPr>
          <a:xfrm>
            <a:off x="7452250" y="0"/>
            <a:ext cx="1691750" cy="508200"/>
          </a:xfrm>
          <a:prstGeom prst="rect">
            <a:avLst/>
          </a:prstGeom>
          <a:noFill/>
          <a:ln>
            <a:noFill/>
          </a:ln>
        </p:spPr>
      </p:pic>
      <p:sp>
        <p:nvSpPr>
          <p:cNvPr id="133" name="Google Shape;133;p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8</a:t>
            </a:fld>
            <a:endParaRPr lang="en-GB"/>
          </a:p>
        </p:txBody>
      </p:sp>
      <p:pic>
        <p:nvPicPr>
          <p:cNvPr id="134" name="Google Shape;134;p6"/>
          <p:cNvPicPr preferRelativeResize="0"/>
          <p:nvPr/>
        </p:nvPicPr>
        <p:blipFill rotWithShape="1">
          <a:blip r:embed="rId3"/>
          <a:srcRect/>
          <a:stretch>
            <a:fillRect/>
          </a:stretch>
        </p:blipFill>
        <p:spPr>
          <a:xfrm>
            <a:off x="7452250" y="0"/>
            <a:ext cx="1691750" cy="508200"/>
          </a:xfrm>
          <a:prstGeom prst="rect">
            <a:avLst/>
          </a:prstGeom>
          <a:noFill/>
          <a:ln>
            <a:noFill/>
          </a:ln>
        </p:spPr>
      </p:pic>
      <p:cxnSp>
        <p:nvCxnSpPr>
          <p:cNvPr id="135" name="Google Shape;135;p6"/>
          <p:cNvCxnSpPr/>
          <p:nvPr/>
        </p:nvCxnSpPr>
        <p:spPr>
          <a:xfrm>
            <a:off x="806550" y="4865175"/>
            <a:ext cx="1127700" cy="6000"/>
          </a:xfrm>
          <a:prstGeom prst="straightConnector1">
            <a:avLst/>
          </a:prstGeom>
          <a:noFill/>
          <a:ln w="9525" cap="flat" cmpd="sng">
            <a:solidFill>
              <a:srgbClr val="222222"/>
            </a:solidFill>
            <a:prstDash val="solid"/>
            <a:round/>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body" idx="1"/>
          </p:nvPr>
        </p:nvSpPr>
        <p:spPr>
          <a:xfrm>
            <a:off x="730350" y="1265025"/>
            <a:ext cx="7683300" cy="32295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770"/>
              <a:buNone/>
            </a:pPr>
            <a:r>
              <a:rPr lang="en-GB" sz="1240" b="1">
                <a:solidFill>
                  <a:srgbClr val="222222"/>
                </a:solidFill>
                <a:latin typeface="Times New Roman" panose="02020603050405020304"/>
                <a:ea typeface="Times New Roman" panose="02020603050405020304"/>
                <a:cs typeface="Times New Roman" panose="02020603050405020304"/>
                <a:sym typeface="Times New Roman" panose="02020603050405020304"/>
              </a:rPr>
              <a:t>Kotlin</a:t>
            </a:r>
            <a:r>
              <a:rPr lang="en-GB" sz="1240">
                <a:solidFill>
                  <a:srgbClr val="222222"/>
                </a:solidFill>
                <a:latin typeface="Times New Roman" panose="02020603050405020304"/>
                <a:ea typeface="Times New Roman" panose="02020603050405020304"/>
                <a:cs typeface="Times New Roman" panose="02020603050405020304"/>
                <a:sym typeface="Times New Roman" panose="02020603050405020304"/>
              </a:rPr>
              <a:t> is a new open-source programming language like Java, JavaScript, Python etc. It is a high level strongly statically typed language that combines functional and technical part in a same place. </a:t>
            </a:r>
            <a:endParaRPr sz="124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2895" algn="just" rtl="0">
              <a:lnSpc>
                <a:spcPct val="95000"/>
              </a:lnSpc>
              <a:spcBef>
                <a:spcPts val="1200"/>
              </a:spcBef>
              <a:spcAft>
                <a:spcPts val="0"/>
              </a:spcAft>
              <a:buClr>
                <a:srgbClr val="222222"/>
              </a:buClr>
              <a:buSzPts val="1170"/>
              <a:buFont typeface="Arial" panose="020B0604020202020204"/>
              <a:buAutoNum type="arabicPeriod"/>
            </a:pPr>
            <a:r>
              <a:rPr lang="en-GB" sz="1240">
                <a:solidFill>
                  <a:srgbClr val="222222"/>
                </a:solidFill>
                <a:latin typeface="Times New Roman" panose="02020603050405020304"/>
                <a:ea typeface="Times New Roman" panose="02020603050405020304"/>
                <a:cs typeface="Times New Roman" panose="02020603050405020304"/>
                <a:sym typeface="Times New Roman" panose="02020603050405020304"/>
              </a:rPr>
              <a:t>Easy Language</a:t>
            </a:r>
            <a:endParaRPr sz="124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2895" algn="just" rtl="0">
              <a:lnSpc>
                <a:spcPct val="95000"/>
              </a:lnSpc>
              <a:spcBef>
                <a:spcPts val="0"/>
              </a:spcBef>
              <a:spcAft>
                <a:spcPts val="0"/>
              </a:spcAft>
              <a:buClr>
                <a:srgbClr val="222222"/>
              </a:buClr>
              <a:buSzPts val="1170"/>
              <a:buFont typeface="Arial" panose="020B0604020202020204"/>
              <a:buAutoNum type="arabicPeriod"/>
            </a:pPr>
            <a:r>
              <a:rPr lang="en-GB" sz="1240">
                <a:solidFill>
                  <a:srgbClr val="222222"/>
                </a:solidFill>
                <a:latin typeface="Times New Roman" panose="02020603050405020304"/>
                <a:ea typeface="Times New Roman" panose="02020603050405020304"/>
                <a:cs typeface="Times New Roman" panose="02020603050405020304"/>
                <a:sym typeface="Times New Roman" panose="02020603050405020304"/>
              </a:rPr>
              <a:t>Very Concise</a:t>
            </a:r>
            <a:endParaRPr sz="124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2895" algn="just" rtl="0">
              <a:lnSpc>
                <a:spcPct val="95000"/>
              </a:lnSpc>
              <a:spcBef>
                <a:spcPts val="0"/>
              </a:spcBef>
              <a:spcAft>
                <a:spcPts val="0"/>
              </a:spcAft>
              <a:buClr>
                <a:srgbClr val="222222"/>
              </a:buClr>
              <a:buSzPts val="1170"/>
              <a:buFont typeface="Arial" panose="020B0604020202020204"/>
              <a:buAutoNum type="arabicPeriod"/>
            </a:pPr>
            <a:r>
              <a:rPr lang="en-GB" sz="1240">
                <a:solidFill>
                  <a:srgbClr val="222222"/>
                </a:solidFill>
                <a:latin typeface="Times New Roman" panose="02020603050405020304"/>
                <a:ea typeface="Times New Roman" panose="02020603050405020304"/>
                <a:cs typeface="Times New Roman" panose="02020603050405020304"/>
                <a:sym typeface="Times New Roman" panose="02020603050405020304"/>
              </a:rPr>
              <a:t>Runtime and Performance</a:t>
            </a:r>
            <a:endParaRPr sz="124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2895" algn="just" rtl="0">
              <a:lnSpc>
                <a:spcPct val="95000"/>
              </a:lnSpc>
              <a:spcBef>
                <a:spcPts val="0"/>
              </a:spcBef>
              <a:spcAft>
                <a:spcPts val="0"/>
              </a:spcAft>
              <a:buClr>
                <a:srgbClr val="222222"/>
              </a:buClr>
              <a:buSzPts val="1170"/>
              <a:buFont typeface="Arial" panose="020B0604020202020204"/>
              <a:buAutoNum type="arabicPeriod"/>
            </a:pPr>
            <a:r>
              <a:rPr lang="en-GB" sz="1240">
                <a:solidFill>
                  <a:srgbClr val="222222"/>
                </a:solidFill>
                <a:latin typeface="Times New Roman" panose="02020603050405020304"/>
                <a:ea typeface="Times New Roman" panose="02020603050405020304"/>
                <a:cs typeface="Times New Roman" panose="02020603050405020304"/>
                <a:sym typeface="Times New Roman" panose="02020603050405020304"/>
              </a:rPr>
              <a:t>Interoperability</a:t>
            </a:r>
            <a:endParaRPr sz="124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2895" algn="just" rtl="0">
              <a:lnSpc>
                <a:spcPct val="95000"/>
              </a:lnSpc>
              <a:spcBef>
                <a:spcPts val="0"/>
              </a:spcBef>
              <a:spcAft>
                <a:spcPts val="0"/>
              </a:spcAft>
              <a:buClr>
                <a:srgbClr val="222222"/>
              </a:buClr>
              <a:buSzPts val="1170"/>
              <a:buFont typeface="Arial" panose="020B0604020202020204"/>
              <a:buAutoNum type="arabicPeriod"/>
            </a:pPr>
            <a:r>
              <a:rPr lang="en-GB" sz="1240">
                <a:solidFill>
                  <a:srgbClr val="222222"/>
                </a:solidFill>
                <a:latin typeface="Times New Roman" panose="02020603050405020304"/>
                <a:ea typeface="Times New Roman" panose="02020603050405020304"/>
                <a:cs typeface="Times New Roman" panose="02020603050405020304"/>
                <a:sym typeface="Times New Roman" panose="02020603050405020304"/>
              </a:rPr>
              <a:t>Brand New</a:t>
            </a:r>
            <a:endParaRPr sz="124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5000"/>
              </a:lnSpc>
              <a:spcBef>
                <a:spcPts val="2400"/>
              </a:spcBef>
              <a:spcAft>
                <a:spcPts val="2400"/>
              </a:spcAft>
              <a:buSzPts val="1300"/>
              <a:buNone/>
            </a:pPr>
            <a:r>
              <a:rPr lang="en-GB" sz="1200" b="1">
                <a:solidFill>
                  <a:srgbClr val="2021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JSON</a:t>
            </a:r>
            <a:r>
              <a:rPr lang="en-GB" sz="1200">
                <a:solidFill>
                  <a:srgbClr val="2021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a:t>
            </a:r>
            <a:r>
              <a:rPr lang="en-GB" sz="1200" b="1">
                <a:solidFill>
                  <a:srgbClr val="2021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JavaScript Object Notation) </a:t>
            </a:r>
            <a:r>
              <a:rPr lang="en-GB" sz="1200">
                <a:solidFill>
                  <a:srgbClr val="2021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is an open standard file format and data interchange format that uses human-readable text to store and transmit data objects consisting of attribute–value pairs and arrays (or other serializable values). It is a common data format with diverse uses in electronic data interchange, including that of web applications with servers.</a:t>
            </a:r>
            <a:endParaRPr sz="120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32" name="Google Shape;132;p6"/>
          <p:cNvPicPr preferRelativeResize="0"/>
          <p:nvPr/>
        </p:nvPicPr>
        <p:blipFill rotWithShape="1">
          <a:blip r:embed="rId3"/>
          <a:srcRect/>
          <a:stretch>
            <a:fillRect/>
          </a:stretch>
        </p:blipFill>
        <p:spPr>
          <a:xfrm>
            <a:off x="7452250" y="0"/>
            <a:ext cx="1691750" cy="508200"/>
          </a:xfrm>
          <a:prstGeom prst="rect">
            <a:avLst/>
          </a:prstGeom>
          <a:noFill/>
          <a:ln>
            <a:noFill/>
          </a:ln>
        </p:spPr>
      </p:pic>
      <p:sp>
        <p:nvSpPr>
          <p:cNvPr id="133" name="Google Shape;133;p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9</a:t>
            </a:fld>
            <a:endParaRPr lang="en-GB"/>
          </a:p>
        </p:txBody>
      </p:sp>
      <p:pic>
        <p:nvPicPr>
          <p:cNvPr id="134" name="Google Shape;134;p6"/>
          <p:cNvPicPr preferRelativeResize="0"/>
          <p:nvPr/>
        </p:nvPicPr>
        <p:blipFill rotWithShape="1">
          <a:blip r:embed="rId3"/>
          <a:srcRect/>
          <a:stretch>
            <a:fillRect/>
          </a:stretch>
        </p:blipFill>
        <p:spPr>
          <a:xfrm>
            <a:off x="7452250" y="0"/>
            <a:ext cx="1691750" cy="508200"/>
          </a:xfrm>
          <a:prstGeom prst="rect">
            <a:avLst/>
          </a:prstGeom>
          <a:noFill/>
          <a:ln>
            <a:noFill/>
          </a:ln>
        </p:spPr>
      </p:pic>
      <p:cxnSp>
        <p:nvCxnSpPr>
          <p:cNvPr id="135" name="Google Shape;135;p6"/>
          <p:cNvCxnSpPr/>
          <p:nvPr/>
        </p:nvCxnSpPr>
        <p:spPr>
          <a:xfrm>
            <a:off x="806550" y="4865175"/>
            <a:ext cx="1127700" cy="6000"/>
          </a:xfrm>
          <a:prstGeom prst="straightConnector1">
            <a:avLst/>
          </a:prstGeom>
          <a:noFill/>
          <a:ln w="9525" cap="flat" cmpd="sng">
            <a:solidFill>
              <a:srgbClr val="222222"/>
            </a:solidFill>
            <a:prstDash val="solid"/>
            <a:round/>
            <a:headEnd type="none" w="sm" len="sm"/>
            <a:tailEnd type="none" w="sm" len="sm"/>
          </a:ln>
        </p:spPr>
      </p:cxn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2790</Words>
  <Application>Microsoft Office PowerPoint</Application>
  <PresentationFormat>On-screen Show (16:9)</PresentationFormat>
  <Paragraphs>277</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Times New Roman</vt:lpstr>
      <vt:lpstr>Raleway</vt:lpstr>
      <vt:lpstr>Lato</vt:lpstr>
      <vt:lpstr>Arial</vt:lpstr>
      <vt:lpstr>Streamline</vt:lpstr>
      <vt:lpstr>PowerPoint Presentation</vt:lpstr>
      <vt:lpstr>CONTENTS</vt:lpstr>
      <vt:lpstr>Abstract :-</vt:lpstr>
      <vt:lpstr>Introduction :-</vt:lpstr>
      <vt:lpstr>PowerPoint Presentation</vt:lpstr>
      <vt:lpstr>PowerPoint Presentation</vt:lpstr>
      <vt:lpstr>Digital Signature:-</vt:lpstr>
      <vt:lpstr>PowerPoint Presentation</vt:lpstr>
      <vt:lpstr>PowerPoint Presentation</vt:lpstr>
      <vt:lpstr>Literature Survey :-</vt:lpstr>
      <vt:lpstr>PowerPoint Presentation</vt:lpstr>
      <vt:lpstr>PowerPoint Presentation</vt:lpstr>
      <vt:lpstr>PowerPoint Presentation</vt:lpstr>
      <vt:lpstr>Problem Definition :-</vt:lpstr>
      <vt:lpstr>Objectives :-</vt:lpstr>
      <vt:lpstr>Solution Strategy :-</vt:lpstr>
      <vt:lpstr>Methodology</vt:lpstr>
      <vt:lpstr>Implementation :-</vt:lpstr>
      <vt:lpstr>Implementation :-</vt:lpstr>
      <vt:lpstr>Implementation :-</vt:lpstr>
      <vt:lpstr>Implementation :-</vt:lpstr>
      <vt:lpstr>Project Flow Structure:-</vt:lpstr>
      <vt:lpstr>Working Environment</vt:lpstr>
      <vt:lpstr>Working Environment Snapshots</vt:lpstr>
      <vt:lpstr>Execution calls:-</vt:lpstr>
      <vt:lpstr>Testing:-</vt:lpstr>
      <vt:lpstr>Testing:-</vt:lpstr>
      <vt:lpstr>Experimental Results:-</vt:lpstr>
      <vt:lpstr>Experimental Results:-</vt:lpstr>
      <vt:lpstr>Experimental Results:-</vt:lpstr>
      <vt:lpstr>Code Walkthrough:-</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Sujith Reddy Mereddy</dc:creator>
  <cp:lastModifiedBy>Kartik</cp:lastModifiedBy>
  <cp:revision>12</cp:revision>
  <dcterms:created xsi:type="dcterms:W3CDTF">2023-03-16T17:33:00Z</dcterms:created>
  <dcterms:modified xsi:type="dcterms:W3CDTF">2023-03-18T16:24:19Z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BFA24F528C864F7E85B5C6820ABD6281</vt:lpwstr>
  </property>
  <property fmtid="{D5CDD505-2E9C-101B-9397-08002B2CF9AE}" pid="3" name="KSOProductBuildVer">
    <vt:lpwstr>1033-11.2.0.11486</vt:lpwstr>
  </property>
</Properties>
</file>