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7" r:id="rId3"/>
    <p:sldId id="306" r:id="rId4"/>
    <p:sldId id="307" r:id="rId5"/>
    <p:sldId id="312" r:id="rId6"/>
    <p:sldId id="313" r:id="rId7"/>
    <p:sldId id="305" r:id="rId8"/>
    <p:sldId id="310" r:id="rId9"/>
    <p:sldId id="268" r:id="rId10"/>
    <p:sldId id="298" r:id="rId11"/>
    <p:sldId id="300" r:id="rId12"/>
    <p:sldId id="301" r:id="rId13"/>
    <p:sldId id="302" r:id="rId14"/>
    <p:sldId id="303" r:id="rId15"/>
    <p:sldId id="304" r:id="rId16"/>
    <p:sldId id="311" r:id="rId17"/>
    <p:sldId id="314" r:id="rId18"/>
    <p:sldId id="315" r:id="rId19"/>
    <p:sldId id="317" r:id="rId20"/>
    <p:sldId id="318" r:id="rId21"/>
    <p:sldId id="319"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6" d="100"/>
          <a:sy n="46" d="100"/>
        </p:scale>
        <p:origin x="43" y="8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864463-D866-48D0-ABE2-744440630EF5}" type="doc">
      <dgm:prSet loTypeId="urn:microsoft.com/office/officeart/2005/8/layout/chevron2" loCatId="process" qsTypeId="urn:microsoft.com/office/officeart/2005/8/quickstyle/simple1" qsCatId="simple" csTypeId="urn:microsoft.com/office/officeart/2005/8/colors/accent1_1" csCatId="accent1" phldr="1"/>
      <dgm:spPr/>
      <dgm:t>
        <a:bodyPr/>
        <a:lstStyle/>
        <a:p>
          <a:endParaRPr lang="en-IN"/>
        </a:p>
      </dgm:t>
    </dgm:pt>
    <dgm:pt modelId="{EE450D9D-6AC0-4B8C-9C38-F11160FBE295}">
      <dgm:prSet phldrT="[Text]"/>
      <dgm:spPr/>
      <dgm:t>
        <a:bodyPr/>
        <a:lstStyle/>
        <a:p>
          <a:endParaRPr lang="en-IN" dirty="0"/>
        </a:p>
      </dgm:t>
    </dgm:pt>
    <dgm:pt modelId="{7B6CD753-716D-4C07-886A-2528D67D4A44}" type="parTrans" cxnId="{D7A5E228-5C4B-4347-836D-79D692BAB8DD}">
      <dgm:prSet/>
      <dgm:spPr/>
      <dgm:t>
        <a:bodyPr/>
        <a:lstStyle/>
        <a:p>
          <a:endParaRPr lang="en-IN"/>
        </a:p>
      </dgm:t>
    </dgm:pt>
    <dgm:pt modelId="{625EA767-7381-4705-A11A-A227C11E55F5}" type="sibTrans" cxnId="{D7A5E228-5C4B-4347-836D-79D692BAB8DD}">
      <dgm:prSet/>
      <dgm:spPr/>
      <dgm:t>
        <a:bodyPr/>
        <a:lstStyle/>
        <a:p>
          <a:endParaRPr lang="en-IN"/>
        </a:p>
      </dgm:t>
    </dgm:pt>
    <dgm:pt modelId="{FCACA6FC-BB5C-4D48-8ABC-8A8667A010A5}">
      <dgm:prSet phldrT="[Text]"/>
      <dgm:spPr/>
      <dgm:t>
        <a:bodyPr/>
        <a:lstStyle/>
        <a:p>
          <a:r>
            <a:rPr lang="en-IN" dirty="0"/>
            <a:t>Literature Review	</a:t>
          </a:r>
        </a:p>
      </dgm:t>
    </dgm:pt>
    <dgm:pt modelId="{23EE161A-9062-4628-A2D2-4E9797C46F6A}" type="parTrans" cxnId="{A7896807-2937-44F6-AC0D-F3695A746627}">
      <dgm:prSet/>
      <dgm:spPr/>
      <dgm:t>
        <a:bodyPr/>
        <a:lstStyle/>
        <a:p>
          <a:endParaRPr lang="en-IN"/>
        </a:p>
      </dgm:t>
    </dgm:pt>
    <dgm:pt modelId="{F2A8D2EF-1DF7-46BB-B44A-2D751C331E48}" type="sibTrans" cxnId="{A7896807-2937-44F6-AC0D-F3695A746627}">
      <dgm:prSet/>
      <dgm:spPr/>
      <dgm:t>
        <a:bodyPr/>
        <a:lstStyle/>
        <a:p>
          <a:endParaRPr lang="en-IN"/>
        </a:p>
      </dgm:t>
    </dgm:pt>
    <dgm:pt modelId="{948C08C8-AB17-4A1F-8F96-B14E3BBF3376}">
      <dgm:prSet phldrT="[Text]"/>
      <dgm:spPr/>
      <dgm:t>
        <a:bodyPr/>
        <a:lstStyle/>
        <a:p>
          <a:endParaRPr lang="en-IN" dirty="0"/>
        </a:p>
      </dgm:t>
    </dgm:pt>
    <dgm:pt modelId="{F2D8AF9B-66E1-45E3-A0F5-2B6ECCA4A4DF}" type="parTrans" cxnId="{56F68E5E-9889-4C0F-A73B-47D3AD51B460}">
      <dgm:prSet/>
      <dgm:spPr/>
      <dgm:t>
        <a:bodyPr/>
        <a:lstStyle/>
        <a:p>
          <a:endParaRPr lang="en-IN"/>
        </a:p>
      </dgm:t>
    </dgm:pt>
    <dgm:pt modelId="{2F4FE8F6-90FD-4369-9537-295BFDC86D13}" type="sibTrans" cxnId="{56F68E5E-9889-4C0F-A73B-47D3AD51B460}">
      <dgm:prSet/>
      <dgm:spPr/>
      <dgm:t>
        <a:bodyPr/>
        <a:lstStyle/>
        <a:p>
          <a:endParaRPr lang="en-IN"/>
        </a:p>
      </dgm:t>
    </dgm:pt>
    <dgm:pt modelId="{EB316E06-2C64-45C4-8AA1-A8182AA40B70}">
      <dgm:prSet phldrT="[Text]"/>
      <dgm:spPr/>
      <dgm:t>
        <a:bodyPr/>
        <a:lstStyle/>
        <a:p>
          <a:r>
            <a:rPr lang="en-IN" dirty="0"/>
            <a:t>Modelling of Quadcopter</a:t>
          </a:r>
        </a:p>
      </dgm:t>
    </dgm:pt>
    <dgm:pt modelId="{91C8D000-890B-48F2-8115-A538D3A75160}" type="parTrans" cxnId="{3A72666F-DD87-4083-8E5D-3F71FC591F85}">
      <dgm:prSet/>
      <dgm:spPr/>
      <dgm:t>
        <a:bodyPr/>
        <a:lstStyle/>
        <a:p>
          <a:endParaRPr lang="en-IN"/>
        </a:p>
      </dgm:t>
    </dgm:pt>
    <dgm:pt modelId="{3032EA83-53DF-4C26-955F-940DE2AC857E}" type="sibTrans" cxnId="{3A72666F-DD87-4083-8E5D-3F71FC591F85}">
      <dgm:prSet/>
      <dgm:spPr/>
      <dgm:t>
        <a:bodyPr/>
        <a:lstStyle/>
        <a:p>
          <a:endParaRPr lang="en-IN"/>
        </a:p>
      </dgm:t>
    </dgm:pt>
    <dgm:pt modelId="{5AC69F16-604D-4D86-8AB9-27FC0671864A}">
      <dgm:prSet phldrT="[Text]"/>
      <dgm:spPr/>
      <dgm:t>
        <a:bodyPr/>
        <a:lstStyle/>
        <a:p>
          <a:endParaRPr lang="en-IN" dirty="0"/>
        </a:p>
      </dgm:t>
    </dgm:pt>
    <dgm:pt modelId="{EC67C29E-DFFB-45D5-B32B-2682BCC6B4AB}" type="parTrans" cxnId="{B5324F33-7238-4126-8D05-9FF5C7098181}">
      <dgm:prSet/>
      <dgm:spPr/>
      <dgm:t>
        <a:bodyPr/>
        <a:lstStyle/>
        <a:p>
          <a:endParaRPr lang="en-IN"/>
        </a:p>
      </dgm:t>
    </dgm:pt>
    <dgm:pt modelId="{11C2FBEA-0D4F-42BA-A0B0-40D706002AE3}" type="sibTrans" cxnId="{B5324F33-7238-4126-8D05-9FF5C7098181}">
      <dgm:prSet/>
      <dgm:spPr/>
      <dgm:t>
        <a:bodyPr/>
        <a:lstStyle/>
        <a:p>
          <a:endParaRPr lang="en-IN"/>
        </a:p>
      </dgm:t>
    </dgm:pt>
    <dgm:pt modelId="{EE82781B-908A-46F9-BC7F-5271DF0C5954}">
      <dgm:prSet phldrT="[Text]"/>
      <dgm:spPr/>
      <dgm:t>
        <a:bodyPr/>
        <a:lstStyle/>
        <a:p>
          <a:r>
            <a:rPr lang="en-IN" dirty="0"/>
            <a:t>Design of LQR controller</a:t>
          </a:r>
        </a:p>
      </dgm:t>
    </dgm:pt>
    <dgm:pt modelId="{2F37BD71-8BB3-4FD4-976A-0FD7E2B75E74}" type="parTrans" cxnId="{D175C4FD-EF41-450E-8D4C-A4CC2870C4B9}">
      <dgm:prSet/>
      <dgm:spPr/>
      <dgm:t>
        <a:bodyPr/>
        <a:lstStyle/>
        <a:p>
          <a:endParaRPr lang="en-IN"/>
        </a:p>
      </dgm:t>
    </dgm:pt>
    <dgm:pt modelId="{DF0B4EDC-1626-4397-AC42-4947DD95C0CD}" type="sibTrans" cxnId="{D175C4FD-EF41-450E-8D4C-A4CC2870C4B9}">
      <dgm:prSet/>
      <dgm:spPr/>
      <dgm:t>
        <a:bodyPr/>
        <a:lstStyle/>
        <a:p>
          <a:endParaRPr lang="en-IN"/>
        </a:p>
      </dgm:t>
    </dgm:pt>
    <dgm:pt modelId="{7A0507FF-D1EF-4DC9-81C8-C509E7905E85}">
      <dgm:prSet/>
      <dgm:spPr/>
      <dgm:t>
        <a:bodyPr/>
        <a:lstStyle/>
        <a:p>
          <a:endParaRPr lang="en-IN"/>
        </a:p>
      </dgm:t>
    </dgm:pt>
    <dgm:pt modelId="{275F7B25-68C4-44C1-AD51-DF01B17FC7D9}" type="parTrans" cxnId="{C08757E5-E6E7-4D15-86E1-7D785D1F59E4}">
      <dgm:prSet/>
      <dgm:spPr/>
      <dgm:t>
        <a:bodyPr/>
        <a:lstStyle/>
        <a:p>
          <a:endParaRPr lang="en-IN"/>
        </a:p>
      </dgm:t>
    </dgm:pt>
    <dgm:pt modelId="{A62035A5-4C9D-4CB9-875D-A211FFB9792B}" type="sibTrans" cxnId="{C08757E5-E6E7-4D15-86E1-7D785D1F59E4}">
      <dgm:prSet/>
      <dgm:spPr/>
      <dgm:t>
        <a:bodyPr/>
        <a:lstStyle/>
        <a:p>
          <a:endParaRPr lang="en-IN"/>
        </a:p>
      </dgm:t>
    </dgm:pt>
    <dgm:pt modelId="{CCEB611A-1F2B-4C47-AD16-DD0593060572}">
      <dgm:prSet/>
      <dgm:spPr/>
      <dgm:t>
        <a:bodyPr/>
        <a:lstStyle/>
        <a:p>
          <a:r>
            <a:rPr lang="en-IN" dirty="0"/>
            <a:t>Validation of Controller by SITL </a:t>
          </a:r>
        </a:p>
      </dgm:t>
    </dgm:pt>
    <dgm:pt modelId="{2CE97CC1-A2DC-4252-9F45-F1F6C8F06228}" type="parTrans" cxnId="{556AF925-C889-4752-A4D0-71915C934BCA}">
      <dgm:prSet/>
      <dgm:spPr/>
      <dgm:t>
        <a:bodyPr/>
        <a:lstStyle/>
        <a:p>
          <a:endParaRPr lang="en-IN"/>
        </a:p>
      </dgm:t>
    </dgm:pt>
    <dgm:pt modelId="{7EA2A57D-FAF9-4042-8709-2AD17FE4B17E}" type="sibTrans" cxnId="{556AF925-C889-4752-A4D0-71915C934BCA}">
      <dgm:prSet/>
      <dgm:spPr/>
      <dgm:t>
        <a:bodyPr/>
        <a:lstStyle/>
        <a:p>
          <a:endParaRPr lang="en-IN"/>
        </a:p>
      </dgm:t>
    </dgm:pt>
    <dgm:pt modelId="{C37FDBDC-F6C5-4460-ACCE-48C4641B50BB}">
      <dgm:prSet/>
      <dgm:spPr/>
      <dgm:t>
        <a:bodyPr/>
        <a:lstStyle/>
        <a:p>
          <a:endParaRPr lang="en-IN" dirty="0"/>
        </a:p>
      </dgm:t>
    </dgm:pt>
    <dgm:pt modelId="{7288FD25-7D72-4798-B345-37F4B6699418}" type="parTrans" cxnId="{0C43CEBB-3E1F-4F6F-8971-8B5B57BC583F}">
      <dgm:prSet/>
      <dgm:spPr/>
      <dgm:t>
        <a:bodyPr/>
        <a:lstStyle/>
        <a:p>
          <a:endParaRPr lang="en-IN"/>
        </a:p>
      </dgm:t>
    </dgm:pt>
    <dgm:pt modelId="{7803E70E-F527-43AA-A37C-392283BBC0BD}" type="sibTrans" cxnId="{0C43CEBB-3E1F-4F6F-8971-8B5B57BC583F}">
      <dgm:prSet/>
      <dgm:spPr/>
      <dgm:t>
        <a:bodyPr/>
        <a:lstStyle/>
        <a:p>
          <a:endParaRPr lang="en-IN"/>
        </a:p>
      </dgm:t>
    </dgm:pt>
    <dgm:pt modelId="{93F73A6E-E5C0-498C-91B1-EDB195395FA1}">
      <dgm:prSet/>
      <dgm:spPr/>
      <dgm:t>
        <a:bodyPr/>
        <a:lstStyle/>
        <a:p>
          <a:r>
            <a:rPr lang="en-IN" dirty="0"/>
            <a:t>Realtime flight using the designed LQR controller</a:t>
          </a:r>
        </a:p>
      </dgm:t>
    </dgm:pt>
    <dgm:pt modelId="{5D43BAC6-AD14-410D-9934-2665C6DFD010}" type="parTrans" cxnId="{78AD392E-E456-4264-B7DF-09C496114D4D}">
      <dgm:prSet/>
      <dgm:spPr/>
      <dgm:t>
        <a:bodyPr/>
        <a:lstStyle/>
        <a:p>
          <a:endParaRPr lang="en-IN"/>
        </a:p>
      </dgm:t>
    </dgm:pt>
    <dgm:pt modelId="{E89C085B-5479-40FB-8F3E-623A6F3C8F08}" type="sibTrans" cxnId="{78AD392E-E456-4264-B7DF-09C496114D4D}">
      <dgm:prSet/>
      <dgm:spPr/>
      <dgm:t>
        <a:bodyPr/>
        <a:lstStyle/>
        <a:p>
          <a:endParaRPr lang="en-IN"/>
        </a:p>
      </dgm:t>
    </dgm:pt>
    <dgm:pt modelId="{1B454F6F-7829-4B37-86C9-7A897F4AD964}" type="pres">
      <dgm:prSet presAssocID="{1B864463-D866-48D0-ABE2-744440630EF5}" presName="linearFlow" presStyleCnt="0">
        <dgm:presLayoutVars>
          <dgm:dir/>
          <dgm:animLvl val="lvl"/>
          <dgm:resizeHandles val="exact"/>
        </dgm:presLayoutVars>
      </dgm:prSet>
      <dgm:spPr/>
    </dgm:pt>
    <dgm:pt modelId="{16BDD070-D24A-4860-AEA0-DD94FFB0567C}" type="pres">
      <dgm:prSet presAssocID="{EE450D9D-6AC0-4B8C-9C38-F11160FBE295}" presName="composite" presStyleCnt="0"/>
      <dgm:spPr/>
    </dgm:pt>
    <dgm:pt modelId="{4AEF95BB-01D5-4216-B1C0-8DBF84BDD121}" type="pres">
      <dgm:prSet presAssocID="{EE450D9D-6AC0-4B8C-9C38-F11160FBE295}" presName="parentText" presStyleLbl="alignNode1" presStyleIdx="0" presStyleCnt="5">
        <dgm:presLayoutVars>
          <dgm:chMax val="1"/>
          <dgm:bulletEnabled val="1"/>
        </dgm:presLayoutVars>
      </dgm:prSet>
      <dgm:spPr/>
    </dgm:pt>
    <dgm:pt modelId="{EE3DF19E-1DE1-413D-98D7-1CD4A71ABE84}" type="pres">
      <dgm:prSet presAssocID="{EE450D9D-6AC0-4B8C-9C38-F11160FBE295}" presName="descendantText" presStyleLbl="alignAcc1" presStyleIdx="0" presStyleCnt="5" custLinFactNeighborX="0" custLinFactNeighborY="0">
        <dgm:presLayoutVars>
          <dgm:bulletEnabled val="1"/>
        </dgm:presLayoutVars>
      </dgm:prSet>
      <dgm:spPr/>
    </dgm:pt>
    <dgm:pt modelId="{A9F932DB-A928-41EC-95CC-39CCE57C8A75}" type="pres">
      <dgm:prSet presAssocID="{625EA767-7381-4705-A11A-A227C11E55F5}" presName="sp" presStyleCnt="0"/>
      <dgm:spPr/>
    </dgm:pt>
    <dgm:pt modelId="{9E1C25BB-49E3-4B21-BBED-3CE675C2EA87}" type="pres">
      <dgm:prSet presAssocID="{948C08C8-AB17-4A1F-8F96-B14E3BBF3376}" presName="composite" presStyleCnt="0"/>
      <dgm:spPr/>
    </dgm:pt>
    <dgm:pt modelId="{CF12ABB3-A43C-41FD-BB83-8679E42C60F3}" type="pres">
      <dgm:prSet presAssocID="{948C08C8-AB17-4A1F-8F96-B14E3BBF3376}" presName="parentText" presStyleLbl="alignNode1" presStyleIdx="1" presStyleCnt="5" custLinFactNeighborX="-3" custLinFactNeighborY="0">
        <dgm:presLayoutVars>
          <dgm:chMax val="1"/>
          <dgm:bulletEnabled val="1"/>
        </dgm:presLayoutVars>
      </dgm:prSet>
      <dgm:spPr/>
    </dgm:pt>
    <dgm:pt modelId="{4E409CC0-EA37-40AE-87BF-29971944A408}" type="pres">
      <dgm:prSet presAssocID="{948C08C8-AB17-4A1F-8F96-B14E3BBF3376}" presName="descendantText" presStyleLbl="alignAcc1" presStyleIdx="1" presStyleCnt="5" custLinFactNeighborY="0">
        <dgm:presLayoutVars>
          <dgm:bulletEnabled val="1"/>
        </dgm:presLayoutVars>
      </dgm:prSet>
      <dgm:spPr/>
    </dgm:pt>
    <dgm:pt modelId="{8E85A217-24B3-415C-AD0B-6A74EC0E278F}" type="pres">
      <dgm:prSet presAssocID="{2F4FE8F6-90FD-4369-9537-295BFDC86D13}" presName="sp" presStyleCnt="0"/>
      <dgm:spPr/>
    </dgm:pt>
    <dgm:pt modelId="{D67F7263-D3B0-49C0-B0CD-1DE0C751DF6A}" type="pres">
      <dgm:prSet presAssocID="{5AC69F16-604D-4D86-8AB9-27FC0671864A}" presName="composite" presStyleCnt="0"/>
      <dgm:spPr/>
    </dgm:pt>
    <dgm:pt modelId="{691C0BD8-0A15-4F85-94AA-65B12B1DA115}" type="pres">
      <dgm:prSet presAssocID="{5AC69F16-604D-4D86-8AB9-27FC0671864A}" presName="parentText" presStyleLbl="alignNode1" presStyleIdx="2" presStyleCnt="5" custLinFactNeighborY="0">
        <dgm:presLayoutVars>
          <dgm:chMax val="1"/>
          <dgm:bulletEnabled val="1"/>
        </dgm:presLayoutVars>
      </dgm:prSet>
      <dgm:spPr/>
    </dgm:pt>
    <dgm:pt modelId="{D6C0A152-63D6-4C54-89D1-AAC3FFBC4D4A}" type="pres">
      <dgm:prSet presAssocID="{5AC69F16-604D-4D86-8AB9-27FC0671864A}" presName="descendantText" presStyleLbl="alignAcc1" presStyleIdx="2" presStyleCnt="5" custLinFactNeighborY="0">
        <dgm:presLayoutVars>
          <dgm:bulletEnabled val="1"/>
        </dgm:presLayoutVars>
      </dgm:prSet>
      <dgm:spPr/>
    </dgm:pt>
    <dgm:pt modelId="{58243BF2-2549-4CF5-8355-39A99ABDF2DB}" type="pres">
      <dgm:prSet presAssocID="{11C2FBEA-0D4F-42BA-A0B0-40D706002AE3}" presName="sp" presStyleCnt="0"/>
      <dgm:spPr/>
    </dgm:pt>
    <dgm:pt modelId="{C6331E0F-EE2E-4D15-985A-AF18F913DEF5}" type="pres">
      <dgm:prSet presAssocID="{7A0507FF-D1EF-4DC9-81C8-C509E7905E85}" presName="composite" presStyleCnt="0"/>
      <dgm:spPr/>
    </dgm:pt>
    <dgm:pt modelId="{B9BC8C76-DC56-4774-8DC4-5C17ACCB56EC}" type="pres">
      <dgm:prSet presAssocID="{7A0507FF-D1EF-4DC9-81C8-C509E7905E85}" presName="parentText" presStyleLbl="alignNode1" presStyleIdx="3" presStyleCnt="5">
        <dgm:presLayoutVars>
          <dgm:chMax val="1"/>
          <dgm:bulletEnabled val="1"/>
        </dgm:presLayoutVars>
      </dgm:prSet>
      <dgm:spPr/>
    </dgm:pt>
    <dgm:pt modelId="{EBE49874-54F0-4C55-A56B-852E570CDC75}" type="pres">
      <dgm:prSet presAssocID="{7A0507FF-D1EF-4DC9-81C8-C509E7905E85}" presName="descendantText" presStyleLbl="alignAcc1" presStyleIdx="3" presStyleCnt="5" custLinFactNeighborY="0">
        <dgm:presLayoutVars>
          <dgm:bulletEnabled val="1"/>
        </dgm:presLayoutVars>
      </dgm:prSet>
      <dgm:spPr/>
    </dgm:pt>
    <dgm:pt modelId="{33838AE2-28C3-4676-A11D-90C8FE5EBC49}" type="pres">
      <dgm:prSet presAssocID="{A62035A5-4C9D-4CB9-875D-A211FFB9792B}" presName="sp" presStyleCnt="0"/>
      <dgm:spPr/>
    </dgm:pt>
    <dgm:pt modelId="{AA6C27D3-2DCB-4EB0-81A9-D7E1663B571B}" type="pres">
      <dgm:prSet presAssocID="{C37FDBDC-F6C5-4460-ACCE-48C4641B50BB}" presName="composite" presStyleCnt="0"/>
      <dgm:spPr/>
    </dgm:pt>
    <dgm:pt modelId="{833D6159-B863-44AF-83F2-54715E407248}" type="pres">
      <dgm:prSet presAssocID="{C37FDBDC-F6C5-4460-ACCE-48C4641B50BB}" presName="parentText" presStyleLbl="alignNode1" presStyleIdx="4" presStyleCnt="5">
        <dgm:presLayoutVars>
          <dgm:chMax val="1"/>
          <dgm:bulletEnabled val="1"/>
        </dgm:presLayoutVars>
      </dgm:prSet>
      <dgm:spPr/>
    </dgm:pt>
    <dgm:pt modelId="{285AE505-E164-4E23-AA2D-0047363AE948}" type="pres">
      <dgm:prSet presAssocID="{C37FDBDC-F6C5-4460-ACCE-48C4641B50BB}" presName="descendantText" presStyleLbl="alignAcc1" presStyleIdx="4" presStyleCnt="5" custLinFactNeighborY="0">
        <dgm:presLayoutVars>
          <dgm:bulletEnabled val="1"/>
        </dgm:presLayoutVars>
      </dgm:prSet>
      <dgm:spPr/>
    </dgm:pt>
  </dgm:ptLst>
  <dgm:cxnLst>
    <dgm:cxn modelId="{A7896807-2937-44F6-AC0D-F3695A746627}" srcId="{EE450D9D-6AC0-4B8C-9C38-F11160FBE295}" destId="{FCACA6FC-BB5C-4D48-8ABC-8A8667A010A5}" srcOrd="0" destOrd="0" parTransId="{23EE161A-9062-4628-A2D2-4E9797C46F6A}" sibTransId="{F2A8D2EF-1DF7-46BB-B44A-2D751C331E48}"/>
    <dgm:cxn modelId="{DB9B1116-2E46-4004-9555-44E625DFAC95}" type="presOf" srcId="{5AC69F16-604D-4D86-8AB9-27FC0671864A}" destId="{691C0BD8-0A15-4F85-94AA-65B12B1DA115}" srcOrd="0" destOrd="0" presId="urn:microsoft.com/office/officeart/2005/8/layout/chevron2"/>
    <dgm:cxn modelId="{556AF925-C889-4752-A4D0-71915C934BCA}" srcId="{7A0507FF-D1EF-4DC9-81C8-C509E7905E85}" destId="{CCEB611A-1F2B-4C47-AD16-DD0593060572}" srcOrd="0" destOrd="0" parTransId="{2CE97CC1-A2DC-4252-9F45-F1F6C8F06228}" sibTransId="{7EA2A57D-FAF9-4042-8709-2AD17FE4B17E}"/>
    <dgm:cxn modelId="{D7A5E228-5C4B-4347-836D-79D692BAB8DD}" srcId="{1B864463-D866-48D0-ABE2-744440630EF5}" destId="{EE450D9D-6AC0-4B8C-9C38-F11160FBE295}" srcOrd="0" destOrd="0" parTransId="{7B6CD753-716D-4C07-886A-2528D67D4A44}" sibTransId="{625EA767-7381-4705-A11A-A227C11E55F5}"/>
    <dgm:cxn modelId="{78AD392E-E456-4264-B7DF-09C496114D4D}" srcId="{C37FDBDC-F6C5-4460-ACCE-48C4641B50BB}" destId="{93F73A6E-E5C0-498C-91B1-EDB195395FA1}" srcOrd="0" destOrd="0" parTransId="{5D43BAC6-AD14-410D-9934-2665C6DFD010}" sibTransId="{E89C085B-5479-40FB-8F3E-623A6F3C8F08}"/>
    <dgm:cxn modelId="{B5324F33-7238-4126-8D05-9FF5C7098181}" srcId="{1B864463-D866-48D0-ABE2-744440630EF5}" destId="{5AC69F16-604D-4D86-8AB9-27FC0671864A}" srcOrd="2" destOrd="0" parTransId="{EC67C29E-DFFB-45D5-B32B-2682BCC6B4AB}" sibTransId="{11C2FBEA-0D4F-42BA-A0B0-40D706002AE3}"/>
    <dgm:cxn modelId="{C8D13D3D-DF74-48E7-96C3-37A87ECAB11E}" type="presOf" srcId="{FCACA6FC-BB5C-4D48-8ABC-8A8667A010A5}" destId="{EE3DF19E-1DE1-413D-98D7-1CD4A71ABE84}" srcOrd="0" destOrd="0" presId="urn:microsoft.com/office/officeart/2005/8/layout/chevron2"/>
    <dgm:cxn modelId="{56F68E5E-9889-4C0F-A73B-47D3AD51B460}" srcId="{1B864463-D866-48D0-ABE2-744440630EF5}" destId="{948C08C8-AB17-4A1F-8F96-B14E3BBF3376}" srcOrd="1" destOrd="0" parTransId="{F2D8AF9B-66E1-45E3-A0F5-2B6ECCA4A4DF}" sibTransId="{2F4FE8F6-90FD-4369-9537-295BFDC86D13}"/>
    <dgm:cxn modelId="{894B8A4B-10B3-4BEB-8962-36A4B2813078}" type="presOf" srcId="{CCEB611A-1F2B-4C47-AD16-DD0593060572}" destId="{EBE49874-54F0-4C55-A56B-852E570CDC75}" srcOrd="0" destOrd="0" presId="urn:microsoft.com/office/officeart/2005/8/layout/chevron2"/>
    <dgm:cxn modelId="{3A72666F-DD87-4083-8E5D-3F71FC591F85}" srcId="{948C08C8-AB17-4A1F-8F96-B14E3BBF3376}" destId="{EB316E06-2C64-45C4-8AA1-A8182AA40B70}" srcOrd="0" destOrd="0" parTransId="{91C8D000-890B-48F2-8115-A538D3A75160}" sibTransId="{3032EA83-53DF-4C26-955F-940DE2AC857E}"/>
    <dgm:cxn modelId="{3C60BB82-E33D-436C-96AB-E92AC2458D10}" type="presOf" srcId="{948C08C8-AB17-4A1F-8F96-B14E3BBF3376}" destId="{CF12ABB3-A43C-41FD-BB83-8679E42C60F3}" srcOrd="0" destOrd="0" presId="urn:microsoft.com/office/officeart/2005/8/layout/chevron2"/>
    <dgm:cxn modelId="{0089F685-F425-482A-B8CC-8DDE24DD7EB8}" type="presOf" srcId="{7A0507FF-D1EF-4DC9-81C8-C509E7905E85}" destId="{B9BC8C76-DC56-4774-8DC4-5C17ACCB56EC}" srcOrd="0" destOrd="0" presId="urn:microsoft.com/office/officeart/2005/8/layout/chevron2"/>
    <dgm:cxn modelId="{CFD4C991-D72D-4A78-80D6-BFF424FA64B3}" type="presOf" srcId="{1B864463-D866-48D0-ABE2-744440630EF5}" destId="{1B454F6F-7829-4B37-86C9-7A897F4AD964}" srcOrd="0" destOrd="0" presId="urn:microsoft.com/office/officeart/2005/8/layout/chevron2"/>
    <dgm:cxn modelId="{D9CF0B9B-866D-4031-90E8-502E94091C3B}" type="presOf" srcId="{93F73A6E-E5C0-498C-91B1-EDB195395FA1}" destId="{285AE505-E164-4E23-AA2D-0047363AE948}" srcOrd="0" destOrd="0" presId="urn:microsoft.com/office/officeart/2005/8/layout/chevron2"/>
    <dgm:cxn modelId="{0C43CEBB-3E1F-4F6F-8971-8B5B57BC583F}" srcId="{1B864463-D866-48D0-ABE2-744440630EF5}" destId="{C37FDBDC-F6C5-4460-ACCE-48C4641B50BB}" srcOrd="4" destOrd="0" parTransId="{7288FD25-7D72-4798-B345-37F4B6699418}" sibTransId="{7803E70E-F527-43AA-A37C-392283BBC0BD}"/>
    <dgm:cxn modelId="{A1B3B6C2-E5AA-4AF7-AC33-DDE5247A39A1}" type="presOf" srcId="{EE82781B-908A-46F9-BC7F-5271DF0C5954}" destId="{D6C0A152-63D6-4C54-89D1-AAC3FFBC4D4A}" srcOrd="0" destOrd="0" presId="urn:microsoft.com/office/officeart/2005/8/layout/chevron2"/>
    <dgm:cxn modelId="{E7F4E8D0-1E2E-469A-B5E6-B3ACA2ED8F57}" type="presOf" srcId="{C37FDBDC-F6C5-4460-ACCE-48C4641B50BB}" destId="{833D6159-B863-44AF-83F2-54715E407248}" srcOrd="0" destOrd="0" presId="urn:microsoft.com/office/officeart/2005/8/layout/chevron2"/>
    <dgm:cxn modelId="{C08757E5-E6E7-4D15-86E1-7D785D1F59E4}" srcId="{1B864463-D866-48D0-ABE2-744440630EF5}" destId="{7A0507FF-D1EF-4DC9-81C8-C509E7905E85}" srcOrd="3" destOrd="0" parTransId="{275F7B25-68C4-44C1-AD51-DF01B17FC7D9}" sibTransId="{A62035A5-4C9D-4CB9-875D-A211FFB9792B}"/>
    <dgm:cxn modelId="{99F7B0FC-9713-4404-B528-42A21D3EE6BF}" type="presOf" srcId="{EE450D9D-6AC0-4B8C-9C38-F11160FBE295}" destId="{4AEF95BB-01D5-4216-B1C0-8DBF84BDD121}" srcOrd="0" destOrd="0" presId="urn:microsoft.com/office/officeart/2005/8/layout/chevron2"/>
    <dgm:cxn modelId="{987091FD-384C-4C94-B11B-161DADA91604}" type="presOf" srcId="{EB316E06-2C64-45C4-8AA1-A8182AA40B70}" destId="{4E409CC0-EA37-40AE-87BF-29971944A408}" srcOrd="0" destOrd="0" presId="urn:microsoft.com/office/officeart/2005/8/layout/chevron2"/>
    <dgm:cxn modelId="{D175C4FD-EF41-450E-8D4C-A4CC2870C4B9}" srcId="{5AC69F16-604D-4D86-8AB9-27FC0671864A}" destId="{EE82781B-908A-46F9-BC7F-5271DF0C5954}" srcOrd="0" destOrd="0" parTransId="{2F37BD71-8BB3-4FD4-976A-0FD7E2B75E74}" sibTransId="{DF0B4EDC-1626-4397-AC42-4947DD95C0CD}"/>
    <dgm:cxn modelId="{0706363B-A066-48AC-88C9-D15D7B7D6277}" type="presParOf" srcId="{1B454F6F-7829-4B37-86C9-7A897F4AD964}" destId="{16BDD070-D24A-4860-AEA0-DD94FFB0567C}" srcOrd="0" destOrd="0" presId="urn:microsoft.com/office/officeart/2005/8/layout/chevron2"/>
    <dgm:cxn modelId="{1CD70F6F-061C-4963-AE1C-1A742867C4B8}" type="presParOf" srcId="{16BDD070-D24A-4860-AEA0-DD94FFB0567C}" destId="{4AEF95BB-01D5-4216-B1C0-8DBF84BDD121}" srcOrd="0" destOrd="0" presId="urn:microsoft.com/office/officeart/2005/8/layout/chevron2"/>
    <dgm:cxn modelId="{1C850583-17AF-4C9B-B354-D471AD558DA6}" type="presParOf" srcId="{16BDD070-D24A-4860-AEA0-DD94FFB0567C}" destId="{EE3DF19E-1DE1-413D-98D7-1CD4A71ABE84}" srcOrd="1" destOrd="0" presId="urn:microsoft.com/office/officeart/2005/8/layout/chevron2"/>
    <dgm:cxn modelId="{63CAE1B2-37BA-4161-949A-0DACD4638F73}" type="presParOf" srcId="{1B454F6F-7829-4B37-86C9-7A897F4AD964}" destId="{A9F932DB-A928-41EC-95CC-39CCE57C8A75}" srcOrd="1" destOrd="0" presId="urn:microsoft.com/office/officeart/2005/8/layout/chevron2"/>
    <dgm:cxn modelId="{7BE7F03C-B9C4-4A74-8057-F450C3D48E64}" type="presParOf" srcId="{1B454F6F-7829-4B37-86C9-7A897F4AD964}" destId="{9E1C25BB-49E3-4B21-BBED-3CE675C2EA87}" srcOrd="2" destOrd="0" presId="urn:microsoft.com/office/officeart/2005/8/layout/chevron2"/>
    <dgm:cxn modelId="{651380E0-2ECC-44A1-8240-A9753EF74B7A}" type="presParOf" srcId="{9E1C25BB-49E3-4B21-BBED-3CE675C2EA87}" destId="{CF12ABB3-A43C-41FD-BB83-8679E42C60F3}" srcOrd="0" destOrd="0" presId="urn:microsoft.com/office/officeart/2005/8/layout/chevron2"/>
    <dgm:cxn modelId="{C08F102C-00C6-4F29-92B2-661CF3BFDC4D}" type="presParOf" srcId="{9E1C25BB-49E3-4B21-BBED-3CE675C2EA87}" destId="{4E409CC0-EA37-40AE-87BF-29971944A408}" srcOrd="1" destOrd="0" presId="urn:microsoft.com/office/officeart/2005/8/layout/chevron2"/>
    <dgm:cxn modelId="{CB7EA956-7B9A-4A30-BE6A-55F30FB2F56B}" type="presParOf" srcId="{1B454F6F-7829-4B37-86C9-7A897F4AD964}" destId="{8E85A217-24B3-415C-AD0B-6A74EC0E278F}" srcOrd="3" destOrd="0" presId="urn:microsoft.com/office/officeart/2005/8/layout/chevron2"/>
    <dgm:cxn modelId="{4FA9591E-01AA-4A40-A250-DCC8B2FF4C37}" type="presParOf" srcId="{1B454F6F-7829-4B37-86C9-7A897F4AD964}" destId="{D67F7263-D3B0-49C0-B0CD-1DE0C751DF6A}" srcOrd="4" destOrd="0" presId="urn:microsoft.com/office/officeart/2005/8/layout/chevron2"/>
    <dgm:cxn modelId="{0C8CE89E-094E-47FE-8840-74E2527DDD10}" type="presParOf" srcId="{D67F7263-D3B0-49C0-B0CD-1DE0C751DF6A}" destId="{691C0BD8-0A15-4F85-94AA-65B12B1DA115}" srcOrd="0" destOrd="0" presId="urn:microsoft.com/office/officeart/2005/8/layout/chevron2"/>
    <dgm:cxn modelId="{0FFD3FC5-456A-4FB7-B379-277B34B0AEA8}" type="presParOf" srcId="{D67F7263-D3B0-49C0-B0CD-1DE0C751DF6A}" destId="{D6C0A152-63D6-4C54-89D1-AAC3FFBC4D4A}" srcOrd="1" destOrd="0" presId="urn:microsoft.com/office/officeart/2005/8/layout/chevron2"/>
    <dgm:cxn modelId="{4A5AED3D-D893-4EF3-899A-7D4556B4C426}" type="presParOf" srcId="{1B454F6F-7829-4B37-86C9-7A897F4AD964}" destId="{58243BF2-2549-4CF5-8355-39A99ABDF2DB}" srcOrd="5" destOrd="0" presId="urn:microsoft.com/office/officeart/2005/8/layout/chevron2"/>
    <dgm:cxn modelId="{D3C27103-3DD9-4B5A-9966-D15AA7F0AAF0}" type="presParOf" srcId="{1B454F6F-7829-4B37-86C9-7A897F4AD964}" destId="{C6331E0F-EE2E-4D15-985A-AF18F913DEF5}" srcOrd="6" destOrd="0" presId="urn:microsoft.com/office/officeart/2005/8/layout/chevron2"/>
    <dgm:cxn modelId="{9EEDFA76-F861-4627-9643-255AE5A433D0}" type="presParOf" srcId="{C6331E0F-EE2E-4D15-985A-AF18F913DEF5}" destId="{B9BC8C76-DC56-4774-8DC4-5C17ACCB56EC}" srcOrd="0" destOrd="0" presId="urn:microsoft.com/office/officeart/2005/8/layout/chevron2"/>
    <dgm:cxn modelId="{B34A500E-8739-4867-8091-00449513B1CB}" type="presParOf" srcId="{C6331E0F-EE2E-4D15-985A-AF18F913DEF5}" destId="{EBE49874-54F0-4C55-A56B-852E570CDC75}" srcOrd="1" destOrd="0" presId="urn:microsoft.com/office/officeart/2005/8/layout/chevron2"/>
    <dgm:cxn modelId="{75FAB529-F81E-424F-94D3-26C940B8167C}" type="presParOf" srcId="{1B454F6F-7829-4B37-86C9-7A897F4AD964}" destId="{33838AE2-28C3-4676-A11D-90C8FE5EBC49}" srcOrd="7" destOrd="0" presId="urn:microsoft.com/office/officeart/2005/8/layout/chevron2"/>
    <dgm:cxn modelId="{0A2FF306-D332-47F2-AB14-7D9DD006A7C1}" type="presParOf" srcId="{1B454F6F-7829-4B37-86C9-7A897F4AD964}" destId="{AA6C27D3-2DCB-4EB0-81A9-D7E1663B571B}" srcOrd="8" destOrd="0" presId="urn:microsoft.com/office/officeart/2005/8/layout/chevron2"/>
    <dgm:cxn modelId="{FB18C001-8670-456D-A88A-55BDCB36813B}" type="presParOf" srcId="{AA6C27D3-2DCB-4EB0-81A9-D7E1663B571B}" destId="{833D6159-B863-44AF-83F2-54715E407248}" srcOrd="0" destOrd="0" presId="urn:microsoft.com/office/officeart/2005/8/layout/chevron2"/>
    <dgm:cxn modelId="{637F63AB-FE13-4CE2-8DEA-BD083746A919}" type="presParOf" srcId="{AA6C27D3-2DCB-4EB0-81A9-D7E1663B571B}" destId="{285AE505-E164-4E23-AA2D-0047363AE94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F95BB-01D5-4216-B1C0-8DBF84BDD121}">
      <dsp:nvSpPr>
        <dsp:cNvPr id="0" name=""/>
        <dsp:cNvSpPr/>
      </dsp:nvSpPr>
      <dsp:spPr>
        <a:xfrm rot="5400000">
          <a:off x="-173903" y="176125"/>
          <a:ext cx="1159355" cy="811548"/>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dirty="0"/>
        </a:p>
      </dsp:txBody>
      <dsp:txXfrm rot="-5400000">
        <a:off x="1" y="407995"/>
        <a:ext cx="811548" cy="347807"/>
      </dsp:txXfrm>
    </dsp:sp>
    <dsp:sp modelId="{EE3DF19E-1DE1-413D-98D7-1CD4A71ABE84}">
      <dsp:nvSpPr>
        <dsp:cNvPr id="0" name=""/>
        <dsp:cNvSpPr/>
      </dsp:nvSpPr>
      <dsp:spPr>
        <a:xfrm rot="5400000">
          <a:off x="5286783" y="-4473013"/>
          <a:ext cx="753580" cy="9704051"/>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IN" sz="3600" kern="1200" dirty="0"/>
            <a:t>Literature Review	</a:t>
          </a:r>
        </a:p>
      </dsp:txBody>
      <dsp:txXfrm rot="-5400000">
        <a:off x="811548" y="39009"/>
        <a:ext cx="9667264" cy="680006"/>
      </dsp:txXfrm>
    </dsp:sp>
    <dsp:sp modelId="{CF12ABB3-A43C-41FD-BB83-8679E42C60F3}">
      <dsp:nvSpPr>
        <dsp:cNvPr id="0" name=""/>
        <dsp:cNvSpPr/>
      </dsp:nvSpPr>
      <dsp:spPr>
        <a:xfrm rot="5400000">
          <a:off x="-173903" y="1219085"/>
          <a:ext cx="1159355" cy="811548"/>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dirty="0"/>
        </a:p>
      </dsp:txBody>
      <dsp:txXfrm rot="-5400000">
        <a:off x="1" y="1450955"/>
        <a:ext cx="811548" cy="347807"/>
      </dsp:txXfrm>
    </dsp:sp>
    <dsp:sp modelId="{4E409CC0-EA37-40AE-87BF-29971944A408}">
      <dsp:nvSpPr>
        <dsp:cNvPr id="0" name=""/>
        <dsp:cNvSpPr/>
      </dsp:nvSpPr>
      <dsp:spPr>
        <a:xfrm rot="5400000">
          <a:off x="5286783" y="-3430053"/>
          <a:ext cx="753580" cy="9704051"/>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IN" sz="3600" kern="1200" dirty="0"/>
            <a:t>Modelling of Quadcopter</a:t>
          </a:r>
        </a:p>
      </dsp:txBody>
      <dsp:txXfrm rot="-5400000">
        <a:off x="811548" y="1081969"/>
        <a:ext cx="9667264" cy="680006"/>
      </dsp:txXfrm>
    </dsp:sp>
    <dsp:sp modelId="{691C0BD8-0A15-4F85-94AA-65B12B1DA115}">
      <dsp:nvSpPr>
        <dsp:cNvPr id="0" name=""/>
        <dsp:cNvSpPr/>
      </dsp:nvSpPr>
      <dsp:spPr>
        <a:xfrm rot="5400000">
          <a:off x="-173903" y="2262045"/>
          <a:ext cx="1159355" cy="811548"/>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dirty="0"/>
        </a:p>
      </dsp:txBody>
      <dsp:txXfrm rot="-5400000">
        <a:off x="1" y="2493915"/>
        <a:ext cx="811548" cy="347807"/>
      </dsp:txXfrm>
    </dsp:sp>
    <dsp:sp modelId="{D6C0A152-63D6-4C54-89D1-AAC3FFBC4D4A}">
      <dsp:nvSpPr>
        <dsp:cNvPr id="0" name=""/>
        <dsp:cNvSpPr/>
      </dsp:nvSpPr>
      <dsp:spPr>
        <a:xfrm rot="5400000">
          <a:off x="5286783" y="-2387093"/>
          <a:ext cx="753580" cy="9704051"/>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IN" sz="3600" kern="1200" dirty="0"/>
            <a:t>Design of LQR controller</a:t>
          </a:r>
        </a:p>
      </dsp:txBody>
      <dsp:txXfrm rot="-5400000">
        <a:off x="811548" y="2124929"/>
        <a:ext cx="9667264" cy="680006"/>
      </dsp:txXfrm>
    </dsp:sp>
    <dsp:sp modelId="{B9BC8C76-DC56-4774-8DC4-5C17ACCB56EC}">
      <dsp:nvSpPr>
        <dsp:cNvPr id="0" name=""/>
        <dsp:cNvSpPr/>
      </dsp:nvSpPr>
      <dsp:spPr>
        <a:xfrm rot="5400000">
          <a:off x="-173903" y="3305005"/>
          <a:ext cx="1159355" cy="811548"/>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5400000">
        <a:off x="1" y="3536875"/>
        <a:ext cx="811548" cy="347807"/>
      </dsp:txXfrm>
    </dsp:sp>
    <dsp:sp modelId="{EBE49874-54F0-4C55-A56B-852E570CDC75}">
      <dsp:nvSpPr>
        <dsp:cNvPr id="0" name=""/>
        <dsp:cNvSpPr/>
      </dsp:nvSpPr>
      <dsp:spPr>
        <a:xfrm rot="5400000">
          <a:off x="5286783" y="-1344133"/>
          <a:ext cx="753580" cy="9704051"/>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IN" sz="3600" kern="1200" dirty="0"/>
            <a:t>Validation of Controller by SITL </a:t>
          </a:r>
        </a:p>
      </dsp:txBody>
      <dsp:txXfrm rot="-5400000">
        <a:off x="811548" y="3167889"/>
        <a:ext cx="9667264" cy="680006"/>
      </dsp:txXfrm>
    </dsp:sp>
    <dsp:sp modelId="{833D6159-B863-44AF-83F2-54715E407248}">
      <dsp:nvSpPr>
        <dsp:cNvPr id="0" name=""/>
        <dsp:cNvSpPr/>
      </dsp:nvSpPr>
      <dsp:spPr>
        <a:xfrm rot="5400000">
          <a:off x="-173903" y="4347964"/>
          <a:ext cx="1159355" cy="811548"/>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kern="1200" dirty="0"/>
        </a:p>
      </dsp:txBody>
      <dsp:txXfrm rot="-5400000">
        <a:off x="1" y="4579834"/>
        <a:ext cx="811548" cy="347807"/>
      </dsp:txXfrm>
    </dsp:sp>
    <dsp:sp modelId="{285AE505-E164-4E23-AA2D-0047363AE948}">
      <dsp:nvSpPr>
        <dsp:cNvPr id="0" name=""/>
        <dsp:cNvSpPr/>
      </dsp:nvSpPr>
      <dsp:spPr>
        <a:xfrm rot="5400000">
          <a:off x="5286783" y="-301173"/>
          <a:ext cx="753580" cy="9704051"/>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IN" sz="3600" kern="1200" dirty="0"/>
            <a:t>Realtime flight using the designed LQR controller</a:t>
          </a:r>
        </a:p>
      </dsp:txBody>
      <dsp:txXfrm rot="-5400000">
        <a:off x="811548" y="4210849"/>
        <a:ext cx="9667264" cy="68000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7E7D-7C69-C499-5B86-8BB459B4B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0F1705-8D43-9706-4B12-E63453549A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09499C-65B8-AD58-3D0E-F2BA0B28F185}"/>
              </a:ext>
            </a:extLst>
          </p:cNvPr>
          <p:cNvSpPr>
            <a:spLocks noGrp="1"/>
          </p:cNvSpPr>
          <p:nvPr>
            <p:ph type="dt" sz="half" idx="10"/>
          </p:nvPr>
        </p:nvSpPr>
        <p:spPr/>
        <p:txBody>
          <a:bodyPr/>
          <a:lstStyle/>
          <a:p>
            <a:fld id="{A85803D8-217A-492E-B48F-E0E6EB877224}" type="datetimeFigureOut">
              <a:rPr lang="en-IN" smtClean="0"/>
              <a:t>07-03-2024</a:t>
            </a:fld>
            <a:endParaRPr lang="en-IN"/>
          </a:p>
        </p:txBody>
      </p:sp>
      <p:sp>
        <p:nvSpPr>
          <p:cNvPr id="5" name="Footer Placeholder 4">
            <a:extLst>
              <a:ext uri="{FF2B5EF4-FFF2-40B4-BE49-F238E27FC236}">
                <a16:creationId xmlns:a16="http://schemas.microsoft.com/office/drawing/2014/main" id="{1B30DC67-BCBB-9399-D4BD-335CF8EB09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0B455D-4B2B-2458-D50E-3B9C1C800E56}"/>
              </a:ext>
            </a:extLst>
          </p:cNvPr>
          <p:cNvSpPr>
            <a:spLocks noGrp="1"/>
          </p:cNvSpPr>
          <p:nvPr>
            <p:ph type="sldNum" sz="quarter" idx="12"/>
          </p:nvPr>
        </p:nvSpPr>
        <p:spPr/>
        <p:txBody>
          <a:bodyPr/>
          <a:lstStyle/>
          <a:p>
            <a:fld id="{CA629AAA-B158-4CDD-8AF5-2A1172F615C3}" type="slidenum">
              <a:rPr lang="en-IN" smtClean="0"/>
              <a:t>‹#›</a:t>
            </a:fld>
            <a:endParaRPr lang="en-IN"/>
          </a:p>
        </p:txBody>
      </p:sp>
    </p:spTree>
    <p:extLst>
      <p:ext uri="{BB962C8B-B14F-4D97-AF65-F5344CB8AC3E}">
        <p14:creationId xmlns:p14="http://schemas.microsoft.com/office/powerpoint/2010/main" val="3835401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E81E-19AD-6EDD-2532-2F08AA0166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6A85E2-DEEA-8EFC-E548-48C99AA0F7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9CC2F7-EB66-8FA1-8D94-90B4F45ADD8E}"/>
              </a:ext>
            </a:extLst>
          </p:cNvPr>
          <p:cNvSpPr>
            <a:spLocks noGrp="1"/>
          </p:cNvSpPr>
          <p:nvPr>
            <p:ph type="dt" sz="half" idx="10"/>
          </p:nvPr>
        </p:nvSpPr>
        <p:spPr/>
        <p:txBody>
          <a:bodyPr/>
          <a:lstStyle/>
          <a:p>
            <a:fld id="{A85803D8-217A-492E-B48F-E0E6EB877224}" type="datetimeFigureOut">
              <a:rPr lang="en-IN" smtClean="0"/>
              <a:t>07-03-2024</a:t>
            </a:fld>
            <a:endParaRPr lang="en-IN"/>
          </a:p>
        </p:txBody>
      </p:sp>
      <p:sp>
        <p:nvSpPr>
          <p:cNvPr id="5" name="Footer Placeholder 4">
            <a:extLst>
              <a:ext uri="{FF2B5EF4-FFF2-40B4-BE49-F238E27FC236}">
                <a16:creationId xmlns:a16="http://schemas.microsoft.com/office/drawing/2014/main" id="{DB814CDA-DB14-4E2D-D943-7217581C0C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E2E5A8-B815-9A99-9C3D-AAF588755C46}"/>
              </a:ext>
            </a:extLst>
          </p:cNvPr>
          <p:cNvSpPr>
            <a:spLocks noGrp="1"/>
          </p:cNvSpPr>
          <p:nvPr>
            <p:ph type="sldNum" sz="quarter" idx="12"/>
          </p:nvPr>
        </p:nvSpPr>
        <p:spPr/>
        <p:txBody>
          <a:bodyPr/>
          <a:lstStyle/>
          <a:p>
            <a:fld id="{CA629AAA-B158-4CDD-8AF5-2A1172F615C3}" type="slidenum">
              <a:rPr lang="en-IN" smtClean="0"/>
              <a:t>‹#›</a:t>
            </a:fld>
            <a:endParaRPr lang="en-IN"/>
          </a:p>
        </p:txBody>
      </p:sp>
    </p:spTree>
    <p:extLst>
      <p:ext uri="{BB962C8B-B14F-4D97-AF65-F5344CB8AC3E}">
        <p14:creationId xmlns:p14="http://schemas.microsoft.com/office/powerpoint/2010/main" val="263454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280162-5602-99A7-FAA7-A5EBFDE906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062025-B232-A64C-2BBA-D3C75015E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E83C4F-61AB-FC54-0CB8-E4422E0F0159}"/>
              </a:ext>
            </a:extLst>
          </p:cNvPr>
          <p:cNvSpPr>
            <a:spLocks noGrp="1"/>
          </p:cNvSpPr>
          <p:nvPr>
            <p:ph type="dt" sz="half" idx="10"/>
          </p:nvPr>
        </p:nvSpPr>
        <p:spPr/>
        <p:txBody>
          <a:bodyPr/>
          <a:lstStyle/>
          <a:p>
            <a:fld id="{A85803D8-217A-492E-B48F-E0E6EB877224}" type="datetimeFigureOut">
              <a:rPr lang="en-IN" smtClean="0"/>
              <a:t>07-03-2024</a:t>
            </a:fld>
            <a:endParaRPr lang="en-IN"/>
          </a:p>
        </p:txBody>
      </p:sp>
      <p:sp>
        <p:nvSpPr>
          <p:cNvPr id="5" name="Footer Placeholder 4">
            <a:extLst>
              <a:ext uri="{FF2B5EF4-FFF2-40B4-BE49-F238E27FC236}">
                <a16:creationId xmlns:a16="http://schemas.microsoft.com/office/drawing/2014/main" id="{9065D85A-028A-8BE1-1573-8BDB5E7F2B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7230DC-CF6E-C54D-6056-B6D80E57A360}"/>
              </a:ext>
            </a:extLst>
          </p:cNvPr>
          <p:cNvSpPr>
            <a:spLocks noGrp="1"/>
          </p:cNvSpPr>
          <p:nvPr>
            <p:ph type="sldNum" sz="quarter" idx="12"/>
          </p:nvPr>
        </p:nvSpPr>
        <p:spPr/>
        <p:txBody>
          <a:bodyPr/>
          <a:lstStyle/>
          <a:p>
            <a:fld id="{CA629AAA-B158-4CDD-8AF5-2A1172F615C3}" type="slidenum">
              <a:rPr lang="en-IN" smtClean="0"/>
              <a:t>‹#›</a:t>
            </a:fld>
            <a:endParaRPr lang="en-IN"/>
          </a:p>
        </p:txBody>
      </p:sp>
    </p:spTree>
    <p:extLst>
      <p:ext uri="{BB962C8B-B14F-4D97-AF65-F5344CB8AC3E}">
        <p14:creationId xmlns:p14="http://schemas.microsoft.com/office/powerpoint/2010/main" val="2089791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0802-FA96-92F1-3526-B10C5D4F72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7A3A33-5751-54E6-4F4D-4B6EB268E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C5ED21-FBB4-0DC3-9BA2-CAD769D8AEEB}"/>
              </a:ext>
            </a:extLst>
          </p:cNvPr>
          <p:cNvSpPr>
            <a:spLocks noGrp="1"/>
          </p:cNvSpPr>
          <p:nvPr>
            <p:ph type="dt" sz="half" idx="10"/>
          </p:nvPr>
        </p:nvSpPr>
        <p:spPr/>
        <p:txBody>
          <a:bodyPr/>
          <a:lstStyle/>
          <a:p>
            <a:fld id="{A85803D8-217A-492E-B48F-E0E6EB877224}" type="datetimeFigureOut">
              <a:rPr lang="en-IN" smtClean="0"/>
              <a:t>07-03-2024</a:t>
            </a:fld>
            <a:endParaRPr lang="en-IN"/>
          </a:p>
        </p:txBody>
      </p:sp>
      <p:sp>
        <p:nvSpPr>
          <p:cNvPr id="5" name="Footer Placeholder 4">
            <a:extLst>
              <a:ext uri="{FF2B5EF4-FFF2-40B4-BE49-F238E27FC236}">
                <a16:creationId xmlns:a16="http://schemas.microsoft.com/office/drawing/2014/main" id="{9D8E79C3-0B11-2A93-2F0D-45CC45E329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82948-B508-8483-C360-82407CEAD83C}"/>
              </a:ext>
            </a:extLst>
          </p:cNvPr>
          <p:cNvSpPr>
            <a:spLocks noGrp="1"/>
          </p:cNvSpPr>
          <p:nvPr>
            <p:ph type="sldNum" sz="quarter" idx="12"/>
          </p:nvPr>
        </p:nvSpPr>
        <p:spPr/>
        <p:txBody>
          <a:bodyPr/>
          <a:lstStyle/>
          <a:p>
            <a:fld id="{CA629AAA-B158-4CDD-8AF5-2A1172F615C3}" type="slidenum">
              <a:rPr lang="en-IN" smtClean="0"/>
              <a:t>‹#›</a:t>
            </a:fld>
            <a:endParaRPr lang="en-IN"/>
          </a:p>
        </p:txBody>
      </p:sp>
    </p:spTree>
    <p:extLst>
      <p:ext uri="{BB962C8B-B14F-4D97-AF65-F5344CB8AC3E}">
        <p14:creationId xmlns:p14="http://schemas.microsoft.com/office/powerpoint/2010/main" val="409474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3AE8A-19EC-1B2C-4BC1-E4A987EC6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118AE6-F62B-5586-ED77-0542F8DE45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7C8617-B0C3-BDB5-7386-8C8465CAF646}"/>
              </a:ext>
            </a:extLst>
          </p:cNvPr>
          <p:cNvSpPr>
            <a:spLocks noGrp="1"/>
          </p:cNvSpPr>
          <p:nvPr>
            <p:ph type="dt" sz="half" idx="10"/>
          </p:nvPr>
        </p:nvSpPr>
        <p:spPr/>
        <p:txBody>
          <a:bodyPr/>
          <a:lstStyle/>
          <a:p>
            <a:fld id="{A85803D8-217A-492E-B48F-E0E6EB877224}" type="datetimeFigureOut">
              <a:rPr lang="en-IN" smtClean="0"/>
              <a:t>07-03-2024</a:t>
            </a:fld>
            <a:endParaRPr lang="en-IN"/>
          </a:p>
        </p:txBody>
      </p:sp>
      <p:sp>
        <p:nvSpPr>
          <p:cNvPr id="5" name="Footer Placeholder 4">
            <a:extLst>
              <a:ext uri="{FF2B5EF4-FFF2-40B4-BE49-F238E27FC236}">
                <a16:creationId xmlns:a16="http://schemas.microsoft.com/office/drawing/2014/main" id="{3CF3CFE0-7A8D-66D3-46A1-1572BAD2C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A34011-AB0F-1B48-8E32-763AA7AC44F2}"/>
              </a:ext>
            </a:extLst>
          </p:cNvPr>
          <p:cNvSpPr>
            <a:spLocks noGrp="1"/>
          </p:cNvSpPr>
          <p:nvPr>
            <p:ph type="sldNum" sz="quarter" idx="12"/>
          </p:nvPr>
        </p:nvSpPr>
        <p:spPr/>
        <p:txBody>
          <a:bodyPr/>
          <a:lstStyle/>
          <a:p>
            <a:fld id="{CA629AAA-B158-4CDD-8AF5-2A1172F615C3}" type="slidenum">
              <a:rPr lang="en-IN" smtClean="0"/>
              <a:t>‹#›</a:t>
            </a:fld>
            <a:endParaRPr lang="en-IN"/>
          </a:p>
        </p:txBody>
      </p:sp>
    </p:spTree>
    <p:extLst>
      <p:ext uri="{BB962C8B-B14F-4D97-AF65-F5344CB8AC3E}">
        <p14:creationId xmlns:p14="http://schemas.microsoft.com/office/powerpoint/2010/main" val="55284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3910-ADC1-4670-7AA5-F906359377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B99187-6ABD-FD00-3E2B-0766BAAD1D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8B715E-393C-3729-535C-33504E860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39B937-07C9-6D61-F14D-64113353BBE8}"/>
              </a:ext>
            </a:extLst>
          </p:cNvPr>
          <p:cNvSpPr>
            <a:spLocks noGrp="1"/>
          </p:cNvSpPr>
          <p:nvPr>
            <p:ph type="dt" sz="half" idx="10"/>
          </p:nvPr>
        </p:nvSpPr>
        <p:spPr/>
        <p:txBody>
          <a:bodyPr/>
          <a:lstStyle/>
          <a:p>
            <a:fld id="{A85803D8-217A-492E-B48F-E0E6EB877224}" type="datetimeFigureOut">
              <a:rPr lang="en-IN" smtClean="0"/>
              <a:t>07-03-2024</a:t>
            </a:fld>
            <a:endParaRPr lang="en-IN"/>
          </a:p>
        </p:txBody>
      </p:sp>
      <p:sp>
        <p:nvSpPr>
          <p:cNvPr id="6" name="Footer Placeholder 5">
            <a:extLst>
              <a:ext uri="{FF2B5EF4-FFF2-40B4-BE49-F238E27FC236}">
                <a16:creationId xmlns:a16="http://schemas.microsoft.com/office/drawing/2014/main" id="{818B34A6-B471-1C5C-524A-C627CCBD8F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EA4F4A-5207-0FCE-FE2C-DD1A725CFB9F}"/>
              </a:ext>
            </a:extLst>
          </p:cNvPr>
          <p:cNvSpPr>
            <a:spLocks noGrp="1"/>
          </p:cNvSpPr>
          <p:nvPr>
            <p:ph type="sldNum" sz="quarter" idx="12"/>
          </p:nvPr>
        </p:nvSpPr>
        <p:spPr/>
        <p:txBody>
          <a:bodyPr/>
          <a:lstStyle/>
          <a:p>
            <a:fld id="{CA629AAA-B158-4CDD-8AF5-2A1172F615C3}" type="slidenum">
              <a:rPr lang="en-IN" smtClean="0"/>
              <a:t>‹#›</a:t>
            </a:fld>
            <a:endParaRPr lang="en-IN"/>
          </a:p>
        </p:txBody>
      </p:sp>
    </p:spTree>
    <p:extLst>
      <p:ext uri="{BB962C8B-B14F-4D97-AF65-F5344CB8AC3E}">
        <p14:creationId xmlns:p14="http://schemas.microsoft.com/office/powerpoint/2010/main" val="54378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4C35-0512-A2A1-930E-0435273200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6C0CE9-127A-E9BC-C42D-9C07C85F9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445793-EED3-28F7-5934-3729A532AE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42F269-062C-DB38-2C36-DA892A7CF9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09C895-D256-F5E7-BFE1-23DD57BBE3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3149A6-C975-8DC6-C364-475893BEC58A}"/>
              </a:ext>
            </a:extLst>
          </p:cNvPr>
          <p:cNvSpPr>
            <a:spLocks noGrp="1"/>
          </p:cNvSpPr>
          <p:nvPr>
            <p:ph type="dt" sz="half" idx="10"/>
          </p:nvPr>
        </p:nvSpPr>
        <p:spPr/>
        <p:txBody>
          <a:bodyPr/>
          <a:lstStyle/>
          <a:p>
            <a:fld id="{A85803D8-217A-492E-B48F-E0E6EB877224}" type="datetimeFigureOut">
              <a:rPr lang="en-IN" smtClean="0"/>
              <a:t>07-03-2024</a:t>
            </a:fld>
            <a:endParaRPr lang="en-IN"/>
          </a:p>
        </p:txBody>
      </p:sp>
      <p:sp>
        <p:nvSpPr>
          <p:cNvPr id="8" name="Footer Placeholder 7">
            <a:extLst>
              <a:ext uri="{FF2B5EF4-FFF2-40B4-BE49-F238E27FC236}">
                <a16:creationId xmlns:a16="http://schemas.microsoft.com/office/drawing/2014/main" id="{84838689-88D3-C054-8166-962C4AE7CB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FE56CF-C6F8-73B8-BBC3-D6041655A874}"/>
              </a:ext>
            </a:extLst>
          </p:cNvPr>
          <p:cNvSpPr>
            <a:spLocks noGrp="1"/>
          </p:cNvSpPr>
          <p:nvPr>
            <p:ph type="sldNum" sz="quarter" idx="12"/>
          </p:nvPr>
        </p:nvSpPr>
        <p:spPr/>
        <p:txBody>
          <a:bodyPr/>
          <a:lstStyle/>
          <a:p>
            <a:fld id="{CA629AAA-B158-4CDD-8AF5-2A1172F615C3}" type="slidenum">
              <a:rPr lang="en-IN" smtClean="0"/>
              <a:t>‹#›</a:t>
            </a:fld>
            <a:endParaRPr lang="en-IN"/>
          </a:p>
        </p:txBody>
      </p:sp>
    </p:spTree>
    <p:extLst>
      <p:ext uri="{BB962C8B-B14F-4D97-AF65-F5344CB8AC3E}">
        <p14:creationId xmlns:p14="http://schemas.microsoft.com/office/powerpoint/2010/main" val="229569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2CA2-FF2C-B2F6-1729-CF70642C03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C2EBFF-FEEC-AFBD-55CA-ED358EFD382C}"/>
              </a:ext>
            </a:extLst>
          </p:cNvPr>
          <p:cNvSpPr>
            <a:spLocks noGrp="1"/>
          </p:cNvSpPr>
          <p:nvPr>
            <p:ph type="dt" sz="half" idx="10"/>
          </p:nvPr>
        </p:nvSpPr>
        <p:spPr/>
        <p:txBody>
          <a:bodyPr/>
          <a:lstStyle/>
          <a:p>
            <a:fld id="{A85803D8-217A-492E-B48F-E0E6EB877224}" type="datetimeFigureOut">
              <a:rPr lang="en-IN" smtClean="0"/>
              <a:t>07-03-2024</a:t>
            </a:fld>
            <a:endParaRPr lang="en-IN"/>
          </a:p>
        </p:txBody>
      </p:sp>
      <p:sp>
        <p:nvSpPr>
          <p:cNvPr id="4" name="Footer Placeholder 3">
            <a:extLst>
              <a:ext uri="{FF2B5EF4-FFF2-40B4-BE49-F238E27FC236}">
                <a16:creationId xmlns:a16="http://schemas.microsoft.com/office/drawing/2014/main" id="{804C8367-1D67-109F-DF13-9B456C7982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493CEF-6677-877A-A9D3-D110D5F4AF91}"/>
              </a:ext>
            </a:extLst>
          </p:cNvPr>
          <p:cNvSpPr>
            <a:spLocks noGrp="1"/>
          </p:cNvSpPr>
          <p:nvPr>
            <p:ph type="sldNum" sz="quarter" idx="12"/>
          </p:nvPr>
        </p:nvSpPr>
        <p:spPr/>
        <p:txBody>
          <a:bodyPr/>
          <a:lstStyle/>
          <a:p>
            <a:fld id="{CA629AAA-B158-4CDD-8AF5-2A1172F615C3}" type="slidenum">
              <a:rPr lang="en-IN" smtClean="0"/>
              <a:t>‹#›</a:t>
            </a:fld>
            <a:endParaRPr lang="en-IN"/>
          </a:p>
        </p:txBody>
      </p:sp>
    </p:spTree>
    <p:extLst>
      <p:ext uri="{BB962C8B-B14F-4D97-AF65-F5344CB8AC3E}">
        <p14:creationId xmlns:p14="http://schemas.microsoft.com/office/powerpoint/2010/main" val="19809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71B6F6-022A-3D11-36CE-1D3F0DDCD2EE}"/>
              </a:ext>
            </a:extLst>
          </p:cNvPr>
          <p:cNvSpPr>
            <a:spLocks noGrp="1"/>
          </p:cNvSpPr>
          <p:nvPr>
            <p:ph type="dt" sz="half" idx="10"/>
          </p:nvPr>
        </p:nvSpPr>
        <p:spPr/>
        <p:txBody>
          <a:bodyPr/>
          <a:lstStyle/>
          <a:p>
            <a:fld id="{A85803D8-217A-492E-B48F-E0E6EB877224}" type="datetimeFigureOut">
              <a:rPr lang="en-IN" smtClean="0"/>
              <a:t>07-03-2024</a:t>
            </a:fld>
            <a:endParaRPr lang="en-IN"/>
          </a:p>
        </p:txBody>
      </p:sp>
      <p:sp>
        <p:nvSpPr>
          <p:cNvPr id="3" name="Footer Placeholder 2">
            <a:extLst>
              <a:ext uri="{FF2B5EF4-FFF2-40B4-BE49-F238E27FC236}">
                <a16:creationId xmlns:a16="http://schemas.microsoft.com/office/drawing/2014/main" id="{C4C82FA9-7523-D5E1-9F14-B69180DF1C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66A2D9-8512-7465-03A7-3266D8D38A10}"/>
              </a:ext>
            </a:extLst>
          </p:cNvPr>
          <p:cNvSpPr>
            <a:spLocks noGrp="1"/>
          </p:cNvSpPr>
          <p:nvPr>
            <p:ph type="sldNum" sz="quarter" idx="12"/>
          </p:nvPr>
        </p:nvSpPr>
        <p:spPr/>
        <p:txBody>
          <a:bodyPr/>
          <a:lstStyle/>
          <a:p>
            <a:fld id="{CA629AAA-B158-4CDD-8AF5-2A1172F615C3}" type="slidenum">
              <a:rPr lang="en-IN" smtClean="0"/>
              <a:t>‹#›</a:t>
            </a:fld>
            <a:endParaRPr lang="en-IN"/>
          </a:p>
        </p:txBody>
      </p:sp>
    </p:spTree>
    <p:extLst>
      <p:ext uri="{BB962C8B-B14F-4D97-AF65-F5344CB8AC3E}">
        <p14:creationId xmlns:p14="http://schemas.microsoft.com/office/powerpoint/2010/main" val="3905016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806B-E3FD-4560-38C3-DA4535F32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D06FB4-8BAD-D3EF-4E74-B2BEDE51A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3D39EA-2C6C-57A7-5853-ED9F10D6D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34BBA-2CF0-8FFC-85F5-B5C4700CC44B}"/>
              </a:ext>
            </a:extLst>
          </p:cNvPr>
          <p:cNvSpPr>
            <a:spLocks noGrp="1"/>
          </p:cNvSpPr>
          <p:nvPr>
            <p:ph type="dt" sz="half" idx="10"/>
          </p:nvPr>
        </p:nvSpPr>
        <p:spPr/>
        <p:txBody>
          <a:bodyPr/>
          <a:lstStyle/>
          <a:p>
            <a:fld id="{A85803D8-217A-492E-B48F-E0E6EB877224}" type="datetimeFigureOut">
              <a:rPr lang="en-IN" smtClean="0"/>
              <a:t>07-03-2024</a:t>
            </a:fld>
            <a:endParaRPr lang="en-IN"/>
          </a:p>
        </p:txBody>
      </p:sp>
      <p:sp>
        <p:nvSpPr>
          <p:cNvPr id="6" name="Footer Placeholder 5">
            <a:extLst>
              <a:ext uri="{FF2B5EF4-FFF2-40B4-BE49-F238E27FC236}">
                <a16:creationId xmlns:a16="http://schemas.microsoft.com/office/drawing/2014/main" id="{DD9644CB-419E-9192-E3A7-8B9C475CF3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310E8-CC78-B965-8FCA-10607509E8A0}"/>
              </a:ext>
            </a:extLst>
          </p:cNvPr>
          <p:cNvSpPr>
            <a:spLocks noGrp="1"/>
          </p:cNvSpPr>
          <p:nvPr>
            <p:ph type="sldNum" sz="quarter" idx="12"/>
          </p:nvPr>
        </p:nvSpPr>
        <p:spPr/>
        <p:txBody>
          <a:bodyPr/>
          <a:lstStyle/>
          <a:p>
            <a:fld id="{CA629AAA-B158-4CDD-8AF5-2A1172F615C3}" type="slidenum">
              <a:rPr lang="en-IN" smtClean="0"/>
              <a:t>‹#›</a:t>
            </a:fld>
            <a:endParaRPr lang="en-IN"/>
          </a:p>
        </p:txBody>
      </p:sp>
    </p:spTree>
    <p:extLst>
      <p:ext uri="{BB962C8B-B14F-4D97-AF65-F5344CB8AC3E}">
        <p14:creationId xmlns:p14="http://schemas.microsoft.com/office/powerpoint/2010/main" val="1383625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673E-5DAD-BEE6-C8A7-D726E047B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BEA15F-5B8F-0D05-9A99-E72A960CD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813B24-C31D-91C6-9CCC-CD335512F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1D0634-5CEB-77A3-66CE-AE6CF0B427CB}"/>
              </a:ext>
            </a:extLst>
          </p:cNvPr>
          <p:cNvSpPr>
            <a:spLocks noGrp="1"/>
          </p:cNvSpPr>
          <p:nvPr>
            <p:ph type="dt" sz="half" idx="10"/>
          </p:nvPr>
        </p:nvSpPr>
        <p:spPr/>
        <p:txBody>
          <a:bodyPr/>
          <a:lstStyle/>
          <a:p>
            <a:fld id="{A85803D8-217A-492E-B48F-E0E6EB877224}" type="datetimeFigureOut">
              <a:rPr lang="en-IN" smtClean="0"/>
              <a:t>07-03-2024</a:t>
            </a:fld>
            <a:endParaRPr lang="en-IN"/>
          </a:p>
        </p:txBody>
      </p:sp>
      <p:sp>
        <p:nvSpPr>
          <p:cNvPr id="6" name="Footer Placeholder 5">
            <a:extLst>
              <a:ext uri="{FF2B5EF4-FFF2-40B4-BE49-F238E27FC236}">
                <a16:creationId xmlns:a16="http://schemas.microsoft.com/office/drawing/2014/main" id="{76434E3B-5414-4E00-6758-B8F80220AB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A27930-54C4-3E19-EA4A-5914AA1CE78D}"/>
              </a:ext>
            </a:extLst>
          </p:cNvPr>
          <p:cNvSpPr>
            <a:spLocks noGrp="1"/>
          </p:cNvSpPr>
          <p:nvPr>
            <p:ph type="sldNum" sz="quarter" idx="12"/>
          </p:nvPr>
        </p:nvSpPr>
        <p:spPr/>
        <p:txBody>
          <a:bodyPr/>
          <a:lstStyle/>
          <a:p>
            <a:fld id="{CA629AAA-B158-4CDD-8AF5-2A1172F615C3}" type="slidenum">
              <a:rPr lang="en-IN" smtClean="0"/>
              <a:t>‹#›</a:t>
            </a:fld>
            <a:endParaRPr lang="en-IN"/>
          </a:p>
        </p:txBody>
      </p:sp>
    </p:spTree>
    <p:extLst>
      <p:ext uri="{BB962C8B-B14F-4D97-AF65-F5344CB8AC3E}">
        <p14:creationId xmlns:p14="http://schemas.microsoft.com/office/powerpoint/2010/main" val="169117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59752D-8A82-DD7F-0D93-F85B7A7FC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386A8F-C77B-4C1B-BF7A-A491DC6C1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EEB0B7-149C-FE12-5B1B-536DCFDF62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803D8-217A-492E-B48F-E0E6EB877224}" type="datetimeFigureOut">
              <a:rPr lang="en-IN" smtClean="0"/>
              <a:t>07-03-2024</a:t>
            </a:fld>
            <a:endParaRPr lang="en-IN"/>
          </a:p>
        </p:txBody>
      </p:sp>
      <p:sp>
        <p:nvSpPr>
          <p:cNvPr id="5" name="Footer Placeholder 4">
            <a:extLst>
              <a:ext uri="{FF2B5EF4-FFF2-40B4-BE49-F238E27FC236}">
                <a16:creationId xmlns:a16="http://schemas.microsoft.com/office/drawing/2014/main" id="{07E439DE-6D8B-5017-BC8D-2EE23AB6A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23F078-F5B1-B001-DC02-41137387E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29AAA-B158-4CDD-8AF5-2A1172F615C3}" type="slidenum">
              <a:rPr lang="en-IN" smtClean="0"/>
              <a:t>‹#›</a:t>
            </a:fld>
            <a:endParaRPr lang="en-IN"/>
          </a:p>
        </p:txBody>
      </p:sp>
    </p:spTree>
    <p:extLst>
      <p:ext uri="{BB962C8B-B14F-4D97-AF65-F5344CB8AC3E}">
        <p14:creationId xmlns:p14="http://schemas.microsoft.com/office/powerpoint/2010/main" val="4022261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E9318B-25D3-B17A-BD10-7D32981FF7D8}"/>
              </a:ext>
            </a:extLst>
          </p:cNvPr>
          <p:cNvSpPr txBox="1"/>
          <p:nvPr/>
        </p:nvSpPr>
        <p:spPr>
          <a:xfrm>
            <a:off x="1978090" y="405278"/>
            <a:ext cx="7615490" cy="1077218"/>
          </a:xfrm>
          <a:prstGeom prst="rect">
            <a:avLst/>
          </a:prstGeom>
          <a:blipFill>
            <a:blip r:embed="rId2"/>
            <a:tile tx="0" ty="0" sx="100000" sy="100000" flip="none" algn="tl"/>
          </a:blip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Department of Aerospace Engineering</a:t>
            </a:r>
          </a:p>
          <a:p>
            <a:pPr algn="ctr"/>
            <a:r>
              <a:rPr lang="en-IN" sz="3200" b="1" dirty="0">
                <a:latin typeface="Times New Roman" panose="02020603050405020304" pitchFamily="18" charset="0"/>
                <a:cs typeface="Times New Roman" panose="02020603050405020304" pitchFamily="18" charset="0"/>
              </a:rPr>
              <a:t>Division of Avionics</a:t>
            </a:r>
          </a:p>
        </p:txBody>
      </p:sp>
      <p:pic>
        <p:nvPicPr>
          <p:cNvPr id="1026" name="Picture 2" descr="AU-FRG Institute for CAD/CAM - Anna University Chennai">
            <a:extLst>
              <a:ext uri="{FF2B5EF4-FFF2-40B4-BE49-F238E27FC236}">
                <a16:creationId xmlns:a16="http://schemas.microsoft.com/office/drawing/2014/main" id="{B918B835-DD0D-259F-D96F-B917E1D710A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148" y="113106"/>
            <a:ext cx="1512328" cy="15632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E34282F-7D1C-ABA7-1436-AA6E67EFB4C3}"/>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8570" t="19899" r="4200" b="21948"/>
          <a:stretch/>
        </p:blipFill>
        <p:spPr>
          <a:xfrm>
            <a:off x="9593580" y="0"/>
            <a:ext cx="2514600" cy="1676400"/>
          </a:xfrm>
          <a:prstGeom prst="rect">
            <a:avLst/>
          </a:prstGeom>
        </p:spPr>
      </p:pic>
      <p:sp>
        <p:nvSpPr>
          <p:cNvPr id="9" name="Title 8">
            <a:extLst>
              <a:ext uri="{FF2B5EF4-FFF2-40B4-BE49-F238E27FC236}">
                <a16:creationId xmlns:a16="http://schemas.microsoft.com/office/drawing/2014/main" id="{F3D84699-E432-6260-E25E-EED93ECD6946}"/>
              </a:ext>
            </a:extLst>
          </p:cNvPr>
          <p:cNvSpPr>
            <a:spLocks noGrp="1"/>
          </p:cNvSpPr>
          <p:nvPr>
            <p:ph type="ctrTitle"/>
          </p:nvPr>
        </p:nvSpPr>
        <p:spPr>
          <a:xfrm>
            <a:off x="1706880" y="1135520"/>
            <a:ext cx="8294370" cy="1267922"/>
          </a:xfrm>
        </p:spPr>
        <p:txBody>
          <a:bodyPr>
            <a:normAutofit/>
          </a:bodyPr>
          <a:lstStyle/>
          <a:p>
            <a:r>
              <a:rPr lang="en-IN" sz="2800" dirty="0">
                <a:latin typeface="Times New Roman" panose="02020603050405020304" pitchFamily="18" charset="0"/>
                <a:cs typeface="Times New Roman" panose="02020603050405020304" pitchFamily="18" charset="0"/>
              </a:rPr>
              <a:t>DISSERTATION -</a:t>
            </a:r>
            <a:r>
              <a:rPr lang="en-IN" sz="2800" dirty="0"/>
              <a:t> </a:t>
            </a:r>
            <a:r>
              <a:rPr lang="en-IN" sz="2800" dirty="0">
                <a:latin typeface="Times New Roman" panose="02020603050405020304" pitchFamily="18" charset="0"/>
                <a:cs typeface="Times New Roman" panose="02020603050405020304" pitchFamily="18" charset="0"/>
              </a:rPr>
              <a:t>Ⅱ </a:t>
            </a:r>
            <a:r>
              <a:rPr lang="en-IN" sz="2800">
                <a:latin typeface="Times New Roman" panose="02020603050405020304" pitchFamily="18" charset="0"/>
                <a:cs typeface="Times New Roman" panose="02020603050405020304" pitchFamily="18" charset="0"/>
              </a:rPr>
              <a:t>/ AV5411</a:t>
            </a:r>
            <a:r>
              <a:rPr lang="en-IN" sz="360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REVIEW - Ⅰ</a:t>
            </a:r>
            <a:endParaRPr lang="en-IN" sz="3600" dirty="0"/>
          </a:p>
        </p:txBody>
      </p:sp>
      <p:sp>
        <p:nvSpPr>
          <p:cNvPr id="10" name="TextBox 9">
            <a:extLst>
              <a:ext uri="{FF2B5EF4-FFF2-40B4-BE49-F238E27FC236}">
                <a16:creationId xmlns:a16="http://schemas.microsoft.com/office/drawing/2014/main" id="{3CA19B1F-D178-7EA9-256A-9B5797048EB3}"/>
              </a:ext>
            </a:extLst>
          </p:cNvPr>
          <p:cNvSpPr txBox="1"/>
          <p:nvPr/>
        </p:nvSpPr>
        <p:spPr>
          <a:xfrm>
            <a:off x="941312" y="4336941"/>
            <a:ext cx="3322320" cy="181588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Presented by </a:t>
            </a:r>
          </a:p>
          <a:p>
            <a:r>
              <a:rPr lang="en-IN" sz="2800" b="1" dirty="0">
                <a:latin typeface="Times New Roman" panose="02020603050405020304" pitchFamily="18" charset="0"/>
                <a:cs typeface="Times New Roman" panose="02020603050405020304" pitchFamily="18" charset="0"/>
              </a:rPr>
              <a:t>Karukkuvel Raj D </a:t>
            </a:r>
            <a:r>
              <a:rPr lang="en-IN" sz="2800" dirty="0">
                <a:latin typeface="Times New Roman" panose="02020603050405020304" pitchFamily="18" charset="0"/>
                <a:cs typeface="Times New Roman" panose="02020603050405020304" pitchFamily="18" charset="0"/>
              </a:rPr>
              <a:t>(2022603003)</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M.E (Avionics)</a:t>
            </a:r>
          </a:p>
        </p:txBody>
      </p:sp>
      <p:sp>
        <p:nvSpPr>
          <p:cNvPr id="11" name="TextBox 10">
            <a:extLst>
              <a:ext uri="{FF2B5EF4-FFF2-40B4-BE49-F238E27FC236}">
                <a16:creationId xmlns:a16="http://schemas.microsoft.com/office/drawing/2014/main" id="{B48DEB43-FE67-06EA-E29D-D2DD23DE6AD1}"/>
              </a:ext>
            </a:extLst>
          </p:cNvPr>
          <p:cNvSpPr txBox="1"/>
          <p:nvPr/>
        </p:nvSpPr>
        <p:spPr>
          <a:xfrm>
            <a:off x="7032089" y="4387898"/>
            <a:ext cx="5303520" cy="2246769"/>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Under the Guidance of </a:t>
            </a:r>
          </a:p>
          <a:p>
            <a:r>
              <a:rPr lang="en-IN" sz="2800" b="1" dirty="0" err="1">
                <a:latin typeface="Times New Roman" panose="02020603050405020304" pitchFamily="18" charset="0"/>
                <a:cs typeface="Times New Roman" panose="02020603050405020304" pitchFamily="18" charset="0"/>
              </a:rPr>
              <a:t>Dr.Anit</a:t>
            </a:r>
            <a:r>
              <a:rPr lang="en-GB" sz="2800" b="1" dirty="0">
                <a:latin typeface="Times New Roman" panose="02020603050405020304" pitchFamily="18" charset="0"/>
                <a:cs typeface="Times New Roman" panose="02020603050405020304" pitchFamily="18" charset="0"/>
              </a:rPr>
              <a:t>ha</a:t>
            </a:r>
            <a:r>
              <a:rPr lang="en-IN" sz="2800" b="1" dirty="0">
                <a:latin typeface="Times New Roman" panose="02020603050405020304" pitchFamily="18" charset="0"/>
                <a:cs typeface="Times New Roman" panose="02020603050405020304" pitchFamily="18" charset="0"/>
              </a:rPr>
              <a:t> G</a:t>
            </a:r>
          </a:p>
          <a:p>
            <a:r>
              <a:rPr lang="en-IN" sz="2800" dirty="0">
                <a:latin typeface="Times New Roman" panose="02020603050405020304" pitchFamily="18" charset="0"/>
                <a:cs typeface="Times New Roman" panose="02020603050405020304" pitchFamily="18" charset="0"/>
              </a:rPr>
              <a:t>Professor</a:t>
            </a:r>
            <a:r>
              <a:rPr lang="en-GB" sz="2800" dirty="0">
                <a:latin typeface="Times New Roman" panose="02020603050405020304" pitchFamily="18" charset="0"/>
                <a:cs typeface="Times New Roman" panose="02020603050405020304" pitchFamily="18" charset="0"/>
              </a:rPr>
              <a:t>,</a:t>
            </a:r>
          </a:p>
          <a:p>
            <a:r>
              <a:rPr lang="en-GB" sz="2800" dirty="0">
                <a:latin typeface="Times New Roman" panose="02020603050405020304" pitchFamily="18" charset="0"/>
                <a:cs typeface="Times New Roman" panose="02020603050405020304" pitchFamily="18" charset="0"/>
              </a:rPr>
              <a:t>Division of Avionics,</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Dept of Aerospace Engineering</a:t>
            </a:r>
            <a:r>
              <a:rPr lang="en-GB"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ECD6955C-40D0-3BCB-9DF0-B29A099C8156}"/>
              </a:ext>
            </a:extLst>
          </p:cNvPr>
          <p:cNvSpPr/>
          <p:nvPr/>
        </p:nvSpPr>
        <p:spPr>
          <a:xfrm>
            <a:off x="1586205" y="2705180"/>
            <a:ext cx="9358604" cy="1299452"/>
          </a:xfrm>
          <a:prstGeom prst="roundRect">
            <a:avLst/>
          </a:prstGeom>
          <a:solidFill>
            <a:schemeClr val="bg2">
              <a:lumMod val="9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1" kern="100" dirty="0">
                <a:solidFill>
                  <a:schemeClr val="tx1"/>
                </a:solidFill>
                <a:latin typeface="Times New Roman" panose="02020603050405020304" pitchFamily="18" charset="0"/>
                <a:ea typeface="Times New Roman" panose="02020603050405020304" pitchFamily="18" charset="0"/>
                <a:cs typeface="Latha" panose="020B0604020202020204" pitchFamily="34" charset="0"/>
              </a:rPr>
              <a:t>DESIGN OF LQR CONTROLLER FOR  QUADCOPTER</a:t>
            </a:r>
            <a:endParaRPr lang="en-IN" sz="2800" kern="100" dirty="0">
              <a:solidFill>
                <a:schemeClr val="tx1"/>
              </a:solidFill>
              <a:effectLst/>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194342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F0E43-4F30-1564-7B5B-212ABE4FB6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8A96F7-A171-5D25-A331-BCA0EC05223A}"/>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D2533C3F-DCD0-2E77-C554-04BC5C708959}"/>
              </a:ext>
            </a:extLst>
          </p:cNvPr>
          <p:cNvSpPr>
            <a:spLocks noGrp="1"/>
          </p:cNvSpPr>
          <p:nvPr>
            <p:ph idx="1"/>
          </p:nvPr>
        </p:nvSpPr>
        <p:spPr>
          <a:xfrm>
            <a:off x="0" y="1096328"/>
            <a:ext cx="11963400" cy="5562600"/>
          </a:xfrm>
        </p:spPr>
        <p:txBody>
          <a:bodyPr>
            <a:normAutofit/>
          </a:bodyPr>
          <a:lstStyle/>
          <a:p>
            <a:pPr marL="800100" indent="-342900" algn="just">
              <a:lnSpc>
                <a:spcPct val="150000"/>
              </a:lnSpc>
            </a:pPr>
            <a:endParaRPr lang="en-IN" sz="2200" kern="100" dirty="0">
              <a:effectLst/>
              <a:latin typeface="Calibri" panose="020F0502020204030204" pitchFamily="34" charset="0"/>
              <a:ea typeface="Times New Roman" panose="02020603050405020304" pitchFamily="18" charset="0"/>
              <a:cs typeface="Latha" panose="020B0604020202020204" pitchFamily="34" charset="0"/>
            </a:endParaRPr>
          </a:p>
          <a:p>
            <a:pPr marL="0" indent="0">
              <a:buNone/>
            </a:pPr>
            <a:endParaRPr lang="en-IN" dirty="0"/>
          </a:p>
        </p:txBody>
      </p:sp>
      <p:sp>
        <p:nvSpPr>
          <p:cNvPr id="4" name="Slide Number Placeholder 3">
            <a:extLst>
              <a:ext uri="{FF2B5EF4-FFF2-40B4-BE49-F238E27FC236}">
                <a16:creationId xmlns:a16="http://schemas.microsoft.com/office/drawing/2014/main" id="{45BE946C-B4C0-DD9F-8465-EB54481A9840}"/>
              </a:ext>
            </a:extLst>
          </p:cNvPr>
          <p:cNvSpPr>
            <a:spLocks noGrp="1"/>
          </p:cNvSpPr>
          <p:nvPr>
            <p:ph type="sldNum" sz="quarter" idx="12"/>
          </p:nvPr>
        </p:nvSpPr>
        <p:spPr/>
        <p:txBody>
          <a:bodyPr/>
          <a:lstStyle/>
          <a:p>
            <a:fld id="{D5B1A13D-2889-4D87-98A2-A89E87931D62}" type="slidenum">
              <a:rPr lang="en-IN" smtClean="0"/>
              <a:t>10</a:t>
            </a:fld>
            <a:endParaRPr lang="en-IN"/>
          </a:p>
        </p:txBody>
      </p:sp>
      <p:graphicFrame>
        <p:nvGraphicFramePr>
          <p:cNvPr id="6" name="Table 5">
            <a:extLst>
              <a:ext uri="{FF2B5EF4-FFF2-40B4-BE49-F238E27FC236}">
                <a16:creationId xmlns:a16="http://schemas.microsoft.com/office/drawing/2014/main" id="{8114D864-88E6-913C-699F-B015522E7A74}"/>
              </a:ext>
            </a:extLst>
          </p:cNvPr>
          <p:cNvGraphicFramePr>
            <a:graphicFrameLocks noGrp="1"/>
          </p:cNvGraphicFramePr>
          <p:nvPr>
            <p:extLst>
              <p:ext uri="{D42A27DB-BD31-4B8C-83A1-F6EECF244321}">
                <p14:modId xmlns:p14="http://schemas.microsoft.com/office/powerpoint/2010/main" val="2657142385"/>
              </p:ext>
            </p:extLst>
          </p:nvPr>
        </p:nvGraphicFramePr>
        <p:xfrm>
          <a:off x="522514" y="1290402"/>
          <a:ext cx="11084766" cy="4661511"/>
        </p:xfrm>
        <a:graphic>
          <a:graphicData uri="http://schemas.openxmlformats.org/drawingml/2006/table">
            <a:tbl>
              <a:tblPr firstRow="1" bandRow="1">
                <a:tableStyleId>{5C22544A-7EE6-4342-B048-85BDC9FD1C3A}</a:tableStyleId>
              </a:tblPr>
              <a:tblGrid>
                <a:gridCol w="641268">
                  <a:extLst>
                    <a:ext uri="{9D8B030D-6E8A-4147-A177-3AD203B41FA5}">
                      <a16:colId xmlns:a16="http://schemas.microsoft.com/office/drawing/2014/main" val="2673164797"/>
                    </a:ext>
                  </a:extLst>
                </a:gridCol>
                <a:gridCol w="1363287">
                  <a:extLst>
                    <a:ext uri="{9D8B030D-6E8A-4147-A177-3AD203B41FA5}">
                      <a16:colId xmlns:a16="http://schemas.microsoft.com/office/drawing/2014/main" val="565545029"/>
                    </a:ext>
                  </a:extLst>
                </a:gridCol>
                <a:gridCol w="1845426">
                  <a:extLst>
                    <a:ext uri="{9D8B030D-6E8A-4147-A177-3AD203B41FA5}">
                      <a16:colId xmlns:a16="http://schemas.microsoft.com/office/drawing/2014/main" val="1086686723"/>
                    </a:ext>
                  </a:extLst>
                </a:gridCol>
                <a:gridCol w="1629294">
                  <a:extLst>
                    <a:ext uri="{9D8B030D-6E8A-4147-A177-3AD203B41FA5}">
                      <a16:colId xmlns:a16="http://schemas.microsoft.com/office/drawing/2014/main" val="2262418841"/>
                    </a:ext>
                  </a:extLst>
                </a:gridCol>
                <a:gridCol w="5605491">
                  <a:extLst>
                    <a:ext uri="{9D8B030D-6E8A-4147-A177-3AD203B41FA5}">
                      <a16:colId xmlns:a16="http://schemas.microsoft.com/office/drawing/2014/main" val="3232570746"/>
                    </a:ext>
                  </a:extLst>
                </a:gridCol>
              </a:tblGrid>
              <a:tr h="455271">
                <a:tc>
                  <a:txBody>
                    <a:bodyPr/>
                    <a:lstStyle/>
                    <a:p>
                      <a:r>
                        <a:rPr lang="en-IN" dirty="0" err="1"/>
                        <a:t>S.No</a:t>
                      </a:r>
                      <a:endParaRPr lang="en-IN" dirty="0"/>
                    </a:p>
                  </a:txBody>
                  <a:tcPr/>
                </a:tc>
                <a:tc>
                  <a:txBody>
                    <a:bodyPr/>
                    <a:lstStyle/>
                    <a:p>
                      <a:pPr algn="ctr"/>
                      <a:r>
                        <a:rPr lang="en-IN" dirty="0"/>
                        <a:t>Author </a:t>
                      </a:r>
                    </a:p>
                  </a:txBody>
                  <a:tcPr/>
                </a:tc>
                <a:tc>
                  <a:txBody>
                    <a:bodyPr/>
                    <a:lstStyle/>
                    <a:p>
                      <a:pPr algn="ctr"/>
                      <a:r>
                        <a:rPr lang="en-IN" dirty="0"/>
                        <a:t>Title</a:t>
                      </a:r>
                    </a:p>
                  </a:txBody>
                  <a:tcPr/>
                </a:tc>
                <a:tc>
                  <a:txBody>
                    <a:bodyPr/>
                    <a:lstStyle/>
                    <a:p>
                      <a:pPr algn="ctr"/>
                      <a:r>
                        <a:rPr lang="en-IN" dirty="0"/>
                        <a:t>Journal/Year</a:t>
                      </a:r>
                    </a:p>
                  </a:txBody>
                  <a:tcPr/>
                </a:tc>
                <a:tc>
                  <a:txBody>
                    <a:bodyPr/>
                    <a:lstStyle/>
                    <a:p>
                      <a:pPr algn="ctr"/>
                      <a:r>
                        <a:rPr lang="en-IN" dirty="0"/>
                        <a:t>Description</a:t>
                      </a:r>
                    </a:p>
                  </a:txBody>
                  <a:tcPr/>
                </a:tc>
                <a:extLst>
                  <a:ext uri="{0D108BD9-81ED-4DB2-BD59-A6C34878D82A}">
                    <a16:rowId xmlns:a16="http://schemas.microsoft.com/office/drawing/2014/main" val="355941840"/>
                  </a:ext>
                </a:extLst>
              </a:tr>
              <a:tr h="0">
                <a:tc>
                  <a:txBody>
                    <a:bodyPr/>
                    <a:lstStyle/>
                    <a:p>
                      <a:r>
                        <a:rPr lang="en-IN" dirty="0"/>
                        <a:t>1</a:t>
                      </a:r>
                    </a:p>
                  </a:txBody>
                  <a:tcPr/>
                </a:tc>
                <a:tc>
                  <a:txBody>
                    <a:bodyPr/>
                    <a:lstStyle/>
                    <a:p>
                      <a:r>
                        <a:rPr lang="en-IN" sz="1800" b="0" i="0" u="none" strike="noStrike" kern="1200" dirty="0">
                          <a:solidFill>
                            <a:schemeClr val="dk1"/>
                          </a:solidFill>
                          <a:effectLst/>
                          <a:latin typeface="+mn-lt"/>
                          <a:ea typeface="+mn-ea"/>
                          <a:cs typeface="+mn-cs"/>
                        </a:rPr>
                        <a:t>Aisha Sir </a:t>
                      </a:r>
                      <a:r>
                        <a:rPr lang="en-IN" sz="1800" b="0" i="0" u="none" strike="noStrike" kern="1200" dirty="0" err="1">
                          <a:solidFill>
                            <a:schemeClr val="dk1"/>
                          </a:solidFill>
                          <a:effectLst/>
                          <a:latin typeface="+mn-lt"/>
                          <a:ea typeface="+mn-ea"/>
                          <a:cs typeface="+mn-cs"/>
                        </a:rPr>
                        <a:t>Elkhatem</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Seref</a:t>
                      </a:r>
                      <a:r>
                        <a:rPr lang="en-IN" sz="1800" b="0" i="0" u="none" strike="noStrike" kern="1200" dirty="0">
                          <a:solidFill>
                            <a:schemeClr val="dk1"/>
                          </a:solidFill>
                          <a:effectLst/>
                          <a:latin typeface="+mn-lt"/>
                          <a:ea typeface="+mn-ea"/>
                          <a:cs typeface="+mn-cs"/>
                        </a:rPr>
                        <a:t> Naci </a:t>
                      </a:r>
                      <a:r>
                        <a:rPr lang="en-IN" sz="1800" b="0" i="0" u="none" strike="noStrike" kern="1200" dirty="0" err="1">
                          <a:solidFill>
                            <a:schemeClr val="dk1"/>
                          </a:solidFill>
                          <a:effectLst/>
                          <a:latin typeface="+mn-lt"/>
                          <a:ea typeface="+mn-ea"/>
                          <a:cs typeface="+mn-cs"/>
                        </a:rPr>
                        <a:t>Engin</a:t>
                      </a:r>
                      <a:r>
                        <a:rPr lang="en-IN" sz="1800" b="0" i="0" kern="1200" dirty="0">
                          <a:solidFill>
                            <a:schemeClr val="dk1"/>
                          </a:solidFill>
                          <a:effectLst/>
                          <a:latin typeface="+mn-lt"/>
                          <a:ea typeface="+mn-ea"/>
                          <a:cs typeface="+mn-cs"/>
                        </a:rPr>
                        <a:t> </a:t>
                      </a:r>
                      <a:endParaRPr lang="en-IN" dirty="0"/>
                    </a:p>
                  </a:txBody>
                  <a:tcPr/>
                </a:tc>
                <a:tc>
                  <a:txBody>
                    <a:bodyPr/>
                    <a:lstStyle/>
                    <a:p>
                      <a:r>
                        <a:rPr lang="en-IN" sz="1800" b="0" i="0" u="none" strike="noStrike" kern="1200" dirty="0">
                          <a:solidFill>
                            <a:schemeClr val="dk1"/>
                          </a:solidFill>
                          <a:effectLst/>
                          <a:latin typeface="+mn-lt"/>
                          <a:ea typeface="+mn-ea"/>
                          <a:cs typeface="+mn-cs"/>
                        </a:rPr>
                        <a:t>Robust LQR and LQR-PI control strategies based on adaptive weighting matrix selection for a UAV position and attitude tracking control </a:t>
                      </a:r>
                      <a:endParaRPr lang="en-IN" dirty="0"/>
                    </a:p>
                  </a:txBody>
                  <a:tcPr/>
                </a:tc>
                <a:tc>
                  <a:txBody>
                    <a:bodyPr/>
                    <a:lstStyle/>
                    <a:p>
                      <a:r>
                        <a:rPr lang="en-IN" sz="1800" b="0" i="0" u="none" strike="noStrike" kern="1200" dirty="0">
                          <a:solidFill>
                            <a:schemeClr val="dk1"/>
                          </a:solidFill>
                          <a:effectLst/>
                          <a:latin typeface="+mn-lt"/>
                          <a:ea typeface="+mn-ea"/>
                          <a:cs typeface="+mn-cs"/>
                        </a:rPr>
                        <a:t>Alexandria Engineering Journal (2021)</a:t>
                      </a:r>
                      <a:r>
                        <a:rPr lang="en-IN" sz="1800" b="0" i="0" kern="1200" dirty="0">
                          <a:solidFill>
                            <a:schemeClr val="dk1"/>
                          </a:solidFill>
                          <a:effectLst/>
                          <a:latin typeface="+mn-lt"/>
                          <a:ea typeface="+mn-ea"/>
                          <a:cs typeface="+mn-cs"/>
                        </a:rPr>
                        <a:t> </a:t>
                      </a:r>
                      <a:endParaRPr lang="en-IN" dirty="0"/>
                    </a:p>
                  </a:txBody>
                  <a:tcPr/>
                </a:tc>
                <a:tc>
                  <a:txBody>
                    <a:bodyPr/>
                    <a:lstStyle/>
                    <a:p>
                      <a:pPr rtl="0" fontAlgn="base"/>
                      <a:r>
                        <a:rPr lang="en-US" sz="1800" b="0" i="0" u="none" strike="noStrike" kern="1200" dirty="0">
                          <a:solidFill>
                            <a:schemeClr val="dk1"/>
                          </a:solidFill>
                          <a:effectLst/>
                          <a:latin typeface="+mn-lt"/>
                          <a:ea typeface="+mn-ea"/>
                          <a:cs typeface="+mn-cs"/>
                        </a:rPr>
                        <a:t>The novel method for adjusting weighting matrices in Linear Quadratic Regulator (LQR) control, utilizing the quadrotor's state variables matrix and a designer-determined preference factor, effectively compensates for model deficiencies against disturbances. Both LQR and LQR with a Proportional-Integral (PI) controller demonstrate improved performance and robustness in stabilizing the quadrotor's position and attitude. Robustness is measured by introducing mass variations, angle perturbations, and reducing actuator effectiveness, all of which the control strategies effectively mitigate. Overall, this method enhances the adaptability of LQR and LQR with a PI controller, making them more suitable for real-world applications with uncertainties and disturbances.</a:t>
                      </a:r>
                      <a:endParaRPr lang="en-IN" dirty="0"/>
                    </a:p>
                  </a:txBody>
                  <a:tcPr/>
                </a:tc>
                <a:extLst>
                  <a:ext uri="{0D108BD9-81ED-4DB2-BD59-A6C34878D82A}">
                    <a16:rowId xmlns:a16="http://schemas.microsoft.com/office/drawing/2014/main" val="1592463027"/>
                  </a:ext>
                </a:extLst>
              </a:tr>
            </a:tbl>
          </a:graphicData>
        </a:graphic>
      </p:graphicFrame>
    </p:spTree>
    <p:extLst>
      <p:ext uri="{BB962C8B-B14F-4D97-AF65-F5344CB8AC3E}">
        <p14:creationId xmlns:p14="http://schemas.microsoft.com/office/powerpoint/2010/main" val="602026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EA9D0-2B59-E36C-D689-704FDB0FED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0B1F0C-9FD1-D70A-C1BA-3408EB4CAD0F}"/>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91C5DF0B-5489-BC9D-A2B7-B9F4160157B5}"/>
              </a:ext>
            </a:extLst>
          </p:cNvPr>
          <p:cNvSpPr>
            <a:spLocks noGrp="1"/>
          </p:cNvSpPr>
          <p:nvPr>
            <p:ph idx="1"/>
          </p:nvPr>
        </p:nvSpPr>
        <p:spPr>
          <a:xfrm>
            <a:off x="0" y="1096328"/>
            <a:ext cx="11963400" cy="5562600"/>
          </a:xfrm>
        </p:spPr>
        <p:txBody>
          <a:bodyPr>
            <a:normAutofit/>
          </a:bodyPr>
          <a:lstStyle/>
          <a:p>
            <a:pPr marL="800100" indent="-342900" algn="just">
              <a:lnSpc>
                <a:spcPct val="150000"/>
              </a:lnSpc>
            </a:pPr>
            <a:endParaRPr lang="en-IN" sz="2200" kern="100" dirty="0">
              <a:effectLst/>
              <a:latin typeface="Calibri" panose="020F0502020204030204" pitchFamily="34" charset="0"/>
              <a:ea typeface="Times New Roman" panose="02020603050405020304" pitchFamily="18" charset="0"/>
              <a:cs typeface="Latha" panose="020B0604020202020204" pitchFamily="34" charset="0"/>
            </a:endParaRPr>
          </a:p>
          <a:p>
            <a:pPr marL="0" indent="0">
              <a:buNone/>
            </a:pPr>
            <a:endParaRPr lang="en-IN" dirty="0"/>
          </a:p>
        </p:txBody>
      </p:sp>
      <p:sp>
        <p:nvSpPr>
          <p:cNvPr id="4" name="Slide Number Placeholder 3">
            <a:extLst>
              <a:ext uri="{FF2B5EF4-FFF2-40B4-BE49-F238E27FC236}">
                <a16:creationId xmlns:a16="http://schemas.microsoft.com/office/drawing/2014/main" id="{C3025456-2681-20CF-F305-7DB812F10267}"/>
              </a:ext>
            </a:extLst>
          </p:cNvPr>
          <p:cNvSpPr>
            <a:spLocks noGrp="1"/>
          </p:cNvSpPr>
          <p:nvPr>
            <p:ph type="sldNum" sz="quarter" idx="12"/>
          </p:nvPr>
        </p:nvSpPr>
        <p:spPr/>
        <p:txBody>
          <a:bodyPr/>
          <a:lstStyle/>
          <a:p>
            <a:fld id="{D5B1A13D-2889-4D87-98A2-A89E87931D62}" type="slidenum">
              <a:rPr lang="en-IN" smtClean="0"/>
              <a:t>11</a:t>
            </a:fld>
            <a:endParaRPr lang="en-IN"/>
          </a:p>
        </p:txBody>
      </p:sp>
      <p:graphicFrame>
        <p:nvGraphicFramePr>
          <p:cNvPr id="6" name="Table 5">
            <a:extLst>
              <a:ext uri="{FF2B5EF4-FFF2-40B4-BE49-F238E27FC236}">
                <a16:creationId xmlns:a16="http://schemas.microsoft.com/office/drawing/2014/main" id="{E88537EC-A896-3B6C-1C39-C67D986B5D63}"/>
              </a:ext>
            </a:extLst>
          </p:cNvPr>
          <p:cNvGraphicFramePr>
            <a:graphicFrameLocks noGrp="1"/>
          </p:cNvGraphicFramePr>
          <p:nvPr/>
        </p:nvGraphicFramePr>
        <p:xfrm>
          <a:off x="522514" y="1290402"/>
          <a:ext cx="11084766" cy="4112871"/>
        </p:xfrm>
        <a:graphic>
          <a:graphicData uri="http://schemas.openxmlformats.org/drawingml/2006/table">
            <a:tbl>
              <a:tblPr firstRow="1" bandRow="1">
                <a:tableStyleId>{5C22544A-7EE6-4342-B048-85BDC9FD1C3A}</a:tableStyleId>
              </a:tblPr>
              <a:tblGrid>
                <a:gridCol w="641268">
                  <a:extLst>
                    <a:ext uri="{9D8B030D-6E8A-4147-A177-3AD203B41FA5}">
                      <a16:colId xmlns:a16="http://schemas.microsoft.com/office/drawing/2014/main" val="2673164797"/>
                    </a:ext>
                  </a:extLst>
                </a:gridCol>
                <a:gridCol w="1363287">
                  <a:extLst>
                    <a:ext uri="{9D8B030D-6E8A-4147-A177-3AD203B41FA5}">
                      <a16:colId xmlns:a16="http://schemas.microsoft.com/office/drawing/2014/main" val="565545029"/>
                    </a:ext>
                  </a:extLst>
                </a:gridCol>
                <a:gridCol w="1845426">
                  <a:extLst>
                    <a:ext uri="{9D8B030D-6E8A-4147-A177-3AD203B41FA5}">
                      <a16:colId xmlns:a16="http://schemas.microsoft.com/office/drawing/2014/main" val="1086686723"/>
                    </a:ext>
                  </a:extLst>
                </a:gridCol>
                <a:gridCol w="1629294">
                  <a:extLst>
                    <a:ext uri="{9D8B030D-6E8A-4147-A177-3AD203B41FA5}">
                      <a16:colId xmlns:a16="http://schemas.microsoft.com/office/drawing/2014/main" val="2262418841"/>
                    </a:ext>
                  </a:extLst>
                </a:gridCol>
                <a:gridCol w="5605491">
                  <a:extLst>
                    <a:ext uri="{9D8B030D-6E8A-4147-A177-3AD203B41FA5}">
                      <a16:colId xmlns:a16="http://schemas.microsoft.com/office/drawing/2014/main" val="3232570746"/>
                    </a:ext>
                  </a:extLst>
                </a:gridCol>
              </a:tblGrid>
              <a:tr h="455271">
                <a:tc>
                  <a:txBody>
                    <a:bodyPr/>
                    <a:lstStyle/>
                    <a:p>
                      <a:r>
                        <a:rPr lang="en-IN" dirty="0" err="1"/>
                        <a:t>S.No</a:t>
                      </a:r>
                      <a:endParaRPr lang="en-IN" dirty="0"/>
                    </a:p>
                  </a:txBody>
                  <a:tcPr/>
                </a:tc>
                <a:tc>
                  <a:txBody>
                    <a:bodyPr/>
                    <a:lstStyle/>
                    <a:p>
                      <a:pPr algn="ctr"/>
                      <a:r>
                        <a:rPr lang="en-IN" dirty="0"/>
                        <a:t>Author </a:t>
                      </a:r>
                    </a:p>
                  </a:txBody>
                  <a:tcPr/>
                </a:tc>
                <a:tc>
                  <a:txBody>
                    <a:bodyPr/>
                    <a:lstStyle/>
                    <a:p>
                      <a:pPr algn="ctr"/>
                      <a:r>
                        <a:rPr lang="en-IN" dirty="0"/>
                        <a:t>Title</a:t>
                      </a:r>
                    </a:p>
                  </a:txBody>
                  <a:tcPr/>
                </a:tc>
                <a:tc>
                  <a:txBody>
                    <a:bodyPr/>
                    <a:lstStyle/>
                    <a:p>
                      <a:pPr algn="ctr"/>
                      <a:r>
                        <a:rPr lang="en-IN" dirty="0"/>
                        <a:t>Journal/Year</a:t>
                      </a:r>
                    </a:p>
                  </a:txBody>
                  <a:tcPr/>
                </a:tc>
                <a:tc>
                  <a:txBody>
                    <a:bodyPr/>
                    <a:lstStyle/>
                    <a:p>
                      <a:pPr algn="ctr"/>
                      <a:r>
                        <a:rPr lang="en-IN" dirty="0"/>
                        <a:t>Description</a:t>
                      </a:r>
                    </a:p>
                  </a:txBody>
                  <a:tcPr/>
                </a:tc>
                <a:extLst>
                  <a:ext uri="{0D108BD9-81ED-4DB2-BD59-A6C34878D82A}">
                    <a16:rowId xmlns:a16="http://schemas.microsoft.com/office/drawing/2014/main" val="355941840"/>
                  </a:ext>
                </a:extLst>
              </a:tr>
              <a:tr h="0">
                <a:tc>
                  <a:txBody>
                    <a:bodyPr/>
                    <a:lstStyle/>
                    <a:p>
                      <a:r>
                        <a:rPr lang="en-IN" dirty="0"/>
                        <a:t>2</a:t>
                      </a:r>
                    </a:p>
                  </a:txBody>
                  <a:tcPr/>
                </a:tc>
                <a:tc>
                  <a:txBody>
                    <a:bodyPr/>
                    <a:lstStyle/>
                    <a:p>
                      <a:r>
                        <a:rPr lang="en-IN" sz="1800" b="0" i="0" u="none" strike="noStrike" kern="1200" dirty="0">
                          <a:solidFill>
                            <a:schemeClr val="dk1"/>
                          </a:solidFill>
                          <a:effectLst/>
                          <a:latin typeface="+mn-lt"/>
                          <a:ea typeface="+mn-ea"/>
                          <a:cs typeface="+mn-cs"/>
                        </a:rPr>
                        <a:t> Alessandro </a:t>
                      </a:r>
                      <a:r>
                        <a:rPr lang="en-IN" sz="1800" b="0" i="0" u="none" strike="noStrike" kern="1200" dirty="0" err="1">
                          <a:solidFill>
                            <a:schemeClr val="dk1"/>
                          </a:solidFill>
                          <a:effectLst/>
                          <a:latin typeface="+mn-lt"/>
                          <a:ea typeface="+mn-ea"/>
                          <a:cs typeface="+mn-cs"/>
                        </a:rPr>
                        <a:t>Minervini</a:t>
                      </a:r>
                      <a:r>
                        <a:rPr lang="en-IN" sz="1800" b="0" i="0" u="none" strike="noStrike" kern="1200" dirty="0">
                          <a:solidFill>
                            <a:schemeClr val="dk1"/>
                          </a:solidFill>
                          <a:effectLst/>
                          <a:latin typeface="+mn-lt"/>
                          <a:ea typeface="+mn-ea"/>
                          <a:cs typeface="+mn-cs"/>
                        </a:rPr>
                        <a:t>; Simone </a:t>
                      </a:r>
                      <a:r>
                        <a:rPr lang="en-IN" sz="1800" b="0" i="0" u="none" strike="noStrike" kern="1200" dirty="0" err="1">
                          <a:solidFill>
                            <a:schemeClr val="dk1"/>
                          </a:solidFill>
                          <a:effectLst/>
                          <a:latin typeface="+mn-lt"/>
                          <a:ea typeface="+mn-ea"/>
                          <a:cs typeface="+mn-cs"/>
                        </a:rPr>
                        <a:t>Godio</a:t>
                      </a:r>
                      <a:r>
                        <a:rPr lang="en-IN" sz="1800" b="0" i="0" u="none" strike="noStrike" kern="1200" dirty="0">
                          <a:solidFill>
                            <a:schemeClr val="dk1"/>
                          </a:solidFill>
                          <a:effectLst/>
                          <a:latin typeface="+mn-lt"/>
                          <a:ea typeface="+mn-ea"/>
                          <a:cs typeface="+mn-cs"/>
                        </a:rPr>
                        <a:t>, S.M.ASCE; Giorgio </a:t>
                      </a:r>
                      <a:r>
                        <a:rPr lang="en-IN" sz="1800" b="0" i="0" u="none" strike="noStrike" kern="1200" dirty="0" err="1">
                          <a:solidFill>
                            <a:schemeClr val="dk1"/>
                          </a:solidFill>
                          <a:effectLst/>
                          <a:latin typeface="+mn-lt"/>
                          <a:ea typeface="+mn-ea"/>
                          <a:cs typeface="+mn-cs"/>
                        </a:rPr>
                        <a:t>Guglieri</a:t>
                      </a:r>
                      <a:r>
                        <a:rPr lang="en-IN" sz="1800" b="0" i="0" u="none" strike="noStrike" kern="1200" dirty="0">
                          <a:solidFill>
                            <a:schemeClr val="dk1"/>
                          </a:solidFill>
                          <a:effectLst/>
                          <a:latin typeface="+mn-lt"/>
                          <a:ea typeface="+mn-ea"/>
                          <a:cs typeface="+mn-cs"/>
                        </a:rPr>
                        <a:t>, Ph.D.; Fabio Dovis, Ph.D.; and Alfredo Bic</a:t>
                      </a:r>
                      <a:r>
                        <a:rPr lang="en-IN" sz="1800" b="0" i="0" kern="1200" dirty="0">
                          <a:solidFill>
                            <a:schemeClr val="dk1"/>
                          </a:solidFill>
                          <a:effectLst/>
                          <a:latin typeface="+mn-lt"/>
                          <a:ea typeface="+mn-ea"/>
                          <a:cs typeface="+mn-cs"/>
                        </a:rPr>
                        <a:t> </a:t>
                      </a:r>
                      <a:endParaRPr lang="en-IN" dirty="0"/>
                    </a:p>
                  </a:txBody>
                  <a:tcPr/>
                </a:tc>
                <a:tc>
                  <a:txBody>
                    <a:bodyPr/>
                    <a:lstStyle/>
                    <a:p>
                      <a:r>
                        <a:rPr lang="en-US" sz="1800" b="0" i="0" u="none" strike="noStrike" kern="1200" dirty="0">
                          <a:solidFill>
                            <a:schemeClr val="dk1"/>
                          </a:solidFill>
                          <a:effectLst/>
                          <a:latin typeface="+mn-lt"/>
                          <a:ea typeface="+mn-ea"/>
                          <a:cs typeface="+mn-cs"/>
                        </a:rPr>
                        <a:t>Development and Validation of a LQR-Based Quadcopter Control Dynamics Simulation Model</a:t>
                      </a:r>
                      <a:r>
                        <a:rPr lang="en-US" sz="1800" b="0" i="0" kern="1200" dirty="0">
                          <a:solidFill>
                            <a:schemeClr val="dk1"/>
                          </a:solidFill>
                          <a:effectLst/>
                          <a:latin typeface="+mn-lt"/>
                          <a:ea typeface="+mn-ea"/>
                          <a:cs typeface="+mn-cs"/>
                        </a:rPr>
                        <a:t> </a:t>
                      </a:r>
                      <a:endParaRPr lang="en-IN" dirty="0"/>
                    </a:p>
                  </a:txBody>
                  <a:tcPr/>
                </a:tc>
                <a:tc>
                  <a:txBody>
                    <a:bodyPr/>
                    <a:lstStyle/>
                    <a:p>
                      <a:r>
                        <a:rPr lang="en-US" sz="1800" b="0" i="0" u="none" strike="noStrike" kern="1200" dirty="0">
                          <a:solidFill>
                            <a:schemeClr val="dk1"/>
                          </a:solidFill>
                          <a:effectLst/>
                          <a:latin typeface="+mn-lt"/>
                          <a:ea typeface="+mn-ea"/>
                          <a:cs typeface="+mn-cs"/>
                        </a:rPr>
                        <a:t> International Journal of Aerospace Engineering 2021</a:t>
                      </a:r>
                      <a:r>
                        <a:rPr lang="en-US" sz="1800" b="0" i="0" kern="1200" dirty="0">
                          <a:solidFill>
                            <a:schemeClr val="dk1"/>
                          </a:solidFill>
                          <a:effectLst/>
                          <a:latin typeface="+mn-lt"/>
                          <a:ea typeface="+mn-ea"/>
                          <a:cs typeface="+mn-cs"/>
                        </a:rPr>
                        <a:t> </a:t>
                      </a:r>
                      <a:endParaRPr lang="en-IN" dirty="0"/>
                    </a:p>
                  </a:txBody>
                  <a:tcPr/>
                </a:tc>
                <a:tc>
                  <a:txBody>
                    <a:bodyPr/>
                    <a:lstStyle/>
                    <a:p>
                      <a:pPr rtl="0" fontAlgn="base"/>
                      <a:r>
                        <a:rPr lang="en-US" sz="1800" b="0" i="0" u="none" strike="noStrike" kern="1200" dirty="0">
                          <a:solidFill>
                            <a:schemeClr val="dk1"/>
                          </a:solidFill>
                          <a:effectLst/>
                          <a:latin typeface="+mn-lt"/>
                          <a:ea typeface="+mn-ea"/>
                          <a:cs typeface="+mn-cs"/>
                        </a:rPr>
                        <a:t> A simulation model of a quadcopter is developed and validated by the comparison of simulation results and experimental data collected during flight tests. For this purpose, an open-source flight controller for quadcopter UAVs is developed and a linear quadratic regulator (LQR) controller is implemented as the control strategy. The input physical quantities are experimentally measured; hence, the LQR controller parameters are tuned on the simulation model. The same tuning is proposed on the developed flight controller with satisfactory results. Finally, flight data and simulation results are compared showing a reliable approximation of the experimental data by the model.</a:t>
                      </a:r>
                      <a:r>
                        <a:rPr lang="en-US" sz="1800" b="0" i="0" kern="1200" dirty="0">
                          <a:solidFill>
                            <a:schemeClr val="dk1"/>
                          </a:solidFill>
                          <a:effectLst/>
                          <a:latin typeface="+mn-lt"/>
                          <a:ea typeface="+mn-ea"/>
                          <a:cs typeface="+mn-cs"/>
                        </a:rPr>
                        <a:t> </a:t>
                      </a:r>
                      <a:endParaRPr lang="en-IN" dirty="0"/>
                    </a:p>
                  </a:txBody>
                  <a:tcPr/>
                </a:tc>
                <a:extLst>
                  <a:ext uri="{0D108BD9-81ED-4DB2-BD59-A6C34878D82A}">
                    <a16:rowId xmlns:a16="http://schemas.microsoft.com/office/drawing/2014/main" val="1592463027"/>
                  </a:ext>
                </a:extLst>
              </a:tr>
            </a:tbl>
          </a:graphicData>
        </a:graphic>
      </p:graphicFrame>
    </p:spTree>
    <p:extLst>
      <p:ext uri="{BB962C8B-B14F-4D97-AF65-F5344CB8AC3E}">
        <p14:creationId xmlns:p14="http://schemas.microsoft.com/office/powerpoint/2010/main" val="3482946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39E1A-4B33-19FC-92AC-28EBADB5E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3F3B87-5F71-2E3D-3BD5-2CF87D91E994}"/>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96C2FD41-203B-8592-F0F2-CD67E52578CD}"/>
              </a:ext>
            </a:extLst>
          </p:cNvPr>
          <p:cNvSpPr>
            <a:spLocks noGrp="1"/>
          </p:cNvSpPr>
          <p:nvPr>
            <p:ph idx="1"/>
          </p:nvPr>
        </p:nvSpPr>
        <p:spPr>
          <a:xfrm>
            <a:off x="0" y="1096328"/>
            <a:ext cx="11963400" cy="5562600"/>
          </a:xfrm>
        </p:spPr>
        <p:txBody>
          <a:bodyPr>
            <a:normAutofit/>
          </a:bodyPr>
          <a:lstStyle/>
          <a:p>
            <a:pPr marL="800100" indent="-342900" algn="just">
              <a:lnSpc>
                <a:spcPct val="150000"/>
              </a:lnSpc>
            </a:pPr>
            <a:endParaRPr lang="en-IN" sz="2200" kern="100" dirty="0">
              <a:effectLst/>
              <a:latin typeface="Calibri" panose="020F0502020204030204" pitchFamily="34" charset="0"/>
              <a:ea typeface="Times New Roman" panose="02020603050405020304" pitchFamily="18" charset="0"/>
              <a:cs typeface="Latha" panose="020B0604020202020204" pitchFamily="34" charset="0"/>
            </a:endParaRPr>
          </a:p>
          <a:p>
            <a:pPr marL="0" indent="0">
              <a:buNone/>
            </a:pPr>
            <a:endParaRPr lang="en-IN" dirty="0"/>
          </a:p>
        </p:txBody>
      </p:sp>
      <p:sp>
        <p:nvSpPr>
          <p:cNvPr id="4" name="Slide Number Placeholder 3">
            <a:extLst>
              <a:ext uri="{FF2B5EF4-FFF2-40B4-BE49-F238E27FC236}">
                <a16:creationId xmlns:a16="http://schemas.microsoft.com/office/drawing/2014/main" id="{A52CCE24-EDD2-FE99-BFA3-CDA6B8A67859}"/>
              </a:ext>
            </a:extLst>
          </p:cNvPr>
          <p:cNvSpPr>
            <a:spLocks noGrp="1"/>
          </p:cNvSpPr>
          <p:nvPr>
            <p:ph type="sldNum" sz="quarter" idx="12"/>
          </p:nvPr>
        </p:nvSpPr>
        <p:spPr/>
        <p:txBody>
          <a:bodyPr/>
          <a:lstStyle/>
          <a:p>
            <a:fld id="{D5B1A13D-2889-4D87-98A2-A89E87931D62}" type="slidenum">
              <a:rPr lang="en-IN" smtClean="0"/>
              <a:t>12</a:t>
            </a:fld>
            <a:endParaRPr lang="en-IN"/>
          </a:p>
        </p:txBody>
      </p:sp>
      <p:graphicFrame>
        <p:nvGraphicFramePr>
          <p:cNvPr id="6" name="Table 5">
            <a:extLst>
              <a:ext uri="{FF2B5EF4-FFF2-40B4-BE49-F238E27FC236}">
                <a16:creationId xmlns:a16="http://schemas.microsoft.com/office/drawing/2014/main" id="{1B1F5E17-DD1C-A8C2-F07F-A2AE6B58A7CB}"/>
              </a:ext>
            </a:extLst>
          </p:cNvPr>
          <p:cNvGraphicFramePr>
            <a:graphicFrameLocks noGrp="1"/>
          </p:cNvGraphicFramePr>
          <p:nvPr>
            <p:extLst>
              <p:ext uri="{D42A27DB-BD31-4B8C-83A1-F6EECF244321}">
                <p14:modId xmlns:p14="http://schemas.microsoft.com/office/powerpoint/2010/main" val="3402086578"/>
              </p:ext>
            </p:extLst>
          </p:nvPr>
        </p:nvGraphicFramePr>
        <p:xfrm>
          <a:off x="228600" y="1340278"/>
          <a:ext cx="11734800" cy="5301591"/>
        </p:xfrm>
        <a:graphic>
          <a:graphicData uri="http://schemas.openxmlformats.org/drawingml/2006/table">
            <a:tbl>
              <a:tblPr firstRow="1" bandRow="1">
                <a:tableStyleId>{5C22544A-7EE6-4342-B048-85BDC9FD1C3A}</a:tableStyleId>
              </a:tblPr>
              <a:tblGrid>
                <a:gridCol w="678873">
                  <a:extLst>
                    <a:ext uri="{9D8B030D-6E8A-4147-A177-3AD203B41FA5}">
                      <a16:colId xmlns:a16="http://schemas.microsoft.com/office/drawing/2014/main" val="2673164797"/>
                    </a:ext>
                  </a:extLst>
                </a:gridCol>
                <a:gridCol w="1443233">
                  <a:extLst>
                    <a:ext uri="{9D8B030D-6E8A-4147-A177-3AD203B41FA5}">
                      <a16:colId xmlns:a16="http://schemas.microsoft.com/office/drawing/2014/main" val="565545029"/>
                    </a:ext>
                  </a:extLst>
                </a:gridCol>
                <a:gridCol w="1953646">
                  <a:extLst>
                    <a:ext uri="{9D8B030D-6E8A-4147-A177-3AD203B41FA5}">
                      <a16:colId xmlns:a16="http://schemas.microsoft.com/office/drawing/2014/main" val="1086686723"/>
                    </a:ext>
                  </a:extLst>
                </a:gridCol>
                <a:gridCol w="1724839">
                  <a:extLst>
                    <a:ext uri="{9D8B030D-6E8A-4147-A177-3AD203B41FA5}">
                      <a16:colId xmlns:a16="http://schemas.microsoft.com/office/drawing/2014/main" val="2262418841"/>
                    </a:ext>
                  </a:extLst>
                </a:gridCol>
                <a:gridCol w="5934209">
                  <a:extLst>
                    <a:ext uri="{9D8B030D-6E8A-4147-A177-3AD203B41FA5}">
                      <a16:colId xmlns:a16="http://schemas.microsoft.com/office/drawing/2014/main" val="3232570746"/>
                    </a:ext>
                  </a:extLst>
                </a:gridCol>
              </a:tblGrid>
              <a:tr h="455271">
                <a:tc>
                  <a:txBody>
                    <a:bodyPr/>
                    <a:lstStyle/>
                    <a:p>
                      <a:r>
                        <a:rPr lang="en-IN" dirty="0" err="1"/>
                        <a:t>S.No</a:t>
                      </a:r>
                      <a:endParaRPr lang="en-IN" dirty="0"/>
                    </a:p>
                  </a:txBody>
                  <a:tcPr/>
                </a:tc>
                <a:tc>
                  <a:txBody>
                    <a:bodyPr/>
                    <a:lstStyle/>
                    <a:p>
                      <a:pPr algn="ctr"/>
                      <a:r>
                        <a:rPr lang="en-IN" dirty="0"/>
                        <a:t>Author </a:t>
                      </a:r>
                    </a:p>
                  </a:txBody>
                  <a:tcPr/>
                </a:tc>
                <a:tc>
                  <a:txBody>
                    <a:bodyPr/>
                    <a:lstStyle/>
                    <a:p>
                      <a:pPr algn="ctr"/>
                      <a:r>
                        <a:rPr lang="en-IN" dirty="0"/>
                        <a:t>Title</a:t>
                      </a:r>
                    </a:p>
                  </a:txBody>
                  <a:tcPr/>
                </a:tc>
                <a:tc>
                  <a:txBody>
                    <a:bodyPr/>
                    <a:lstStyle/>
                    <a:p>
                      <a:pPr algn="ctr"/>
                      <a:r>
                        <a:rPr lang="en-IN" dirty="0"/>
                        <a:t>Journal/Year</a:t>
                      </a:r>
                    </a:p>
                  </a:txBody>
                  <a:tcPr/>
                </a:tc>
                <a:tc>
                  <a:txBody>
                    <a:bodyPr/>
                    <a:lstStyle/>
                    <a:p>
                      <a:pPr algn="ctr"/>
                      <a:r>
                        <a:rPr lang="en-IN" dirty="0"/>
                        <a:t>Description</a:t>
                      </a:r>
                    </a:p>
                  </a:txBody>
                  <a:tcPr/>
                </a:tc>
                <a:extLst>
                  <a:ext uri="{0D108BD9-81ED-4DB2-BD59-A6C34878D82A}">
                    <a16:rowId xmlns:a16="http://schemas.microsoft.com/office/drawing/2014/main" val="355941840"/>
                  </a:ext>
                </a:extLst>
              </a:tr>
              <a:tr h="0">
                <a:tc>
                  <a:txBody>
                    <a:bodyPr/>
                    <a:lstStyle/>
                    <a:p>
                      <a:r>
                        <a:rPr lang="en-IN" dirty="0"/>
                        <a:t>3</a:t>
                      </a:r>
                    </a:p>
                  </a:txBody>
                  <a:tcPr/>
                </a:tc>
                <a:tc>
                  <a:txBody>
                    <a:bodyPr/>
                    <a:lstStyle/>
                    <a:p>
                      <a:r>
                        <a:rPr lang="en-IN" sz="1800" b="0" i="0" u="none" strike="noStrike" kern="1200" dirty="0">
                          <a:solidFill>
                            <a:schemeClr val="dk1"/>
                          </a:solidFill>
                          <a:effectLst/>
                          <a:latin typeface="+mn-lt"/>
                          <a:ea typeface="+mn-ea"/>
                          <a:cs typeface="+mn-cs"/>
                        </a:rPr>
                        <a:t>  Zaid Tahir, Mohsin Jamil, Saad Ali Liaqat, </a:t>
                      </a:r>
                      <a:r>
                        <a:rPr lang="en-IN" sz="1800" b="0" i="0" u="none" strike="noStrike" kern="1200" dirty="0" err="1">
                          <a:solidFill>
                            <a:schemeClr val="dk1"/>
                          </a:solidFill>
                          <a:effectLst/>
                          <a:latin typeface="+mn-lt"/>
                          <a:ea typeface="+mn-ea"/>
                          <a:cs typeface="+mn-cs"/>
                        </a:rPr>
                        <a:t>Lubva</a:t>
                      </a:r>
                      <a:r>
                        <a:rPr lang="en-IN" sz="1800" b="0" i="0" u="none" strike="noStrike" kern="1200" dirty="0">
                          <a:solidFill>
                            <a:schemeClr val="dk1"/>
                          </a:solidFill>
                          <a:effectLst/>
                          <a:latin typeface="+mn-lt"/>
                          <a:ea typeface="+mn-ea"/>
                          <a:cs typeface="+mn-cs"/>
                        </a:rPr>
                        <a:t> Mubarak </a:t>
                      </a:r>
                      <a:endParaRPr lang="en-IN" dirty="0"/>
                    </a:p>
                  </a:txBody>
                  <a:tcPr/>
                </a:tc>
                <a:tc>
                  <a:txBody>
                    <a:bodyPr/>
                    <a:lstStyle/>
                    <a:p>
                      <a:r>
                        <a:rPr lang="en-IN" sz="1800" b="0" i="0" kern="1200" dirty="0">
                          <a:solidFill>
                            <a:schemeClr val="dk1"/>
                          </a:solidFill>
                          <a:effectLst/>
                          <a:latin typeface="+mn-lt"/>
                          <a:ea typeface="+mn-ea"/>
                          <a:cs typeface="+mn-cs"/>
                        </a:rPr>
                        <a:t>Design and Development of Optimal Control system for </a:t>
                      </a:r>
                      <a:r>
                        <a:rPr lang="en-IN" sz="1800" b="0" i="0" kern="1200" dirty="0" err="1">
                          <a:solidFill>
                            <a:schemeClr val="dk1"/>
                          </a:solidFill>
                          <a:effectLst/>
                          <a:latin typeface="+mn-lt"/>
                          <a:ea typeface="+mn-ea"/>
                          <a:cs typeface="+mn-cs"/>
                        </a:rPr>
                        <a:t>QuadCopter</a:t>
                      </a:r>
                      <a:r>
                        <a:rPr lang="en-IN" sz="1800" b="0" i="0" kern="1200" dirty="0">
                          <a:solidFill>
                            <a:schemeClr val="dk1"/>
                          </a:solidFill>
                          <a:effectLst/>
                          <a:latin typeface="+mn-lt"/>
                          <a:ea typeface="+mn-ea"/>
                          <a:cs typeface="+mn-cs"/>
                        </a:rPr>
                        <a:t> UAV</a:t>
                      </a:r>
                      <a:endParaRPr lang="en-IN" dirty="0"/>
                    </a:p>
                  </a:txBody>
                  <a:tcPr/>
                </a:tc>
                <a:tc>
                  <a:txBody>
                    <a:bodyPr/>
                    <a:lstStyle/>
                    <a:p>
                      <a:r>
                        <a:rPr lang="en-US" sz="1800" b="0" i="0" u="none" strike="noStrike" kern="1200" dirty="0">
                          <a:solidFill>
                            <a:schemeClr val="dk1"/>
                          </a:solidFill>
                          <a:effectLst/>
                          <a:latin typeface="+mn-lt"/>
                          <a:ea typeface="+mn-ea"/>
                          <a:cs typeface="+mn-cs"/>
                        </a:rPr>
                        <a:t> International Journal of Aerospace Engineering 2021</a:t>
                      </a:r>
                      <a:r>
                        <a:rPr lang="en-US" sz="1800" b="0" i="0" kern="1200" dirty="0">
                          <a:solidFill>
                            <a:schemeClr val="dk1"/>
                          </a:solidFill>
                          <a:effectLst/>
                          <a:latin typeface="+mn-lt"/>
                          <a:ea typeface="+mn-ea"/>
                          <a:cs typeface="+mn-cs"/>
                        </a:rPr>
                        <a:t> </a:t>
                      </a:r>
                      <a:endParaRPr lang="en-IN" dirty="0"/>
                    </a:p>
                  </a:txBody>
                  <a:tcPr/>
                </a:tc>
                <a:tc>
                  <a:txBody>
                    <a:bodyPr/>
                    <a:lstStyle/>
                    <a:p>
                      <a:pPr rtl="0" fontAlgn="base"/>
                      <a:r>
                        <a:rPr lang="en-US" sz="1800" b="0" i="0" u="none" strike="noStrike" kern="1200" dirty="0">
                          <a:solidFill>
                            <a:schemeClr val="dk1"/>
                          </a:solidFill>
                          <a:effectLst/>
                          <a:latin typeface="+mn-lt"/>
                          <a:ea typeface="+mn-ea"/>
                          <a:cs typeface="+mn-cs"/>
                        </a:rPr>
                        <a:t> Optimal control techniques (LQR &amp; LQG) were studied and implemented in MATLAB Simulink using the 6DOF quad copter state space models. The simulations produced satisfactory results. By changing the weights of Q and R weighing matrices in our LQR controller we optimized our energy consumption. Implementation of Kalman filter in our LQG controller showed us how important it is when noise is added to the overall system as it is in the real physical world. The implementation of optimal control on the actual 6DOF setup was understood, but not undertaken in this phase. </a:t>
                      </a:r>
                      <a:r>
                        <a:rPr lang="en-US" sz="1800" b="0" i="0" kern="1200" dirty="0">
                          <a:solidFill>
                            <a:schemeClr val="dk1"/>
                          </a:solidFill>
                          <a:effectLst/>
                          <a:latin typeface="+mn-lt"/>
                          <a:ea typeface="+mn-ea"/>
                          <a:cs typeface="+mn-cs"/>
                        </a:rPr>
                        <a:t> </a:t>
                      </a:r>
                      <a:endParaRPr lang="en-IN" dirty="0"/>
                    </a:p>
                  </a:txBody>
                  <a:tcPr/>
                </a:tc>
                <a:extLst>
                  <a:ext uri="{0D108BD9-81ED-4DB2-BD59-A6C34878D82A}">
                    <a16:rowId xmlns:a16="http://schemas.microsoft.com/office/drawing/2014/main" val="1592463027"/>
                  </a:ext>
                </a:extLst>
              </a:tr>
              <a:tr h="0">
                <a:tc>
                  <a:txBody>
                    <a:bodyPr/>
                    <a:lstStyle/>
                    <a:p>
                      <a:r>
                        <a:rPr lang="en-IN" dirty="0"/>
                        <a:t>4</a:t>
                      </a:r>
                    </a:p>
                  </a:txBody>
                  <a:tcPr/>
                </a:tc>
                <a:tc>
                  <a:txBody>
                    <a:bodyPr/>
                    <a:lstStyle/>
                    <a:p>
                      <a:r>
                        <a:rPr lang="en-IN" dirty="0" err="1"/>
                        <a:t>Oktaf</a:t>
                      </a:r>
                      <a:r>
                        <a:rPr lang="en-IN" dirty="0"/>
                        <a:t> Agni </a:t>
                      </a:r>
                      <a:r>
                        <a:rPr lang="en-IN" dirty="0" err="1"/>
                        <a:t>Dhewa</a:t>
                      </a:r>
                      <a:r>
                        <a:rPr lang="en-IN" dirty="0"/>
                        <a:t>, Andi </a:t>
                      </a:r>
                      <a:r>
                        <a:rPr lang="en-IN" dirty="0" err="1"/>
                        <a:t>Dharmawa</a:t>
                      </a:r>
                      <a:r>
                        <a:rPr lang="en-IN" dirty="0"/>
                        <a:t>, Tri </a:t>
                      </a:r>
                      <a:r>
                        <a:rPr lang="en-IN" dirty="0" err="1"/>
                        <a:t>Kuntoro</a:t>
                      </a:r>
                      <a:r>
                        <a:rPr lang="en-IN" dirty="0"/>
                        <a:t> </a:t>
                      </a:r>
                      <a:r>
                        <a:rPr lang="en-IN" dirty="0" err="1"/>
                        <a:t>Priyambodo</a:t>
                      </a:r>
                      <a:r>
                        <a:rPr lang="en-IN" dirty="0"/>
                        <a:t> </a:t>
                      </a:r>
                    </a:p>
                    <a:p>
                      <a:endParaRPr lang="en-IN" dirty="0"/>
                    </a:p>
                    <a:p>
                      <a:r>
                        <a:rPr lang="en-IN" dirty="0"/>
                        <a:t> </a:t>
                      </a:r>
                    </a:p>
                  </a:txBody>
                  <a:tcPr/>
                </a:tc>
                <a:tc>
                  <a:txBody>
                    <a:bodyPr/>
                    <a:lstStyle/>
                    <a:p>
                      <a:r>
                        <a:rPr lang="en-IN" sz="1800" b="0" i="0" kern="1200" dirty="0">
                          <a:solidFill>
                            <a:schemeClr val="dk1"/>
                          </a:solidFill>
                          <a:effectLst/>
                          <a:latin typeface="+mn-lt"/>
                          <a:ea typeface="+mn-ea"/>
                          <a:cs typeface="+mn-cs"/>
                        </a:rPr>
                        <a:t>Model of Linear Quadratic Regulator (LQR) Control Method in Hovering State of Quadrotor</a:t>
                      </a:r>
                      <a:endParaRPr lang="en-IN" dirty="0"/>
                    </a:p>
                  </a:txBody>
                  <a:tcPr/>
                </a:tc>
                <a:tc>
                  <a:txBody>
                    <a:bodyPr/>
                    <a:lstStyle/>
                    <a:p>
                      <a:r>
                        <a:rPr lang="en-IN" sz="1800" b="0" i="0" kern="1200" dirty="0">
                          <a:solidFill>
                            <a:schemeClr val="dk1"/>
                          </a:solidFill>
                          <a:effectLst/>
                          <a:latin typeface="+mn-lt"/>
                          <a:ea typeface="+mn-ea"/>
                          <a:cs typeface="+mn-cs"/>
                        </a:rPr>
                        <a:t>Journal of Telecommunication, Electronic and Computer Engineering (JTEC) (2017)</a:t>
                      </a:r>
                      <a:endParaRPr lang="en-IN" dirty="0"/>
                    </a:p>
                  </a:txBody>
                  <a:tcPr/>
                </a:tc>
                <a:tc>
                  <a:txBody>
                    <a:bodyPr/>
                    <a:lstStyle/>
                    <a:p>
                      <a:pPr rtl="0" fontAlgn="base"/>
                      <a:r>
                        <a:rPr lang="en-IN" sz="1800" b="0" i="0" kern="1200" dirty="0">
                          <a:solidFill>
                            <a:schemeClr val="dk1"/>
                          </a:solidFill>
                          <a:effectLst/>
                          <a:latin typeface="+mn-lt"/>
                          <a:ea typeface="+mn-ea"/>
                          <a:cs typeface="+mn-cs"/>
                        </a:rPr>
                        <a:t>Quadcopter is built and flown using a custom M4 controller and LQR controller is designed for hovering state and LQR controller is implemented for all the three axes (pitch, roll and yaw) and the quad is flown successfully.</a:t>
                      </a:r>
                      <a:endParaRPr lang="en-IN" dirty="0"/>
                    </a:p>
                  </a:txBody>
                  <a:tcPr/>
                </a:tc>
                <a:extLst>
                  <a:ext uri="{0D108BD9-81ED-4DB2-BD59-A6C34878D82A}">
                    <a16:rowId xmlns:a16="http://schemas.microsoft.com/office/drawing/2014/main" val="3207136394"/>
                  </a:ext>
                </a:extLst>
              </a:tr>
            </a:tbl>
          </a:graphicData>
        </a:graphic>
      </p:graphicFrame>
    </p:spTree>
    <p:extLst>
      <p:ext uri="{BB962C8B-B14F-4D97-AF65-F5344CB8AC3E}">
        <p14:creationId xmlns:p14="http://schemas.microsoft.com/office/powerpoint/2010/main" val="3059266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5B619-A1EF-6874-A623-89DC678F5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732430-A437-6059-9C71-9806F36CCF0C}"/>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A26C72DE-32E8-31C3-0D19-51F7169AA90E}"/>
              </a:ext>
            </a:extLst>
          </p:cNvPr>
          <p:cNvSpPr>
            <a:spLocks noGrp="1"/>
          </p:cNvSpPr>
          <p:nvPr>
            <p:ph idx="1"/>
          </p:nvPr>
        </p:nvSpPr>
        <p:spPr>
          <a:xfrm>
            <a:off x="0" y="1096328"/>
            <a:ext cx="11963400" cy="5562600"/>
          </a:xfrm>
        </p:spPr>
        <p:txBody>
          <a:bodyPr>
            <a:normAutofit/>
          </a:bodyPr>
          <a:lstStyle/>
          <a:p>
            <a:pPr marL="800100" indent="-342900" algn="just">
              <a:lnSpc>
                <a:spcPct val="150000"/>
              </a:lnSpc>
            </a:pPr>
            <a:endParaRPr lang="en-IN" sz="2200" kern="100" dirty="0">
              <a:effectLst/>
              <a:latin typeface="Calibri" panose="020F0502020204030204" pitchFamily="34" charset="0"/>
              <a:ea typeface="Times New Roman" panose="02020603050405020304" pitchFamily="18" charset="0"/>
              <a:cs typeface="Latha" panose="020B0604020202020204" pitchFamily="34" charset="0"/>
            </a:endParaRPr>
          </a:p>
          <a:p>
            <a:pPr marL="0" indent="0">
              <a:buNone/>
            </a:pPr>
            <a:endParaRPr lang="en-IN" dirty="0"/>
          </a:p>
        </p:txBody>
      </p:sp>
      <p:sp>
        <p:nvSpPr>
          <p:cNvPr id="4" name="Slide Number Placeholder 3">
            <a:extLst>
              <a:ext uri="{FF2B5EF4-FFF2-40B4-BE49-F238E27FC236}">
                <a16:creationId xmlns:a16="http://schemas.microsoft.com/office/drawing/2014/main" id="{2116F4F9-B66C-0A3E-EE7E-78F787240415}"/>
              </a:ext>
            </a:extLst>
          </p:cNvPr>
          <p:cNvSpPr>
            <a:spLocks noGrp="1"/>
          </p:cNvSpPr>
          <p:nvPr>
            <p:ph type="sldNum" sz="quarter" idx="12"/>
          </p:nvPr>
        </p:nvSpPr>
        <p:spPr/>
        <p:txBody>
          <a:bodyPr/>
          <a:lstStyle/>
          <a:p>
            <a:fld id="{D5B1A13D-2889-4D87-98A2-A89E87931D62}" type="slidenum">
              <a:rPr lang="en-IN" smtClean="0"/>
              <a:t>13</a:t>
            </a:fld>
            <a:endParaRPr lang="en-IN"/>
          </a:p>
        </p:txBody>
      </p:sp>
      <p:graphicFrame>
        <p:nvGraphicFramePr>
          <p:cNvPr id="6" name="Table 5">
            <a:extLst>
              <a:ext uri="{FF2B5EF4-FFF2-40B4-BE49-F238E27FC236}">
                <a16:creationId xmlns:a16="http://schemas.microsoft.com/office/drawing/2014/main" id="{3B30C854-E6C3-6D76-F5EE-5A7967743FAB}"/>
              </a:ext>
            </a:extLst>
          </p:cNvPr>
          <p:cNvGraphicFramePr>
            <a:graphicFrameLocks noGrp="1"/>
          </p:cNvGraphicFramePr>
          <p:nvPr>
            <p:extLst>
              <p:ext uri="{D42A27DB-BD31-4B8C-83A1-F6EECF244321}">
                <p14:modId xmlns:p14="http://schemas.microsoft.com/office/powerpoint/2010/main" val="4142125111"/>
              </p:ext>
            </p:extLst>
          </p:nvPr>
        </p:nvGraphicFramePr>
        <p:xfrm>
          <a:off x="522514" y="1290402"/>
          <a:ext cx="11084766" cy="4935831"/>
        </p:xfrm>
        <a:graphic>
          <a:graphicData uri="http://schemas.openxmlformats.org/drawingml/2006/table">
            <a:tbl>
              <a:tblPr firstRow="1" bandRow="1">
                <a:tableStyleId>{5C22544A-7EE6-4342-B048-85BDC9FD1C3A}</a:tableStyleId>
              </a:tblPr>
              <a:tblGrid>
                <a:gridCol w="641268">
                  <a:extLst>
                    <a:ext uri="{9D8B030D-6E8A-4147-A177-3AD203B41FA5}">
                      <a16:colId xmlns:a16="http://schemas.microsoft.com/office/drawing/2014/main" val="2673164797"/>
                    </a:ext>
                  </a:extLst>
                </a:gridCol>
                <a:gridCol w="1363287">
                  <a:extLst>
                    <a:ext uri="{9D8B030D-6E8A-4147-A177-3AD203B41FA5}">
                      <a16:colId xmlns:a16="http://schemas.microsoft.com/office/drawing/2014/main" val="565545029"/>
                    </a:ext>
                  </a:extLst>
                </a:gridCol>
                <a:gridCol w="1845426">
                  <a:extLst>
                    <a:ext uri="{9D8B030D-6E8A-4147-A177-3AD203B41FA5}">
                      <a16:colId xmlns:a16="http://schemas.microsoft.com/office/drawing/2014/main" val="1086686723"/>
                    </a:ext>
                  </a:extLst>
                </a:gridCol>
                <a:gridCol w="1629294">
                  <a:extLst>
                    <a:ext uri="{9D8B030D-6E8A-4147-A177-3AD203B41FA5}">
                      <a16:colId xmlns:a16="http://schemas.microsoft.com/office/drawing/2014/main" val="2262418841"/>
                    </a:ext>
                  </a:extLst>
                </a:gridCol>
                <a:gridCol w="5605491">
                  <a:extLst>
                    <a:ext uri="{9D8B030D-6E8A-4147-A177-3AD203B41FA5}">
                      <a16:colId xmlns:a16="http://schemas.microsoft.com/office/drawing/2014/main" val="3232570746"/>
                    </a:ext>
                  </a:extLst>
                </a:gridCol>
              </a:tblGrid>
              <a:tr h="455271">
                <a:tc>
                  <a:txBody>
                    <a:bodyPr/>
                    <a:lstStyle/>
                    <a:p>
                      <a:r>
                        <a:rPr lang="en-IN" dirty="0" err="1"/>
                        <a:t>S.No</a:t>
                      </a:r>
                      <a:endParaRPr lang="en-IN" dirty="0"/>
                    </a:p>
                  </a:txBody>
                  <a:tcPr/>
                </a:tc>
                <a:tc>
                  <a:txBody>
                    <a:bodyPr/>
                    <a:lstStyle/>
                    <a:p>
                      <a:pPr algn="ctr"/>
                      <a:r>
                        <a:rPr lang="en-IN" dirty="0"/>
                        <a:t>Author </a:t>
                      </a:r>
                    </a:p>
                  </a:txBody>
                  <a:tcPr/>
                </a:tc>
                <a:tc>
                  <a:txBody>
                    <a:bodyPr/>
                    <a:lstStyle/>
                    <a:p>
                      <a:pPr algn="ctr"/>
                      <a:r>
                        <a:rPr lang="en-IN" dirty="0"/>
                        <a:t>Title</a:t>
                      </a:r>
                    </a:p>
                  </a:txBody>
                  <a:tcPr/>
                </a:tc>
                <a:tc>
                  <a:txBody>
                    <a:bodyPr/>
                    <a:lstStyle/>
                    <a:p>
                      <a:pPr algn="ctr"/>
                      <a:r>
                        <a:rPr lang="en-IN" dirty="0"/>
                        <a:t>Journal/Year</a:t>
                      </a:r>
                    </a:p>
                  </a:txBody>
                  <a:tcPr/>
                </a:tc>
                <a:tc>
                  <a:txBody>
                    <a:bodyPr/>
                    <a:lstStyle/>
                    <a:p>
                      <a:pPr algn="ctr"/>
                      <a:r>
                        <a:rPr lang="en-IN" dirty="0"/>
                        <a:t>Description</a:t>
                      </a:r>
                    </a:p>
                  </a:txBody>
                  <a:tcPr/>
                </a:tc>
                <a:extLst>
                  <a:ext uri="{0D108BD9-81ED-4DB2-BD59-A6C34878D82A}">
                    <a16:rowId xmlns:a16="http://schemas.microsoft.com/office/drawing/2014/main" val="355941840"/>
                  </a:ext>
                </a:extLst>
              </a:tr>
              <a:tr h="0">
                <a:tc>
                  <a:txBody>
                    <a:bodyPr/>
                    <a:lstStyle/>
                    <a:p>
                      <a:r>
                        <a:rPr lang="en-IN" dirty="0"/>
                        <a:t>5</a:t>
                      </a:r>
                    </a:p>
                  </a:txBody>
                  <a:tcPr/>
                </a:tc>
                <a:tc>
                  <a:txBody>
                    <a:bodyPr/>
                    <a:lstStyle/>
                    <a:p>
                      <a:r>
                        <a:rPr lang="en-IN" sz="1800" b="0" i="0" u="none" strike="noStrike"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Fendy</a:t>
                      </a:r>
                      <a:r>
                        <a:rPr lang="en-IN" sz="1800" b="0" i="0" kern="1200" dirty="0">
                          <a:solidFill>
                            <a:schemeClr val="dk1"/>
                          </a:solidFill>
                          <a:effectLst/>
                          <a:latin typeface="+mn-lt"/>
                          <a:ea typeface="+mn-ea"/>
                          <a:cs typeface="+mn-cs"/>
                        </a:rPr>
                        <a:t> Santoso , Member, IEEE, Matthew A. Garratt, Member, IEEE, </a:t>
                      </a:r>
                      <a:r>
                        <a:rPr lang="en-IN" sz="1800" b="0" i="0" kern="1200" dirty="0" err="1">
                          <a:solidFill>
                            <a:schemeClr val="dk1"/>
                          </a:solidFill>
                          <a:effectLst/>
                          <a:latin typeface="+mn-lt"/>
                          <a:ea typeface="+mn-ea"/>
                          <a:cs typeface="+mn-cs"/>
                        </a:rPr>
                        <a:t>Sreenatha</a:t>
                      </a:r>
                      <a:r>
                        <a:rPr lang="en-IN" sz="1800" b="0" i="0" kern="1200" dirty="0">
                          <a:solidFill>
                            <a:schemeClr val="dk1"/>
                          </a:solidFill>
                          <a:effectLst/>
                          <a:latin typeface="+mn-lt"/>
                          <a:ea typeface="+mn-ea"/>
                          <a:cs typeface="+mn-cs"/>
                        </a:rPr>
                        <a:t> G. </a:t>
                      </a:r>
                      <a:r>
                        <a:rPr lang="en-IN" sz="1800" b="0" i="0" kern="1200" dirty="0" err="1">
                          <a:solidFill>
                            <a:schemeClr val="dk1"/>
                          </a:solidFill>
                          <a:effectLst/>
                          <a:latin typeface="+mn-lt"/>
                          <a:ea typeface="+mn-ea"/>
                          <a:cs typeface="+mn-cs"/>
                        </a:rPr>
                        <a:t>Anavatti</a:t>
                      </a:r>
                      <a:r>
                        <a:rPr lang="en-IN" sz="1800" b="0" i="0" kern="1200" dirty="0">
                          <a:solidFill>
                            <a:schemeClr val="dk1"/>
                          </a:solidFill>
                          <a:effectLst/>
                          <a:latin typeface="+mn-lt"/>
                          <a:ea typeface="+mn-ea"/>
                          <a:cs typeface="+mn-cs"/>
                        </a:rPr>
                        <a:t>, and Ian Petersen, Fellow, IEEE</a:t>
                      </a:r>
                      <a:endParaRPr lang="en-IN" dirty="0"/>
                    </a:p>
                  </a:txBody>
                  <a:tcPr/>
                </a:tc>
                <a:tc>
                  <a:txBody>
                    <a:bodyPr/>
                    <a:lstStyle/>
                    <a:p>
                      <a:r>
                        <a:rPr lang="en-US" sz="1800" b="0" i="0" u="none" strike="noStrike" kern="1200" dirty="0">
                          <a:solidFill>
                            <a:schemeClr val="dk1"/>
                          </a:solidFill>
                          <a:effectLst/>
                          <a:latin typeface="+mn-lt"/>
                          <a:ea typeface="+mn-ea"/>
                          <a:cs typeface="+mn-cs"/>
                        </a:rPr>
                        <a:t>Robust Hybrid Nonlinear Control Systems for the Dynamics of a Quadcopter Drone</a:t>
                      </a:r>
                      <a:r>
                        <a:rPr lang="en-US" sz="1800" b="0" i="0" kern="1200" dirty="0">
                          <a:solidFill>
                            <a:schemeClr val="dk1"/>
                          </a:solidFill>
                          <a:effectLst/>
                          <a:latin typeface="+mn-lt"/>
                          <a:ea typeface="+mn-ea"/>
                          <a:cs typeface="+mn-cs"/>
                        </a:rPr>
                        <a:t> </a:t>
                      </a:r>
                      <a:endParaRPr lang="en-IN" dirty="0"/>
                    </a:p>
                  </a:txBody>
                  <a:tcPr/>
                </a:tc>
                <a:tc>
                  <a:txBody>
                    <a:bodyPr/>
                    <a:lstStyle/>
                    <a:p>
                      <a:r>
                        <a:rPr lang="en-US" sz="1800" b="0" i="0" u="none" strike="noStrike" kern="1200" dirty="0">
                          <a:solidFill>
                            <a:schemeClr val="dk1"/>
                          </a:solidFill>
                          <a:effectLst/>
                          <a:latin typeface="+mn-lt"/>
                          <a:ea typeface="+mn-ea"/>
                          <a:cs typeface="+mn-cs"/>
                        </a:rPr>
                        <a:t> </a:t>
                      </a:r>
                      <a:r>
                        <a:rPr lang="en-IN" sz="1800" b="0" i="0" kern="1200" dirty="0">
                          <a:solidFill>
                            <a:schemeClr val="dk1"/>
                          </a:solidFill>
                          <a:effectLst/>
                          <a:latin typeface="+mn-lt"/>
                          <a:ea typeface="+mn-ea"/>
                          <a:cs typeface="+mn-cs"/>
                        </a:rPr>
                        <a:t>IEEE TRANSACTIONS ON SYSTEMS, MAN, AND CYBERNETICS: SYSTEMS (2018)</a:t>
                      </a:r>
                      <a:endParaRPr lang="en-IN" dirty="0"/>
                    </a:p>
                  </a:txBody>
                  <a:tcPr/>
                </a:tc>
                <a:tc>
                  <a:txBody>
                    <a:bodyPr/>
                    <a:lstStyle/>
                    <a:p>
                      <a:pPr rtl="0" fontAlgn="base"/>
                      <a:r>
                        <a:rPr lang="en-US" sz="1800" b="0" i="0" u="none" strike="noStrike"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This paper addresses the problem of accurate trajectory tracking of a small quadcopter unmanned aerial vehicle in the face of uncertainties. a hybrid feedback and feedforward autopilot that has the capability to eliminate the cross-coupling disturbance between the lateral and the longitudinal loops with respect to the vertical loop as well as external disturbances. A MPC based controller along with fuzzy feed-forward compensator is used. Robustness analyses is done in two parts: 1. for fuzzy feedforward compensator, they used sum of square of error 2. MPC is analysed by relaxing its constraint, so they can do linear approximation. From that they chose a optimal horizon and tested it for external disturbances.</a:t>
                      </a:r>
                      <a:r>
                        <a:rPr lang="en-IN" sz="1800" b="0" i="0" kern="1200" dirty="0">
                          <a:solidFill>
                            <a:schemeClr val="dk1"/>
                          </a:solidFill>
                          <a:effectLst/>
                          <a:latin typeface="+mn-lt"/>
                          <a:ea typeface="+mn-ea"/>
                          <a:cs typeface="+mn-cs"/>
                        </a:rPr>
                        <a:t> </a:t>
                      </a:r>
                    </a:p>
                    <a:p>
                      <a:pPr rtl="0" fontAlgn="base"/>
                      <a:r>
                        <a:rPr lang="en-IN" sz="1800" b="0" i="0" u="none" strike="noStrike" kern="1200" dirty="0">
                          <a:solidFill>
                            <a:schemeClr val="dk1"/>
                          </a:solidFill>
                          <a:effectLst/>
                          <a:latin typeface="+mn-lt"/>
                          <a:ea typeface="+mn-ea"/>
                          <a:cs typeface="+mn-cs"/>
                        </a:rPr>
                        <a:t>Also a robustness analysis is done by doing a multiplicative uncertainty</a:t>
                      </a:r>
                      <a:endParaRPr lang="en-IN" sz="1800" b="0" i="0" kern="1200" dirty="0">
                        <a:solidFill>
                          <a:schemeClr val="dk1"/>
                        </a:solidFill>
                        <a:effectLst/>
                        <a:latin typeface="+mn-lt"/>
                        <a:ea typeface="+mn-ea"/>
                        <a:cs typeface="+mn-cs"/>
                      </a:endParaRPr>
                    </a:p>
                    <a:p>
                      <a:pPr rtl="0" fontAlgn="base"/>
                      <a:endParaRPr lang="en-IN" dirty="0"/>
                    </a:p>
                  </a:txBody>
                  <a:tcPr/>
                </a:tc>
                <a:extLst>
                  <a:ext uri="{0D108BD9-81ED-4DB2-BD59-A6C34878D82A}">
                    <a16:rowId xmlns:a16="http://schemas.microsoft.com/office/drawing/2014/main" val="1592463027"/>
                  </a:ext>
                </a:extLst>
              </a:tr>
            </a:tbl>
          </a:graphicData>
        </a:graphic>
      </p:graphicFrame>
    </p:spTree>
    <p:extLst>
      <p:ext uri="{BB962C8B-B14F-4D97-AF65-F5344CB8AC3E}">
        <p14:creationId xmlns:p14="http://schemas.microsoft.com/office/powerpoint/2010/main" val="3193398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18F29-24B3-0FF8-45E1-F5FA6ADDFF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E30BD2-415A-DF92-67CE-76A5D66EC25C}"/>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4D1B462E-97A0-8ADA-3ABF-C4712B0350FC}"/>
              </a:ext>
            </a:extLst>
          </p:cNvPr>
          <p:cNvSpPr>
            <a:spLocks noGrp="1"/>
          </p:cNvSpPr>
          <p:nvPr>
            <p:ph idx="1"/>
          </p:nvPr>
        </p:nvSpPr>
        <p:spPr>
          <a:xfrm>
            <a:off x="0" y="1096328"/>
            <a:ext cx="11963400" cy="5562600"/>
          </a:xfrm>
        </p:spPr>
        <p:txBody>
          <a:bodyPr>
            <a:normAutofit/>
          </a:bodyPr>
          <a:lstStyle/>
          <a:p>
            <a:pPr marL="800100" indent="-342900" algn="just">
              <a:lnSpc>
                <a:spcPct val="150000"/>
              </a:lnSpc>
            </a:pPr>
            <a:endParaRPr lang="en-IN" sz="2200" kern="100" dirty="0">
              <a:effectLst/>
              <a:latin typeface="Calibri" panose="020F0502020204030204" pitchFamily="34" charset="0"/>
              <a:ea typeface="Times New Roman" panose="02020603050405020304" pitchFamily="18" charset="0"/>
              <a:cs typeface="Latha" panose="020B0604020202020204" pitchFamily="34" charset="0"/>
            </a:endParaRPr>
          </a:p>
          <a:p>
            <a:pPr marL="0" indent="0">
              <a:buNone/>
            </a:pPr>
            <a:endParaRPr lang="en-IN" dirty="0"/>
          </a:p>
        </p:txBody>
      </p:sp>
      <p:sp>
        <p:nvSpPr>
          <p:cNvPr id="4" name="Slide Number Placeholder 3">
            <a:extLst>
              <a:ext uri="{FF2B5EF4-FFF2-40B4-BE49-F238E27FC236}">
                <a16:creationId xmlns:a16="http://schemas.microsoft.com/office/drawing/2014/main" id="{14B8A76D-8B25-CEA3-C9C1-FABD2B3A6984}"/>
              </a:ext>
            </a:extLst>
          </p:cNvPr>
          <p:cNvSpPr>
            <a:spLocks noGrp="1"/>
          </p:cNvSpPr>
          <p:nvPr>
            <p:ph type="sldNum" sz="quarter" idx="12"/>
          </p:nvPr>
        </p:nvSpPr>
        <p:spPr/>
        <p:txBody>
          <a:bodyPr/>
          <a:lstStyle/>
          <a:p>
            <a:fld id="{D5B1A13D-2889-4D87-98A2-A89E87931D62}" type="slidenum">
              <a:rPr lang="en-IN" smtClean="0"/>
              <a:t>14</a:t>
            </a:fld>
            <a:endParaRPr lang="en-IN"/>
          </a:p>
        </p:txBody>
      </p:sp>
      <p:graphicFrame>
        <p:nvGraphicFramePr>
          <p:cNvPr id="6" name="Table 5">
            <a:extLst>
              <a:ext uri="{FF2B5EF4-FFF2-40B4-BE49-F238E27FC236}">
                <a16:creationId xmlns:a16="http://schemas.microsoft.com/office/drawing/2014/main" id="{F3905536-4219-EC84-9146-6BF9D8460AEF}"/>
              </a:ext>
            </a:extLst>
          </p:cNvPr>
          <p:cNvGraphicFramePr>
            <a:graphicFrameLocks noGrp="1"/>
          </p:cNvGraphicFramePr>
          <p:nvPr>
            <p:extLst>
              <p:ext uri="{D42A27DB-BD31-4B8C-83A1-F6EECF244321}">
                <p14:modId xmlns:p14="http://schemas.microsoft.com/office/powerpoint/2010/main" val="354374921"/>
              </p:ext>
            </p:extLst>
          </p:nvPr>
        </p:nvGraphicFramePr>
        <p:xfrm>
          <a:off x="522514" y="1290402"/>
          <a:ext cx="11084766" cy="4112871"/>
        </p:xfrm>
        <a:graphic>
          <a:graphicData uri="http://schemas.openxmlformats.org/drawingml/2006/table">
            <a:tbl>
              <a:tblPr firstRow="1" bandRow="1">
                <a:tableStyleId>{5C22544A-7EE6-4342-B048-85BDC9FD1C3A}</a:tableStyleId>
              </a:tblPr>
              <a:tblGrid>
                <a:gridCol w="641268">
                  <a:extLst>
                    <a:ext uri="{9D8B030D-6E8A-4147-A177-3AD203B41FA5}">
                      <a16:colId xmlns:a16="http://schemas.microsoft.com/office/drawing/2014/main" val="2673164797"/>
                    </a:ext>
                  </a:extLst>
                </a:gridCol>
                <a:gridCol w="1363287">
                  <a:extLst>
                    <a:ext uri="{9D8B030D-6E8A-4147-A177-3AD203B41FA5}">
                      <a16:colId xmlns:a16="http://schemas.microsoft.com/office/drawing/2014/main" val="565545029"/>
                    </a:ext>
                  </a:extLst>
                </a:gridCol>
                <a:gridCol w="1845426">
                  <a:extLst>
                    <a:ext uri="{9D8B030D-6E8A-4147-A177-3AD203B41FA5}">
                      <a16:colId xmlns:a16="http://schemas.microsoft.com/office/drawing/2014/main" val="1086686723"/>
                    </a:ext>
                  </a:extLst>
                </a:gridCol>
                <a:gridCol w="1629294">
                  <a:extLst>
                    <a:ext uri="{9D8B030D-6E8A-4147-A177-3AD203B41FA5}">
                      <a16:colId xmlns:a16="http://schemas.microsoft.com/office/drawing/2014/main" val="2262418841"/>
                    </a:ext>
                  </a:extLst>
                </a:gridCol>
                <a:gridCol w="5605491">
                  <a:extLst>
                    <a:ext uri="{9D8B030D-6E8A-4147-A177-3AD203B41FA5}">
                      <a16:colId xmlns:a16="http://schemas.microsoft.com/office/drawing/2014/main" val="3232570746"/>
                    </a:ext>
                  </a:extLst>
                </a:gridCol>
              </a:tblGrid>
              <a:tr h="455271">
                <a:tc>
                  <a:txBody>
                    <a:bodyPr/>
                    <a:lstStyle/>
                    <a:p>
                      <a:r>
                        <a:rPr lang="en-IN" dirty="0" err="1"/>
                        <a:t>S.No</a:t>
                      </a:r>
                      <a:endParaRPr lang="en-IN" dirty="0"/>
                    </a:p>
                  </a:txBody>
                  <a:tcPr/>
                </a:tc>
                <a:tc>
                  <a:txBody>
                    <a:bodyPr/>
                    <a:lstStyle/>
                    <a:p>
                      <a:pPr algn="ctr"/>
                      <a:r>
                        <a:rPr lang="en-IN" dirty="0"/>
                        <a:t>Author </a:t>
                      </a:r>
                    </a:p>
                  </a:txBody>
                  <a:tcPr/>
                </a:tc>
                <a:tc>
                  <a:txBody>
                    <a:bodyPr/>
                    <a:lstStyle/>
                    <a:p>
                      <a:pPr algn="ctr"/>
                      <a:r>
                        <a:rPr lang="en-IN" dirty="0"/>
                        <a:t>Title</a:t>
                      </a:r>
                    </a:p>
                  </a:txBody>
                  <a:tcPr/>
                </a:tc>
                <a:tc>
                  <a:txBody>
                    <a:bodyPr/>
                    <a:lstStyle/>
                    <a:p>
                      <a:pPr algn="ctr"/>
                      <a:r>
                        <a:rPr lang="en-IN" dirty="0"/>
                        <a:t>Journal/Year</a:t>
                      </a:r>
                    </a:p>
                  </a:txBody>
                  <a:tcPr/>
                </a:tc>
                <a:tc>
                  <a:txBody>
                    <a:bodyPr/>
                    <a:lstStyle/>
                    <a:p>
                      <a:pPr algn="ctr"/>
                      <a:r>
                        <a:rPr lang="en-IN" dirty="0"/>
                        <a:t>Description</a:t>
                      </a:r>
                    </a:p>
                  </a:txBody>
                  <a:tcPr/>
                </a:tc>
                <a:extLst>
                  <a:ext uri="{0D108BD9-81ED-4DB2-BD59-A6C34878D82A}">
                    <a16:rowId xmlns:a16="http://schemas.microsoft.com/office/drawing/2014/main" val="355941840"/>
                  </a:ext>
                </a:extLst>
              </a:tr>
              <a:tr h="0">
                <a:tc>
                  <a:txBody>
                    <a:bodyPr/>
                    <a:lstStyle/>
                    <a:p>
                      <a:r>
                        <a:rPr lang="en-IN" dirty="0"/>
                        <a:t>6</a:t>
                      </a:r>
                    </a:p>
                  </a:txBody>
                  <a:tcPr/>
                </a:tc>
                <a:tc>
                  <a:txBody>
                    <a:bodyPr/>
                    <a:lstStyle/>
                    <a:p>
                      <a:r>
                        <a:rPr lang="en-IN" sz="1800" b="0" i="0" u="none" strike="noStrike"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MohamedOkasha</a:t>
                      </a:r>
                      <a:r>
                        <a:rPr lang="en-IN" sz="1800" b="0" i="0" kern="1200" dirty="0">
                          <a:solidFill>
                            <a:schemeClr val="dk1"/>
                          </a:solidFill>
                          <a:effectLst/>
                          <a:latin typeface="+mn-lt"/>
                          <a:ea typeface="+mn-ea"/>
                          <a:cs typeface="+mn-cs"/>
                        </a:rPr>
                        <a:t> , Jordan </a:t>
                      </a:r>
                      <a:r>
                        <a:rPr lang="en-IN" sz="1800" b="0" i="0" kern="1200" dirty="0" err="1">
                          <a:solidFill>
                            <a:schemeClr val="dk1"/>
                          </a:solidFill>
                          <a:effectLst/>
                          <a:latin typeface="+mn-lt"/>
                          <a:ea typeface="+mn-ea"/>
                          <a:cs typeface="+mn-cs"/>
                        </a:rPr>
                        <a:t>Kralev</a:t>
                      </a:r>
                      <a:r>
                        <a:rPr lang="en-IN" sz="1800" b="0" i="0" kern="1200" dirty="0">
                          <a:solidFill>
                            <a:schemeClr val="dk1"/>
                          </a:solidFill>
                          <a:effectLst/>
                          <a:latin typeface="+mn-lt"/>
                          <a:ea typeface="+mn-ea"/>
                          <a:cs typeface="+mn-cs"/>
                        </a:rPr>
                        <a:t> and </a:t>
                      </a:r>
                      <a:r>
                        <a:rPr lang="en-IN" sz="1800" b="0" i="0" kern="1200" dirty="0" err="1">
                          <a:solidFill>
                            <a:schemeClr val="dk1"/>
                          </a:solidFill>
                          <a:effectLst/>
                          <a:latin typeface="+mn-lt"/>
                          <a:ea typeface="+mn-ea"/>
                          <a:cs typeface="+mn-cs"/>
                        </a:rPr>
                        <a:t>Maidul</a:t>
                      </a:r>
                      <a:r>
                        <a:rPr lang="en-IN" sz="1800" b="0" i="0" kern="1200" dirty="0">
                          <a:solidFill>
                            <a:schemeClr val="dk1"/>
                          </a:solidFill>
                          <a:effectLst/>
                          <a:latin typeface="+mn-lt"/>
                          <a:ea typeface="+mn-ea"/>
                          <a:cs typeface="+mn-cs"/>
                        </a:rPr>
                        <a:t> Islam</a:t>
                      </a:r>
                      <a:endParaRPr lang="en-IN" dirty="0"/>
                    </a:p>
                  </a:txBody>
                  <a:tcPr/>
                </a:tc>
                <a:tc>
                  <a:txBody>
                    <a:bodyPr/>
                    <a:lstStyle/>
                    <a:p>
                      <a:r>
                        <a:rPr lang="en-IN" sz="1800" b="0" i="0" kern="1200" dirty="0">
                          <a:solidFill>
                            <a:schemeClr val="dk1"/>
                          </a:solidFill>
                          <a:effectLst/>
                          <a:latin typeface="+mn-lt"/>
                          <a:ea typeface="+mn-ea"/>
                          <a:cs typeface="+mn-cs"/>
                        </a:rPr>
                        <a:t>Design and Experimental Comparison of PID, LQR and MPC Stabilizing Controllers for Parrot Mambo Mini-Drone</a:t>
                      </a:r>
                      <a:endParaRPr lang="en-IN" dirty="0"/>
                    </a:p>
                  </a:txBody>
                  <a:tcPr/>
                </a:tc>
                <a:tc>
                  <a:txBody>
                    <a:bodyPr/>
                    <a:lstStyle/>
                    <a:p>
                      <a:r>
                        <a:rPr lang="en-US" sz="1800" b="0" i="0" u="none" strike="noStrike"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Aerospace (MDPI) 2022</a:t>
                      </a:r>
                      <a:endParaRPr lang="en-IN" dirty="0"/>
                    </a:p>
                  </a:txBody>
                  <a:tcPr/>
                </a:tc>
                <a:tc>
                  <a:txBody>
                    <a:bodyPr/>
                    <a:lstStyle/>
                    <a:p>
                      <a:pPr rtl="0" fontAlgn="base"/>
                      <a:r>
                        <a:rPr lang="en-US" sz="1800" b="0" i="0" u="none" strike="noStrike" kern="1200" dirty="0">
                          <a:solidFill>
                            <a:schemeClr val="dk1"/>
                          </a:solidFill>
                          <a:effectLst/>
                          <a:latin typeface="+mn-lt"/>
                          <a:ea typeface="+mn-ea"/>
                          <a:cs typeface="+mn-cs"/>
                        </a:rPr>
                        <a:t>  PID, LQR and MPC controllers for Parrot Mini Drone is developed, and the</a:t>
                      </a:r>
                      <a:r>
                        <a:rPr lang="en-US" sz="1800" b="1" i="0" u="none" strike="noStrike" kern="1200" dirty="0">
                          <a:solidFill>
                            <a:schemeClr val="dk1"/>
                          </a:solidFill>
                          <a:effectLst/>
                          <a:latin typeface="+mn-lt"/>
                          <a:ea typeface="+mn-ea"/>
                          <a:cs typeface="+mn-cs"/>
                        </a:rPr>
                        <a:t> tracking performance</a:t>
                      </a:r>
                      <a:r>
                        <a:rPr lang="en-US" sz="1800" b="0" i="0" u="none" strike="noStrike" kern="1200" dirty="0">
                          <a:solidFill>
                            <a:schemeClr val="dk1"/>
                          </a:solidFill>
                          <a:effectLst/>
                          <a:latin typeface="+mn-lt"/>
                          <a:ea typeface="+mn-ea"/>
                          <a:cs typeface="+mn-cs"/>
                        </a:rPr>
                        <a:t> of each controller is </a:t>
                      </a:r>
                      <a:r>
                        <a:rPr lang="en-US" sz="1800" b="0" i="0" u="none" strike="noStrike" kern="1200" dirty="0" err="1">
                          <a:solidFill>
                            <a:schemeClr val="dk1"/>
                          </a:solidFill>
                          <a:effectLst/>
                          <a:latin typeface="+mn-lt"/>
                          <a:ea typeface="+mn-ea"/>
                          <a:cs typeface="+mn-cs"/>
                        </a:rPr>
                        <a:t>analysed</a:t>
                      </a:r>
                      <a:r>
                        <a:rPr lang="en-US" sz="1800" b="0" i="0" u="none" strike="noStrike" kern="1200" dirty="0">
                          <a:solidFill>
                            <a:schemeClr val="dk1"/>
                          </a:solidFill>
                          <a:effectLst/>
                          <a:latin typeface="+mn-lt"/>
                          <a:ea typeface="+mn-ea"/>
                          <a:cs typeface="+mn-cs"/>
                        </a:rPr>
                        <a:t> by simulation, </a:t>
                      </a:r>
                      <a:r>
                        <a:rPr lang="en-US" sz="1800" b="0" i="0" u="none" strike="noStrike" kern="1200" dirty="0" err="1">
                          <a:solidFill>
                            <a:schemeClr val="dk1"/>
                          </a:solidFill>
                          <a:effectLst/>
                          <a:latin typeface="+mn-lt"/>
                          <a:ea typeface="+mn-ea"/>
                          <a:cs typeface="+mn-cs"/>
                        </a:rPr>
                        <a:t>foundout</a:t>
                      </a:r>
                      <a:r>
                        <a:rPr lang="en-US" sz="1800" b="0" i="0" u="none" strike="noStrike" kern="1200" dirty="0">
                          <a:solidFill>
                            <a:schemeClr val="dk1"/>
                          </a:solidFill>
                          <a:effectLst/>
                          <a:latin typeface="+mn-lt"/>
                          <a:ea typeface="+mn-ea"/>
                          <a:cs typeface="+mn-cs"/>
                        </a:rPr>
                        <a:t> PID performance is oscillatory, but LQR and MPC performances are same. And after that it is put it in actual controller with the help of </a:t>
                      </a:r>
                      <a:r>
                        <a:rPr lang="en-US" sz="1800" b="0" i="0" u="none" strike="noStrike" kern="1200" dirty="0" err="1">
                          <a:solidFill>
                            <a:schemeClr val="dk1"/>
                          </a:solidFill>
                          <a:effectLst/>
                          <a:latin typeface="+mn-lt"/>
                          <a:ea typeface="+mn-ea"/>
                          <a:cs typeface="+mn-cs"/>
                        </a:rPr>
                        <a:t>Matlab</a:t>
                      </a:r>
                      <a:r>
                        <a:rPr lang="en-US" sz="1800" b="0" i="0" u="none" strike="noStrike" kern="1200" dirty="0">
                          <a:solidFill>
                            <a:schemeClr val="dk1"/>
                          </a:solidFill>
                          <a:effectLst/>
                          <a:latin typeface="+mn-lt"/>
                          <a:ea typeface="+mn-ea"/>
                          <a:cs typeface="+mn-cs"/>
                        </a:rPr>
                        <a:t>  coder and the experiments results show that PID works in only one axis (</a:t>
                      </a:r>
                      <a:r>
                        <a:rPr lang="en-US" sz="1800" b="0" i="0" u="none" strike="noStrike" kern="1200" dirty="0" err="1">
                          <a:solidFill>
                            <a:schemeClr val="dk1"/>
                          </a:solidFill>
                          <a:effectLst/>
                          <a:latin typeface="+mn-lt"/>
                          <a:ea typeface="+mn-ea"/>
                          <a:cs typeface="+mn-cs"/>
                        </a:rPr>
                        <a:t>i.e</a:t>
                      </a:r>
                      <a:r>
                        <a:rPr lang="en-US" sz="1800" b="0" i="0" u="none" strike="noStrike" kern="1200" dirty="0">
                          <a:solidFill>
                            <a:schemeClr val="dk1"/>
                          </a:solidFill>
                          <a:effectLst/>
                          <a:latin typeface="+mn-lt"/>
                          <a:ea typeface="+mn-ea"/>
                          <a:cs typeface="+mn-cs"/>
                        </a:rPr>
                        <a:t> suitable to SISO) whereas LQR performed better than due to MPC by hardware limitations. , environmental factors may greatly affect the quadrotor’s performance in that case where the controllers have limited opportunity to show their robustness. Thus, the system shows inconsistency in both simulated and experimental results.</a:t>
                      </a:r>
                      <a:r>
                        <a:rPr lang="en-US" sz="1800" b="0" i="0" kern="1200" dirty="0">
                          <a:solidFill>
                            <a:schemeClr val="dk1"/>
                          </a:solidFill>
                          <a:effectLst/>
                          <a:latin typeface="+mn-lt"/>
                          <a:ea typeface="+mn-ea"/>
                          <a:cs typeface="+mn-cs"/>
                        </a:rPr>
                        <a:t> </a:t>
                      </a:r>
                      <a:endParaRPr lang="en-IN" dirty="0"/>
                    </a:p>
                  </a:txBody>
                  <a:tcPr/>
                </a:tc>
                <a:extLst>
                  <a:ext uri="{0D108BD9-81ED-4DB2-BD59-A6C34878D82A}">
                    <a16:rowId xmlns:a16="http://schemas.microsoft.com/office/drawing/2014/main" val="1592463027"/>
                  </a:ext>
                </a:extLst>
              </a:tr>
            </a:tbl>
          </a:graphicData>
        </a:graphic>
      </p:graphicFrame>
    </p:spTree>
    <p:extLst>
      <p:ext uri="{BB962C8B-B14F-4D97-AF65-F5344CB8AC3E}">
        <p14:creationId xmlns:p14="http://schemas.microsoft.com/office/powerpoint/2010/main" val="213241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D543B-96F3-3C0E-6B96-C0B68C4282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8150AF-C640-8B60-C0E5-14EDE359FEAF}"/>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A28D669B-64C4-7712-A436-A5011432D0DD}"/>
              </a:ext>
            </a:extLst>
          </p:cNvPr>
          <p:cNvSpPr>
            <a:spLocks noGrp="1"/>
          </p:cNvSpPr>
          <p:nvPr>
            <p:ph idx="1"/>
          </p:nvPr>
        </p:nvSpPr>
        <p:spPr>
          <a:xfrm>
            <a:off x="0" y="1096328"/>
            <a:ext cx="11963400" cy="5562600"/>
          </a:xfrm>
        </p:spPr>
        <p:txBody>
          <a:bodyPr>
            <a:normAutofit/>
          </a:bodyPr>
          <a:lstStyle/>
          <a:p>
            <a:pPr marL="800100" indent="-342900" algn="just">
              <a:lnSpc>
                <a:spcPct val="150000"/>
              </a:lnSpc>
            </a:pPr>
            <a:endParaRPr lang="en-IN" sz="2200" kern="100" dirty="0">
              <a:effectLst/>
              <a:latin typeface="Calibri" panose="020F0502020204030204" pitchFamily="34" charset="0"/>
              <a:ea typeface="Times New Roman" panose="02020603050405020304" pitchFamily="18" charset="0"/>
              <a:cs typeface="Latha" panose="020B0604020202020204" pitchFamily="34" charset="0"/>
            </a:endParaRPr>
          </a:p>
          <a:p>
            <a:pPr marL="0" indent="0">
              <a:buNone/>
            </a:pPr>
            <a:endParaRPr lang="en-IN" dirty="0"/>
          </a:p>
        </p:txBody>
      </p:sp>
      <p:sp>
        <p:nvSpPr>
          <p:cNvPr id="4" name="Slide Number Placeholder 3">
            <a:extLst>
              <a:ext uri="{FF2B5EF4-FFF2-40B4-BE49-F238E27FC236}">
                <a16:creationId xmlns:a16="http://schemas.microsoft.com/office/drawing/2014/main" id="{D943F7AA-DF77-ADD6-D293-F1B248537861}"/>
              </a:ext>
            </a:extLst>
          </p:cNvPr>
          <p:cNvSpPr>
            <a:spLocks noGrp="1"/>
          </p:cNvSpPr>
          <p:nvPr>
            <p:ph type="sldNum" sz="quarter" idx="12"/>
          </p:nvPr>
        </p:nvSpPr>
        <p:spPr/>
        <p:txBody>
          <a:bodyPr/>
          <a:lstStyle/>
          <a:p>
            <a:fld id="{D5B1A13D-2889-4D87-98A2-A89E87931D62}" type="slidenum">
              <a:rPr lang="en-IN" smtClean="0"/>
              <a:t>15</a:t>
            </a:fld>
            <a:endParaRPr lang="en-IN"/>
          </a:p>
        </p:txBody>
      </p:sp>
      <p:graphicFrame>
        <p:nvGraphicFramePr>
          <p:cNvPr id="6" name="Table 5">
            <a:extLst>
              <a:ext uri="{FF2B5EF4-FFF2-40B4-BE49-F238E27FC236}">
                <a16:creationId xmlns:a16="http://schemas.microsoft.com/office/drawing/2014/main" id="{93FE0943-D508-557E-D86F-11D375598CA8}"/>
              </a:ext>
            </a:extLst>
          </p:cNvPr>
          <p:cNvGraphicFramePr>
            <a:graphicFrameLocks noGrp="1"/>
          </p:cNvGraphicFramePr>
          <p:nvPr>
            <p:extLst>
              <p:ext uri="{D42A27DB-BD31-4B8C-83A1-F6EECF244321}">
                <p14:modId xmlns:p14="http://schemas.microsoft.com/office/powerpoint/2010/main" val="419858617"/>
              </p:ext>
            </p:extLst>
          </p:nvPr>
        </p:nvGraphicFramePr>
        <p:xfrm>
          <a:off x="522514" y="1290403"/>
          <a:ext cx="11440885" cy="4917003"/>
        </p:xfrm>
        <a:graphic>
          <a:graphicData uri="http://schemas.openxmlformats.org/drawingml/2006/table">
            <a:tbl>
              <a:tblPr firstRow="1" bandRow="1">
                <a:tableStyleId>{5C22544A-7EE6-4342-B048-85BDC9FD1C3A}</a:tableStyleId>
              </a:tblPr>
              <a:tblGrid>
                <a:gridCol w="661870">
                  <a:extLst>
                    <a:ext uri="{9D8B030D-6E8A-4147-A177-3AD203B41FA5}">
                      <a16:colId xmlns:a16="http://schemas.microsoft.com/office/drawing/2014/main" val="2673164797"/>
                    </a:ext>
                  </a:extLst>
                </a:gridCol>
                <a:gridCol w="1407085">
                  <a:extLst>
                    <a:ext uri="{9D8B030D-6E8A-4147-A177-3AD203B41FA5}">
                      <a16:colId xmlns:a16="http://schemas.microsoft.com/office/drawing/2014/main" val="565545029"/>
                    </a:ext>
                  </a:extLst>
                </a:gridCol>
                <a:gridCol w="1904714">
                  <a:extLst>
                    <a:ext uri="{9D8B030D-6E8A-4147-A177-3AD203B41FA5}">
                      <a16:colId xmlns:a16="http://schemas.microsoft.com/office/drawing/2014/main" val="1086686723"/>
                    </a:ext>
                  </a:extLst>
                </a:gridCol>
                <a:gridCol w="1681638">
                  <a:extLst>
                    <a:ext uri="{9D8B030D-6E8A-4147-A177-3AD203B41FA5}">
                      <a16:colId xmlns:a16="http://schemas.microsoft.com/office/drawing/2014/main" val="2262418841"/>
                    </a:ext>
                  </a:extLst>
                </a:gridCol>
                <a:gridCol w="5785578">
                  <a:extLst>
                    <a:ext uri="{9D8B030D-6E8A-4147-A177-3AD203B41FA5}">
                      <a16:colId xmlns:a16="http://schemas.microsoft.com/office/drawing/2014/main" val="3232570746"/>
                    </a:ext>
                  </a:extLst>
                </a:gridCol>
              </a:tblGrid>
              <a:tr h="326398">
                <a:tc>
                  <a:txBody>
                    <a:bodyPr/>
                    <a:lstStyle/>
                    <a:p>
                      <a:r>
                        <a:rPr lang="en-IN" dirty="0" err="1"/>
                        <a:t>S.No</a:t>
                      </a:r>
                      <a:endParaRPr lang="en-IN" dirty="0"/>
                    </a:p>
                  </a:txBody>
                  <a:tcPr/>
                </a:tc>
                <a:tc>
                  <a:txBody>
                    <a:bodyPr/>
                    <a:lstStyle/>
                    <a:p>
                      <a:pPr algn="ctr"/>
                      <a:r>
                        <a:rPr lang="en-IN" dirty="0"/>
                        <a:t>Author </a:t>
                      </a:r>
                    </a:p>
                  </a:txBody>
                  <a:tcPr/>
                </a:tc>
                <a:tc>
                  <a:txBody>
                    <a:bodyPr/>
                    <a:lstStyle/>
                    <a:p>
                      <a:pPr algn="ctr"/>
                      <a:r>
                        <a:rPr lang="en-IN" dirty="0"/>
                        <a:t>Title</a:t>
                      </a:r>
                    </a:p>
                  </a:txBody>
                  <a:tcPr/>
                </a:tc>
                <a:tc>
                  <a:txBody>
                    <a:bodyPr/>
                    <a:lstStyle/>
                    <a:p>
                      <a:pPr algn="ctr"/>
                      <a:r>
                        <a:rPr lang="en-IN" dirty="0"/>
                        <a:t>Journal/Year</a:t>
                      </a:r>
                    </a:p>
                  </a:txBody>
                  <a:tcPr/>
                </a:tc>
                <a:tc>
                  <a:txBody>
                    <a:bodyPr/>
                    <a:lstStyle/>
                    <a:p>
                      <a:pPr algn="ctr"/>
                      <a:r>
                        <a:rPr lang="en-IN" dirty="0"/>
                        <a:t>Description</a:t>
                      </a:r>
                    </a:p>
                  </a:txBody>
                  <a:tcPr/>
                </a:tc>
                <a:extLst>
                  <a:ext uri="{0D108BD9-81ED-4DB2-BD59-A6C34878D82A}">
                    <a16:rowId xmlns:a16="http://schemas.microsoft.com/office/drawing/2014/main" val="355941840"/>
                  </a:ext>
                </a:extLst>
              </a:tr>
              <a:tr h="4551243">
                <a:tc>
                  <a:txBody>
                    <a:bodyPr/>
                    <a:lstStyle/>
                    <a:p>
                      <a:r>
                        <a:rPr lang="en-IN" dirty="0"/>
                        <a:t>7</a:t>
                      </a:r>
                    </a:p>
                  </a:txBody>
                  <a:tcPr/>
                </a:tc>
                <a:tc>
                  <a:txBody>
                    <a:bodyPr/>
                    <a:lstStyle/>
                    <a:p>
                      <a:r>
                        <a:rPr lang="en-IN" sz="1800" b="0" i="0" u="none" strike="noStrike" kern="1200" dirty="0">
                          <a:solidFill>
                            <a:schemeClr val="dk1"/>
                          </a:solidFill>
                          <a:effectLst/>
                          <a:latin typeface="+mn-lt"/>
                          <a:ea typeface="+mn-ea"/>
                          <a:cs typeface="+mn-cs"/>
                        </a:rPr>
                        <a:t>  Mohamad </a:t>
                      </a:r>
                      <a:r>
                        <a:rPr lang="en-IN" sz="1800" b="0" i="0" u="none" strike="noStrike" kern="1200" dirty="0" err="1">
                          <a:solidFill>
                            <a:schemeClr val="dk1"/>
                          </a:solidFill>
                          <a:effectLst/>
                          <a:latin typeface="+mn-lt"/>
                          <a:ea typeface="+mn-ea"/>
                          <a:cs typeface="+mn-cs"/>
                        </a:rPr>
                        <a:t>Norherman</a:t>
                      </a:r>
                      <a:r>
                        <a:rPr lang="en-IN" sz="1800" b="0" i="0" u="none" strike="noStrike" kern="1200" dirty="0">
                          <a:solidFill>
                            <a:schemeClr val="dk1"/>
                          </a:solidFill>
                          <a:effectLst/>
                          <a:latin typeface="+mn-lt"/>
                          <a:ea typeface="+mn-ea"/>
                          <a:cs typeface="+mn-cs"/>
                        </a:rPr>
                        <a:t> SHAUQEE, Parvathy RAJENDRAN, </a:t>
                      </a:r>
                      <a:r>
                        <a:rPr lang="en-IN" sz="1800" b="0" i="0" u="none" strike="noStrike" kern="1200" dirty="0" err="1">
                          <a:solidFill>
                            <a:schemeClr val="dk1"/>
                          </a:solidFill>
                          <a:effectLst/>
                          <a:latin typeface="+mn-lt"/>
                          <a:ea typeface="+mn-ea"/>
                          <a:cs typeface="+mn-cs"/>
                        </a:rPr>
                        <a:t>Nurulasikin</a:t>
                      </a:r>
                      <a:r>
                        <a:rPr lang="en-IN" sz="1800" b="0" i="0" u="none" strike="noStrike" kern="1200" dirty="0">
                          <a:solidFill>
                            <a:schemeClr val="dk1"/>
                          </a:solidFill>
                          <a:effectLst/>
                          <a:latin typeface="+mn-lt"/>
                          <a:ea typeface="+mn-ea"/>
                          <a:cs typeface="+mn-cs"/>
                        </a:rPr>
                        <a:t> Mohd SUHADIS</a:t>
                      </a:r>
                      <a:r>
                        <a:rPr lang="en-IN" sz="1800" b="0" i="0" kern="1200" dirty="0">
                          <a:solidFill>
                            <a:schemeClr val="dk1"/>
                          </a:solidFill>
                          <a:effectLst/>
                          <a:latin typeface="+mn-lt"/>
                          <a:ea typeface="+mn-ea"/>
                          <a:cs typeface="+mn-cs"/>
                        </a:rPr>
                        <a:t> </a:t>
                      </a:r>
                      <a:endParaRPr lang="en-IN" dirty="0"/>
                    </a:p>
                  </a:txBody>
                  <a:tcPr/>
                </a:tc>
                <a:tc>
                  <a:txBody>
                    <a:bodyPr/>
                    <a:lstStyle/>
                    <a:p>
                      <a:r>
                        <a:rPr lang="en-IN" sz="1800" b="0" i="0" u="none" strike="noStrike" kern="1200" dirty="0">
                          <a:solidFill>
                            <a:schemeClr val="dk1"/>
                          </a:solidFill>
                          <a:effectLst/>
                          <a:latin typeface="+mn-lt"/>
                          <a:ea typeface="+mn-ea"/>
                          <a:cs typeface="+mn-cs"/>
                        </a:rPr>
                        <a:t>Quadrotor Controller Design Techniques and Applications Review</a:t>
                      </a:r>
                      <a:r>
                        <a:rPr lang="en-IN" sz="1800" b="0" i="0" kern="1200" dirty="0">
                          <a:solidFill>
                            <a:schemeClr val="dk1"/>
                          </a:solidFill>
                          <a:effectLst/>
                          <a:latin typeface="+mn-lt"/>
                          <a:ea typeface="+mn-ea"/>
                          <a:cs typeface="+mn-cs"/>
                        </a:rPr>
                        <a:t> </a:t>
                      </a:r>
                      <a:endParaRPr lang="en-IN" dirty="0"/>
                    </a:p>
                  </a:txBody>
                  <a:tcPr/>
                </a:tc>
                <a:tc>
                  <a:txBody>
                    <a:bodyPr/>
                    <a:lstStyle/>
                    <a:p>
                      <a:r>
                        <a:rPr lang="en-US" sz="1800" b="0" i="0" u="none" strike="noStrike"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INCAS BULLETIN 13 2021</a:t>
                      </a:r>
                      <a:r>
                        <a:rPr lang="en-IN" sz="1800" b="0" i="0" kern="1200" dirty="0">
                          <a:solidFill>
                            <a:schemeClr val="dk1"/>
                          </a:solidFill>
                          <a:effectLst/>
                          <a:latin typeface="+mn-lt"/>
                          <a:ea typeface="+mn-ea"/>
                          <a:cs typeface="+mn-cs"/>
                        </a:rPr>
                        <a:t> </a:t>
                      </a:r>
                      <a:endParaRPr lang="en-IN" dirty="0"/>
                    </a:p>
                  </a:txBody>
                  <a:tcPr/>
                </a:tc>
                <a:tc>
                  <a:txBody>
                    <a:bodyPr/>
                    <a:lstStyle/>
                    <a:p>
                      <a:pPr rtl="0" fontAlgn="base"/>
                      <a:r>
                        <a:rPr lang="en-US" sz="1800" b="0" i="0" u="none" strike="noStrike"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 Three different categories of flight controllers that are being used for controlling the quadrotor. These controllers can be categorized as 1) linear control, 2) nonlinear control, and 3) intelligent control.</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It shows that out of 80 controller design techniques used, 72.5% of the researchers conducted a simulation study, and about only 3.75% performed experimental studies on a real quadrotor platform. In contrast, 23.75% of the researchers performed both simulation and experimental studies to validate the simulation results. In some cases, they found that the simulation outcome sometimes completely differs from the experimental result due to either simplification made to the quadrotor dynamics or an unexpected external disturbance present in the real application that is not being accounted in the simulation process.</a:t>
                      </a:r>
                      <a:r>
                        <a:rPr lang="en-IN" sz="1800" b="0" i="0" kern="1200" dirty="0">
                          <a:solidFill>
                            <a:schemeClr val="dk1"/>
                          </a:solidFill>
                          <a:effectLst/>
                          <a:latin typeface="+mn-lt"/>
                          <a:ea typeface="+mn-ea"/>
                          <a:cs typeface="+mn-cs"/>
                        </a:rPr>
                        <a:t> </a:t>
                      </a:r>
                    </a:p>
                  </a:txBody>
                  <a:tcPr/>
                </a:tc>
                <a:extLst>
                  <a:ext uri="{0D108BD9-81ED-4DB2-BD59-A6C34878D82A}">
                    <a16:rowId xmlns:a16="http://schemas.microsoft.com/office/drawing/2014/main" val="1592463027"/>
                  </a:ext>
                </a:extLst>
              </a:tr>
            </a:tbl>
          </a:graphicData>
        </a:graphic>
      </p:graphicFrame>
    </p:spTree>
    <p:extLst>
      <p:ext uri="{BB962C8B-B14F-4D97-AF65-F5344CB8AC3E}">
        <p14:creationId xmlns:p14="http://schemas.microsoft.com/office/powerpoint/2010/main" val="1496733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97709-3F4B-5C2F-D970-DD3D26ED1A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3D25A8-6E85-3D4C-AEF2-536617320E7A}"/>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Model of Quadrotor:</a:t>
            </a:r>
          </a:p>
        </p:txBody>
      </p:sp>
      <p:sp>
        <p:nvSpPr>
          <p:cNvPr id="4" name="Slide Number Placeholder 3">
            <a:extLst>
              <a:ext uri="{FF2B5EF4-FFF2-40B4-BE49-F238E27FC236}">
                <a16:creationId xmlns:a16="http://schemas.microsoft.com/office/drawing/2014/main" id="{EC9AA17D-5423-A9CC-F6AF-BD4991C8BF59}"/>
              </a:ext>
            </a:extLst>
          </p:cNvPr>
          <p:cNvSpPr>
            <a:spLocks noGrp="1"/>
          </p:cNvSpPr>
          <p:nvPr>
            <p:ph type="sldNum" sz="quarter" idx="12"/>
          </p:nvPr>
        </p:nvSpPr>
        <p:spPr/>
        <p:txBody>
          <a:bodyPr/>
          <a:lstStyle/>
          <a:p>
            <a:fld id="{D5B1A13D-2889-4D87-98A2-A89E87931D62}" type="slidenum">
              <a:rPr lang="en-IN" smtClean="0"/>
              <a:t>16</a:t>
            </a:fld>
            <a:endParaRPr lang="en-IN"/>
          </a:p>
        </p:txBody>
      </p:sp>
      <p:sp>
        <p:nvSpPr>
          <p:cNvPr id="5" name="TextBox 4">
            <a:extLst>
              <a:ext uri="{FF2B5EF4-FFF2-40B4-BE49-F238E27FC236}">
                <a16:creationId xmlns:a16="http://schemas.microsoft.com/office/drawing/2014/main" id="{58AEB3A3-1068-1BB5-1D9A-D50E54B8A1B3}"/>
              </a:ext>
            </a:extLst>
          </p:cNvPr>
          <p:cNvSpPr txBox="1"/>
          <p:nvPr/>
        </p:nvSpPr>
        <p:spPr>
          <a:xfrm>
            <a:off x="655320" y="1149702"/>
            <a:ext cx="7112540" cy="830997"/>
          </a:xfrm>
          <a:prstGeom prst="rect">
            <a:avLst/>
          </a:prstGeom>
          <a:noFill/>
        </p:spPr>
        <p:txBody>
          <a:bodyPr wrap="square" rtlCol="0">
            <a:spAutoFit/>
          </a:bodyPr>
          <a:lstStyle/>
          <a:p>
            <a:r>
              <a:rPr lang="en-IN" sz="2400" dirty="0"/>
              <a:t>From [2] we have got the mathematical model for the Quadrotor which is given below:</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39F48B9D-04B7-A47C-FE24-133FB7FB285A}"/>
                  </a:ext>
                </a:extLst>
              </p:cNvPr>
              <p:cNvSpPr>
                <a:spLocks noGrp="1"/>
              </p:cNvSpPr>
              <p:nvPr>
                <p:ph idx="1"/>
              </p:nvPr>
            </p:nvSpPr>
            <p:spPr>
              <a:xfrm>
                <a:off x="655320" y="2034073"/>
                <a:ext cx="11175896" cy="4687402"/>
              </a:xfrm>
            </p:spPr>
            <p:txBody>
              <a:bodyPr>
                <a:normAutofit fontScale="55000" lnSpcReduction="20000"/>
              </a:bodyPr>
              <a:lstStyle/>
              <a:p>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sin</m:t>
                        </m:r>
                      </m:fName>
                      <m:e>
                        <m:r>
                          <m:rPr>
                            <m:sty m:val="p"/>
                          </m:rPr>
                          <a:rPr lang="el-GR" b="0" i="1" smtClean="0">
                            <a:latin typeface="Cambria Math" panose="02040503050406030204" pitchFamily="18" charset="0"/>
                          </a:rPr>
                          <m:t>ϕ</m:t>
                        </m:r>
                      </m:e>
                    </m:func>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sin</m:t>
                        </m:r>
                      </m:fName>
                      <m:e>
                        <m:r>
                          <m:rPr>
                            <m:sty m:val="p"/>
                          </m:rPr>
                          <a:rPr lang="el-GR" b="0" i="1" smtClean="0">
                            <a:latin typeface="Cambria Math" panose="02040503050406030204" pitchFamily="18" charset="0"/>
                          </a:rPr>
                          <m:t>ψ</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cos</m:t>
                            </m:r>
                          </m:fName>
                          <m:e>
                            <m:r>
                              <m:rPr>
                                <m:sty m:val="p"/>
                              </m:rPr>
                              <a:rPr lang="el-GR" i="1">
                                <a:latin typeface="Cambria Math" panose="02040503050406030204" pitchFamily="18" charset="0"/>
                              </a:rPr>
                              <m:t>ϕ</m:t>
                            </m:r>
                          </m:e>
                        </m:func>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m:rPr>
                                <m:sty m:val="p"/>
                              </m:rPr>
                              <a:rPr lang="el-GR" i="1">
                                <a:latin typeface="Cambria Math" panose="02040503050406030204" pitchFamily="18" charset="0"/>
                              </a:rPr>
                              <m:t>ψ</m:t>
                            </m:r>
                          </m:e>
                        </m:func>
                      </m:e>
                    </m:func>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a:rPr lang="en-IN" i="1" smtClean="0">
                            <a:latin typeface="Cambria Math" panose="02040503050406030204" pitchFamily="18" charset="0"/>
                            <a:ea typeface="Cambria Math" panose="02040503050406030204" pitchFamily="18" charset="0"/>
                          </a:rPr>
                          <m:t>𝜃</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𝑣</m:t>
                        </m:r>
                        <m:func>
                          <m:funcPr>
                            <m:ctrlPr>
                              <a:rPr lang="en-IN" i="1">
                                <a:latin typeface="Cambria Math" panose="02040503050406030204" pitchFamily="18" charset="0"/>
                              </a:rPr>
                            </m:ctrlPr>
                          </m:funcPr>
                          <m:fName>
                            <m:r>
                              <a:rPr lang="en-IN" b="0" i="0" smtClean="0">
                                <a:latin typeface="Cambria Math" panose="02040503050406030204" pitchFamily="18" charset="0"/>
                              </a:rPr>
                              <m:t>[</m:t>
                            </m:r>
                            <m:r>
                              <m:rPr>
                                <m:sty m:val="p"/>
                              </m:rPr>
                              <a:rPr lang="en-IN">
                                <a:latin typeface="Cambria Math" panose="02040503050406030204" pitchFamily="18" charset="0"/>
                              </a:rPr>
                              <m:t>cos</m:t>
                            </m:r>
                          </m:fName>
                          <m:e>
                            <m:r>
                              <m:rPr>
                                <m:sty m:val="p"/>
                              </m:rPr>
                              <a:rPr lang="el-GR" i="1">
                                <a:latin typeface="Cambria Math" panose="02040503050406030204" pitchFamily="18" charset="0"/>
                              </a:rPr>
                              <m:t>ϕ</m:t>
                            </m:r>
                          </m:e>
                        </m:func>
                      </m:e>
                    </m:func>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m:rPr>
                            <m:sty m:val="p"/>
                          </m:rPr>
                          <a:rPr lang="el-GR" i="1">
                            <a:latin typeface="Cambria Math" panose="02040503050406030204" pitchFamily="18" charset="0"/>
                          </a:rPr>
                          <m:t>ψ</m:t>
                        </m:r>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m:rPr>
                                <m:sty m:val="p"/>
                              </m:rPr>
                              <a:rPr lang="el-GR" i="1">
                                <a:latin typeface="Cambria Math" panose="02040503050406030204" pitchFamily="18" charset="0"/>
                              </a:rPr>
                              <m:t>ϕ</m:t>
                            </m:r>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a:rPr lang="el-GR" i="1">
                                    <a:latin typeface="Cambria Math" panose="02040503050406030204" pitchFamily="18" charset="0"/>
                                  </a:rPr>
                                  <m:t>𝜓</m:t>
                                </m:r>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a:rPr lang="en-IN" i="1">
                                        <a:latin typeface="Cambria Math" panose="02040503050406030204" pitchFamily="18" charset="0"/>
                                        <a:ea typeface="Cambria Math" panose="02040503050406030204" pitchFamily="18" charset="0"/>
                                      </a:rPr>
                                      <m:t>𝜃</m:t>
                                    </m:r>
                                  </m:e>
                                </m:func>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 [</m:t>
                                </m:r>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m:rPr>
                                        <m:sty m:val="p"/>
                                      </m:rPr>
                                      <a:rPr lang="el-GR" i="1">
                                        <a:latin typeface="Cambria Math" panose="02040503050406030204" pitchFamily="18" charset="0"/>
                                      </a:rPr>
                                      <m:t>ψ</m:t>
                                    </m:r>
                                    <m:func>
                                      <m:funcPr>
                                        <m:ctrlPr>
                                          <a:rPr lang="en-IN" i="1" smtClean="0">
                                            <a:latin typeface="Cambria Math" panose="02040503050406030204" pitchFamily="18" charset="0"/>
                                          </a:rPr>
                                        </m:ctrlPr>
                                      </m:funcPr>
                                      <m:fName>
                                        <m:r>
                                          <m:rPr>
                                            <m:sty m:val="p"/>
                                          </m:rPr>
                                          <a:rPr lang="en-IN">
                                            <a:latin typeface="Cambria Math" panose="02040503050406030204" pitchFamily="18" charset="0"/>
                                          </a:rPr>
                                          <m:t>cos</m:t>
                                        </m:r>
                                      </m:fName>
                                      <m:e>
                                        <m:r>
                                          <a:rPr lang="en-IN" i="1">
                                            <a:latin typeface="Cambria Math" panose="02040503050406030204" pitchFamily="18" charset="0"/>
                                          </a:rPr>
                                          <m:t>𝜃</m:t>
                                        </m:r>
                                      </m:e>
                                    </m:func>
                                    <m:r>
                                      <a:rPr lang="en-IN" b="0" i="1" smtClean="0">
                                        <a:latin typeface="Cambria Math" panose="02040503050406030204" pitchFamily="18" charset="0"/>
                                      </a:rPr>
                                      <m:t>]</m:t>
                                    </m:r>
                                  </m:e>
                                </m:func>
                              </m:e>
                            </m:func>
                          </m:e>
                        </m:func>
                      </m:e>
                    </m:func>
                  </m:oMath>
                </a14:m>
                <a:endParaRPr lang="en-IN" dirty="0"/>
              </a:p>
              <a:p>
                <a14:m>
                  <m:oMath xmlns:m="http://schemas.openxmlformats.org/officeDocument/2006/math">
                    <m:r>
                      <a:rPr lang="en-IN" b="0" i="1" smtClean="0">
                        <a:latin typeface="Cambria Math" panose="02040503050406030204" pitchFamily="18" charset="0"/>
                      </a:rPr>
                      <m:t>𝑦</m:t>
                    </m:r>
                    <m:r>
                      <a:rPr lang="en-IN" i="1">
                        <a:latin typeface="Cambria Math" panose="02040503050406030204" pitchFamily="18" charset="0"/>
                      </a:rPr>
                      <m:t>=</m:t>
                    </m:r>
                    <m:r>
                      <a:rPr lang="en-IN" b="0" i="1" smtClean="0">
                        <a:latin typeface="Cambria Math" panose="02040503050406030204" pitchFamily="18" charset="0"/>
                      </a:rPr>
                      <m:t>𝑣</m:t>
                    </m:r>
                    <m:d>
                      <m:dPr>
                        <m:begChr m:val="["/>
                        <m:endChr m:val="]"/>
                        <m:ctrlPr>
                          <a:rPr lang="en-IN" i="1">
                            <a:latin typeface="Cambria Math" panose="02040503050406030204" pitchFamily="18" charset="0"/>
                          </a:rPr>
                        </m:ctrlPr>
                      </m:dPr>
                      <m:e>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m:rPr>
                                <m:sty m:val="p"/>
                              </m:rPr>
                              <a:rPr lang="el-GR" i="1">
                                <a:latin typeface="Cambria Math" panose="02040503050406030204" pitchFamily="18" charset="0"/>
                              </a:rPr>
                              <m:t>ϕ</m:t>
                            </m:r>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m:rPr>
                                    <m:sty m:val="p"/>
                                  </m:rPr>
                                  <a:rPr lang="el-GR" i="1">
                                    <a:latin typeface="Cambria Math" panose="02040503050406030204" pitchFamily="18" charset="0"/>
                                  </a:rPr>
                                  <m:t>ψ</m:t>
                                </m:r>
                              </m:e>
                            </m:func>
                          </m:e>
                        </m:func>
                        <m:r>
                          <a:rPr lang="en-IN" b="0" i="1" smtClean="0">
                            <a:latin typeface="Cambria Math" panose="02040503050406030204" pitchFamily="18" charset="0"/>
                          </a:rPr>
                          <m:t>+</m:t>
                        </m:r>
                        <m:func>
                          <m:funcPr>
                            <m:ctrlPr>
                              <a:rPr lang="en-IN" i="1" smtClean="0">
                                <a:latin typeface="Cambria Math" panose="02040503050406030204" pitchFamily="18" charset="0"/>
                              </a:rPr>
                            </m:ctrlPr>
                          </m:funcPr>
                          <m:fName>
                            <m:r>
                              <m:rPr>
                                <m:sty m:val="p"/>
                              </m:rPr>
                              <a:rPr lang="en-IN">
                                <a:latin typeface="Cambria Math" panose="02040503050406030204" pitchFamily="18" charset="0"/>
                              </a:rPr>
                              <m:t>sin</m:t>
                            </m:r>
                          </m:fName>
                          <m:e>
                            <m:r>
                              <m:rPr>
                                <m:sty m:val="p"/>
                              </m:rPr>
                              <a:rPr lang="el-GR" i="1">
                                <a:latin typeface="Cambria Math" panose="02040503050406030204" pitchFamily="18" charset="0"/>
                              </a:rPr>
                              <m:t>ϕ</m:t>
                            </m:r>
                          </m:e>
                        </m:func>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m:rPr>
                                <m:sty m:val="p"/>
                              </m:rPr>
                              <a:rPr lang="el-GR" i="1">
                                <a:latin typeface="Cambria Math" panose="02040503050406030204" pitchFamily="18" charset="0"/>
                              </a:rPr>
                              <m:t>ψ</m:t>
                            </m:r>
                          </m:e>
                        </m:func>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a:rPr lang="en-IN" i="1">
                                <a:latin typeface="Cambria Math" panose="02040503050406030204" pitchFamily="18" charset="0"/>
                              </a:rPr>
                              <m:t>𝜃</m:t>
                            </m:r>
                          </m:e>
                        </m:func>
                      </m:e>
                    </m:d>
                    <m:r>
                      <a:rPr lang="en-IN" b="0" i="1" smtClean="0">
                        <a:latin typeface="Cambria Math" panose="02040503050406030204" pitchFamily="18" charset="0"/>
                      </a:rPr>
                      <m:t>−</m:t>
                    </m:r>
                    <m:r>
                      <a:rPr lang="en-IN" b="0" i="1" smtClean="0">
                        <a:latin typeface="Cambria Math" panose="02040503050406030204" pitchFamily="18" charset="0"/>
                      </a:rPr>
                      <m:t>𝑤</m:t>
                    </m:r>
                    <m:d>
                      <m:dPr>
                        <m:begChr m:val="["/>
                        <m:endChr m:val="]"/>
                        <m:ctrlPr>
                          <a:rPr lang="en-IN" b="0" i="1" smtClean="0">
                            <a:latin typeface="Cambria Math" panose="02040503050406030204" pitchFamily="18" charset="0"/>
                          </a:rPr>
                        </m:ctrlPr>
                      </m:dPr>
                      <m:e>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m:rPr>
                                <m:sty m:val="p"/>
                              </m:rPr>
                              <a:rPr lang="el-GR" i="1">
                                <a:latin typeface="Cambria Math" panose="02040503050406030204" pitchFamily="18" charset="0"/>
                              </a:rPr>
                              <m:t>ψ</m:t>
                            </m:r>
                          </m:e>
                        </m:func>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m:rPr>
                                <m:sty m:val="p"/>
                              </m:rPr>
                              <a:rPr lang="el-GR" i="1">
                                <a:latin typeface="Cambria Math" panose="02040503050406030204" pitchFamily="18" charset="0"/>
                              </a:rPr>
                              <m:t>ϕ</m:t>
                            </m:r>
                          </m:e>
                        </m:func>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m:rPr>
                                <m:sty m:val="p"/>
                              </m:rPr>
                              <a:rPr lang="el-GR" i="1">
                                <a:latin typeface="Cambria Math" panose="02040503050406030204" pitchFamily="18" charset="0"/>
                              </a:rPr>
                              <m:t>ϕ</m:t>
                            </m:r>
                          </m:e>
                        </m:func>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m:rPr>
                                <m:sty m:val="p"/>
                              </m:rPr>
                              <a:rPr lang="el-GR" i="1">
                                <a:latin typeface="Cambria Math" panose="02040503050406030204" pitchFamily="18" charset="0"/>
                              </a:rPr>
                              <m:t>ψ</m:t>
                            </m:r>
                          </m:e>
                        </m:func>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a:rPr lang="en-IN" i="1">
                                <a:latin typeface="Cambria Math" panose="02040503050406030204" pitchFamily="18" charset="0"/>
                              </a:rPr>
                              <m:t>𝜃</m:t>
                            </m:r>
                          </m:e>
                        </m:func>
                      </m:e>
                    </m:d>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a:rPr lang="en-IN" i="1">
                            <a:latin typeface="Cambria Math" panose="02040503050406030204" pitchFamily="18" charset="0"/>
                          </a:rPr>
                          <m:t>𝜃</m:t>
                        </m:r>
                      </m:e>
                    </m:func>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m:rPr>
                            <m:sty m:val="p"/>
                          </m:rPr>
                          <a:rPr lang="el-GR" i="1">
                            <a:latin typeface="Cambria Math" panose="02040503050406030204" pitchFamily="18" charset="0"/>
                          </a:rPr>
                          <m:t>ψ</m:t>
                        </m:r>
                        <m:r>
                          <a:rPr lang="en-IN" b="0" i="1" smtClean="0">
                            <a:latin typeface="Cambria Math" panose="02040503050406030204" pitchFamily="18" charset="0"/>
                          </a:rPr>
                          <m:t>]</m:t>
                        </m:r>
                      </m:e>
                    </m:func>
                  </m:oMath>
                </a14:m>
                <a:endParaRPr lang="en-IN" dirty="0"/>
              </a:p>
              <a:p>
                <a14:m>
                  <m:oMath xmlns:m="http://schemas.openxmlformats.org/officeDocument/2006/math">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𝑤</m:t>
                    </m:r>
                    <m:d>
                      <m:dPr>
                        <m:begChr m:val="["/>
                        <m:endChr m:val="]"/>
                        <m:ctrlPr>
                          <a:rPr lang="en-IN" b="0" i="1" smtClean="0">
                            <a:latin typeface="Cambria Math" panose="02040503050406030204" pitchFamily="18" charset="0"/>
                          </a:rPr>
                        </m:ctrlPr>
                      </m:dPr>
                      <m:e>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m:rPr>
                                <m:sty m:val="p"/>
                              </m:rPr>
                              <a:rPr lang="el-GR" i="1">
                                <a:latin typeface="Cambria Math" panose="02040503050406030204" pitchFamily="18" charset="0"/>
                              </a:rPr>
                              <m:t>ϕ</m:t>
                            </m:r>
                          </m:e>
                        </m:func>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a:rPr lang="en-IN" i="1">
                                <a:latin typeface="Cambria Math" panose="02040503050406030204" pitchFamily="18" charset="0"/>
                              </a:rPr>
                              <m:t>𝜃</m:t>
                            </m:r>
                          </m:e>
                        </m:func>
                      </m:e>
                    </m:d>
                    <m:r>
                      <a:rPr lang="en-IN" b="0" i="1" smtClean="0">
                        <a:latin typeface="Cambria Math" panose="02040503050406030204" pitchFamily="18" charset="0"/>
                      </a:rPr>
                      <m:t>−</m:t>
                    </m:r>
                    <m:r>
                      <a:rPr lang="en-IN" b="0" i="1" smtClean="0">
                        <a:latin typeface="Cambria Math" panose="02040503050406030204" pitchFamily="18" charset="0"/>
                      </a:rPr>
                      <m:t>𝑢</m:t>
                    </m:r>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a:rPr lang="en-IN" i="1">
                            <a:latin typeface="Cambria Math" panose="02040503050406030204" pitchFamily="18" charset="0"/>
                          </a:rPr>
                          <m:t>𝜃</m:t>
                        </m:r>
                      </m:e>
                    </m:func>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a:rPr lang="en-IN" i="1">
                            <a:latin typeface="Cambria Math" panose="02040503050406030204" pitchFamily="18" charset="0"/>
                          </a:rPr>
                          <m:t>𝜃</m:t>
                        </m:r>
                      </m:e>
                    </m:func>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m:rPr>
                            <m:sty m:val="p"/>
                          </m:rPr>
                          <a:rPr lang="el-GR" i="1">
                            <a:latin typeface="Cambria Math" panose="02040503050406030204" pitchFamily="18" charset="0"/>
                          </a:rPr>
                          <m:t>ϕ</m:t>
                        </m:r>
                      </m:e>
                    </m:func>
                  </m:oMath>
                </a14:m>
                <a:r>
                  <a:rPr lang="en-IN" dirty="0"/>
                  <a:t>]</a:t>
                </a:r>
              </a:p>
              <a:p>
                <a14:m>
                  <m:oMath xmlns:m="http://schemas.openxmlformats.org/officeDocument/2006/math">
                    <m:r>
                      <m:rPr>
                        <m:sty m:val="p"/>
                      </m:rPr>
                      <a:rPr lang="el-GR" i="1" smtClean="0">
                        <a:latin typeface="Cambria Math" panose="02040503050406030204" pitchFamily="18" charset="0"/>
                      </a:rPr>
                      <m:t>Φ</m:t>
                    </m:r>
                    <m:r>
                      <a:rPr lang="en-IN" b="0" i="1" smtClean="0">
                        <a:latin typeface="Cambria Math" panose="02040503050406030204" pitchFamily="18" charset="0"/>
                      </a:rPr>
                      <m:t>=</m:t>
                    </m:r>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𝑟</m:t>
                    </m:r>
                    <m:d>
                      <m:dPr>
                        <m:begChr m:val="["/>
                        <m:endChr m:val="]"/>
                        <m:ctrlPr>
                          <a:rPr lang="en-IN" b="0" i="1" smtClean="0">
                            <a:latin typeface="Cambria Math" panose="02040503050406030204" pitchFamily="18" charset="0"/>
                          </a:rPr>
                        </m:ctrlPr>
                      </m:dPr>
                      <m:e>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m:rPr>
                                <m:sty m:val="p"/>
                              </m:rPr>
                              <a:rPr lang="el-GR" i="1">
                                <a:latin typeface="Cambria Math" panose="02040503050406030204" pitchFamily="18" charset="0"/>
                              </a:rPr>
                              <m:t>ϕ</m:t>
                            </m:r>
                          </m:e>
                        </m:func>
                        <m:func>
                          <m:funcPr>
                            <m:ctrlPr>
                              <a:rPr lang="en-IN" i="1" smtClean="0">
                                <a:latin typeface="Cambria Math" panose="02040503050406030204" pitchFamily="18" charset="0"/>
                              </a:rPr>
                            </m:ctrlPr>
                          </m:funcPr>
                          <m:fName>
                            <m:r>
                              <m:rPr>
                                <m:sty m:val="p"/>
                              </m:rPr>
                              <a:rPr lang="en-IN" i="0" smtClean="0">
                                <a:latin typeface="Cambria Math" panose="02040503050406030204" pitchFamily="18" charset="0"/>
                              </a:rPr>
                              <m:t>tan</m:t>
                            </m:r>
                          </m:fName>
                          <m:e>
                            <m:r>
                              <a:rPr lang="en-IN" i="1">
                                <a:latin typeface="Cambria Math" panose="02040503050406030204" pitchFamily="18" charset="0"/>
                              </a:rPr>
                              <m:t>𝜃</m:t>
                            </m:r>
                          </m:e>
                        </m:func>
                      </m:e>
                    </m:d>
                    <m:r>
                      <a:rPr lang="en-IN" b="0" i="1" smtClean="0">
                        <a:latin typeface="Cambria Math" panose="02040503050406030204" pitchFamily="18" charset="0"/>
                      </a:rPr>
                      <m:t>+</m:t>
                    </m:r>
                    <m:r>
                      <a:rPr lang="en-IN" b="0" i="1" smtClean="0">
                        <a:latin typeface="Cambria Math" panose="02040503050406030204" pitchFamily="18" charset="0"/>
                      </a:rPr>
                      <m:t>𝑞</m:t>
                    </m:r>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m:rPr>
                            <m:sty m:val="p"/>
                          </m:rPr>
                          <a:rPr lang="el-GR" i="1">
                            <a:latin typeface="Cambria Math" panose="02040503050406030204" pitchFamily="18" charset="0"/>
                          </a:rPr>
                          <m:t>ϕ</m:t>
                        </m:r>
                      </m:e>
                    </m:func>
                    <m:func>
                      <m:funcPr>
                        <m:ctrlPr>
                          <a:rPr lang="en-IN" i="1">
                            <a:latin typeface="Cambria Math" panose="02040503050406030204" pitchFamily="18" charset="0"/>
                          </a:rPr>
                        </m:ctrlPr>
                      </m:funcPr>
                      <m:fName>
                        <m:r>
                          <m:rPr>
                            <m:sty m:val="p"/>
                          </m:rPr>
                          <a:rPr lang="en-IN">
                            <a:latin typeface="Cambria Math" panose="02040503050406030204" pitchFamily="18" charset="0"/>
                          </a:rPr>
                          <m:t>tan</m:t>
                        </m:r>
                      </m:fName>
                      <m:e>
                        <m:r>
                          <a:rPr lang="en-IN" i="1">
                            <a:latin typeface="Cambria Math" panose="02040503050406030204" pitchFamily="18" charset="0"/>
                          </a:rPr>
                          <m:t>𝜃</m:t>
                        </m:r>
                      </m:e>
                    </m:func>
                    <m:r>
                      <a:rPr lang="en-IN" b="0" i="1" smtClean="0">
                        <a:latin typeface="Cambria Math" panose="02040503050406030204" pitchFamily="18" charset="0"/>
                      </a:rPr>
                      <m:t>]</m:t>
                    </m:r>
                  </m:oMath>
                </a14:m>
                <a:endParaRPr lang="en-IN" dirty="0"/>
              </a:p>
              <a:p>
                <a14:m>
                  <m:oMath xmlns:m="http://schemas.openxmlformats.org/officeDocument/2006/math">
                    <m:r>
                      <a:rPr lang="en-IN" i="1">
                        <a:latin typeface="Cambria Math" panose="02040503050406030204" pitchFamily="18" charset="0"/>
                      </a:rPr>
                      <m:t>𝜃</m:t>
                    </m:r>
                    <m:r>
                      <a:rPr lang="en-IN" b="0" i="1" smtClean="0">
                        <a:latin typeface="Cambria Math" panose="02040503050406030204" pitchFamily="18" charset="0"/>
                      </a:rPr>
                      <m:t>=</m:t>
                    </m:r>
                    <m:r>
                      <a:rPr lang="en-IN" b="0" i="1" smtClean="0">
                        <a:latin typeface="Cambria Math" panose="02040503050406030204" pitchFamily="18" charset="0"/>
                      </a:rPr>
                      <m:t>𝑞</m:t>
                    </m:r>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m:rPr>
                            <m:sty m:val="p"/>
                          </m:rPr>
                          <a:rPr lang="el-GR" i="1">
                            <a:latin typeface="Cambria Math" panose="02040503050406030204" pitchFamily="18" charset="0"/>
                          </a:rPr>
                          <m:t>ϕ</m:t>
                        </m:r>
                      </m:e>
                    </m:func>
                    <m:r>
                      <a:rPr lang="en-IN" b="0" i="1" smtClean="0">
                        <a:latin typeface="Cambria Math" panose="02040503050406030204" pitchFamily="18" charset="0"/>
                      </a:rPr>
                      <m:t>−</m:t>
                    </m:r>
                    <m:r>
                      <a:rPr lang="en-IN" b="0" i="1" smtClean="0">
                        <a:latin typeface="Cambria Math" panose="02040503050406030204" pitchFamily="18" charset="0"/>
                      </a:rPr>
                      <m:t>𝑟</m:t>
                    </m:r>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m:rPr>
                            <m:sty m:val="p"/>
                          </m:rPr>
                          <a:rPr lang="el-GR" i="1">
                            <a:latin typeface="Cambria Math" panose="02040503050406030204" pitchFamily="18" charset="0"/>
                          </a:rPr>
                          <m:t>ϕ</m:t>
                        </m:r>
                      </m:e>
                    </m:func>
                  </m:oMath>
                </a14:m>
                <a:endParaRPr lang="en-IN" dirty="0"/>
              </a:p>
              <a:p>
                <a14:m>
                  <m:oMath xmlns:m="http://schemas.openxmlformats.org/officeDocument/2006/math">
                    <m:r>
                      <m:rPr>
                        <m:sty m:val="p"/>
                      </m:rPr>
                      <a:rPr lang="el-GR" i="1">
                        <a:latin typeface="Cambria Math" panose="02040503050406030204" pitchFamily="18" charset="0"/>
                      </a:rPr>
                      <m:t>ψ</m:t>
                    </m:r>
                    <m:r>
                      <a:rPr lang="en-IN" b="0" i="1" smtClean="0">
                        <a:latin typeface="Cambria Math" panose="02040503050406030204" pitchFamily="18" charset="0"/>
                      </a:rPr>
                      <m:t>=</m:t>
                    </m:r>
                    <m:r>
                      <a:rPr lang="en-IN" b="0" i="1" smtClean="0">
                        <a:latin typeface="Cambria Math" panose="02040503050406030204" pitchFamily="18" charset="0"/>
                      </a:rPr>
                      <m:t>𝑟</m:t>
                    </m:r>
                    <m:f>
                      <m:fPr>
                        <m:ctrlPr>
                          <a:rPr lang="en-IN" b="0" i="1" smtClean="0">
                            <a:latin typeface="Cambria Math" panose="02040503050406030204" pitchFamily="18" charset="0"/>
                          </a:rPr>
                        </m:ctrlPr>
                      </m:fPr>
                      <m:num>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m:rPr>
                                <m:sty m:val="p"/>
                              </m:rPr>
                              <a:rPr lang="el-GR" i="1">
                                <a:latin typeface="Cambria Math" panose="02040503050406030204" pitchFamily="18" charset="0"/>
                              </a:rPr>
                              <m:t>ϕ</m:t>
                            </m:r>
                          </m:e>
                        </m:func>
                      </m:num>
                      <m:den>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a:rPr lang="en-IN" i="1">
                                <a:latin typeface="Cambria Math" panose="02040503050406030204" pitchFamily="18" charset="0"/>
                              </a:rPr>
                              <m:t>𝜃</m:t>
                            </m:r>
                          </m:e>
                        </m:func>
                      </m:den>
                    </m:f>
                    <m:r>
                      <a:rPr lang="en-IN" b="0" i="1" smtClean="0">
                        <a:latin typeface="Cambria Math" panose="02040503050406030204" pitchFamily="18" charset="0"/>
                      </a:rPr>
                      <m:t>+</m:t>
                    </m:r>
                    <m:r>
                      <a:rPr lang="en-IN" b="0" i="1" smtClean="0">
                        <a:latin typeface="Cambria Math" panose="02040503050406030204" pitchFamily="18" charset="0"/>
                      </a:rPr>
                      <m:t>𝑞</m:t>
                    </m:r>
                    <m:f>
                      <m:fPr>
                        <m:ctrlPr>
                          <a:rPr lang="en-IN" b="0" i="1" smtClean="0">
                            <a:latin typeface="Cambria Math" panose="02040503050406030204" pitchFamily="18" charset="0"/>
                          </a:rPr>
                        </m:ctrlPr>
                      </m:fPr>
                      <m:num>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m:rPr>
                                <m:sty m:val="p"/>
                              </m:rPr>
                              <a:rPr lang="el-GR" i="1">
                                <a:latin typeface="Cambria Math" panose="02040503050406030204" pitchFamily="18" charset="0"/>
                              </a:rPr>
                              <m:t>ϕ</m:t>
                            </m:r>
                          </m:e>
                        </m:func>
                      </m:num>
                      <m:den>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a:rPr lang="en-IN" i="1">
                                <a:latin typeface="Cambria Math" panose="02040503050406030204" pitchFamily="18" charset="0"/>
                              </a:rPr>
                              <m:t>𝜃</m:t>
                            </m:r>
                          </m:e>
                        </m:func>
                      </m:den>
                    </m:f>
                  </m:oMath>
                </a14:m>
                <a:endParaRPr lang="en-IN" dirty="0"/>
              </a:p>
              <a:p>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𝑟𝑣</m:t>
                    </m:r>
                    <m:r>
                      <a:rPr lang="en-IN" b="0" i="1" smtClean="0">
                        <a:latin typeface="Cambria Math" panose="02040503050406030204" pitchFamily="18" charset="0"/>
                      </a:rPr>
                      <m:t>−</m:t>
                    </m:r>
                    <m:r>
                      <a:rPr lang="en-IN" b="0" i="1" smtClean="0">
                        <a:latin typeface="Cambria Math" panose="02040503050406030204" pitchFamily="18" charset="0"/>
                      </a:rPr>
                      <m:t>𝑞𝑤</m:t>
                    </m:r>
                    <m:r>
                      <a:rPr lang="en-IN" b="0" i="1" smtClean="0">
                        <a:latin typeface="Cambria Math" panose="02040503050406030204" pitchFamily="18" charset="0"/>
                      </a:rPr>
                      <m:t>−</m:t>
                    </m:r>
                    <m:r>
                      <a:rPr lang="en-IN" b="0" i="1" smtClean="0">
                        <a:latin typeface="Cambria Math" panose="02040503050406030204" pitchFamily="18" charset="0"/>
                      </a:rPr>
                      <m:t>𝑔</m:t>
                    </m:r>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a:rPr lang="en-IN" i="1">
                            <a:latin typeface="Cambria Math" panose="02040503050406030204" pitchFamily="18" charset="0"/>
                          </a:rPr>
                          <m:t>𝜃</m:t>
                        </m:r>
                      </m:e>
                    </m:func>
                  </m:oMath>
                </a14:m>
                <a:endParaRPr lang="en-IN" dirty="0"/>
              </a:p>
              <a:p>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𝑝𝑤</m:t>
                    </m:r>
                    <m:r>
                      <a:rPr lang="en-IN" b="0" i="1" smtClean="0">
                        <a:latin typeface="Cambria Math" panose="02040503050406030204" pitchFamily="18" charset="0"/>
                      </a:rPr>
                      <m:t>+</m:t>
                    </m:r>
                    <m:r>
                      <a:rPr lang="en-IN" b="0" i="1" smtClean="0">
                        <a:latin typeface="Cambria Math" panose="02040503050406030204" pitchFamily="18" charset="0"/>
                      </a:rPr>
                      <m:t>𝑟𝑢</m:t>
                    </m:r>
                    <m:r>
                      <a:rPr lang="en-IN" b="0" i="1" smtClean="0">
                        <a:latin typeface="Cambria Math" panose="02040503050406030204" pitchFamily="18" charset="0"/>
                      </a:rPr>
                      <m:t>+</m:t>
                    </m:r>
                    <m:r>
                      <a:rPr lang="en-IN" b="0" i="1" smtClean="0">
                        <a:latin typeface="Cambria Math" panose="02040503050406030204" pitchFamily="18" charset="0"/>
                      </a:rPr>
                      <m:t>𝑔</m:t>
                    </m:r>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m:rPr>
                            <m:sty m:val="p"/>
                          </m:rPr>
                          <a:rPr lang="el-GR" i="1">
                            <a:latin typeface="Cambria Math" panose="02040503050406030204" pitchFamily="18" charset="0"/>
                          </a:rPr>
                          <m:t>ϕ</m:t>
                        </m:r>
                      </m:e>
                    </m:func>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a:rPr lang="en-IN" i="1">
                            <a:latin typeface="Cambria Math" panose="02040503050406030204" pitchFamily="18" charset="0"/>
                          </a:rPr>
                          <m:t>𝜃</m:t>
                        </m:r>
                      </m:e>
                    </m:func>
                  </m:oMath>
                </a14:m>
                <a:endParaRPr lang="en-IN" dirty="0"/>
              </a:p>
              <a:p>
                <a14:m>
                  <m:oMath xmlns:m="http://schemas.openxmlformats.org/officeDocument/2006/math">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𝑞𝑢</m:t>
                    </m:r>
                    <m:r>
                      <a:rPr lang="en-IN" b="0" i="1" smtClean="0">
                        <a:latin typeface="Cambria Math" panose="02040503050406030204" pitchFamily="18" charset="0"/>
                      </a:rPr>
                      <m:t>−</m:t>
                    </m:r>
                    <m:r>
                      <a:rPr lang="en-IN" b="0" i="1" smtClean="0">
                        <a:latin typeface="Cambria Math" panose="02040503050406030204" pitchFamily="18" charset="0"/>
                      </a:rPr>
                      <m:t>𝑝𝑣</m:t>
                    </m:r>
                    <m:r>
                      <a:rPr lang="en-IN" b="0" i="1" smtClean="0">
                        <a:latin typeface="Cambria Math" panose="02040503050406030204" pitchFamily="18" charset="0"/>
                      </a:rPr>
                      <m:t>+</m:t>
                    </m:r>
                    <m:r>
                      <a:rPr lang="en-IN" b="0" i="1" smtClean="0">
                        <a:latin typeface="Cambria Math" panose="02040503050406030204" pitchFamily="18" charset="0"/>
                      </a:rPr>
                      <m:t>𝑔</m:t>
                    </m:r>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a:rPr lang="en-IN" i="1">
                            <a:latin typeface="Cambria Math" panose="02040503050406030204" pitchFamily="18" charset="0"/>
                          </a:rPr>
                          <m:t>𝜃</m:t>
                        </m:r>
                      </m:e>
                    </m:func>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m:rPr>
                            <m:sty m:val="p"/>
                          </m:rPr>
                          <a:rPr lang="el-GR" i="1">
                            <a:latin typeface="Cambria Math" panose="02040503050406030204" pitchFamily="18" charset="0"/>
                          </a:rPr>
                          <m:t>ϕ</m:t>
                        </m:r>
                      </m:e>
                    </m:func>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𝑇</m:t>
                        </m:r>
                      </m:sub>
                    </m:sSub>
                  </m:oMath>
                </a14:m>
                <a:endParaRPr lang="en-IN" b="0" dirty="0"/>
              </a:p>
              <a:p>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𝑦</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𝑧</m:t>
                            </m:r>
                          </m:sub>
                        </m:sSub>
                      </m:num>
                      <m:den>
                        <m:sSub>
                          <m:sSubPr>
                            <m:ctrlPr>
                              <a:rPr lang="en-IN" i="1">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𝑥</m:t>
                            </m:r>
                          </m:sub>
                        </m:sSub>
                      </m:den>
                    </m:f>
                    <m:r>
                      <a:rPr lang="en-IN" b="0" i="1" smtClean="0">
                        <a:latin typeface="Cambria Math" panose="02040503050406030204" pitchFamily="18" charset="0"/>
                      </a:rPr>
                      <m:t>𝑟𝑞</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4</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𝑇</m:t>
                            </m:r>
                          </m:sub>
                        </m:sSub>
                        <m:r>
                          <a:rPr lang="en-IN" b="0" i="1" smtClean="0">
                            <a:latin typeface="Cambria Math" panose="02040503050406030204" pitchFamily="18" charset="0"/>
                          </a:rPr>
                          <m:t>𝐿</m:t>
                        </m:r>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a:rPr lang="en-IN" i="1">
                                <a:latin typeface="Cambria Math" panose="02040503050406030204" pitchFamily="18" charset="0"/>
                              </a:rPr>
                              <m:t>𝜃</m:t>
                            </m:r>
                          </m:e>
                        </m:func>
                        <m:r>
                          <a:rPr lang="en-IN" i="1" smtClean="0">
                            <a:latin typeface="Cambria Math" panose="02040503050406030204" pitchFamily="18" charset="0"/>
                            <a:ea typeface="Cambria Math" panose="02040503050406030204" pitchFamily="18" charset="0"/>
                          </a:rPr>
                          <m:t>∆</m:t>
                        </m:r>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𝑃𝑊𝑀</m:t>
                            </m:r>
                          </m:e>
                          <m:sub>
                            <m:r>
                              <a:rPr lang="en-IN" b="0" i="1" smtClean="0">
                                <a:latin typeface="Cambria Math" panose="02040503050406030204" pitchFamily="18" charset="0"/>
                                <a:ea typeface="Cambria Math" panose="02040503050406030204" pitchFamily="18" charset="0"/>
                              </a:rPr>
                              <m:t>𝑥</m:t>
                            </m:r>
                          </m:sub>
                        </m:sSub>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𝑥</m:t>
                            </m:r>
                          </m:sub>
                        </m:sSub>
                      </m:den>
                    </m:f>
                  </m:oMath>
                </a14:m>
                <a:endParaRPr lang="en-IN" b="0" dirty="0"/>
              </a:p>
              <a:p>
                <a14:m>
                  <m:oMath xmlns:m="http://schemas.openxmlformats.org/officeDocument/2006/math">
                    <m:r>
                      <a:rPr lang="en-IN" b="0" i="1" smtClean="0">
                        <a:latin typeface="Cambria Math" panose="02040503050406030204" pitchFamily="18" charset="0"/>
                      </a:rPr>
                      <m:t>𝑞</m:t>
                    </m:r>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𝑧</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𝑥</m:t>
                            </m:r>
                          </m:sub>
                        </m:sSub>
                      </m:num>
                      <m:den>
                        <m:sSub>
                          <m:sSubPr>
                            <m:ctrlPr>
                              <a:rPr lang="en-IN" i="1">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𝑦</m:t>
                            </m:r>
                          </m:sub>
                        </m:sSub>
                      </m:den>
                    </m:f>
                    <m:r>
                      <a:rPr lang="en-IN" b="0" i="1" smtClean="0">
                        <a:latin typeface="Cambria Math" panose="02040503050406030204" pitchFamily="18" charset="0"/>
                      </a:rPr>
                      <m:t>𝑝𝑟</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4</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𝑇</m:t>
                            </m:r>
                          </m:sub>
                        </m:sSub>
                        <m:r>
                          <a:rPr lang="en-IN" b="0" i="1" smtClean="0">
                            <a:latin typeface="Cambria Math" panose="02040503050406030204" pitchFamily="18" charset="0"/>
                          </a:rPr>
                          <m:t>𝐿</m:t>
                        </m:r>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a:rPr lang="en-IN" i="1">
                                <a:latin typeface="Cambria Math" panose="02040503050406030204" pitchFamily="18" charset="0"/>
                              </a:rPr>
                              <m:t>𝜃</m:t>
                            </m:r>
                          </m:e>
                        </m:func>
                        <m:r>
                          <a:rPr lang="en-IN" i="1" smtClean="0">
                            <a:latin typeface="Cambria Math" panose="02040503050406030204" pitchFamily="18" charset="0"/>
                            <a:ea typeface="Cambria Math" panose="02040503050406030204" pitchFamily="18" charset="0"/>
                          </a:rPr>
                          <m:t>∆</m:t>
                        </m:r>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𝑃𝑊𝑀</m:t>
                            </m:r>
                          </m:e>
                          <m:sub>
                            <m:r>
                              <a:rPr lang="en-IN" b="0" i="1" smtClean="0">
                                <a:latin typeface="Cambria Math" panose="02040503050406030204" pitchFamily="18" charset="0"/>
                                <a:ea typeface="Cambria Math" panose="02040503050406030204" pitchFamily="18" charset="0"/>
                              </a:rPr>
                              <m:t>𝑦</m:t>
                            </m:r>
                          </m:sub>
                        </m:sSub>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𝑦</m:t>
                            </m:r>
                          </m:sub>
                        </m:sSub>
                      </m:den>
                    </m:f>
                  </m:oMath>
                </a14:m>
                <a:endParaRPr lang="en-IN" b="0" dirty="0"/>
              </a:p>
              <a:p>
                <a:r>
                  <a:rPr lang="en-IN" dirty="0"/>
                  <a:t> </a:t>
                </a:r>
                <a14:m>
                  <m:oMath xmlns:m="http://schemas.openxmlformats.org/officeDocument/2006/math">
                    <m:r>
                      <m:rPr>
                        <m:sty m:val="p"/>
                      </m:rPr>
                      <a:rPr lang="en-IN" b="0" i="0" smtClean="0">
                        <a:latin typeface="Cambria Math" panose="02040503050406030204" pitchFamily="18" charset="0"/>
                      </a:rPr>
                      <m:t>r</m:t>
                    </m:r>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b="0" i="1" smtClean="0">
                                <a:latin typeface="Cambria Math" panose="02040503050406030204" pitchFamily="18" charset="0"/>
                              </a:rPr>
                              <m:t>𝑥</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b="0" i="1" smtClean="0">
                                <a:latin typeface="Cambria Math" panose="02040503050406030204" pitchFamily="18" charset="0"/>
                              </a:rPr>
                              <m:t>𝑦</m:t>
                            </m:r>
                          </m:sub>
                        </m:sSub>
                      </m:num>
                      <m:den>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b="0" i="1" smtClean="0">
                                <a:latin typeface="Cambria Math" panose="02040503050406030204" pitchFamily="18" charset="0"/>
                              </a:rPr>
                              <m:t>𝑧</m:t>
                            </m:r>
                          </m:sub>
                        </m:sSub>
                      </m:den>
                    </m:f>
                    <m:r>
                      <a:rPr lang="en-IN" b="0" i="1" smtClean="0">
                        <a:latin typeface="Cambria Math" panose="02040503050406030204" pitchFamily="18" charset="0"/>
                      </a:rPr>
                      <m:t>𝑝𝑞</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4</m:t>
                        </m:r>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b="0" i="1" smtClean="0">
                                <a:latin typeface="Cambria Math" panose="02040503050406030204" pitchFamily="18" charset="0"/>
                              </a:rPr>
                              <m:t>𝑐</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𝑃𝑊𝑀</m:t>
                            </m:r>
                          </m:e>
                          <m:sub>
                            <m:r>
                              <a:rPr lang="en-IN" b="0" i="1" smtClean="0">
                                <a:latin typeface="Cambria Math" panose="02040503050406030204" pitchFamily="18" charset="0"/>
                                <a:ea typeface="Cambria Math" panose="02040503050406030204" pitchFamily="18" charset="0"/>
                              </a:rPr>
                              <m:t>𝑧</m:t>
                            </m:r>
                          </m:sub>
                        </m:sSub>
                      </m:num>
                      <m:den>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b="0" i="1" smtClean="0">
                                <a:latin typeface="Cambria Math" panose="02040503050406030204" pitchFamily="18" charset="0"/>
                              </a:rPr>
                              <m:t>𝑧</m:t>
                            </m:r>
                          </m:sub>
                        </m:sSub>
                      </m:den>
                    </m:f>
                  </m:oMath>
                </a14:m>
                <a:endParaRPr lang="en-IN" b="0" dirty="0"/>
              </a:p>
            </p:txBody>
          </p:sp>
        </mc:Choice>
        <mc:Fallback xmlns="">
          <p:sp>
            <p:nvSpPr>
              <p:cNvPr id="8" name="Content Placeholder 7">
                <a:extLst>
                  <a:ext uri="{FF2B5EF4-FFF2-40B4-BE49-F238E27FC236}">
                    <a16:creationId xmlns:a16="http://schemas.microsoft.com/office/drawing/2014/main" id="{39F48B9D-04B7-A47C-FE24-133FB7FB285A}"/>
                  </a:ext>
                </a:extLst>
              </p:cNvPr>
              <p:cNvSpPr>
                <a:spLocks noGrp="1" noRot="1" noChangeAspect="1" noMove="1" noResize="1" noEditPoints="1" noAdjustHandles="1" noChangeArrowheads="1" noChangeShapeType="1" noTextEdit="1"/>
              </p:cNvSpPr>
              <p:nvPr>
                <p:ph idx="1"/>
              </p:nvPr>
            </p:nvSpPr>
            <p:spPr>
              <a:xfrm>
                <a:off x="655320" y="2034073"/>
                <a:ext cx="11175896" cy="4687402"/>
              </a:xfrm>
              <a:blipFill>
                <a:blip r:embed="rId2"/>
                <a:stretch>
                  <a:fillRect l="-164" t="-520"/>
                </a:stretch>
              </a:blipFill>
            </p:spPr>
            <p:txBody>
              <a:bodyPr/>
              <a:lstStyle/>
              <a:p>
                <a:r>
                  <a:rPr lang="en-IN">
                    <a:noFill/>
                  </a:rPr>
                  <a:t> </a:t>
                </a:r>
              </a:p>
            </p:txBody>
          </p:sp>
        </mc:Fallback>
      </mc:AlternateContent>
    </p:spTree>
    <p:extLst>
      <p:ext uri="{BB962C8B-B14F-4D97-AF65-F5344CB8AC3E}">
        <p14:creationId xmlns:p14="http://schemas.microsoft.com/office/powerpoint/2010/main" val="311362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C3D21-3074-8899-ED91-DC7FCD066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B26C55-A39B-5B66-8C7F-2BEB6CB41E6E}"/>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Model of Quadrotor:</a:t>
            </a:r>
          </a:p>
        </p:txBody>
      </p:sp>
      <p:sp>
        <p:nvSpPr>
          <p:cNvPr id="4" name="Slide Number Placeholder 3">
            <a:extLst>
              <a:ext uri="{FF2B5EF4-FFF2-40B4-BE49-F238E27FC236}">
                <a16:creationId xmlns:a16="http://schemas.microsoft.com/office/drawing/2014/main" id="{73FC55EF-1D7C-006A-101F-2DEA22D1A083}"/>
              </a:ext>
            </a:extLst>
          </p:cNvPr>
          <p:cNvSpPr>
            <a:spLocks noGrp="1"/>
          </p:cNvSpPr>
          <p:nvPr>
            <p:ph type="sldNum" sz="quarter" idx="12"/>
          </p:nvPr>
        </p:nvSpPr>
        <p:spPr/>
        <p:txBody>
          <a:bodyPr/>
          <a:lstStyle/>
          <a:p>
            <a:fld id="{D5B1A13D-2889-4D87-98A2-A89E87931D62}" type="slidenum">
              <a:rPr lang="en-IN" smtClean="0"/>
              <a:t>17</a:t>
            </a:fld>
            <a:endParaRPr lang="en-IN"/>
          </a:p>
        </p:txBody>
      </p:sp>
      <p:sp>
        <p:nvSpPr>
          <p:cNvPr id="5" name="TextBox 4">
            <a:extLst>
              <a:ext uri="{FF2B5EF4-FFF2-40B4-BE49-F238E27FC236}">
                <a16:creationId xmlns:a16="http://schemas.microsoft.com/office/drawing/2014/main" id="{412964C0-BC8F-9708-961D-FAA155D3F638}"/>
              </a:ext>
            </a:extLst>
          </p:cNvPr>
          <p:cNvSpPr txBox="1"/>
          <p:nvPr/>
        </p:nvSpPr>
        <p:spPr>
          <a:xfrm>
            <a:off x="655320" y="1149702"/>
            <a:ext cx="7112540" cy="461665"/>
          </a:xfrm>
          <a:prstGeom prst="rect">
            <a:avLst/>
          </a:prstGeom>
          <a:noFill/>
        </p:spPr>
        <p:txBody>
          <a:bodyPr wrap="square" rtlCol="0">
            <a:spAutoFit/>
          </a:bodyPr>
          <a:lstStyle/>
          <a:p>
            <a:r>
              <a:rPr lang="en-IN" sz="2400" dirty="0"/>
              <a:t>From Linearising that we get state matrix as follows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40F1CCBD-81F1-E59B-CA31-BEE5C13DB793}"/>
                  </a:ext>
                </a:extLst>
              </p:cNvPr>
              <p:cNvSpPr>
                <a:spLocks noGrp="1"/>
              </p:cNvSpPr>
              <p:nvPr>
                <p:ph idx="1"/>
              </p:nvPr>
            </p:nvSpPr>
            <p:spPr>
              <a:xfrm>
                <a:off x="655320" y="2034073"/>
                <a:ext cx="11175896" cy="4687402"/>
              </a:xfrm>
            </p:spPr>
            <p:txBody>
              <a:bodyPr>
                <a:normAutofit/>
              </a:bodyPr>
              <a:lstStyle/>
              <a:p>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oMath>
                </a14:m>
                <a:endParaRPr lang="en-IN" b="0" dirty="0"/>
              </a:p>
            </p:txBody>
          </p:sp>
        </mc:Choice>
        <mc:Fallback xmlns="">
          <p:sp>
            <p:nvSpPr>
              <p:cNvPr id="8" name="Content Placeholder 7">
                <a:extLst>
                  <a:ext uri="{FF2B5EF4-FFF2-40B4-BE49-F238E27FC236}">
                    <a16:creationId xmlns:a16="http://schemas.microsoft.com/office/drawing/2014/main" id="{40F1CCBD-81F1-E59B-CA31-BEE5C13DB793}"/>
                  </a:ext>
                </a:extLst>
              </p:cNvPr>
              <p:cNvSpPr>
                <a:spLocks noGrp="1" noRot="1" noChangeAspect="1" noMove="1" noResize="1" noEditPoints="1" noAdjustHandles="1" noChangeArrowheads="1" noChangeShapeType="1" noTextEdit="1"/>
              </p:cNvSpPr>
              <p:nvPr>
                <p:ph idx="1"/>
              </p:nvPr>
            </p:nvSpPr>
            <p:spPr>
              <a:xfrm>
                <a:off x="655320" y="2034073"/>
                <a:ext cx="11175896" cy="4687402"/>
              </a:xfrm>
              <a:blipFill>
                <a:blip r:embed="rId2"/>
                <a:stretch>
                  <a:fillRect/>
                </a:stretch>
              </a:blipFill>
            </p:spPr>
            <p:txBody>
              <a:bodyPr/>
              <a:lstStyle/>
              <a:p>
                <a:r>
                  <a:rPr lang="en-IN">
                    <a:noFill/>
                  </a:rPr>
                  <a:t> </a:t>
                </a:r>
              </a:p>
            </p:txBody>
          </p:sp>
        </mc:Fallback>
      </mc:AlternateContent>
      <p:graphicFrame>
        <p:nvGraphicFramePr>
          <p:cNvPr id="3" name="Table 2">
            <a:extLst>
              <a:ext uri="{FF2B5EF4-FFF2-40B4-BE49-F238E27FC236}">
                <a16:creationId xmlns:a16="http://schemas.microsoft.com/office/drawing/2014/main" id="{A295E778-5297-81ED-FB61-F3A8C07C58CB}"/>
              </a:ext>
            </a:extLst>
          </p:cNvPr>
          <p:cNvGraphicFramePr>
            <a:graphicFrameLocks noGrp="1"/>
          </p:cNvGraphicFramePr>
          <p:nvPr/>
        </p:nvGraphicFramePr>
        <p:xfrm>
          <a:off x="1602792" y="1970172"/>
          <a:ext cx="8127996" cy="4450080"/>
        </p:xfrm>
        <a:graphic>
          <a:graphicData uri="http://schemas.openxmlformats.org/drawingml/2006/table">
            <a:tbl>
              <a:tblPr firstRow="1" bandRow="1">
                <a:tableStyleId>{2D5ABB26-0587-4C30-8999-92F81FD0307C}</a:tableStyleId>
              </a:tblPr>
              <a:tblGrid>
                <a:gridCol w="677333">
                  <a:extLst>
                    <a:ext uri="{9D8B030D-6E8A-4147-A177-3AD203B41FA5}">
                      <a16:colId xmlns:a16="http://schemas.microsoft.com/office/drawing/2014/main" val="715778738"/>
                    </a:ext>
                  </a:extLst>
                </a:gridCol>
                <a:gridCol w="677333">
                  <a:extLst>
                    <a:ext uri="{9D8B030D-6E8A-4147-A177-3AD203B41FA5}">
                      <a16:colId xmlns:a16="http://schemas.microsoft.com/office/drawing/2014/main" val="3381148046"/>
                    </a:ext>
                  </a:extLst>
                </a:gridCol>
                <a:gridCol w="677333">
                  <a:extLst>
                    <a:ext uri="{9D8B030D-6E8A-4147-A177-3AD203B41FA5}">
                      <a16:colId xmlns:a16="http://schemas.microsoft.com/office/drawing/2014/main" val="492165825"/>
                    </a:ext>
                  </a:extLst>
                </a:gridCol>
                <a:gridCol w="677333">
                  <a:extLst>
                    <a:ext uri="{9D8B030D-6E8A-4147-A177-3AD203B41FA5}">
                      <a16:colId xmlns:a16="http://schemas.microsoft.com/office/drawing/2014/main" val="3044668541"/>
                    </a:ext>
                  </a:extLst>
                </a:gridCol>
                <a:gridCol w="677333">
                  <a:extLst>
                    <a:ext uri="{9D8B030D-6E8A-4147-A177-3AD203B41FA5}">
                      <a16:colId xmlns:a16="http://schemas.microsoft.com/office/drawing/2014/main" val="112433307"/>
                    </a:ext>
                  </a:extLst>
                </a:gridCol>
                <a:gridCol w="677333">
                  <a:extLst>
                    <a:ext uri="{9D8B030D-6E8A-4147-A177-3AD203B41FA5}">
                      <a16:colId xmlns:a16="http://schemas.microsoft.com/office/drawing/2014/main" val="2279096130"/>
                    </a:ext>
                  </a:extLst>
                </a:gridCol>
                <a:gridCol w="677333">
                  <a:extLst>
                    <a:ext uri="{9D8B030D-6E8A-4147-A177-3AD203B41FA5}">
                      <a16:colId xmlns:a16="http://schemas.microsoft.com/office/drawing/2014/main" val="2362662154"/>
                    </a:ext>
                  </a:extLst>
                </a:gridCol>
                <a:gridCol w="677333">
                  <a:extLst>
                    <a:ext uri="{9D8B030D-6E8A-4147-A177-3AD203B41FA5}">
                      <a16:colId xmlns:a16="http://schemas.microsoft.com/office/drawing/2014/main" val="1354061224"/>
                    </a:ext>
                  </a:extLst>
                </a:gridCol>
                <a:gridCol w="677333">
                  <a:extLst>
                    <a:ext uri="{9D8B030D-6E8A-4147-A177-3AD203B41FA5}">
                      <a16:colId xmlns:a16="http://schemas.microsoft.com/office/drawing/2014/main" val="868597611"/>
                    </a:ext>
                  </a:extLst>
                </a:gridCol>
                <a:gridCol w="677333">
                  <a:extLst>
                    <a:ext uri="{9D8B030D-6E8A-4147-A177-3AD203B41FA5}">
                      <a16:colId xmlns:a16="http://schemas.microsoft.com/office/drawing/2014/main" val="794838464"/>
                    </a:ext>
                  </a:extLst>
                </a:gridCol>
                <a:gridCol w="677333">
                  <a:extLst>
                    <a:ext uri="{9D8B030D-6E8A-4147-A177-3AD203B41FA5}">
                      <a16:colId xmlns:a16="http://schemas.microsoft.com/office/drawing/2014/main" val="2198121591"/>
                    </a:ext>
                  </a:extLst>
                </a:gridCol>
                <a:gridCol w="677333">
                  <a:extLst>
                    <a:ext uri="{9D8B030D-6E8A-4147-A177-3AD203B41FA5}">
                      <a16:colId xmlns:a16="http://schemas.microsoft.com/office/drawing/2014/main" val="3578894742"/>
                    </a:ext>
                  </a:extLst>
                </a:gridCol>
              </a:tblGrid>
              <a:tr h="37084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3542394013"/>
                  </a:ext>
                </a:extLst>
              </a:tr>
              <a:tr h="37084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4240424086"/>
                  </a:ext>
                </a:extLst>
              </a:tr>
              <a:tr h="37084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742779137"/>
                  </a:ext>
                </a:extLst>
              </a:tr>
              <a:tr h="37084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207917800"/>
                  </a:ext>
                </a:extLst>
              </a:tr>
              <a:tr h="37084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667429020"/>
                  </a:ext>
                </a:extLst>
              </a:tr>
              <a:tr h="37084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398200930"/>
                  </a:ext>
                </a:extLst>
              </a:tr>
              <a:tr h="37084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-g</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4167755689"/>
                  </a:ext>
                </a:extLst>
              </a:tr>
              <a:tr h="37084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g</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3250201855"/>
                  </a:ext>
                </a:extLst>
              </a:tr>
              <a:tr h="37084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525217776"/>
                  </a:ext>
                </a:extLst>
              </a:tr>
              <a:tr h="37084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748836478"/>
                  </a:ext>
                </a:extLst>
              </a:tr>
              <a:tr h="37084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074927615"/>
                  </a:ext>
                </a:extLst>
              </a:tr>
              <a:tr h="37084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627100456"/>
                  </a:ext>
                </a:extLst>
              </a:tr>
            </a:tbl>
          </a:graphicData>
        </a:graphic>
      </p:graphicFrame>
    </p:spTree>
    <p:extLst>
      <p:ext uri="{BB962C8B-B14F-4D97-AF65-F5344CB8AC3E}">
        <p14:creationId xmlns:p14="http://schemas.microsoft.com/office/powerpoint/2010/main" val="2276129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E29BD-A7DE-FBDD-4820-4F034E64AB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EA7D73-3855-5835-9345-554CD6C0DC80}"/>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Model of Quadrotor:</a:t>
            </a:r>
          </a:p>
        </p:txBody>
      </p:sp>
      <p:sp>
        <p:nvSpPr>
          <p:cNvPr id="4" name="Slide Number Placeholder 3">
            <a:extLst>
              <a:ext uri="{FF2B5EF4-FFF2-40B4-BE49-F238E27FC236}">
                <a16:creationId xmlns:a16="http://schemas.microsoft.com/office/drawing/2014/main" id="{5DD25376-823F-273E-0D1C-AEF44DA3BF53}"/>
              </a:ext>
            </a:extLst>
          </p:cNvPr>
          <p:cNvSpPr>
            <a:spLocks noGrp="1"/>
          </p:cNvSpPr>
          <p:nvPr>
            <p:ph type="sldNum" sz="quarter" idx="12"/>
          </p:nvPr>
        </p:nvSpPr>
        <p:spPr/>
        <p:txBody>
          <a:bodyPr/>
          <a:lstStyle/>
          <a:p>
            <a:fld id="{D5B1A13D-2889-4D87-98A2-A89E87931D62}" type="slidenum">
              <a:rPr lang="en-IN" smtClean="0"/>
              <a:t>18</a:t>
            </a:fld>
            <a:endParaRPr lang="en-IN"/>
          </a:p>
        </p:txBody>
      </p:sp>
      <p:sp>
        <p:nvSpPr>
          <p:cNvPr id="5" name="TextBox 4">
            <a:extLst>
              <a:ext uri="{FF2B5EF4-FFF2-40B4-BE49-F238E27FC236}">
                <a16:creationId xmlns:a16="http://schemas.microsoft.com/office/drawing/2014/main" id="{2A3FC4EC-6BD8-5B52-67DC-8FABF594EE88}"/>
              </a:ext>
            </a:extLst>
          </p:cNvPr>
          <p:cNvSpPr txBox="1"/>
          <p:nvPr/>
        </p:nvSpPr>
        <p:spPr>
          <a:xfrm>
            <a:off x="550545" y="1032569"/>
            <a:ext cx="7112540" cy="461665"/>
          </a:xfrm>
          <a:prstGeom prst="rect">
            <a:avLst/>
          </a:prstGeom>
          <a:noFill/>
        </p:spPr>
        <p:txBody>
          <a:bodyPr wrap="square" rtlCol="0">
            <a:spAutoFit/>
          </a:bodyPr>
          <a:lstStyle/>
          <a:p>
            <a:r>
              <a:rPr lang="en-IN" sz="2400" dirty="0"/>
              <a:t>From Linearising that we get actuator matrix as follows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C2FE363E-E1DF-123F-7157-53ADDD5B4FB4}"/>
                  </a:ext>
                </a:extLst>
              </p:cNvPr>
              <p:cNvSpPr>
                <a:spLocks noGrp="1"/>
              </p:cNvSpPr>
              <p:nvPr>
                <p:ph idx="1"/>
              </p:nvPr>
            </p:nvSpPr>
            <p:spPr>
              <a:xfrm>
                <a:off x="655320" y="2034073"/>
                <a:ext cx="11175896" cy="4687402"/>
              </a:xfrm>
            </p:spPr>
            <p:txBody>
              <a:bodyPr>
                <a:normAutofit/>
              </a:bodyPr>
              <a:lstStyle/>
              <a:p>
                <a14:m>
                  <m:oMath xmlns:m="http://schemas.openxmlformats.org/officeDocument/2006/math">
                    <m:r>
                      <a:rPr lang="en-IN" b="0" i="1" smtClean="0">
                        <a:latin typeface="Cambria Math" panose="02040503050406030204" pitchFamily="18" charset="0"/>
                      </a:rPr>
                      <m:t>𝐵</m:t>
                    </m:r>
                    <m:r>
                      <a:rPr lang="en-IN" b="0" i="1" smtClean="0">
                        <a:latin typeface="Cambria Math" panose="02040503050406030204" pitchFamily="18" charset="0"/>
                      </a:rPr>
                      <m:t>=</m:t>
                    </m:r>
                  </m:oMath>
                </a14:m>
                <a:endParaRPr lang="en-IN" b="0" dirty="0"/>
              </a:p>
            </p:txBody>
          </p:sp>
        </mc:Choice>
        <mc:Fallback xmlns="">
          <p:sp>
            <p:nvSpPr>
              <p:cNvPr id="8" name="Content Placeholder 7">
                <a:extLst>
                  <a:ext uri="{FF2B5EF4-FFF2-40B4-BE49-F238E27FC236}">
                    <a16:creationId xmlns:a16="http://schemas.microsoft.com/office/drawing/2014/main" id="{C2FE363E-E1DF-123F-7157-53ADDD5B4FB4}"/>
                  </a:ext>
                </a:extLst>
              </p:cNvPr>
              <p:cNvSpPr>
                <a:spLocks noGrp="1" noRot="1" noChangeAspect="1" noMove="1" noResize="1" noEditPoints="1" noAdjustHandles="1" noChangeArrowheads="1" noChangeShapeType="1" noTextEdit="1"/>
              </p:cNvSpPr>
              <p:nvPr>
                <p:ph idx="1"/>
              </p:nvPr>
            </p:nvSpPr>
            <p:spPr>
              <a:xfrm>
                <a:off x="655320" y="2034073"/>
                <a:ext cx="11175896" cy="4687402"/>
              </a:xfr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AA9ABC77-71D9-60CD-A548-05110EC086E2}"/>
                  </a:ext>
                </a:extLst>
              </p:cNvPr>
              <p:cNvGraphicFramePr>
                <a:graphicFrameLocks noGrp="1"/>
              </p:cNvGraphicFramePr>
              <p:nvPr>
                <p:extLst>
                  <p:ext uri="{D42A27DB-BD31-4B8C-83A1-F6EECF244321}">
                    <p14:modId xmlns:p14="http://schemas.microsoft.com/office/powerpoint/2010/main" val="214022679"/>
                  </p:ext>
                </p:extLst>
              </p:nvPr>
            </p:nvGraphicFramePr>
            <p:xfrm>
              <a:off x="1609725" y="1494234"/>
              <a:ext cx="8184344" cy="5292599"/>
            </p:xfrm>
            <a:graphic>
              <a:graphicData uri="http://schemas.openxmlformats.org/drawingml/2006/table">
                <a:tbl>
                  <a:tblPr firstRow="1" bandRow="1">
                    <a:tableStyleId>{2D5ABB26-0587-4C30-8999-92F81FD0307C}</a:tableStyleId>
                  </a:tblPr>
                  <a:tblGrid>
                    <a:gridCol w="2046086">
                      <a:extLst>
                        <a:ext uri="{9D8B030D-6E8A-4147-A177-3AD203B41FA5}">
                          <a16:colId xmlns:a16="http://schemas.microsoft.com/office/drawing/2014/main" val="1894007854"/>
                        </a:ext>
                      </a:extLst>
                    </a:gridCol>
                    <a:gridCol w="2046086">
                      <a:extLst>
                        <a:ext uri="{9D8B030D-6E8A-4147-A177-3AD203B41FA5}">
                          <a16:colId xmlns:a16="http://schemas.microsoft.com/office/drawing/2014/main" val="3287937911"/>
                        </a:ext>
                      </a:extLst>
                    </a:gridCol>
                    <a:gridCol w="2046086">
                      <a:extLst>
                        <a:ext uri="{9D8B030D-6E8A-4147-A177-3AD203B41FA5}">
                          <a16:colId xmlns:a16="http://schemas.microsoft.com/office/drawing/2014/main" val="3171779033"/>
                        </a:ext>
                      </a:extLst>
                    </a:gridCol>
                    <a:gridCol w="2046086">
                      <a:extLst>
                        <a:ext uri="{9D8B030D-6E8A-4147-A177-3AD203B41FA5}">
                          <a16:colId xmlns:a16="http://schemas.microsoft.com/office/drawing/2014/main" val="3804019017"/>
                        </a:ext>
                      </a:extLst>
                    </a:gridCol>
                  </a:tblGrid>
                  <a:tr h="350841">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761263231"/>
                      </a:ext>
                    </a:extLst>
                  </a:tr>
                  <a:tr h="350841">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664230204"/>
                      </a:ext>
                    </a:extLst>
                  </a:tr>
                  <a:tr h="350841">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854348056"/>
                      </a:ext>
                    </a:extLst>
                  </a:tr>
                  <a:tr h="350841">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2636138462"/>
                      </a:ext>
                    </a:extLst>
                  </a:tr>
                  <a:tr h="350841">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3801671025"/>
                      </a:ext>
                    </a:extLst>
                  </a:tr>
                  <a:tr h="350841">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3822319134"/>
                      </a:ext>
                    </a:extLst>
                  </a:tr>
                  <a:tr h="350841">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573105020"/>
                      </a:ext>
                    </a:extLst>
                  </a:tr>
                  <a:tr h="350841">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4029503383"/>
                      </a:ext>
                    </a:extLst>
                  </a:tr>
                  <a:tr h="350841">
                    <a:tc>
                      <a:txBody>
                        <a:bodyPr/>
                        <a:lstStyle/>
                        <a:p>
                          <a:r>
                            <a:rPr lang="en-IN" dirty="0"/>
                            <a:t>-1/m</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2647594435"/>
                      </a:ext>
                    </a:extLst>
                  </a:tr>
                  <a:tr h="619919">
                    <a:tc>
                      <a:txBody>
                        <a:bodyPr/>
                        <a:lstStyle/>
                        <a:p>
                          <a:r>
                            <a:rPr lang="en-IN" dirty="0"/>
                            <a:t>0</a:t>
                          </a:r>
                        </a:p>
                      </a:txBody>
                      <a:tcPr/>
                    </a:tc>
                    <a:tc>
                      <a:txBody>
                        <a:bodyPr/>
                        <a:lstStyle/>
                        <a:p>
                          <a:pPr/>
                          <a14:m>
                            <m:oMathPara xmlns:m="http://schemas.openxmlformats.org/officeDocument/2006/math">
                              <m:oMathParaPr>
                                <m:jc m:val="centerGroup"/>
                              </m:oMathParaPr>
                              <m:oMath xmlns:m="http://schemas.openxmlformats.org/officeDocument/2006/math">
                                <m:f>
                                  <m:fPr>
                                    <m:ctrlPr>
                                      <a:rPr lang="en-IN" b="0" i="1" smtClean="0">
                                        <a:latin typeface="Cambria Math" panose="02040503050406030204" pitchFamily="18" charset="0"/>
                                      </a:rPr>
                                    </m:ctrlPr>
                                  </m:fPr>
                                  <m:num>
                                    <m:r>
                                      <a:rPr lang="en-IN" b="0" smtClean="0">
                                        <a:latin typeface="Cambria Math" panose="02040503050406030204" pitchFamily="18" charset="0"/>
                                      </a:rPr>
                                      <m:t>4</m:t>
                                    </m:r>
                                    <m:sSub>
                                      <m:sSubPr>
                                        <m:ctrlPr>
                                          <a:rPr lang="en-IN" b="0" i="1" smtClean="0">
                                            <a:latin typeface="Cambria Math" panose="02040503050406030204" pitchFamily="18" charset="0"/>
                                          </a:rPr>
                                        </m:ctrlPr>
                                      </m:sSubPr>
                                      <m:e>
                                        <m:r>
                                          <a:rPr lang="en-IN" b="0" smtClean="0">
                                            <a:latin typeface="Cambria Math" panose="02040503050406030204" pitchFamily="18" charset="0"/>
                                          </a:rPr>
                                          <m:t>𝑛</m:t>
                                        </m:r>
                                      </m:e>
                                      <m:sub>
                                        <m:r>
                                          <a:rPr lang="en-IN" b="0" smtClean="0">
                                            <a:latin typeface="Cambria Math" panose="02040503050406030204" pitchFamily="18" charset="0"/>
                                          </a:rPr>
                                          <m:t>𝑇</m:t>
                                        </m:r>
                                      </m:sub>
                                    </m:sSub>
                                    <m:r>
                                      <a:rPr lang="en-IN" b="0" smtClean="0">
                                        <a:latin typeface="Cambria Math" panose="02040503050406030204" pitchFamily="18" charset="0"/>
                                      </a:rPr>
                                      <m:t>𝐿</m:t>
                                    </m:r>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a:rPr lang="en-IN">
                                            <a:latin typeface="Cambria Math" panose="02040503050406030204" pitchFamily="18" charset="0"/>
                                          </a:rPr>
                                          <m:t>𝜃</m:t>
                                        </m:r>
                                      </m:e>
                                    </m:func>
                                  </m:num>
                                  <m:den>
                                    <m:sSub>
                                      <m:sSubPr>
                                        <m:ctrlPr>
                                          <a:rPr lang="en-IN" b="0" i="1" smtClean="0">
                                            <a:latin typeface="Cambria Math" panose="02040503050406030204" pitchFamily="18" charset="0"/>
                                          </a:rPr>
                                        </m:ctrlPr>
                                      </m:sSubPr>
                                      <m:e>
                                        <m:r>
                                          <a:rPr lang="en-IN" b="0" smtClean="0">
                                            <a:latin typeface="Cambria Math" panose="02040503050406030204" pitchFamily="18" charset="0"/>
                                          </a:rPr>
                                          <m:t>𝐼</m:t>
                                        </m:r>
                                      </m:e>
                                      <m:sub>
                                        <m:r>
                                          <a:rPr lang="en-IN" b="0" smtClean="0">
                                            <a:latin typeface="Cambria Math" panose="02040503050406030204" pitchFamily="18" charset="0"/>
                                          </a:rPr>
                                          <m:t>𝑥</m:t>
                                        </m:r>
                                      </m:sub>
                                    </m:sSub>
                                  </m:den>
                                </m:f>
                              </m:oMath>
                            </m:oMathPara>
                          </a14:m>
                          <a:endParaRPr lang="en-IN" dirty="0"/>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2468377559"/>
                      </a:ext>
                    </a:extLst>
                  </a:tr>
                  <a:tr h="662693">
                    <a:tc>
                      <a:txBody>
                        <a:bodyPr/>
                        <a:lstStyle/>
                        <a:p>
                          <a:r>
                            <a:rPr lang="en-IN" dirty="0"/>
                            <a:t>0</a:t>
                          </a:r>
                        </a:p>
                      </a:txBody>
                      <a:tcPr/>
                    </a:tc>
                    <a:tc>
                      <a:txBody>
                        <a:bodyPr/>
                        <a:lstStyle/>
                        <a:p>
                          <a:r>
                            <a:rPr lang="en-IN" dirty="0"/>
                            <a:t>0</a:t>
                          </a:r>
                        </a:p>
                      </a:txBody>
                      <a:tcPr/>
                    </a:tc>
                    <a:tc>
                      <a:txBody>
                        <a:bodyPr/>
                        <a:lstStyle/>
                        <a:p>
                          <a:pPr/>
                          <a14:m>
                            <m:oMathPara xmlns:m="http://schemas.openxmlformats.org/officeDocument/2006/math">
                              <m:oMathParaPr>
                                <m:jc m:val="centerGroup"/>
                              </m:oMathParaPr>
                              <m:oMath xmlns:m="http://schemas.openxmlformats.org/officeDocument/2006/math">
                                <m:f>
                                  <m:fPr>
                                    <m:ctrlPr>
                                      <a:rPr lang="en-IN" b="0" i="1" smtClean="0">
                                        <a:latin typeface="Cambria Math" panose="02040503050406030204" pitchFamily="18" charset="0"/>
                                      </a:rPr>
                                    </m:ctrlPr>
                                  </m:fPr>
                                  <m:num>
                                    <m:r>
                                      <a:rPr lang="en-IN" b="0" smtClean="0">
                                        <a:latin typeface="Cambria Math" panose="02040503050406030204" pitchFamily="18" charset="0"/>
                                      </a:rPr>
                                      <m:t>4</m:t>
                                    </m:r>
                                    <m:sSub>
                                      <m:sSubPr>
                                        <m:ctrlPr>
                                          <a:rPr lang="en-IN" b="0" i="1" smtClean="0">
                                            <a:latin typeface="Cambria Math" panose="02040503050406030204" pitchFamily="18" charset="0"/>
                                          </a:rPr>
                                        </m:ctrlPr>
                                      </m:sSubPr>
                                      <m:e>
                                        <m:r>
                                          <a:rPr lang="en-IN" b="0" smtClean="0">
                                            <a:latin typeface="Cambria Math" panose="02040503050406030204" pitchFamily="18" charset="0"/>
                                          </a:rPr>
                                          <m:t>𝑛</m:t>
                                        </m:r>
                                      </m:e>
                                      <m:sub>
                                        <m:r>
                                          <a:rPr lang="en-IN" b="0" smtClean="0">
                                            <a:latin typeface="Cambria Math" panose="02040503050406030204" pitchFamily="18" charset="0"/>
                                          </a:rPr>
                                          <m:t>𝑇</m:t>
                                        </m:r>
                                      </m:sub>
                                    </m:sSub>
                                    <m:r>
                                      <a:rPr lang="en-IN" b="0" smtClean="0">
                                        <a:latin typeface="Cambria Math" panose="02040503050406030204" pitchFamily="18" charset="0"/>
                                      </a:rPr>
                                      <m:t>𝐿</m:t>
                                    </m:r>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a:rPr lang="en-IN">
                                            <a:latin typeface="Cambria Math" panose="02040503050406030204" pitchFamily="18" charset="0"/>
                                          </a:rPr>
                                          <m:t>𝜃</m:t>
                                        </m:r>
                                      </m:e>
                                    </m:func>
                                    <m:r>
                                      <a:rPr lang="en-IN" smtClean="0">
                                        <a:latin typeface="Cambria Math" panose="02040503050406030204" pitchFamily="18" charset="0"/>
                                      </a:rPr>
                                      <m:t>∆</m:t>
                                    </m:r>
                                    <m:sSub>
                                      <m:sSubPr>
                                        <m:ctrlPr>
                                          <a:rPr lang="en-IN" i="1" smtClean="0">
                                            <a:latin typeface="Cambria Math" panose="02040503050406030204" pitchFamily="18" charset="0"/>
                                          </a:rPr>
                                        </m:ctrlPr>
                                      </m:sSubPr>
                                      <m:e>
                                        <m:r>
                                          <a:rPr lang="en-IN" b="0" smtClean="0">
                                            <a:latin typeface="Cambria Math" panose="02040503050406030204" pitchFamily="18" charset="0"/>
                                          </a:rPr>
                                          <m:t>𝑃𝑊𝑀</m:t>
                                        </m:r>
                                      </m:e>
                                      <m:sub>
                                        <m:r>
                                          <a:rPr lang="en-IN" b="0" smtClean="0">
                                            <a:latin typeface="Cambria Math" panose="02040503050406030204" pitchFamily="18" charset="0"/>
                                          </a:rPr>
                                          <m:t>𝑦</m:t>
                                        </m:r>
                                      </m:sub>
                                    </m:sSub>
                                  </m:num>
                                  <m:den>
                                    <m:sSub>
                                      <m:sSubPr>
                                        <m:ctrlPr>
                                          <a:rPr lang="en-IN" b="0" i="1" smtClean="0">
                                            <a:latin typeface="Cambria Math" panose="02040503050406030204" pitchFamily="18" charset="0"/>
                                          </a:rPr>
                                        </m:ctrlPr>
                                      </m:sSubPr>
                                      <m:e>
                                        <m:r>
                                          <a:rPr lang="en-IN" b="0" smtClean="0">
                                            <a:latin typeface="Cambria Math" panose="02040503050406030204" pitchFamily="18" charset="0"/>
                                          </a:rPr>
                                          <m:t>𝐼</m:t>
                                        </m:r>
                                      </m:e>
                                      <m:sub>
                                        <m:r>
                                          <a:rPr lang="en-IN" b="0" smtClean="0">
                                            <a:latin typeface="Cambria Math" panose="02040503050406030204" pitchFamily="18" charset="0"/>
                                          </a:rPr>
                                          <m:t>𝑦</m:t>
                                        </m:r>
                                      </m:sub>
                                    </m:sSub>
                                  </m:den>
                                </m:f>
                              </m:oMath>
                            </m:oMathPara>
                          </a14:m>
                          <a:endParaRPr lang="en-IN" dirty="0"/>
                        </a:p>
                      </a:txBody>
                      <a:tcPr/>
                    </a:tc>
                    <a:tc>
                      <a:txBody>
                        <a:bodyPr/>
                        <a:lstStyle/>
                        <a:p>
                          <a:r>
                            <a:rPr lang="en-IN" dirty="0"/>
                            <a:t>0</a:t>
                          </a:r>
                        </a:p>
                      </a:txBody>
                      <a:tcPr/>
                    </a:tc>
                    <a:extLst>
                      <a:ext uri="{0D108BD9-81ED-4DB2-BD59-A6C34878D82A}">
                        <a16:rowId xmlns:a16="http://schemas.microsoft.com/office/drawing/2014/main" val="2935211953"/>
                      </a:ext>
                    </a:extLst>
                  </a:tr>
                  <a:tr h="616555">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a:latin typeface="Cambria Math" panose="02040503050406030204" pitchFamily="18" charset="0"/>
                                      </a:rPr>
                                      <m:t>4</m:t>
                                    </m:r>
                                    <m:sSub>
                                      <m:sSubPr>
                                        <m:ctrlPr>
                                          <a:rPr lang="en-IN" i="1">
                                            <a:latin typeface="Cambria Math" panose="02040503050406030204" pitchFamily="18" charset="0"/>
                                          </a:rPr>
                                        </m:ctrlPr>
                                      </m:sSubPr>
                                      <m:e>
                                        <m:r>
                                          <a:rPr lang="en-IN">
                                            <a:latin typeface="Cambria Math" panose="02040503050406030204" pitchFamily="18" charset="0"/>
                                          </a:rPr>
                                          <m:t>𝑛</m:t>
                                        </m:r>
                                      </m:e>
                                      <m:sub>
                                        <m:r>
                                          <a:rPr lang="en-IN" b="0" smtClean="0">
                                            <a:latin typeface="Cambria Math" panose="02040503050406030204" pitchFamily="18" charset="0"/>
                                          </a:rPr>
                                          <m:t>𝑐</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𝑃𝑊𝑀</m:t>
                                        </m:r>
                                      </m:e>
                                      <m:sub>
                                        <m:r>
                                          <a:rPr lang="en-IN" b="0" smtClean="0">
                                            <a:latin typeface="Cambria Math" panose="02040503050406030204" pitchFamily="18" charset="0"/>
                                          </a:rPr>
                                          <m:t>𝑧</m:t>
                                        </m:r>
                                      </m:sub>
                                    </m:sSub>
                                  </m:num>
                                  <m:den>
                                    <m:sSub>
                                      <m:sSubPr>
                                        <m:ctrlPr>
                                          <a:rPr lang="en-IN" i="1">
                                            <a:latin typeface="Cambria Math" panose="02040503050406030204" pitchFamily="18" charset="0"/>
                                          </a:rPr>
                                        </m:ctrlPr>
                                      </m:sSubPr>
                                      <m:e>
                                        <m:r>
                                          <a:rPr lang="en-IN">
                                            <a:latin typeface="Cambria Math" panose="02040503050406030204" pitchFamily="18" charset="0"/>
                                          </a:rPr>
                                          <m:t>𝐼</m:t>
                                        </m:r>
                                      </m:e>
                                      <m:sub>
                                        <m:r>
                                          <a:rPr lang="en-IN" b="0" smtClean="0">
                                            <a:latin typeface="Cambria Math" panose="02040503050406030204" pitchFamily="18" charset="0"/>
                                          </a:rPr>
                                          <m:t>𝑧</m:t>
                                        </m:r>
                                      </m:sub>
                                    </m:sSub>
                                  </m:den>
                                </m:f>
                              </m:oMath>
                            </m:oMathPara>
                          </a14:m>
                          <a:endParaRPr lang="en-IN" dirty="0"/>
                        </a:p>
                      </a:txBody>
                      <a:tcPr/>
                    </a:tc>
                    <a:extLst>
                      <a:ext uri="{0D108BD9-81ED-4DB2-BD59-A6C34878D82A}">
                        <a16:rowId xmlns:a16="http://schemas.microsoft.com/office/drawing/2014/main" val="2857149097"/>
                      </a:ext>
                    </a:extLst>
                  </a:tr>
                </a:tbl>
              </a:graphicData>
            </a:graphic>
          </p:graphicFrame>
        </mc:Choice>
        <mc:Fallback xmlns="">
          <p:graphicFrame>
            <p:nvGraphicFramePr>
              <p:cNvPr id="6" name="Table 5">
                <a:extLst>
                  <a:ext uri="{FF2B5EF4-FFF2-40B4-BE49-F238E27FC236}">
                    <a16:creationId xmlns:a16="http://schemas.microsoft.com/office/drawing/2014/main" id="{AA9ABC77-71D9-60CD-A548-05110EC086E2}"/>
                  </a:ext>
                </a:extLst>
              </p:cNvPr>
              <p:cNvGraphicFramePr>
                <a:graphicFrameLocks noGrp="1"/>
              </p:cNvGraphicFramePr>
              <p:nvPr>
                <p:extLst>
                  <p:ext uri="{D42A27DB-BD31-4B8C-83A1-F6EECF244321}">
                    <p14:modId xmlns:p14="http://schemas.microsoft.com/office/powerpoint/2010/main" val="214022679"/>
                  </p:ext>
                </p:extLst>
              </p:nvPr>
            </p:nvGraphicFramePr>
            <p:xfrm>
              <a:off x="1609725" y="1494234"/>
              <a:ext cx="8184344" cy="5292599"/>
            </p:xfrm>
            <a:graphic>
              <a:graphicData uri="http://schemas.openxmlformats.org/drawingml/2006/table">
                <a:tbl>
                  <a:tblPr firstRow="1" bandRow="1">
                    <a:tableStyleId>{2D5ABB26-0587-4C30-8999-92F81FD0307C}</a:tableStyleId>
                  </a:tblPr>
                  <a:tblGrid>
                    <a:gridCol w="2046086">
                      <a:extLst>
                        <a:ext uri="{9D8B030D-6E8A-4147-A177-3AD203B41FA5}">
                          <a16:colId xmlns:a16="http://schemas.microsoft.com/office/drawing/2014/main" val="1894007854"/>
                        </a:ext>
                      </a:extLst>
                    </a:gridCol>
                    <a:gridCol w="2046086">
                      <a:extLst>
                        <a:ext uri="{9D8B030D-6E8A-4147-A177-3AD203B41FA5}">
                          <a16:colId xmlns:a16="http://schemas.microsoft.com/office/drawing/2014/main" val="3287937911"/>
                        </a:ext>
                      </a:extLst>
                    </a:gridCol>
                    <a:gridCol w="2046086">
                      <a:extLst>
                        <a:ext uri="{9D8B030D-6E8A-4147-A177-3AD203B41FA5}">
                          <a16:colId xmlns:a16="http://schemas.microsoft.com/office/drawing/2014/main" val="3171779033"/>
                        </a:ext>
                      </a:extLst>
                    </a:gridCol>
                    <a:gridCol w="2046086">
                      <a:extLst>
                        <a:ext uri="{9D8B030D-6E8A-4147-A177-3AD203B41FA5}">
                          <a16:colId xmlns:a16="http://schemas.microsoft.com/office/drawing/2014/main" val="3804019017"/>
                        </a:ext>
                      </a:extLst>
                    </a:gridCol>
                  </a:tblGrid>
                  <a:tr h="36576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761263231"/>
                      </a:ext>
                    </a:extLst>
                  </a:tr>
                  <a:tr h="36576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664230204"/>
                      </a:ext>
                    </a:extLst>
                  </a:tr>
                  <a:tr h="36576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854348056"/>
                      </a:ext>
                    </a:extLst>
                  </a:tr>
                  <a:tr h="36576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2636138462"/>
                      </a:ext>
                    </a:extLst>
                  </a:tr>
                  <a:tr h="36576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3801671025"/>
                      </a:ext>
                    </a:extLst>
                  </a:tr>
                  <a:tr h="36576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3822319134"/>
                      </a:ext>
                    </a:extLst>
                  </a:tr>
                  <a:tr h="36576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573105020"/>
                      </a:ext>
                    </a:extLst>
                  </a:tr>
                  <a:tr h="36576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4029503383"/>
                      </a:ext>
                    </a:extLst>
                  </a:tr>
                  <a:tr h="365760">
                    <a:tc>
                      <a:txBody>
                        <a:bodyPr/>
                        <a:lstStyle/>
                        <a:p>
                          <a:r>
                            <a:rPr lang="en-IN" dirty="0"/>
                            <a:t>-1/m</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2647594435"/>
                      </a:ext>
                    </a:extLst>
                  </a:tr>
                  <a:tr h="655447">
                    <a:tc>
                      <a:txBody>
                        <a:bodyPr/>
                        <a:lstStyle/>
                        <a:p>
                          <a:r>
                            <a:rPr lang="en-IN" dirty="0"/>
                            <a:t>0</a:t>
                          </a:r>
                        </a:p>
                      </a:txBody>
                      <a:tcPr/>
                    </a:tc>
                    <a:tc>
                      <a:txBody>
                        <a:bodyPr/>
                        <a:lstStyle/>
                        <a:p>
                          <a:endParaRPr lang="en-US"/>
                        </a:p>
                      </a:txBody>
                      <a:tcPr>
                        <a:blipFill>
                          <a:blip r:embed="rId3"/>
                          <a:stretch>
                            <a:fillRect l="-100000" t="-504630" r="-199702" b="-204630"/>
                          </a:stretch>
                        </a:blipFill>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2468377559"/>
                      </a:ext>
                    </a:extLst>
                  </a:tr>
                  <a:tr h="693611">
                    <a:tc>
                      <a:txBody>
                        <a:bodyPr/>
                        <a:lstStyle/>
                        <a:p>
                          <a:r>
                            <a:rPr lang="en-IN" dirty="0"/>
                            <a:t>0</a:t>
                          </a:r>
                        </a:p>
                      </a:txBody>
                      <a:tcPr/>
                    </a:tc>
                    <a:tc>
                      <a:txBody>
                        <a:bodyPr/>
                        <a:lstStyle/>
                        <a:p>
                          <a:r>
                            <a:rPr lang="en-IN" dirty="0"/>
                            <a:t>0</a:t>
                          </a:r>
                        </a:p>
                      </a:txBody>
                      <a:tcPr/>
                    </a:tc>
                    <a:tc>
                      <a:txBody>
                        <a:bodyPr/>
                        <a:lstStyle/>
                        <a:p>
                          <a:endParaRPr lang="en-US"/>
                        </a:p>
                      </a:txBody>
                      <a:tcPr>
                        <a:blipFill>
                          <a:blip r:embed="rId3"/>
                          <a:stretch>
                            <a:fillRect l="-200597" t="-572807" r="-100299" b="-93860"/>
                          </a:stretch>
                        </a:blipFill>
                      </a:tcPr>
                    </a:tc>
                    <a:tc>
                      <a:txBody>
                        <a:bodyPr/>
                        <a:lstStyle/>
                        <a:p>
                          <a:r>
                            <a:rPr lang="en-IN" dirty="0"/>
                            <a:t>0</a:t>
                          </a:r>
                        </a:p>
                      </a:txBody>
                      <a:tcPr/>
                    </a:tc>
                    <a:extLst>
                      <a:ext uri="{0D108BD9-81ED-4DB2-BD59-A6C34878D82A}">
                        <a16:rowId xmlns:a16="http://schemas.microsoft.com/office/drawing/2014/main" val="2935211953"/>
                      </a:ext>
                    </a:extLst>
                  </a:tr>
                  <a:tr h="651701">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endParaRPr lang="en-US"/>
                        </a:p>
                      </a:txBody>
                      <a:tcPr>
                        <a:blipFill>
                          <a:blip r:embed="rId3"/>
                          <a:stretch>
                            <a:fillRect l="-299702" t="-716822"/>
                          </a:stretch>
                        </a:blipFill>
                      </a:tcPr>
                    </a:tc>
                    <a:extLst>
                      <a:ext uri="{0D108BD9-81ED-4DB2-BD59-A6C34878D82A}">
                        <a16:rowId xmlns:a16="http://schemas.microsoft.com/office/drawing/2014/main" val="2857149097"/>
                      </a:ext>
                    </a:extLst>
                  </a:tr>
                </a:tbl>
              </a:graphicData>
            </a:graphic>
          </p:graphicFrame>
        </mc:Fallback>
      </mc:AlternateContent>
    </p:spTree>
    <p:extLst>
      <p:ext uri="{BB962C8B-B14F-4D97-AF65-F5344CB8AC3E}">
        <p14:creationId xmlns:p14="http://schemas.microsoft.com/office/powerpoint/2010/main" val="1692893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C7623-9C52-3F6D-F2CA-772ABB7A60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8BCAD8-AFAC-57DC-4ED9-322FDCCF6394}"/>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Model of Quadrotor:</a:t>
            </a:r>
          </a:p>
        </p:txBody>
      </p:sp>
      <p:sp>
        <p:nvSpPr>
          <p:cNvPr id="4" name="Slide Number Placeholder 3">
            <a:extLst>
              <a:ext uri="{FF2B5EF4-FFF2-40B4-BE49-F238E27FC236}">
                <a16:creationId xmlns:a16="http://schemas.microsoft.com/office/drawing/2014/main" id="{FC4F8785-3CFC-29D9-3A9A-67585AD17DEA}"/>
              </a:ext>
            </a:extLst>
          </p:cNvPr>
          <p:cNvSpPr>
            <a:spLocks noGrp="1"/>
          </p:cNvSpPr>
          <p:nvPr>
            <p:ph type="sldNum" sz="quarter" idx="12"/>
          </p:nvPr>
        </p:nvSpPr>
        <p:spPr/>
        <p:txBody>
          <a:bodyPr/>
          <a:lstStyle/>
          <a:p>
            <a:fld id="{D5B1A13D-2889-4D87-98A2-A89E87931D62}" type="slidenum">
              <a:rPr lang="en-IN" smtClean="0"/>
              <a:t>19</a:t>
            </a:fld>
            <a:endParaRPr lang="en-IN"/>
          </a:p>
        </p:txBody>
      </p:sp>
      <p:sp>
        <p:nvSpPr>
          <p:cNvPr id="8" name="Content Placeholder 7">
            <a:extLst>
              <a:ext uri="{FF2B5EF4-FFF2-40B4-BE49-F238E27FC236}">
                <a16:creationId xmlns:a16="http://schemas.microsoft.com/office/drawing/2014/main" id="{9779C878-3515-35E3-2953-150BA2F360BA}"/>
              </a:ext>
            </a:extLst>
          </p:cNvPr>
          <p:cNvSpPr>
            <a:spLocks noGrp="1"/>
          </p:cNvSpPr>
          <p:nvPr>
            <p:ph idx="1"/>
          </p:nvPr>
        </p:nvSpPr>
        <p:spPr>
          <a:xfrm>
            <a:off x="476949" y="1268963"/>
            <a:ext cx="11175896" cy="4995312"/>
          </a:xfrm>
        </p:spPr>
        <p:txBody>
          <a:bodyPr>
            <a:normAutofit/>
          </a:bodyPr>
          <a:lstStyle/>
          <a:p>
            <a:pPr marL="0" indent="0">
              <a:buNone/>
            </a:pPr>
            <a:r>
              <a:rPr lang="en-IN" b="0" dirty="0"/>
              <a:t>F</a:t>
            </a:r>
            <a:r>
              <a:rPr lang="en-IN" dirty="0"/>
              <a:t>450 frame quadrotor is going to be used :</a:t>
            </a:r>
          </a:p>
          <a:p>
            <a:pPr marL="0" indent="0">
              <a:buNone/>
            </a:pPr>
            <a:r>
              <a:rPr lang="en-IN" dirty="0"/>
              <a:t>For That we have Mass Moment of Inertia values are as follows:</a:t>
            </a:r>
          </a:p>
          <a:p>
            <a:pPr marL="0" indent="0">
              <a:buNone/>
            </a:pPr>
            <a:r>
              <a:rPr lang="en-IN" dirty="0"/>
              <a:t>	Mx = 0.0190 kg m^2</a:t>
            </a:r>
          </a:p>
          <a:p>
            <a:pPr marL="0" indent="0">
              <a:buNone/>
            </a:pPr>
            <a:r>
              <a:rPr lang="en-IN" dirty="0"/>
              <a:t>	My = 0.0190 kg m^2</a:t>
            </a:r>
          </a:p>
          <a:p>
            <a:pPr marL="0" indent="0">
              <a:buNone/>
            </a:pPr>
            <a:r>
              <a:rPr lang="en-IN" dirty="0"/>
              <a:t>	</a:t>
            </a:r>
            <a:r>
              <a:rPr lang="en-IN" dirty="0" err="1"/>
              <a:t>Mz</a:t>
            </a:r>
            <a:r>
              <a:rPr lang="en-IN" dirty="0"/>
              <a:t> = 0.0252 kg m^2</a:t>
            </a:r>
          </a:p>
          <a:p>
            <a:pPr marL="0" indent="0">
              <a:buNone/>
            </a:pPr>
            <a:r>
              <a:rPr lang="en-IN" dirty="0"/>
              <a:t>	Mass of the Vehicle = 1.1 kg</a:t>
            </a:r>
          </a:p>
        </p:txBody>
      </p:sp>
    </p:spTree>
    <p:extLst>
      <p:ext uri="{BB962C8B-B14F-4D97-AF65-F5344CB8AC3E}">
        <p14:creationId xmlns:p14="http://schemas.microsoft.com/office/powerpoint/2010/main" val="74643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B310-0A8E-348C-0461-04D243E3D251}"/>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8870EAB-ACBF-2927-5858-DC21846C0C04}"/>
              </a:ext>
            </a:extLst>
          </p:cNvPr>
          <p:cNvSpPr>
            <a:spLocks noGrp="1"/>
          </p:cNvSpPr>
          <p:nvPr>
            <p:ph idx="1"/>
          </p:nvPr>
        </p:nvSpPr>
        <p:spPr>
          <a:xfrm>
            <a:off x="0" y="1096328"/>
            <a:ext cx="11963400" cy="5562600"/>
          </a:xfrm>
        </p:spPr>
        <p:txBody>
          <a:bodyPr>
            <a:normAutofit/>
          </a:bodyPr>
          <a:lstStyle/>
          <a:p>
            <a:pPr marL="800100" indent="-342900" algn="just">
              <a:lnSpc>
                <a:spcPct val="150000"/>
              </a:lnSpc>
            </a:pPr>
            <a:endParaRPr lang="en-IN" sz="2200" kern="100" dirty="0">
              <a:effectLst/>
              <a:latin typeface="Calibri" panose="020F0502020204030204" pitchFamily="34" charset="0"/>
              <a:ea typeface="Times New Roman" panose="02020603050405020304" pitchFamily="18" charset="0"/>
              <a:cs typeface="Latha" panose="020B0604020202020204" pitchFamily="34" charset="0"/>
            </a:endParaRPr>
          </a:p>
          <a:p>
            <a:pPr marL="0" indent="0">
              <a:buNone/>
            </a:pPr>
            <a:endParaRPr lang="en-IN" dirty="0"/>
          </a:p>
        </p:txBody>
      </p:sp>
      <p:sp>
        <p:nvSpPr>
          <p:cNvPr id="5" name="TextBox 4">
            <a:extLst>
              <a:ext uri="{FF2B5EF4-FFF2-40B4-BE49-F238E27FC236}">
                <a16:creationId xmlns:a16="http://schemas.microsoft.com/office/drawing/2014/main" id="{6738949E-5F79-1A23-2EDB-226C6301722A}"/>
              </a:ext>
            </a:extLst>
          </p:cNvPr>
          <p:cNvSpPr txBox="1"/>
          <p:nvPr/>
        </p:nvSpPr>
        <p:spPr>
          <a:xfrm>
            <a:off x="838200" y="1335295"/>
            <a:ext cx="10636899" cy="502105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400" kern="100" dirty="0">
                <a:effectLst/>
                <a:latin typeface="Times New Roman" panose="02020603050405020304" pitchFamily="18" charset="0"/>
                <a:ea typeface="Times New Roman" panose="02020603050405020304" pitchFamily="18" charset="0"/>
                <a:cs typeface="Latha" panose="020B0604020202020204" pitchFamily="34" charset="0"/>
              </a:rPr>
              <a:t>Unmanned Aerial Vehicles (UAVs) have gained significant attention for their versatile applications in various fields</a:t>
            </a:r>
            <a:r>
              <a:rPr lang="en-GB" sz="2400" kern="100" dirty="0">
                <a:latin typeface="Times New Roman" panose="02020603050405020304" pitchFamily="18" charset="0"/>
                <a:ea typeface="Times New Roman" panose="02020603050405020304" pitchFamily="18" charset="0"/>
                <a:cs typeface="Latha" panose="020B0604020202020204" pitchFamily="34" charset="0"/>
              </a:rPr>
              <a:t>, </a:t>
            </a:r>
            <a:r>
              <a:rPr lang="en-US" sz="2400" kern="100" dirty="0">
                <a:latin typeface="Times New Roman" panose="02020603050405020304" pitchFamily="18" charset="0"/>
                <a:ea typeface="Times New Roman" panose="02020603050405020304" pitchFamily="18" charset="0"/>
                <a:cs typeface="Latha" panose="020B0604020202020204" pitchFamily="34" charset="0"/>
              </a:rPr>
              <a:t>with their autonomous capabilities, UAVs navigate through airspace without direct human intervention</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Quadcopters exhibit complex dynamics influenced by multiple factors such as motor thrust, inertia, and aerodynamics.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Motion in six degrees of freedom (roll, pitch, yaw, and translational motion) requires sophisticated control strategies.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Precise control is vital for stability, maneuvering, and achieving desired flight trajectories.</a:t>
            </a:r>
          </a:p>
        </p:txBody>
      </p:sp>
      <p:sp>
        <p:nvSpPr>
          <p:cNvPr id="4" name="Slide Number Placeholder 3">
            <a:extLst>
              <a:ext uri="{FF2B5EF4-FFF2-40B4-BE49-F238E27FC236}">
                <a16:creationId xmlns:a16="http://schemas.microsoft.com/office/drawing/2014/main" id="{8C613578-6E76-F63E-831E-CA57327B3E7D}"/>
              </a:ext>
            </a:extLst>
          </p:cNvPr>
          <p:cNvSpPr>
            <a:spLocks noGrp="1"/>
          </p:cNvSpPr>
          <p:nvPr>
            <p:ph type="sldNum" sz="quarter" idx="12"/>
          </p:nvPr>
        </p:nvSpPr>
        <p:spPr/>
        <p:txBody>
          <a:bodyPr/>
          <a:lstStyle/>
          <a:p>
            <a:fld id="{D5B1A13D-2889-4D87-98A2-A89E87931D62}" type="slidenum">
              <a:rPr lang="en-IN" smtClean="0"/>
              <a:t>2</a:t>
            </a:fld>
            <a:endParaRPr lang="en-IN"/>
          </a:p>
        </p:txBody>
      </p:sp>
    </p:spTree>
    <p:extLst>
      <p:ext uri="{BB962C8B-B14F-4D97-AF65-F5344CB8AC3E}">
        <p14:creationId xmlns:p14="http://schemas.microsoft.com/office/powerpoint/2010/main" val="577627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67574-EBE7-A785-B7F4-13EA8C5A56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31AFE8-908D-B21F-9BF9-F794F5534A84}"/>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Model of Quadrotor:</a:t>
            </a:r>
          </a:p>
        </p:txBody>
      </p:sp>
      <p:sp>
        <p:nvSpPr>
          <p:cNvPr id="4" name="Slide Number Placeholder 3">
            <a:extLst>
              <a:ext uri="{FF2B5EF4-FFF2-40B4-BE49-F238E27FC236}">
                <a16:creationId xmlns:a16="http://schemas.microsoft.com/office/drawing/2014/main" id="{86141589-1C02-5468-0CC7-0F933ACE6AF5}"/>
              </a:ext>
            </a:extLst>
          </p:cNvPr>
          <p:cNvSpPr>
            <a:spLocks noGrp="1"/>
          </p:cNvSpPr>
          <p:nvPr>
            <p:ph type="sldNum" sz="quarter" idx="12"/>
          </p:nvPr>
        </p:nvSpPr>
        <p:spPr/>
        <p:txBody>
          <a:bodyPr/>
          <a:lstStyle/>
          <a:p>
            <a:fld id="{D5B1A13D-2889-4D87-98A2-A89E87931D62}" type="slidenum">
              <a:rPr lang="en-IN" smtClean="0"/>
              <a:t>20</a:t>
            </a:fld>
            <a:endParaRPr lang="en-IN"/>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2FEADA4-D947-7084-5274-BFDF099F9FF5}"/>
                  </a:ext>
                </a:extLst>
              </p:cNvPr>
              <p:cNvSpPr>
                <a:spLocks noGrp="1"/>
              </p:cNvSpPr>
              <p:nvPr>
                <p:ph idx="1"/>
              </p:nvPr>
            </p:nvSpPr>
            <p:spPr>
              <a:xfrm>
                <a:off x="348346" y="1763486"/>
                <a:ext cx="5212700" cy="4180114"/>
              </a:xfrm>
            </p:spPr>
            <p:txBody>
              <a:bodyPr>
                <a:normAutofit/>
              </a:bodyPr>
              <a:lstStyle/>
              <a:p>
                <a:pPr marL="0" indent="0">
                  <a:buNone/>
                </a:pPr>
                <a:r>
                  <a:rPr lang="en-IN" dirty="0"/>
                  <a:t>And to Model the motor dynamics we have taken the datasheet of “T motors AIR2216II” and by Linear regression we get the motor thrust and moment coefficients:</a:t>
                </a:r>
              </a:p>
              <a:p>
                <a:pPr marL="0" indent="0">
                  <a:buNone/>
                </a:pPr>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𝑇</m:t>
                        </m:r>
                      </m:sub>
                    </m:sSub>
                    <m:r>
                      <a:rPr lang="en-IN" b="0" i="1" smtClean="0">
                        <a:latin typeface="Cambria Math" panose="02040503050406030204" pitchFamily="18" charset="0"/>
                      </a:rPr>
                      <m:t>=0.010757</m:t>
                    </m:r>
                  </m:oMath>
                </a14:m>
                <a:endParaRPr lang="en-IN" dirty="0"/>
              </a:p>
              <a:p>
                <a:pPr marL="0" indent="0">
                  <a:buNone/>
                </a:pPr>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𝐶</m:t>
                        </m:r>
                      </m:sub>
                    </m:sSub>
                    <m:r>
                      <a:rPr lang="en-IN" b="0" i="1" smtClean="0">
                        <a:latin typeface="Cambria Math" panose="02040503050406030204" pitchFamily="18" charset="0"/>
                      </a:rPr>
                      <m:t>=0.01</m:t>
                    </m:r>
                  </m:oMath>
                </a14:m>
                <a:endParaRPr lang="en-IN" dirty="0"/>
              </a:p>
            </p:txBody>
          </p:sp>
        </mc:Choice>
        <mc:Fallback xmlns="">
          <p:sp>
            <p:nvSpPr>
              <p:cNvPr id="8" name="Content Placeholder 7">
                <a:extLst>
                  <a:ext uri="{FF2B5EF4-FFF2-40B4-BE49-F238E27FC236}">
                    <a16:creationId xmlns:a16="http://schemas.microsoft.com/office/drawing/2014/main" id="{22FEADA4-D947-7084-5274-BFDF099F9FF5}"/>
                  </a:ext>
                </a:extLst>
              </p:cNvPr>
              <p:cNvSpPr>
                <a:spLocks noGrp="1" noRot="1" noChangeAspect="1" noMove="1" noResize="1" noEditPoints="1" noAdjustHandles="1" noChangeArrowheads="1" noChangeShapeType="1" noTextEdit="1"/>
              </p:cNvSpPr>
              <p:nvPr>
                <p:ph idx="1"/>
              </p:nvPr>
            </p:nvSpPr>
            <p:spPr>
              <a:xfrm>
                <a:off x="348346" y="1763486"/>
                <a:ext cx="5212700" cy="4180114"/>
              </a:xfrm>
              <a:blipFill>
                <a:blip r:embed="rId2"/>
                <a:stretch>
                  <a:fillRect l="-2339" t="-2332" r="-2807"/>
                </a:stretch>
              </a:blipFill>
            </p:spPr>
            <p:txBody>
              <a:bodyPr/>
              <a:lstStyle/>
              <a:p>
                <a:r>
                  <a:rPr lang="en-IN">
                    <a:noFill/>
                  </a:rPr>
                  <a:t> </a:t>
                </a:r>
              </a:p>
            </p:txBody>
          </p:sp>
        </mc:Fallback>
      </mc:AlternateContent>
      <p:pic>
        <p:nvPicPr>
          <p:cNvPr id="1026" name="Picture 2">
            <a:extLst>
              <a:ext uri="{FF2B5EF4-FFF2-40B4-BE49-F238E27FC236}">
                <a16:creationId xmlns:a16="http://schemas.microsoft.com/office/drawing/2014/main" id="{BCF258A4-C3F2-1825-07EF-998271D91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76266"/>
            <a:ext cx="5747655" cy="410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169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4BD21-9A24-CC1D-B9C3-A7CA1647ED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1ABD4E-F916-AADD-D464-FAF40EFA35F1}"/>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Reference:</a:t>
            </a:r>
          </a:p>
        </p:txBody>
      </p:sp>
      <p:sp>
        <p:nvSpPr>
          <p:cNvPr id="4" name="Slide Number Placeholder 3">
            <a:extLst>
              <a:ext uri="{FF2B5EF4-FFF2-40B4-BE49-F238E27FC236}">
                <a16:creationId xmlns:a16="http://schemas.microsoft.com/office/drawing/2014/main" id="{55E787E1-E709-ED95-69EE-19DAC7D433DF}"/>
              </a:ext>
            </a:extLst>
          </p:cNvPr>
          <p:cNvSpPr>
            <a:spLocks noGrp="1"/>
          </p:cNvSpPr>
          <p:nvPr>
            <p:ph type="sldNum" sz="quarter" idx="12"/>
          </p:nvPr>
        </p:nvSpPr>
        <p:spPr/>
        <p:txBody>
          <a:bodyPr/>
          <a:lstStyle/>
          <a:p>
            <a:fld id="{D5B1A13D-2889-4D87-98A2-A89E87931D62}" type="slidenum">
              <a:rPr lang="en-IN" smtClean="0"/>
              <a:t>21</a:t>
            </a:fld>
            <a:endParaRPr lang="en-IN"/>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AE0257C7-B1C6-3B83-8920-9ECA0FFE946A}"/>
                  </a:ext>
                </a:extLst>
              </p:cNvPr>
              <p:cNvSpPr>
                <a:spLocks noGrp="1"/>
              </p:cNvSpPr>
              <p:nvPr>
                <p:ph idx="1"/>
              </p:nvPr>
            </p:nvSpPr>
            <p:spPr>
              <a:xfrm>
                <a:off x="348346" y="1763486"/>
                <a:ext cx="5212700" cy="4180114"/>
              </a:xfrm>
            </p:spPr>
            <p:txBody>
              <a:bodyPr>
                <a:normAutofit/>
              </a:bodyPr>
              <a:lstStyle/>
              <a:p>
                <a:pPr marL="0" indent="0">
                  <a:buNone/>
                </a:pPr>
                <a:r>
                  <a:rPr lang="en-IN" dirty="0"/>
                  <a:t>And to Model the motor dynamics we have taken the datasheet of “T motors AIR2216II” and by Linear regression we get the motor thrust and moment coefficients:</a:t>
                </a:r>
              </a:p>
              <a:p>
                <a:pPr marL="0" indent="0">
                  <a:buNone/>
                </a:pPr>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𝑇</m:t>
                        </m:r>
                      </m:sub>
                    </m:sSub>
                    <m:r>
                      <a:rPr lang="en-IN" b="0" i="1" smtClean="0">
                        <a:latin typeface="Cambria Math" panose="02040503050406030204" pitchFamily="18" charset="0"/>
                      </a:rPr>
                      <m:t>=0.010757</m:t>
                    </m:r>
                  </m:oMath>
                </a14:m>
                <a:endParaRPr lang="en-IN" dirty="0"/>
              </a:p>
              <a:p>
                <a:pPr marL="0" indent="0">
                  <a:buNone/>
                </a:pPr>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𝐶</m:t>
                        </m:r>
                      </m:sub>
                    </m:sSub>
                    <m:r>
                      <a:rPr lang="en-IN" b="0" i="1" smtClean="0">
                        <a:latin typeface="Cambria Math" panose="02040503050406030204" pitchFamily="18" charset="0"/>
                      </a:rPr>
                      <m:t>=0.01</m:t>
                    </m:r>
                  </m:oMath>
                </a14:m>
                <a:endParaRPr lang="en-IN" dirty="0"/>
              </a:p>
            </p:txBody>
          </p:sp>
        </mc:Choice>
        <mc:Fallback>
          <p:sp>
            <p:nvSpPr>
              <p:cNvPr id="8" name="Content Placeholder 7">
                <a:extLst>
                  <a:ext uri="{FF2B5EF4-FFF2-40B4-BE49-F238E27FC236}">
                    <a16:creationId xmlns:a16="http://schemas.microsoft.com/office/drawing/2014/main" id="{AE0257C7-B1C6-3B83-8920-9ECA0FFE946A}"/>
                  </a:ext>
                </a:extLst>
              </p:cNvPr>
              <p:cNvSpPr>
                <a:spLocks noGrp="1" noRot="1" noChangeAspect="1" noMove="1" noResize="1" noEditPoints="1" noAdjustHandles="1" noChangeArrowheads="1" noChangeShapeType="1" noTextEdit="1"/>
              </p:cNvSpPr>
              <p:nvPr>
                <p:ph idx="1"/>
              </p:nvPr>
            </p:nvSpPr>
            <p:spPr>
              <a:xfrm>
                <a:off x="348346" y="1763486"/>
                <a:ext cx="5212700" cy="4180114"/>
              </a:xfrm>
              <a:blipFill>
                <a:blip r:embed="rId2"/>
                <a:stretch>
                  <a:fillRect l="-2339" t="-2332" r="-2807"/>
                </a:stretch>
              </a:blipFill>
            </p:spPr>
            <p:txBody>
              <a:bodyPr/>
              <a:lstStyle/>
              <a:p>
                <a:r>
                  <a:rPr lang="en-IN">
                    <a:noFill/>
                  </a:rPr>
                  <a:t> </a:t>
                </a:r>
              </a:p>
            </p:txBody>
          </p:sp>
        </mc:Fallback>
      </mc:AlternateContent>
      <p:pic>
        <p:nvPicPr>
          <p:cNvPr id="1026" name="Picture 2">
            <a:extLst>
              <a:ext uri="{FF2B5EF4-FFF2-40B4-BE49-F238E27FC236}">
                <a16:creationId xmlns:a16="http://schemas.microsoft.com/office/drawing/2014/main" id="{44D029CC-0591-6900-C798-E77AF7704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76266"/>
            <a:ext cx="5747655" cy="410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8701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493269-C171-C3EF-A9DF-9B8AED4960B1}"/>
              </a:ext>
            </a:extLst>
          </p:cNvPr>
          <p:cNvSpPr/>
          <p:nvPr/>
        </p:nvSpPr>
        <p:spPr>
          <a:xfrm>
            <a:off x="-111967" y="1101012"/>
            <a:ext cx="12303967" cy="352697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7030A0"/>
              </a:solidFill>
            </a:endParaRPr>
          </a:p>
        </p:txBody>
      </p:sp>
      <p:sp>
        <p:nvSpPr>
          <p:cNvPr id="2" name="Title 1">
            <a:extLst>
              <a:ext uri="{FF2B5EF4-FFF2-40B4-BE49-F238E27FC236}">
                <a16:creationId xmlns:a16="http://schemas.microsoft.com/office/drawing/2014/main" id="{AFA889EA-E1B2-ACD2-E0D0-2E8B8E99F0EF}"/>
              </a:ext>
            </a:extLst>
          </p:cNvPr>
          <p:cNvSpPr>
            <a:spLocks noGrp="1"/>
          </p:cNvSpPr>
          <p:nvPr>
            <p:ph type="title"/>
          </p:nvPr>
        </p:nvSpPr>
        <p:spPr>
          <a:xfrm>
            <a:off x="345232" y="1335509"/>
            <a:ext cx="10999237" cy="3063875"/>
          </a:xfrm>
        </p:spPr>
        <p:txBody>
          <a:bodyPr>
            <a:normAutofit/>
          </a:bodyPr>
          <a:lstStyle/>
          <a:p>
            <a:pPr algn="ctr"/>
            <a:r>
              <a:rPr lang="en-IN" sz="16600" b="1" dirty="0">
                <a:latin typeface="Times New Roman" panose="0202060305040502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D43E946F-3BEF-DB1E-B1EB-C44412B8EC0D}"/>
              </a:ext>
            </a:extLst>
          </p:cNvPr>
          <p:cNvSpPr>
            <a:spLocks noGrp="1"/>
          </p:cNvSpPr>
          <p:nvPr>
            <p:ph type="sldNum" sz="quarter" idx="12"/>
          </p:nvPr>
        </p:nvSpPr>
        <p:spPr/>
        <p:txBody>
          <a:bodyPr/>
          <a:lstStyle/>
          <a:p>
            <a:fld id="{D5B1A13D-2889-4D87-98A2-A89E87931D62}" type="slidenum">
              <a:rPr lang="en-IN" smtClean="0"/>
              <a:t>22</a:t>
            </a:fld>
            <a:endParaRPr lang="en-IN"/>
          </a:p>
        </p:txBody>
      </p:sp>
    </p:spTree>
    <p:extLst>
      <p:ext uri="{BB962C8B-B14F-4D97-AF65-F5344CB8AC3E}">
        <p14:creationId xmlns:p14="http://schemas.microsoft.com/office/powerpoint/2010/main" val="101246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C886C-EE91-2DC6-C328-93D904C2D2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5FC5AF-16C1-D98D-03EA-5954BC020239}"/>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Controllers used in Quadcopter</a:t>
            </a:r>
          </a:p>
        </p:txBody>
      </p:sp>
      <p:sp>
        <p:nvSpPr>
          <p:cNvPr id="3" name="Content Placeholder 2">
            <a:extLst>
              <a:ext uri="{FF2B5EF4-FFF2-40B4-BE49-F238E27FC236}">
                <a16:creationId xmlns:a16="http://schemas.microsoft.com/office/drawing/2014/main" id="{34A62FAA-D530-ECA7-FD61-DFB76D0FD7BB}"/>
              </a:ext>
            </a:extLst>
          </p:cNvPr>
          <p:cNvSpPr>
            <a:spLocks noGrp="1"/>
          </p:cNvSpPr>
          <p:nvPr>
            <p:ph idx="1"/>
          </p:nvPr>
        </p:nvSpPr>
        <p:spPr>
          <a:xfrm>
            <a:off x="0" y="1096328"/>
            <a:ext cx="11963400" cy="5562600"/>
          </a:xfrm>
        </p:spPr>
        <p:txBody>
          <a:bodyPr>
            <a:normAutofit/>
          </a:bodyPr>
          <a:lstStyle/>
          <a:p>
            <a:pPr marL="800100" indent="-342900" algn="just">
              <a:lnSpc>
                <a:spcPct val="150000"/>
              </a:lnSpc>
            </a:pPr>
            <a:endParaRPr lang="en-IN" sz="2200" kern="100" dirty="0">
              <a:effectLst/>
              <a:latin typeface="Calibri" panose="020F0502020204030204" pitchFamily="34" charset="0"/>
              <a:ea typeface="Times New Roman" panose="02020603050405020304" pitchFamily="18" charset="0"/>
              <a:cs typeface="Latha" panose="020B0604020202020204" pitchFamily="34" charset="0"/>
            </a:endParaRPr>
          </a:p>
          <a:p>
            <a:pPr marL="0" indent="0">
              <a:buNone/>
            </a:pPr>
            <a:endParaRPr lang="en-IN" dirty="0"/>
          </a:p>
        </p:txBody>
      </p:sp>
      <p:sp>
        <p:nvSpPr>
          <p:cNvPr id="5" name="TextBox 4">
            <a:extLst>
              <a:ext uri="{FF2B5EF4-FFF2-40B4-BE49-F238E27FC236}">
                <a16:creationId xmlns:a16="http://schemas.microsoft.com/office/drawing/2014/main" id="{C1A9648C-C07B-DD2F-2EC6-AC8E7052168E}"/>
              </a:ext>
            </a:extLst>
          </p:cNvPr>
          <p:cNvSpPr txBox="1"/>
          <p:nvPr/>
        </p:nvSpPr>
        <p:spPr>
          <a:xfrm>
            <a:off x="1082871" y="1184903"/>
            <a:ext cx="7945113" cy="33499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PID</a:t>
            </a:r>
          </a:p>
          <a:p>
            <a:pPr marL="285750"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LQR</a:t>
            </a:r>
          </a:p>
        </p:txBody>
      </p:sp>
      <p:sp>
        <p:nvSpPr>
          <p:cNvPr id="4" name="Slide Number Placeholder 3">
            <a:extLst>
              <a:ext uri="{FF2B5EF4-FFF2-40B4-BE49-F238E27FC236}">
                <a16:creationId xmlns:a16="http://schemas.microsoft.com/office/drawing/2014/main" id="{6C78735F-8166-F4B3-5EB1-4192BA8FE770}"/>
              </a:ext>
            </a:extLst>
          </p:cNvPr>
          <p:cNvSpPr>
            <a:spLocks noGrp="1"/>
          </p:cNvSpPr>
          <p:nvPr>
            <p:ph type="sldNum" sz="quarter" idx="12"/>
          </p:nvPr>
        </p:nvSpPr>
        <p:spPr/>
        <p:txBody>
          <a:bodyPr/>
          <a:lstStyle/>
          <a:p>
            <a:fld id="{D5B1A13D-2889-4D87-98A2-A89E87931D62}" type="slidenum">
              <a:rPr lang="en-IN" smtClean="0"/>
              <a:t>3</a:t>
            </a:fld>
            <a:endParaRPr lang="en-IN"/>
          </a:p>
        </p:txBody>
      </p:sp>
      <p:pic>
        <p:nvPicPr>
          <p:cNvPr id="2050" name="Picture 2" descr="PID Controlers">
            <a:extLst>
              <a:ext uri="{FF2B5EF4-FFF2-40B4-BE49-F238E27FC236}">
                <a16:creationId xmlns:a16="http://schemas.microsoft.com/office/drawing/2014/main" id="{CA0E2233-94CD-BC3D-39E4-80999E1408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724" b="12164"/>
          <a:stretch/>
        </p:blipFill>
        <p:spPr bwMode="auto">
          <a:xfrm>
            <a:off x="2564880" y="1664273"/>
            <a:ext cx="5630205" cy="206206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structure of the LQR control system. | Download Scientific Diagram">
            <a:extLst>
              <a:ext uri="{FF2B5EF4-FFF2-40B4-BE49-F238E27FC236}">
                <a16:creationId xmlns:a16="http://schemas.microsoft.com/office/drawing/2014/main" id="{76588E88-1751-493F-2D70-D214047AC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208" y="4524053"/>
            <a:ext cx="6164752" cy="2197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263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E397E-D859-8A03-7123-A030CBE893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BD5BC2-8F10-15B1-33CA-14750A76CEB8}"/>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Controllers used in Quadcopter</a:t>
            </a:r>
          </a:p>
        </p:txBody>
      </p:sp>
      <p:sp>
        <p:nvSpPr>
          <p:cNvPr id="3" name="Content Placeholder 2">
            <a:extLst>
              <a:ext uri="{FF2B5EF4-FFF2-40B4-BE49-F238E27FC236}">
                <a16:creationId xmlns:a16="http://schemas.microsoft.com/office/drawing/2014/main" id="{1730BE58-FDA1-16A6-A896-E39A87D06DCE}"/>
              </a:ext>
            </a:extLst>
          </p:cNvPr>
          <p:cNvSpPr>
            <a:spLocks noGrp="1"/>
          </p:cNvSpPr>
          <p:nvPr>
            <p:ph idx="1"/>
          </p:nvPr>
        </p:nvSpPr>
        <p:spPr>
          <a:xfrm>
            <a:off x="0" y="1096328"/>
            <a:ext cx="11963400" cy="5562600"/>
          </a:xfrm>
        </p:spPr>
        <p:txBody>
          <a:bodyPr>
            <a:normAutofit/>
          </a:bodyPr>
          <a:lstStyle/>
          <a:p>
            <a:pPr marL="800100" indent="-342900" algn="just">
              <a:lnSpc>
                <a:spcPct val="150000"/>
              </a:lnSpc>
            </a:pPr>
            <a:endParaRPr lang="en-IN" sz="2200" kern="100" dirty="0">
              <a:effectLst/>
              <a:latin typeface="Calibri" panose="020F0502020204030204" pitchFamily="34" charset="0"/>
              <a:ea typeface="Times New Roman" panose="02020603050405020304" pitchFamily="18" charset="0"/>
              <a:cs typeface="Latha" panose="020B0604020202020204" pitchFamily="34" charset="0"/>
            </a:endParaRPr>
          </a:p>
          <a:p>
            <a:pPr marL="0" indent="0">
              <a:buNone/>
            </a:pPr>
            <a:endParaRPr lang="en-IN" dirty="0"/>
          </a:p>
        </p:txBody>
      </p:sp>
      <p:sp>
        <p:nvSpPr>
          <p:cNvPr id="5" name="TextBox 4">
            <a:extLst>
              <a:ext uri="{FF2B5EF4-FFF2-40B4-BE49-F238E27FC236}">
                <a16:creationId xmlns:a16="http://schemas.microsoft.com/office/drawing/2014/main" id="{6A347C08-208D-65E1-567B-4D32A295E769}"/>
              </a:ext>
            </a:extLst>
          </p:cNvPr>
          <p:cNvSpPr txBox="1"/>
          <p:nvPr/>
        </p:nvSpPr>
        <p:spPr>
          <a:xfrm>
            <a:off x="1082871" y="1184903"/>
            <a:ext cx="7945113" cy="33499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PID</a:t>
            </a:r>
          </a:p>
          <a:p>
            <a:pPr marL="285750"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LQR</a:t>
            </a:r>
          </a:p>
        </p:txBody>
      </p:sp>
      <p:sp>
        <p:nvSpPr>
          <p:cNvPr id="4" name="Slide Number Placeholder 3">
            <a:extLst>
              <a:ext uri="{FF2B5EF4-FFF2-40B4-BE49-F238E27FC236}">
                <a16:creationId xmlns:a16="http://schemas.microsoft.com/office/drawing/2014/main" id="{35622507-CECE-D731-AA75-504C40502B46}"/>
              </a:ext>
            </a:extLst>
          </p:cNvPr>
          <p:cNvSpPr>
            <a:spLocks noGrp="1"/>
          </p:cNvSpPr>
          <p:nvPr>
            <p:ph type="sldNum" sz="quarter" idx="12"/>
          </p:nvPr>
        </p:nvSpPr>
        <p:spPr/>
        <p:txBody>
          <a:bodyPr/>
          <a:lstStyle/>
          <a:p>
            <a:fld id="{D5B1A13D-2889-4D87-98A2-A89E87931D62}" type="slidenum">
              <a:rPr lang="en-IN" smtClean="0"/>
              <a:t>4</a:t>
            </a:fld>
            <a:endParaRPr lang="en-IN"/>
          </a:p>
        </p:txBody>
      </p:sp>
      <p:sp>
        <p:nvSpPr>
          <p:cNvPr id="7" name="TextBox 6">
            <a:extLst>
              <a:ext uri="{FF2B5EF4-FFF2-40B4-BE49-F238E27FC236}">
                <a16:creationId xmlns:a16="http://schemas.microsoft.com/office/drawing/2014/main" id="{7AC4636B-5503-F26F-4730-F50AA33618D3}"/>
              </a:ext>
            </a:extLst>
          </p:cNvPr>
          <p:cNvSpPr txBox="1"/>
          <p:nvPr/>
        </p:nvSpPr>
        <p:spPr>
          <a:xfrm>
            <a:off x="1789889" y="4706940"/>
            <a:ext cx="9173183"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Linear Quadratic Regulator (LQR) is a control technique used to optimize the performance of linear dynamic systems.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LQR designs a feedback controller that minimizes a quadratic cost function, balancing control effort and system performance.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provides robust control by considering both state feedback and control effort constraints.</a:t>
            </a:r>
          </a:p>
        </p:txBody>
      </p:sp>
      <p:sp>
        <p:nvSpPr>
          <p:cNvPr id="11" name="TextBox 10">
            <a:extLst>
              <a:ext uri="{FF2B5EF4-FFF2-40B4-BE49-F238E27FC236}">
                <a16:creationId xmlns:a16="http://schemas.microsoft.com/office/drawing/2014/main" id="{E3004B41-9351-E851-7832-FBCCCD16BF56}"/>
              </a:ext>
            </a:extLst>
          </p:cNvPr>
          <p:cNvSpPr txBox="1"/>
          <p:nvPr/>
        </p:nvSpPr>
        <p:spPr>
          <a:xfrm>
            <a:off x="1916349" y="1703233"/>
            <a:ext cx="8920264"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PID controllers provide a simple yet effective method for stabilizing and controlling quadcopter motion.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adjust control inputs based on the error between desired and actual states, considering proportional, integral, and derivative terms.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While PID controllers are straightforward to implement and tune, they may struggle with complex dynamics and nonlinearities compared to more advanced techniques like LQR.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Nevertheless, PID controllers remain a popular choice for quadcopter control due to their simplicity and versatility.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125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EF152-C161-B999-0629-3CB69DF6D0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28117D-3CDB-13AD-1CF7-4A5C1D27D6B5}"/>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Why LQR?</a:t>
            </a:r>
          </a:p>
        </p:txBody>
      </p:sp>
      <p:sp>
        <p:nvSpPr>
          <p:cNvPr id="3" name="Content Placeholder 2">
            <a:extLst>
              <a:ext uri="{FF2B5EF4-FFF2-40B4-BE49-F238E27FC236}">
                <a16:creationId xmlns:a16="http://schemas.microsoft.com/office/drawing/2014/main" id="{19DEE12E-B044-1C71-FFF0-CE13EE62D646}"/>
              </a:ext>
            </a:extLst>
          </p:cNvPr>
          <p:cNvSpPr>
            <a:spLocks noGrp="1"/>
          </p:cNvSpPr>
          <p:nvPr>
            <p:ph idx="1"/>
          </p:nvPr>
        </p:nvSpPr>
        <p:spPr>
          <a:xfrm>
            <a:off x="0" y="1096328"/>
            <a:ext cx="11963400" cy="5562600"/>
          </a:xfrm>
        </p:spPr>
        <p:txBody>
          <a:bodyPr>
            <a:normAutofit/>
          </a:bodyPr>
          <a:lstStyle/>
          <a:p>
            <a:pPr marL="0" indent="0" algn="just">
              <a:buNone/>
            </a:pPr>
            <a:r>
              <a:rPr lang="en-US" dirty="0"/>
              <a:t>	In “</a:t>
            </a:r>
            <a:r>
              <a:rPr lang="en-US" b="1" dirty="0"/>
              <a:t>Performance Study of PID Controller and LQR Technique for Inverted Pendulum</a:t>
            </a:r>
            <a:r>
              <a:rPr lang="en-US" dirty="0"/>
              <a:t>” by </a:t>
            </a:r>
            <a:r>
              <a:rPr lang="en-IN" dirty="0"/>
              <a:t>Akhil Jose, Clint Augustine, </a:t>
            </a:r>
            <a:r>
              <a:rPr lang="en-IN" dirty="0" err="1"/>
              <a:t>Shinu</a:t>
            </a:r>
            <a:r>
              <a:rPr lang="en-IN" dirty="0"/>
              <a:t> </a:t>
            </a:r>
            <a:r>
              <a:rPr lang="en-IN" dirty="0" err="1"/>
              <a:t>Mohanan</a:t>
            </a:r>
            <a:r>
              <a:rPr lang="en-IN" dirty="0"/>
              <a:t> </a:t>
            </a:r>
            <a:r>
              <a:rPr lang="en-IN" dirty="0" err="1"/>
              <a:t>Malola</a:t>
            </a:r>
            <a:r>
              <a:rPr lang="en-IN" dirty="0"/>
              <a:t>, Keerthi Chacko they had taken a rotary inverted pendulum model.</a:t>
            </a:r>
          </a:p>
        </p:txBody>
      </p:sp>
      <p:sp>
        <p:nvSpPr>
          <p:cNvPr id="4" name="Slide Number Placeholder 3">
            <a:extLst>
              <a:ext uri="{FF2B5EF4-FFF2-40B4-BE49-F238E27FC236}">
                <a16:creationId xmlns:a16="http://schemas.microsoft.com/office/drawing/2014/main" id="{44184621-BC4F-D580-3B21-E7220C4B73D2}"/>
              </a:ext>
            </a:extLst>
          </p:cNvPr>
          <p:cNvSpPr>
            <a:spLocks noGrp="1"/>
          </p:cNvSpPr>
          <p:nvPr>
            <p:ph type="sldNum" sz="quarter" idx="12"/>
          </p:nvPr>
        </p:nvSpPr>
        <p:spPr/>
        <p:txBody>
          <a:bodyPr/>
          <a:lstStyle/>
          <a:p>
            <a:fld id="{D5B1A13D-2889-4D87-98A2-A89E87931D62}" type="slidenum">
              <a:rPr lang="en-IN" smtClean="0"/>
              <a:t>5</a:t>
            </a:fld>
            <a:endParaRPr lang="en-IN"/>
          </a:p>
        </p:txBody>
      </p:sp>
      <p:pic>
        <p:nvPicPr>
          <p:cNvPr id="8" name="Picture 7">
            <a:extLst>
              <a:ext uri="{FF2B5EF4-FFF2-40B4-BE49-F238E27FC236}">
                <a16:creationId xmlns:a16="http://schemas.microsoft.com/office/drawing/2014/main" id="{1AA3DF0D-E0CA-8490-C776-6C4E900B0E80}"/>
              </a:ext>
            </a:extLst>
          </p:cNvPr>
          <p:cNvPicPr>
            <a:picLocks noChangeAspect="1"/>
          </p:cNvPicPr>
          <p:nvPr/>
        </p:nvPicPr>
        <p:blipFill>
          <a:blip r:embed="rId2"/>
          <a:stretch>
            <a:fillRect/>
          </a:stretch>
        </p:blipFill>
        <p:spPr>
          <a:xfrm>
            <a:off x="2875273" y="3321699"/>
            <a:ext cx="5286379" cy="2925562"/>
          </a:xfrm>
          <a:prstGeom prst="rect">
            <a:avLst/>
          </a:prstGeom>
        </p:spPr>
      </p:pic>
    </p:spTree>
    <p:extLst>
      <p:ext uri="{BB962C8B-B14F-4D97-AF65-F5344CB8AC3E}">
        <p14:creationId xmlns:p14="http://schemas.microsoft.com/office/powerpoint/2010/main" val="1100371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3AE87-4858-52BD-224B-32103C1D49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CB5439-8845-64D6-430C-7390EFE46AB6}"/>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Why LQR?</a:t>
            </a:r>
          </a:p>
        </p:txBody>
      </p:sp>
      <p:sp>
        <p:nvSpPr>
          <p:cNvPr id="3" name="Content Placeholder 2">
            <a:extLst>
              <a:ext uri="{FF2B5EF4-FFF2-40B4-BE49-F238E27FC236}">
                <a16:creationId xmlns:a16="http://schemas.microsoft.com/office/drawing/2014/main" id="{E1527670-A260-828A-EE0D-BF8460AB6243}"/>
              </a:ext>
            </a:extLst>
          </p:cNvPr>
          <p:cNvSpPr>
            <a:spLocks noGrp="1"/>
          </p:cNvSpPr>
          <p:nvPr>
            <p:ph idx="1"/>
          </p:nvPr>
        </p:nvSpPr>
        <p:spPr>
          <a:xfrm>
            <a:off x="0" y="1096328"/>
            <a:ext cx="11963400" cy="5562600"/>
          </a:xfrm>
        </p:spPr>
        <p:txBody>
          <a:bodyPr>
            <a:normAutofit/>
          </a:bodyPr>
          <a:lstStyle/>
          <a:p>
            <a:pPr marL="0" indent="0" algn="just">
              <a:buNone/>
            </a:pPr>
            <a:r>
              <a:rPr lang="en-US" dirty="0"/>
              <a:t>	In “</a:t>
            </a:r>
            <a:r>
              <a:rPr lang="en-US" b="1" dirty="0"/>
              <a:t>Performance Study of PID Controller and LQR Technique for Inverted Pendulum</a:t>
            </a:r>
            <a:r>
              <a:rPr lang="en-US" dirty="0"/>
              <a:t>” by </a:t>
            </a:r>
            <a:r>
              <a:rPr lang="en-IN" dirty="0"/>
              <a:t>Akhil Jose, Clint Augustine, </a:t>
            </a:r>
            <a:r>
              <a:rPr lang="en-IN" dirty="0" err="1"/>
              <a:t>Shinu</a:t>
            </a:r>
            <a:r>
              <a:rPr lang="en-IN" dirty="0"/>
              <a:t> </a:t>
            </a:r>
            <a:r>
              <a:rPr lang="en-IN" dirty="0" err="1"/>
              <a:t>Mohanan</a:t>
            </a:r>
            <a:r>
              <a:rPr lang="en-IN" dirty="0"/>
              <a:t> </a:t>
            </a:r>
            <a:r>
              <a:rPr lang="en-IN" dirty="0" err="1"/>
              <a:t>Malola</a:t>
            </a:r>
            <a:r>
              <a:rPr lang="en-IN" dirty="0"/>
              <a:t>, Keerthi Chacko they had taken a rotary inverted pendulum model.</a:t>
            </a:r>
          </a:p>
        </p:txBody>
      </p:sp>
      <p:sp>
        <p:nvSpPr>
          <p:cNvPr id="4" name="Slide Number Placeholder 3">
            <a:extLst>
              <a:ext uri="{FF2B5EF4-FFF2-40B4-BE49-F238E27FC236}">
                <a16:creationId xmlns:a16="http://schemas.microsoft.com/office/drawing/2014/main" id="{6B656B64-F7B5-88DF-ECB2-BD046AAB919D}"/>
              </a:ext>
            </a:extLst>
          </p:cNvPr>
          <p:cNvSpPr>
            <a:spLocks noGrp="1"/>
          </p:cNvSpPr>
          <p:nvPr>
            <p:ph type="sldNum" sz="quarter" idx="12"/>
          </p:nvPr>
        </p:nvSpPr>
        <p:spPr/>
        <p:txBody>
          <a:bodyPr/>
          <a:lstStyle/>
          <a:p>
            <a:fld id="{D5B1A13D-2889-4D87-98A2-A89E87931D62}" type="slidenum">
              <a:rPr lang="en-IN" smtClean="0"/>
              <a:t>6</a:t>
            </a:fld>
            <a:endParaRPr lang="en-IN"/>
          </a:p>
        </p:txBody>
      </p:sp>
      <p:pic>
        <p:nvPicPr>
          <p:cNvPr id="6" name="Picture 5">
            <a:extLst>
              <a:ext uri="{FF2B5EF4-FFF2-40B4-BE49-F238E27FC236}">
                <a16:creationId xmlns:a16="http://schemas.microsoft.com/office/drawing/2014/main" id="{851A9B7D-A3C4-27D7-E358-402BEC39471D}"/>
              </a:ext>
            </a:extLst>
          </p:cNvPr>
          <p:cNvPicPr>
            <a:picLocks noChangeAspect="1"/>
          </p:cNvPicPr>
          <p:nvPr/>
        </p:nvPicPr>
        <p:blipFill>
          <a:blip r:embed="rId2"/>
          <a:stretch>
            <a:fillRect/>
          </a:stretch>
        </p:blipFill>
        <p:spPr>
          <a:xfrm>
            <a:off x="136135" y="2574495"/>
            <a:ext cx="5845047" cy="2606266"/>
          </a:xfrm>
          <a:prstGeom prst="rect">
            <a:avLst/>
          </a:prstGeom>
        </p:spPr>
      </p:pic>
      <p:pic>
        <p:nvPicPr>
          <p:cNvPr id="9" name="Picture 8">
            <a:extLst>
              <a:ext uri="{FF2B5EF4-FFF2-40B4-BE49-F238E27FC236}">
                <a16:creationId xmlns:a16="http://schemas.microsoft.com/office/drawing/2014/main" id="{7D1BB25A-5355-54CE-6431-FD5F3BB2A431}"/>
              </a:ext>
            </a:extLst>
          </p:cNvPr>
          <p:cNvPicPr>
            <a:picLocks noChangeAspect="1"/>
          </p:cNvPicPr>
          <p:nvPr/>
        </p:nvPicPr>
        <p:blipFill>
          <a:blip r:embed="rId3"/>
          <a:stretch>
            <a:fillRect/>
          </a:stretch>
        </p:blipFill>
        <p:spPr>
          <a:xfrm>
            <a:off x="6064897" y="2421891"/>
            <a:ext cx="5982218" cy="2865368"/>
          </a:xfrm>
          <a:prstGeom prst="rect">
            <a:avLst/>
          </a:prstGeom>
        </p:spPr>
      </p:pic>
      <p:sp>
        <p:nvSpPr>
          <p:cNvPr id="11" name="TextBox 10">
            <a:extLst>
              <a:ext uri="{FF2B5EF4-FFF2-40B4-BE49-F238E27FC236}">
                <a16:creationId xmlns:a16="http://schemas.microsoft.com/office/drawing/2014/main" id="{E424CA9E-7EC7-7152-7240-C2FDDCE0DCB0}"/>
              </a:ext>
            </a:extLst>
          </p:cNvPr>
          <p:cNvSpPr txBox="1"/>
          <p:nvPr/>
        </p:nvSpPr>
        <p:spPr>
          <a:xfrm>
            <a:off x="2043403" y="5326762"/>
            <a:ext cx="6718041" cy="923330"/>
          </a:xfrm>
          <a:prstGeom prst="rect">
            <a:avLst/>
          </a:prstGeom>
          <a:noFill/>
        </p:spPr>
        <p:txBody>
          <a:bodyPr wrap="square">
            <a:spAutoFit/>
          </a:bodyPr>
          <a:lstStyle/>
          <a:p>
            <a:r>
              <a:rPr lang="en-US" dirty="0"/>
              <a:t>There is a considerable reduction in overshoot and settling time with the LQR controller, when compared with the PID controller. The response is more stable and robust</a:t>
            </a:r>
            <a:endParaRPr lang="en-IN" dirty="0"/>
          </a:p>
        </p:txBody>
      </p:sp>
    </p:spTree>
    <p:extLst>
      <p:ext uri="{BB962C8B-B14F-4D97-AF65-F5344CB8AC3E}">
        <p14:creationId xmlns:p14="http://schemas.microsoft.com/office/powerpoint/2010/main" val="2811028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7A0B9-3D17-CB2E-D22A-61ABC95A6C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4B8EB4-73A1-68B9-D8E4-45BE609F9C53}"/>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1C54072-AAAA-3C70-B126-C8DECB261326}"/>
              </a:ext>
            </a:extLst>
          </p:cNvPr>
          <p:cNvSpPr>
            <a:spLocks noGrp="1"/>
          </p:cNvSpPr>
          <p:nvPr>
            <p:ph idx="1"/>
          </p:nvPr>
        </p:nvSpPr>
        <p:spPr>
          <a:xfrm>
            <a:off x="0" y="1096328"/>
            <a:ext cx="11963400" cy="5562600"/>
          </a:xfrm>
        </p:spPr>
        <p:txBody>
          <a:bodyPr>
            <a:normAutofit/>
          </a:bodyPr>
          <a:lstStyle/>
          <a:p>
            <a:pPr marL="800100" indent="-342900" algn="just">
              <a:lnSpc>
                <a:spcPct val="150000"/>
              </a:lnSpc>
            </a:pPr>
            <a:endParaRPr lang="en-IN" sz="2200" kern="100" dirty="0">
              <a:effectLst/>
              <a:latin typeface="Calibri" panose="020F0502020204030204" pitchFamily="34" charset="0"/>
              <a:ea typeface="Times New Roman" panose="02020603050405020304" pitchFamily="18" charset="0"/>
              <a:cs typeface="Latha" panose="020B0604020202020204" pitchFamily="34" charset="0"/>
            </a:endParaRPr>
          </a:p>
          <a:p>
            <a:pPr marL="0" indent="0">
              <a:buNone/>
            </a:pPr>
            <a:endParaRPr lang="en-IN" dirty="0"/>
          </a:p>
        </p:txBody>
      </p:sp>
      <p:sp>
        <p:nvSpPr>
          <p:cNvPr id="4" name="Slide Number Placeholder 3">
            <a:extLst>
              <a:ext uri="{FF2B5EF4-FFF2-40B4-BE49-F238E27FC236}">
                <a16:creationId xmlns:a16="http://schemas.microsoft.com/office/drawing/2014/main" id="{B1005C04-16D1-ED90-2DA5-DB58558F3291}"/>
              </a:ext>
            </a:extLst>
          </p:cNvPr>
          <p:cNvSpPr>
            <a:spLocks noGrp="1"/>
          </p:cNvSpPr>
          <p:nvPr>
            <p:ph type="sldNum" sz="quarter" idx="12"/>
          </p:nvPr>
        </p:nvSpPr>
        <p:spPr/>
        <p:txBody>
          <a:bodyPr/>
          <a:lstStyle/>
          <a:p>
            <a:fld id="{D5B1A13D-2889-4D87-98A2-A89E87931D62}" type="slidenum">
              <a:rPr lang="en-IN" smtClean="0"/>
              <a:t>7</a:t>
            </a:fld>
            <a:endParaRPr lang="en-IN"/>
          </a:p>
        </p:txBody>
      </p:sp>
      <p:sp>
        <p:nvSpPr>
          <p:cNvPr id="7" name="TextBox 6">
            <a:extLst>
              <a:ext uri="{FF2B5EF4-FFF2-40B4-BE49-F238E27FC236}">
                <a16:creationId xmlns:a16="http://schemas.microsoft.com/office/drawing/2014/main" id="{29E71736-586E-441A-6A51-48094A105A75}"/>
              </a:ext>
            </a:extLst>
          </p:cNvPr>
          <p:cNvSpPr txBox="1"/>
          <p:nvPr/>
        </p:nvSpPr>
        <p:spPr>
          <a:xfrm>
            <a:off x="1643974" y="1245140"/>
            <a:ext cx="9221822" cy="4653646"/>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Despite the effectiveness of PID controllers, they often face limitations in handling nonlinearities and disturbances inherent in quadcopter dynamics.</a:t>
            </a:r>
          </a:p>
          <a:p>
            <a:pPr algn="just">
              <a:lnSpc>
                <a:spcPct val="150000"/>
              </a:lnSpc>
            </a:pPr>
            <a:r>
              <a:rPr lang="en-US" sz="2000" dirty="0">
                <a:latin typeface="Times New Roman" panose="02020603050405020304" pitchFamily="18" charset="0"/>
                <a:cs typeface="Times New Roman" panose="02020603050405020304" pitchFamily="18" charset="0"/>
              </a:rPr>
              <a:t>- Quadcopters operating in real-world environments encounter uncertainties such as wind gusts, payload variations, and changes in battery voltage, challenging the stability and performance of PID control.</a:t>
            </a:r>
          </a:p>
          <a:p>
            <a:pPr algn="just">
              <a:lnSpc>
                <a:spcPct val="150000"/>
              </a:lnSpc>
            </a:pPr>
            <a:r>
              <a:rPr lang="en-US" sz="2000" dirty="0">
                <a:latin typeface="Times New Roman" panose="02020603050405020304" pitchFamily="18" charset="0"/>
                <a:cs typeface="Times New Roman" panose="02020603050405020304" pitchFamily="18" charset="0"/>
              </a:rPr>
              <a:t>- The need for robust and adaptive control strategies becomes crucial to address these challenges and enhance the reliability and agility of quadcopter systems.</a:t>
            </a:r>
          </a:p>
          <a:p>
            <a:pPr algn="just">
              <a:lnSpc>
                <a:spcPct val="150000"/>
              </a:lnSpc>
            </a:pPr>
            <a:r>
              <a:rPr lang="en-US" sz="2000" dirty="0">
                <a:latin typeface="Times New Roman" panose="02020603050405020304" pitchFamily="18" charset="0"/>
                <a:cs typeface="Times New Roman" panose="02020603050405020304" pitchFamily="18" charset="0"/>
              </a:rPr>
              <a:t>- Therefore, there is a demand for advanced control techniques like LQR to overcome the shortcomings of PID controllers and optimize quadcopter performance in various operating conditions.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398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2E9EE-B3DC-6D5E-55F4-4FD995260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9083F5-CD1D-23B4-565B-27F43662A0F3}"/>
              </a:ext>
            </a:extLst>
          </p:cNvPr>
          <p:cNvSpPr>
            <a:spLocks noGrp="1"/>
          </p:cNvSpPr>
          <p:nvPr>
            <p:ph type="title"/>
          </p:nvPr>
        </p:nvSpPr>
        <p:spPr>
          <a:xfrm>
            <a:off x="-167951" y="-229235"/>
            <a:ext cx="12465697" cy="1325563"/>
          </a:xfrm>
          <a:solidFill>
            <a:schemeClr val="accent1">
              <a:lumMod val="40000"/>
              <a:lumOff val="60000"/>
            </a:schemeClr>
          </a:solidFill>
        </p:spPr>
        <p:txBody>
          <a:bodyPr/>
          <a:lstStyle/>
          <a:p>
            <a:pPr marL="354013" algn="just"/>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FD616756-AF52-CD78-B77D-544F8889C93A}"/>
              </a:ext>
            </a:extLst>
          </p:cNvPr>
          <p:cNvSpPr>
            <a:spLocks noGrp="1"/>
          </p:cNvSpPr>
          <p:nvPr>
            <p:ph idx="1"/>
          </p:nvPr>
        </p:nvSpPr>
        <p:spPr>
          <a:xfrm>
            <a:off x="0" y="1096328"/>
            <a:ext cx="11963400" cy="5562600"/>
          </a:xfrm>
        </p:spPr>
        <p:txBody>
          <a:bodyPr>
            <a:normAutofit/>
          </a:bodyPr>
          <a:lstStyle/>
          <a:p>
            <a:pPr marL="800100" indent="-342900" algn="just">
              <a:lnSpc>
                <a:spcPct val="150000"/>
              </a:lnSpc>
            </a:pPr>
            <a:endParaRPr lang="en-IN" sz="2200" kern="100" dirty="0">
              <a:effectLst/>
              <a:latin typeface="Calibri" panose="020F0502020204030204" pitchFamily="34" charset="0"/>
              <a:ea typeface="Times New Roman" panose="02020603050405020304" pitchFamily="18" charset="0"/>
              <a:cs typeface="Latha" panose="020B0604020202020204" pitchFamily="34" charset="0"/>
            </a:endParaRPr>
          </a:p>
          <a:p>
            <a:pPr marL="0" indent="0">
              <a:buNone/>
            </a:pPr>
            <a:endParaRPr lang="en-IN" dirty="0"/>
          </a:p>
        </p:txBody>
      </p:sp>
      <p:sp>
        <p:nvSpPr>
          <p:cNvPr id="4" name="Slide Number Placeholder 3">
            <a:extLst>
              <a:ext uri="{FF2B5EF4-FFF2-40B4-BE49-F238E27FC236}">
                <a16:creationId xmlns:a16="http://schemas.microsoft.com/office/drawing/2014/main" id="{E7633BFF-63AC-4460-428D-D24B80AFEC36}"/>
              </a:ext>
            </a:extLst>
          </p:cNvPr>
          <p:cNvSpPr>
            <a:spLocks noGrp="1"/>
          </p:cNvSpPr>
          <p:nvPr>
            <p:ph type="sldNum" sz="quarter" idx="12"/>
          </p:nvPr>
        </p:nvSpPr>
        <p:spPr/>
        <p:txBody>
          <a:bodyPr/>
          <a:lstStyle/>
          <a:p>
            <a:fld id="{D5B1A13D-2889-4D87-98A2-A89E87931D62}" type="slidenum">
              <a:rPr lang="en-IN" smtClean="0"/>
              <a:t>8</a:t>
            </a:fld>
            <a:endParaRPr lang="en-IN"/>
          </a:p>
        </p:txBody>
      </p:sp>
      <p:sp>
        <p:nvSpPr>
          <p:cNvPr id="7" name="TextBox 6">
            <a:extLst>
              <a:ext uri="{FF2B5EF4-FFF2-40B4-BE49-F238E27FC236}">
                <a16:creationId xmlns:a16="http://schemas.microsoft.com/office/drawing/2014/main" id="{4064466E-F33A-A2EF-7081-1F2ADAC4A5F8}"/>
              </a:ext>
            </a:extLst>
          </p:cNvPr>
          <p:cNvSpPr txBox="1"/>
          <p:nvPr/>
        </p:nvSpPr>
        <p:spPr>
          <a:xfrm>
            <a:off x="1643974" y="1245140"/>
            <a:ext cx="9221822" cy="1953868"/>
          </a:xfrm>
          <a:prstGeom prst="rect">
            <a:avLst/>
          </a:prstGeom>
          <a:noFill/>
        </p:spPr>
        <p:txBody>
          <a:bodyPr wrap="square" rtlCol="0">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To design a LQR controller for a quadcopter model, implement it in real-time hardware and compare the performance with the existing PID controller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830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B310-0A8E-348C-0461-04D243E3D251}"/>
              </a:ext>
            </a:extLst>
          </p:cNvPr>
          <p:cNvSpPr>
            <a:spLocks noGrp="1"/>
          </p:cNvSpPr>
          <p:nvPr>
            <p:ph type="title"/>
          </p:nvPr>
        </p:nvSpPr>
        <p:spPr>
          <a:xfrm>
            <a:off x="-167951" y="-229235"/>
            <a:ext cx="12465697" cy="1325563"/>
          </a:xfrm>
          <a:solidFill>
            <a:schemeClr val="accent1">
              <a:lumMod val="40000"/>
              <a:lumOff val="60000"/>
            </a:schemeClr>
          </a:solidFill>
        </p:spPr>
        <p:txBody>
          <a:bodyPr/>
          <a:lstStyle/>
          <a:p>
            <a:r>
              <a:rPr lang="en-IN" b="1" dirty="0">
                <a:latin typeface="Times New Roman" panose="02020603050405020304" pitchFamily="18" charset="0"/>
                <a:cs typeface="Times New Roman" panose="02020603050405020304" pitchFamily="18" charset="0"/>
              </a:rPr>
              <a:t>    Workflow:</a:t>
            </a:r>
          </a:p>
        </p:txBody>
      </p:sp>
      <p:graphicFrame>
        <p:nvGraphicFramePr>
          <p:cNvPr id="3" name="Content Placeholder 3">
            <a:extLst>
              <a:ext uri="{FF2B5EF4-FFF2-40B4-BE49-F238E27FC236}">
                <a16:creationId xmlns:a16="http://schemas.microsoft.com/office/drawing/2014/main" id="{F4FC0708-00A6-E4B5-6898-975B45496247}"/>
              </a:ext>
            </a:extLst>
          </p:cNvPr>
          <p:cNvGraphicFramePr>
            <a:graphicFrameLocks noGrp="1"/>
          </p:cNvGraphicFramePr>
          <p:nvPr>
            <p:ph idx="1"/>
            <p:extLst>
              <p:ext uri="{D42A27DB-BD31-4B8C-83A1-F6EECF244321}">
                <p14:modId xmlns:p14="http://schemas.microsoft.com/office/powerpoint/2010/main" val="2284592019"/>
              </p:ext>
            </p:extLst>
          </p:nvPr>
        </p:nvGraphicFramePr>
        <p:xfrm>
          <a:off x="520959" y="1130474"/>
          <a:ext cx="10515600" cy="5335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FC99421-767E-002E-2442-06B1BC24D072}"/>
              </a:ext>
            </a:extLst>
          </p:cNvPr>
          <p:cNvSpPr>
            <a:spLocks noGrp="1"/>
          </p:cNvSpPr>
          <p:nvPr>
            <p:ph type="sldNum" sz="quarter" idx="12"/>
          </p:nvPr>
        </p:nvSpPr>
        <p:spPr/>
        <p:txBody>
          <a:bodyPr/>
          <a:lstStyle/>
          <a:p>
            <a:fld id="{D5B1A13D-2889-4D87-98A2-A89E87931D62}" type="slidenum">
              <a:rPr lang="en-IN" smtClean="0"/>
              <a:t>9</a:t>
            </a:fld>
            <a:endParaRPr lang="en-IN"/>
          </a:p>
        </p:txBody>
      </p:sp>
    </p:spTree>
    <p:extLst>
      <p:ext uri="{BB962C8B-B14F-4D97-AF65-F5344CB8AC3E}">
        <p14:creationId xmlns:p14="http://schemas.microsoft.com/office/powerpoint/2010/main" val="2605402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TotalTime>
  <Words>2177</Words>
  <Application>Microsoft Office PowerPoint</Application>
  <PresentationFormat>Widescreen</PresentationFormat>
  <Paragraphs>378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Times New Roman</vt:lpstr>
      <vt:lpstr>Office Theme</vt:lpstr>
      <vt:lpstr>DISSERTATION - Ⅱ / AV5411 / REVIEW - Ⅰ</vt:lpstr>
      <vt:lpstr>Introduction</vt:lpstr>
      <vt:lpstr>Controllers used in Quadcopter</vt:lpstr>
      <vt:lpstr>Controllers used in Quadcopter</vt:lpstr>
      <vt:lpstr>Why LQR?</vt:lpstr>
      <vt:lpstr>Why LQR?</vt:lpstr>
      <vt:lpstr>Problem Statement</vt:lpstr>
      <vt:lpstr>Objective</vt:lpstr>
      <vt:lpstr>    Workflow:</vt:lpstr>
      <vt:lpstr>Literature Review</vt:lpstr>
      <vt:lpstr>Literature Review</vt:lpstr>
      <vt:lpstr>Literature Review</vt:lpstr>
      <vt:lpstr>Literature Review</vt:lpstr>
      <vt:lpstr>Literature Review</vt:lpstr>
      <vt:lpstr>Literature Review</vt:lpstr>
      <vt:lpstr>Model of Quadrotor:</vt:lpstr>
      <vt:lpstr>Model of Quadrotor:</vt:lpstr>
      <vt:lpstr>Model of Quadrotor:</vt:lpstr>
      <vt:lpstr>Model of Quadrotor:</vt:lpstr>
      <vt:lpstr>Model of Quadrotor:</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DISSERTATION - Ⅱ / AV5311 / FINAL VIVA VOCE</dc:title>
  <dc:creator>KARUKKUVEL RAJ D</dc:creator>
  <cp:lastModifiedBy>KARUKKUVEL RAJ D</cp:lastModifiedBy>
  <cp:revision>14</cp:revision>
  <dcterms:created xsi:type="dcterms:W3CDTF">2024-03-05T05:45:21Z</dcterms:created>
  <dcterms:modified xsi:type="dcterms:W3CDTF">2024-03-07T07:10:27Z</dcterms:modified>
</cp:coreProperties>
</file>