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68" r:id="rId4"/>
    <p:sldId id="263" r:id="rId5"/>
    <p:sldId id="267" r:id="rId6"/>
    <p:sldId id="269" r:id="rId7"/>
    <p:sldId id="270" r:id="rId8"/>
    <p:sldId id="264" r:id="rId9"/>
    <p:sldId id="271" r:id="rId10"/>
    <p:sldId id="272" r:id="rId11"/>
    <p:sldId id="259" r:id="rId12"/>
    <p:sldId id="260" r:id="rId13"/>
    <p:sldId id="261" r:id="rId14"/>
    <p:sldId id="266" r:id="rId15"/>
    <p:sldId id="265" r:id="rId16"/>
    <p:sldId id="262"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60560" autoAdjust="0"/>
  </p:normalViewPr>
  <p:slideViewPr>
    <p:cSldViewPr snapToGrid="0">
      <p:cViewPr varScale="1">
        <p:scale>
          <a:sx n="30" d="100"/>
          <a:sy n="30" d="100"/>
        </p:scale>
        <p:origin x="-2172" y="-90"/>
      </p:cViewPr>
      <p:guideLst>
        <p:guide orient="horz" pos="3072"/>
        <p:guide pos="4096"/>
      </p:guideLst>
    </p:cSldViewPr>
  </p:slideViewPr>
  <p:notesTextViewPr>
    <p:cViewPr>
      <p:scale>
        <a:sx n="150" d="100"/>
        <a:sy n="15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IN" dirty="0"/>
          </a:p>
        </p:txBody>
      </p:sp>
    </p:spTree>
    <p:extLst>
      <p:ext uri="{BB962C8B-B14F-4D97-AF65-F5344CB8AC3E}">
        <p14:creationId xmlns:p14="http://schemas.microsoft.com/office/powerpoint/2010/main" xmlns="" val="808070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IN" dirty="0"/>
          </a:p>
        </p:txBody>
      </p:sp>
    </p:spTree>
    <p:extLst>
      <p:ext uri="{BB962C8B-B14F-4D97-AF65-F5344CB8AC3E}">
        <p14:creationId xmlns:p14="http://schemas.microsoft.com/office/powerpoint/2010/main" xmlns="" val="284262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defTabSz="457200" eaLnBrk="1" fontAlgn="auto" latinLnBrk="0" hangingPunct="1">
              <a:lnSpc>
                <a:spcPct val="117999"/>
              </a:lnSpc>
              <a:spcBef>
                <a:spcPts val="0"/>
              </a:spcBef>
              <a:spcAft>
                <a:spcPts val="0"/>
              </a:spcAft>
              <a:buClrTx/>
              <a:buSzTx/>
              <a:buFontTx/>
              <a:buAutoNum type="arabicParenR"/>
              <a:tabLst/>
              <a:defRPr/>
            </a:pPr>
            <a:endParaRPr lang="en-IN" dirty="0"/>
          </a:p>
        </p:txBody>
      </p:sp>
    </p:spTree>
    <p:extLst>
      <p:ext uri="{BB962C8B-B14F-4D97-AF65-F5344CB8AC3E}">
        <p14:creationId xmlns:p14="http://schemas.microsoft.com/office/powerpoint/2010/main" xmlns="" val="26646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xmlns="" val="68769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xmlns="" val="629952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xmlns="" val="258860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xmlns="" val="277040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369066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83730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331975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endParaRPr lang="en-US" dirty="0"/>
          </a:p>
        </p:txBody>
      </p:sp>
    </p:spTree>
    <p:extLst>
      <p:ext uri="{BB962C8B-B14F-4D97-AF65-F5344CB8AC3E}">
        <p14:creationId xmlns:p14="http://schemas.microsoft.com/office/powerpoint/2010/main" xmlns="" val="46755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55600" y="2044700"/>
            <a:ext cx="12293600" cy="3238500"/>
          </a:xfrm>
          <a:prstGeom prst="rect">
            <a:avLst/>
          </a:prstGeom>
        </p:spPr>
        <p:txBody>
          <a:bodyPr anchor="b"/>
          <a:lstStyle/>
          <a:p>
            <a:r>
              <a:t>Title Text</a:t>
            </a:r>
          </a:p>
        </p:txBody>
      </p:sp>
      <p:sp>
        <p:nvSpPr>
          <p:cNvPr id="12" name="Body Level One…"/>
          <p:cNvSpPr txBox="1">
            <a:spLocks noGrp="1"/>
          </p:cNvSpPr>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r>
              <a:t>–Johnny Appleseed</a:t>
            </a:r>
          </a:p>
        </p:txBody>
      </p:sp>
      <p:sp>
        <p:nvSpPr>
          <p:cNvPr id="94" name="“Type a quote here.”"/>
          <p:cNvSpPr txBox="1">
            <a:spLocks noGrp="1"/>
          </p:cNvSpPr>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r>
              <a:t>“Type a quote here.”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346200" y="520700"/>
            <a:ext cx="10388600" cy="5860236"/>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908800"/>
            <a:ext cx="10464800" cy="12827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55600" y="3251200"/>
            <a:ext cx="12293600" cy="32385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05600" y="609600"/>
            <a:ext cx="5359400" cy="77597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355600" y="1016000"/>
            <a:ext cx="5892800" cy="3886200"/>
          </a:xfrm>
          <a:prstGeom prst="rect">
            <a:avLst/>
          </a:prstGeom>
        </p:spPr>
        <p:txBody>
          <a:bodyPr anchor="b"/>
          <a:lstStyle/>
          <a:p>
            <a:r>
              <a:t>Title Text</a:t>
            </a:r>
          </a:p>
        </p:txBody>
      </p:sp>
      <p:sp>
        <p:nvSpPr>
          <p:cNvPr id="40" name="Body Level One…"/>
          <p:cNvSpPr txBox="1">
            <a:spLocks noGrp="1"/>
          </p:cNvSpPr>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870700" y="2781300"/>
            <a:ext cx="5283200" cy="61849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355600" y="2730500"/>
            <a:ext cx="5892800" cy="6299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2-033_1302x975.jpeg"/>
          <p:cNvSpPr>
            <a:spLocks noGrp="1"/>
          </p:cNvSpPr>
          <p:nvPr>
            <p:ph type="pic" sz="quarter" idx="13"/>
          </p:nvPr>
        </p:nvSpPr>
        <p:spPr>
          <a:xfrm>
            <a:off x="6654800" y="5029200"/>
            <a:ext cx="5803900" cy="4216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664613" y="508000"/>
            <a:ext cx="5803901" cy="4216400"/>
          </a:xfrm>
          <a:prstGeom prst="rect">
            <a:avLst/>
          </a:prstGeom>
        </p:spPr>
        <p:txBody>
          <a:bodyPr lIns="91439" tIns="45719" rIns="91439" bIns="45719" anchor="t">
            <a:noAutofit/>
          </a:bodyPr>
          <a:lstStyle/>
          <a:p>
            <a:endParaRPr/>
          </a:p>
        </p:txBody>
      </p:sp>
      <p:sp>
        <p:nvSpPr>
          <p:cNvPr id="85" name="2-10-superquadro_1631x2178.jpeg"/>
          <p:cNvSpPr>
            <a:spLocks noGrp="1"/>
          </p:cNvSpPr>
          <p:nvPr>
            <p:ph type="pic" idx="15"/>
          </p:nvPr>
        </p:nvSpPr>
        <p:spPr>
          <a:xfrm>
            <a:off x="533400" y="508000"/>
            <a:ext cx="5808231" cy="8737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5600" y="254000"/>
            <a:ext cx="12293600" cy="243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355600" y="2730500"/>
            <a:ext cx="12293600" cy="629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rounakbanik/the-movies-dataset"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stats.stackexchange.com/questions/301626/interpreting-rouge-scores"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s://towardsdatascience.com/seq2seq-model-in-tensorflow-ec0c557e560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edicting movie tag line"/>
          <p:cNvSpPr txBox="1">
            <a:spLocks noGrp="1"/>
          </p:cNvSpPr>
          <p:nvPr>
            <p:ph type="ctrTitle"/>
          </p:nvPr>
        </p:nvSpPr>
        <p:spPr>
          <a:xfrm>
            <a:off x="354534" y="3513640"/>
            <a:ext cx="12293601" cy="1341130"/>
          </a:xfrm>
          <a:prstGeom prst="rect">
            <a:avLst/>
          </a:prstGeom>
        </p:spPr>
        <p:txBody>
          <a:bodyPr>
            <a:noAutofit/>
          </a:bodyPr>
          <a:lstStyle/>
          <a:p>
            <a:r>
              <a:rPr lang="en-IN" sz="4400" dirty="0"/>
              <a:t>Predict movie tagline from text synopsis</a:t>
            </a:r>
            <a:endParaRPr sz="4400" dirty="0"/>
          </a:p>
        </p:txBody>
      </p:sp>
      <p:sp>
        <p:nvSpPr>
          <p:cNvPr id="121" name="International Institute of  Technology- Hyderabad…"/>
          <p:cNvSpPr txBox="1"/>
          <p:nvPr/>
        </p:nvSpPr>
        <p:spPr>
          <a:xfrm>
            <a:off x="2197165" y="811772"/>
            <a:ext cx="12293601" cy="1295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414781">
              <a:buClr>
                <a:srgbClr val="535353"/>
              </a:buClr>
              <a:defRPr sz="2698"/>
            </a:pPr>
            <a:r>
              <a:rPr dirty="0"/>
              <a:t>International Institute of Technology</a:t>
            </a:r>
            <a:r>
              <a:rPr lang="en-IN" dirty="0"/>
              <a:t> </a:t>
            </a:r>
            <a:r>
              <a:rPr dirty="0"/>
              <a:t>- Hyderabad </a:t>
            </a:r>
          </a:p>
          <a:p>
            <a:pPr defTabSz="414781">
              <a:buClr>
                <a:srgbClr val="535353"/>
              </a:buClr>
              <a:defRPr sz="2698"/>
            </a:pPr>
            <a:r>
              <a:rPr dirty="0"/>
              <a:t>SMAI - SPRING 2019</a:t>
            </a:r>
            <a:r>
              <a:rPr lang="en-IN" dirty="0"/>
              <a:t> Course Project</a:t>
            </a:r>
            <a:endParaRPr dirty="0"/>
          </a:p>
        </p:txBody>
      </p:sp>
      <p:pic>
        <p:nvPicPr>
          <p:cNvPr id="122" name="66F59F7E-3244-493A-9E94-00E5634B80F1-L0-001.png" descr="66F59F7E-3244-493A-9E94-00E5634B80F1-L0-001.png"/>
          <p:cNvPicPr>
            <a:picLocks noChangeAspect="1"/>
          </p:cNvPicPr>
          <p:nvPr/>
        </p:nvPicPr>
        <p:blipFill>
          <a:blip r:embed="rId2" cstate="print">
            <a:extLst/>
          </a:blip>
          <a:stretch>
            <a:fillRect/>
          </a:stretch>
        </p:blipFill>
        <p:spPr>
          <a:xfrm>
            <a:off x="229907" y="405589"/>
            <a:ext cx="4927601" cy="2540001"/>
          </a:xfrm>
          <a:prstGeom prst="rect">
            <a:avLst/>
          </a:prstGeom>
          <a:ln w="12700">
            <a:miter lim="400000"/>
          </a:ln>
        </p:spPr>
      </p:pic>
      <p:sp>
        <p:nvSpPr>
          <p:cNvPr id="7" name="Team 31- PGSSP ML TECHNIES…">
            <a:extLst>
              <a:ext uri="{FF2B5EF4-FFF2-40B4-BE49-F238E27FC236}">
                <a16:creationId xmlns:a16="http://schemas.microsoft.com/office/drawing/2014/main" xmlns="" id="{5F9D9D54-1EF2-4E11-B7D2-B8D7FB0BE8F6}"/>
              </a:ext>
            </a:extLst>
          </p:cNvPr>
          <p:cNvSpPr txBox="1">
            <a:spLocks/>
          </p:cNvSpPr>
          <p:nvPr/>
        </p:nvSpPr>
        <p:spPr>
          <a:xfrm>
            <a:off x="354534" y="6379542"/>
            <a:ext cx="12293601" cy="22066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Autofit/>
          </a:bodyPr>
          <a:lstStyle>
            <a:lvl1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9pPr>
          </a:lstStyle>
          <a:p>
            <a:pPr hangingPunct="1"/>
            <a:r>
              <a:rPr lang="en-US" sz="4400" dirty="0"/>
              <a:t>Team 31- PGSSP ML TECHNIES</a:t>
            </a:r>
          </a:p>
          <a:p>
            <a:pPr hangingPunct="1"/>
            <a:r>
              <a:rPr lang="en-IN" sz="4400" dirty="0"/>
              <a:t>Project guide : Satyam </a:t>
            </a:r>
            <a:r>
              <a:rPr lang="en-IN" sz="4400" dirty="0" err="1"/>
              <a:t>mittal</a:t>
            </a:r>
            <a:endParaRPr lang="en-IN" sz="4400" dirty="0"/>
          </a:p>
          <a:p>
            <a:pPr hangingPunct="1"/>
            <a:r>
              <a:rPr lang="en-IN" sz="4400" dirty="0"/>
              <a:t>Project members </a:t>
            </a:r>
            <a:r>
              <a:rPr lang="en-IN" sz="3600" dirty="0"/>
              <a:t>: Jyothsna – Madan – Surekha - Karthikeyan</a:t>
            </a:r>
            <a:endParaRPr lang="en-US" sz="3600" dirty="0"/>
          </a:p>
        </p:txBody>
      </p:sp>
      <p:sp>
        <p:nvSpPr>
          <p:cNvPr id="9" name="Team 31- PGSSP ML TECHNIES…"/>
          <p:cNvSpPr txBox="1">
            <a:spLocks noGrp="1"/>
          </p:cNvSpPr>
          <p:nvPr>
            <p:ph type="body" sz="quarter" idx="1"/>
          </p:nvPr>
        </p:nvSpPr>
        <p:spPr>
          <a:prstGeom prst="rect">
            <a:avLst/>
          </a:prstGeom>
        </p:spPr>
        <p:txBody>
          <a:bodyPr>
            <a:normAutofit/>
          </a:bodyPr>
          <a:lstStyle/>
          <a:p>
            <a:r>
              <a:rPr lang="en-IN" sz="4800" dirty="0"/>
              <a:t>Project ID - 11</a:t>
            </a:r>
            <a:endParaRPr sz="48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DE9EA-2845-445F-A844-5862DEB974ED}"/>
              </a:ext>
            </a:extLst>
          </p:cNvPr>
          <p:cNvSpPr>
            <a:spLocks noGrp="1"/>
          </p:cNvSpPr>
          <p:nvPr>
            <p:ph type="title"/>
          </p:nvPr>
        </p:nvSpPr>
        <p:spPr/>
        <p:txBody>
          <a:bodyPr>
            <a:normAutofit/>
          </a:bodyPr>
          <a:lstStyle/>
          <a:p>
            <a:r>
              <a:rPr lang="en-IN" sz="6000" dirty="0"/>
              <a:t>Implementation Details , Cont.</a:t>
            </a:r>
            <a:endParaRPr lang="en-US" sz="6000" dirty="0"/>
          </a:p>
        </p:txBody>
      </p:sp>
      <p:sp>
        <p:nvSpPr>
          <p:cNvPr id="3" name="Text Placeholder 2">
            <a:extLst>
              <a:ext uri="{FF2B5EF4-FFF2-40B4-BE49-F238E27FC236}">
                <a16:creationId xmlns:a16="http://schemas.microsoft.com/office/drawing/2014/main" xmlns="" id="{36A913D4-B6DF-44D9-83FB-C966369177D6}"/>
              </a:ext>
            </a:extLst>
          </p:cNvPr>
          <p:cNvSpPr>
            <a:spLocks noGrp="1"/>
          </p:cNvSpPr>
          <p:nvPr>
            <p:ph type="body" idx="1"/>
          </p:nvPr>
        </p:nvSpPr>
        <p:spPr>
          <a:xfrm>
            <a:off x="355600" y="2318327"/>
            <a:ext cx="12293600" cy="6337300"/>
          </a:xfrm>
        </p:spPr>
        <p:txBody>
          <a:bodyPr>
            <a:normAutofit fontScale="77500" lnSpcReduction="20000"/>
          </a:bodyPr>
          <a:lstStyle/>
          <a:p>
            <a:r>
              <a:rPr lang="en-IN" dirty="0"/>
              <a:t>Intermediate Training Data/Weights is saved as Check points. </a:t>
            </a:r>
          </a:p>
          <a:p>
            <a:pPr lvl="1">
              <a:spcBef>
                <a:spcPts val="1200"/>
              </a:spcBef>
            </a:pPr>
            <a:r>
              <a:rPr lang="en-IN" dirty="0"/>
              <a:t>Can be Loaded back to system later.</a:t>
            </a:r>
          </a:p>
          <a:p>
            <a:pPr lvl="1">
              <a:spcBef>
                <a:spcPts val="1200"/>
              </a:spcBef>
            </a:pPr>
            <a:r>
              <a:rPr lang="en-IN" dirty="0"/>
              <a:t>More training data can be trained on top of existing Checkpoint.</a:t>
            </a:r>
          </a:p>
          <a:p>
            <a:pPr lvl="1">
              <a:spcBef>
                <a:spcPts val="1200"/>
              </a:spcBef>
            </a:pPr>
            <a:r>
              <a:rPr lang="en-IN" dirty="0"/>
              <a:t>Saved Check point can be distributed as Binary file to others to deploy the model</a:t>
            </a:r>
          </a:p>
          <a:p>
            <a:r>
              <a:rPr lang="en-IN" dirty="0"/>
              <a:t>Training Stop Criteria – </a:t>
            </a:r>
            <a:r>
              <a:rPr lang="en-IN" dirty="0" smtClean="0"/>
              <a:t>Early stopping when the error did not improve for continuous iterations.</a:t>
            </a:r>
            <a:endParaRPr lang="en-US" dirty="0"/>
          </a:p>
        </p:txBody>
      </p:sp>
    </p:spTree>
    <p:extLst>
      <p:ext uri="{BB962C8B-B14F-4D97-AF65-F5344CB8AC3E}">
        <p14:creationId xmlns:p14="http://schemas.microsoft.com/office/powerpoint/2010/main" xmlns="" val="65089683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Demo"/>
          <p:cNvSpPr txBox="1">
            <a:spLocks noGrp="1"/>
          </p:cNvSpPr>
          <p:nvPr>
            <p:ph type="title"/>
          </p:nvPr>
        </p:nvSpPr>
        <p:spPr>
          <a:xfrm>
            <a:off x="355600" y="3163455"/>
            <a:ext cx="12293600" cy="2438400"/>
          </a:xfrm>
          <a:prstGeom prst="rect">
            <a:avLst/>
          </a:prstGeom>
        </p:spPr>
        <p:txBody>
          <a:bodyPr/>
          <a:lstStyle/>
          <a:p>
            <a:r>
              <a:rPr dirty="0"/>
              <a:t>Demo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uture works"/>
          <p:cNvSpPr txBox="1">
            <a:spLocks noGrp="1"/>
          </p:cNvSpPr>
          <p:nvPr>
            <p:ph type="title"/>
          </p:nvPr>
        </p:nvSpPr>
        <p:spPr>
          <a:prstGeom prst="rect">
            <a:avLst/>
          </a:prstGeom>
        </p:spPr>
        <p:txBody>
          <a:bodyPr/>
          <a:lstStyle/>
          <a:p>
            <a:r>
              <a:t>Future works</a:t>
            </a:r>
          </a:p>
        </p:txBody>
      </p:sp>
      <p:sp>
        <p:nvSpPr>
          <p:cNvPr id="135" name="Body"/>
          <p:cNvSpPr txBox="1">
            <a:spLocks noGrp="1"/>
          </p:cNvSpPr>
          <p:nvPr>
            <p:ph type="body" idx="1"/>
          </p:nvPr>
        </p:nvSpPr>
        <p:spPr>
          <a:prstGeom prst="rect">
            <a:avLst/>
          </a:prstGeom>
        </p:spPr>
        <p:txBody>
          <a:bodyPr/>
          <a:lstStyle/>
          <a:p>
            <a:r>
              <a:rPr lang="en-US" dirty="0" smtClean="0"/>
              <a:t>Tuning of model </a:t>
            </a:r>
            <a:r>
              <a:rPr lang="en-US" dirty="0" smtClean="0"/>
              <a:t> </a:t>
            </a:r>
            <a:r>
              <a:rPr lang="en-US" dirty="0" smtClean="0"/>
              <a:t>to avoid the &lt;UNK&gt; words and repetitions of </a:t>
            </a:r>
            <a:r>
              <a:rPr lang="en-US" dirty="0" smtClean="0"/>
              <a:t>words </a:t>
            </a:r>
          </a:p>
          <a:p>
            <a:r>
              <a:rPr lang="en-US" dirty="0" err="1" smtClean="0"/>
              <a:t>Example:Point</a:t>
            </a:r>
            <a:r>
              <a:rPr lang="en-US" dirty="0" smtClean="0"/>
              <a:t> Generator model</a:t>
            </a:r>
            <a:endParaRPr lang="en-US" dirty="0" smtClean="0"/>
          </a:p>
          <a:p>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1</a:t>
            </a:r>
            <a:endParaRPr dirty="0"/>
          </a:p>
        </p:txBody>
      </p:sp>
      <p:sp>
        <p:nvSpPr>
          <p:cNvPr id="138" name="Body"/>
          <p:cNvSpPr txBox="1">
            <a:spLocks noGrp="1"/>
          </p:cNvSpPr>
          <p:nvPr>
            <p:ph type="body" idx="1"/>
          </p:nvPr>
        </p:nvSpPr>
        <p:spPr>
          <a:prstGeom prst="rect">
            <a:avLst/>
          </a:prstGeom>
        </p:spPr>
        <p:txBody>
          <a:bodyPr>
            <a:normAutofit/>
          </a:bodyPr>
          <a:lstStyle/>
          <a:p>
            <a:r>
              <a:rPr lang="en-IN" sz="3200" dirty="0"/>
              <a:t>Predicting Movie Genres Based on Plot Summaries : https://arxiv.org/pdf/1801.04813.pdf </a:t>
            </a:r>
          </a:p>
          <a:p>
            <a:r>
              <a:rPr lang="en-IN" sz="3200" dirty="0" err="1"/>
              <a:t>Folksonomication</a:t>
            </a:r>
            <a:r>
              <a:rPr lang="en-IN" sz="3200" dirty="0"/>
              <a:t>: Predicting Tags for Movies from Plot Synopses </a:t>
            </a:r>
            <a:r>
              <a:rPr lang="en-IN" sz="3200" dirty="0" err="1"/>
              <a:t>UsingEmotion</a:t>
            </a:r>
            <a:r>
              <a:rPr lang="en-IN" sz="3200" dirty="0"/>
              <a:t> Flow Encoded Neural Network - https://aclweb.org/anthology/C18-1244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2</a:t>
            </a:r>
            <a:endParaRPr dirty="0"/>
          </a:p>
        </p:txBody>
      </p:sp>
      <p:sp>
        <p:nvSpPr>
          <p:cNvPr id="138" name="Body"/>
          <p:cNvSpPr txBox="1">
            <a:spLocks noGrp="1"/>
          </p:cNvSpPr>
          <p:nvPr>
            <p:ph type="body" idx="1"/>
          </p:nvPr>
        </p:nvSpPr>
        <p:spPr>
          <a:prstGeom prst="rect">
            <a:avLst/>
          </a:prstGeom>
        </p:spPr>
        <p:txBody>
          <a:bodyPr>
            <a:normAutofit lnSpcReduction="10000"/>
          </a:bodyPr>
          <a:lstStyle/>
          <a:p>
            <a:r>
              <a:rPr lang="en-IN" sz="3200" dirty="0"/>
              <a:t>Data Source:</a:t>
            </a:r>
          </a:p>
          <a:p>
            <a:r>
              <a:rPr lang="en-IN" sz="3200" dirty="0"/>
              <a:t>Found in Kaggle - </a:t>
            </a:r>
            <a:r>
              <a:rPr lang="en-IN" sz="3200" dirty="0">
                <a:hlinkClick r:id="rId3"/>
              </a:rPr>
              <a:t>https://www.kaggle.com/rounakbanik/the-movies-dataset</a:t>
            </a:r>
            <a:endParaRPr lang="en-IN" sz="3200" dirty="0"/>
          </a:p>
          <a:p>
            <a:r>
              <a:rPr lang="en-IN" sz="3200" dirty="0"/>
              <a:t>Filename : movies_metadata.csv </a:t>
            </a:r>
          </a:p>
          <a:p>
            <a:r>
              <a:rPr lang="en-IN" sz="3200" dirty="0"/>
              <a:t>Concept Net Number batch – https://github.com/commonsense/conceptnet-numberbatch</a:t>
            </a:r>
          </a:p>
          <a:p>
            <a:r>
              <a:rPr lang="en-IN" sz="3200" dirty="0"/>
              <a:t>Glove -  https://nlp.stanford.edu/projects/glove/</a:t>
            </a:r>
          </a:p>
        </p:txBody>
      </p:sp>
    </p:spTree>
    <p:extLst>
      <p:ext uri="{BB962C8B-B14F-4D97-AF65-F5344CB8AC3E}">
        <p14:creationId xmlns:p14="http://schemas.microsoft.com/office/powerpoint/2010/main" xmlns="" val="24877977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3</a:t>
            </a:r>
            <a:endParaRPr dirty="0"/>
          </a:p>
        </p:txBody>
      </p:sp>
      <p:sp>
        <p:nvSpPr>
          <p:cNvPr id="138" name="Body"/>
          <p:cNvSpPr txBox="1">
            <a:spLocks noGrp="1"/>
          </p:cNvSpPr>
          <p:nvPr>
            <p:ph type="body" idx="1"/>
          </p:nvPr>
        </p:nvSpPr>
        <p:spPr>
          <a:prstGeom prst="rect">
            <a:avLst/>
          </a:prstGeom>
        </p:spPr>
        <p:txBody>
          <a:bodyPr>
            <a:normAutofit/>
          </a:bodyPr>
          <a:lstStyle/>
          <a:p>
            <a:r>
              <a:rPr lang="en-IN" sz="2800" dirty="0"/>
              <a:t>Why We used Rouge scores : </a:t>
            </a:r>
            <a:r>
              <a:rPr lang="en-IN" sz="2800" dirty="0">
                <a:hlinkClick r:id="rId3"/>
              </a:rPr>
              <a:t>https://stats.stackexchange.com/questions/301626/interpreting-rouge-scores</a:t>
            </a:r>
            <a:endParaRPr lang="en-IN" sz="2800" dirty="0"/>
          </a:p>
          <a:p>
            <a:r>
              <a:rPr lang="en-IN" sz="2800" dirty="0"/>
              <a:t>RNN – Sequence to Sequence Model : </a:t>
            </a:r>
            <a:r>
              <a:rPr lang="en-IN" sz="2800" dirty="0">
                <a:hlinkClick r:id="rId4"/>
              </a:rPr>
              <a:t>https://towardsdatascience.com/seq2seq-model-in-tensorflow-ec0c557e560f</a:t>
            </a:r>
            <a:r>
              <a:rPr lang="en-IN" sz="2800" dirty="0"/>
              <a:t>   </a:t>
            </a:r>
            <a:endParaRPr sz="2800" dirty="0"/>
          </a:p>
        </p:txBody>
      </p:sp>
    </p:spTree>
    <p:extLst>
      <p:ext uri="{BB962C8B-B14F-4D97-AF65-F5344CB8AC3E}">
        <p14:creationId xmlns:p14="http://schemas.microsoft.com/office/powerpoint/2010/main" xmlns="" val="39456167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hank you!"/>
          <p:cNvSpPr txBox="1"/>
          <p:nvPr/>
        </p:nvSpPr>
        <p:spPr>
          <a:xfrm>
            <a:off x="4021754" y="4148399"/>
            <a:ext cx="496129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8800"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Abstract"/>
          <p:cNvSpPr txBox="1">
            <a:spLocks noGrp="1"/>
          </p:cNvSpPr>
          <p:nvPr>
            <p:ph type="title"/>
          </p:nvPr>
        </p:nvSpPr>
        <p:spPr>
          <a:prstGeom prst="rect">
            <a:avLst/>
          </a:prstGeom>
        </p:spPr>
        <p:txBody>
          <a:bodyPr/>
          <a:lstStyle/>
          <a:p>
            <a:r>
              <a:rPr dirty="0"/>
              <a:t>Abstract </a:t>
            </a:r>
          </a:p>
        </p:txBody>
      </p:sp>
      <p:sp>
        <p:nvSpPr>
          <p:cNvPr id="129" name="Body"/>
          <p:cNvSpPr txBox="1">
            <a:spLocks noGrp="1"/>
          </p:cNvSpPr>
          <p:nvPr>
            <p:ph type="body" idx="1"/>
          </p:nvPr>
        </p:nvSpPr>
        <p:spPr>
          <a:prstGeom prst="rect">
            <a:avLst/>
          </a:prstGeom>
        </p:spPr>
        <p:txBody>
          <a:bodyPr>
            <a:normAutofit fontScale="70000" lnSpcReduction="20000"/>
          </a:bodyPr>
          <a:lstStyle/>
          <a:p>
            <a:pPr marL="0" indent="0" algn="just">
              <a:buNone/>
            </a:pPr>
            <a:r>
              <a:rPr lang="en-US" dirty="0" smtClean="0"/>
              <a:t>Predicting movie taglines from the context of movie plot synopsis. </a:t>
            </a:r>
            <a:r>
              <a:rPr lang="en-IN" dirty="0" smtClean="0"/>
              <a:t>Our model is a bidirectional encoder-decoder RNN. It was optimized for best performance with tests utilizing Long short-term memory (LSTM) cells as building blocks</a:t>
            </a:r>
            <a:r>
              <a:rPr lang="en-US" dirty="0" smtClean="0"/>
              <a:t>. Attention model for predicting each word of the tagline conditioned on the movie plot.  While the model is structurally simple, it can easily be trained end to end and scales to large amount of training data.  We apply our model to the IMDB movies dataset. We evaluate the predicted tagline using standard metrics like ROGUE score, showing that model can encode texts  in a way that preserve its syntactic and semantic coherence</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DEDB20-3B45-44B1-8629-C8AAD8D58D62}"/>
              </a:ext>
            </a:extLst>
          </p:cNvPr>
          <p:cNvSpPr>
            <a:spLocks noGrp="1"/>
          </p:cNvSpPr>
          <p:nvPr>
            <p:ph type="title"/>
          </p:nvPr>
        </p:nvSpPr>
        <p:spPr/>
        <p:txBody>
          <a:bodyPr/>
          <a:lstStyle/>
          <a:p>
            <a:r>
              <a:rPr lang="en-IN" dirty="0"/>
              <a:t>Given Problem Statement</a:t>
            </a:r>
            <a:endParaRPr lang="en-US" dirty="0"/>
          </a:p>
        </p:txBody>
      </p:sp>
      <p:sp>
        <p:nvSpPr>
          <p:cNvPr id="3" name="Text Placeholder 2">
            <a:extLst>
              <a:ext uri="{FF2B5EF4-FFF2-40B4-BE49-F238E27FC236}">
                <a16:creationId xmlns:a16="http://schemas.microsoft.com/office/drawing/2014/main" xmlns="" id="{A8256D2F-C1F9-47AA-A0C8-6721FCC663E7}"/>
              </a:ext>
            </a:extLst>
          </p:cNvPr>
          <p:cNvSpPr>
            <a:spLocks noGrp="1"/>
          </p:cNvSpPr>
          <p:nvPr>
            <p:ph type="body" idx="1"/>
          </p:nvPr>
        </p:nvSpPr>
        <p:spPr/>
        <p:txBody>
          <a:bodyPr>
            <a:normAutofit/>
          </a:bodyPr>
          <a:lstStyle/>
          <a:p>
            <a:r>
              <a:rPr lang="en-IN" dirty="0"/>
              <a:t>Predicting Movie Tagline for any Given Movie </a:t>
            </a:r>
            <a:r>
              <a:rPr lang="en-IN" dirty="0" smtClean="0"/>
              <a:t>Plot</a:t>
            </a:r>
            <a:endParaRPr lang="en-US" dirty="0"/>
          </a:p>
          <a:p>
            <a:r>
              <a:rPr lang="en-IN" dirty="0" smtClean="0"/>
              <a:t>It deals with the context of  movie synopsis -NLP </a:t>
            </a:r>
            <a:r>
              <a:rPr lang="en-IN" dirty="0"/>
              <a:t>Problem </a:t>
            </a:r>
          </a:p>
        </p:txBody>
      </p:sp>
    </p:spTree>
    <p:extLst>
      <p:ext uri="{BB962C8B-B14F-4D97-AF65-F5344CB8AC3E}">
        <p14:creationId xmlns:p14="http://schemas.microsoft.com/office/powerpoint/2010/main" xmlns="" val="35683040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4876D-1AFB-4389-A5D2-3A5378ACD5B2}"/>
              </a:ext>
            </a:extLst>
          </p:cNvPr>
          <p:cNvSpPr>
            <a:spLocks noGrp="1"/>
          </p:cNvSpPr>
          <p:nvPr>
            <p:ph type="title"/>
          </p:nvPr>
        </p:nvSpPr>
        <p:spPr/>
        <p:txBody>
          <a:bodyPr/>
          <a:lstStyle/>
          <a:p>
            <a:r>
              <a:rPr lang="en-IN" dirty="0"/>
              <a:t>Challenges</a:t>
            </a:r>
            <a:endParaRPr lang="en-US" dirty="0"/>
          </a:p>
        </p:txBody>
      </p:sp>
      <p:sp>
        <p:nvSpPr>
          <p:cNvPr id="3" name="Text Placeholder 2">
            <a:extLst>
              <a:ext uri="{FF2B5EF4-FFF2-40B4-BE49-F238E27FC236}">
                <a16:creationId xmlns:a16="http://schemas.microsoft.com/office/drawing/2014/main" xmlns="" id="{33CB349F-6D55-4F5A-BE4B-C8BE9E73D6C6}"/>
              </a:ext>
            </a:extLst>
          </p:cNvPr>
          <p:cNvSpPr>
            <a:spLocks noGrp="1"/>
          </p:cNvSpPr>
          <p:nvPr>
            <p:ph type="body" idx="1"/>
          </p:nvPr>
        </p:nvSpPr>
        <p:spPr>
          <a:xfrm>
            <a:off x="1041399" y="2086265"/>
            <a:ext cx="12293600" cy="6299200"/>
          </a:xfrm>
        </p:spPr>
        <p:txBody>
          <a:bodyPr/>
          <a:lstStyle/>
          <a:p>
            <a:pPr marL="0" indent="0">
              <a:buNone/>
            </a:pPr>
            <a:r>
              <a:rPr lang="en-IN" dirty="0"/>
              <a:t>Data:</a:t>
            </a:r>
            <a:endParaRPr lang="en-US" dirty="0"/>
          </a:p>
          <a:p>
            <a:pPr lvl="1">
              <a:buFont typeface="Arial" panose="020B0604020202020204" pitchFamily="34" charset="0"/>
              <a:buChar char="•"/>
            </a:pPr>
            <a:r>
              <a:rPr lang="en-IN" sz="3600" dirty="0"/>
              <a:t>M</a:t>
            </a:r>
            <a:r>
              <a:rPr lang="en-US" sz="3600" dirty="0"/>
              <a:t>issing values</a:t>
            </a:r>
          </a:p>
          <a:p>
            <a:pPr lvl="1">
              <a:buFont typeface="Arial" panose="020B0604020202020204" pitchFamily="34" charset="0"/>
              <a:buChar char="•"/>
            </a:pPr>
            <a:r>
              <a:rPr lang="en-IN" sz="3600" dirty="0"/>
              <a:t>N</a:t>
            </a:r>
            <a:r>
              <a:rPr lang="en-US" sz="3600" dirty="0"/>
              <a:t>on UTF8 Text contents</a:t>
            </a:r>
          </a:p>
          <a:p>
            <a:pPr lvl="1">
              <a:buFont typeface="Arial" panose="020B0604020202020204" pitchFamily="34" charset="0"/>
              <a:buChar char="•"/>
            </a:pPr>
            <a:r>
              <a:rPr lang="en-IN" sz="3600" dirty="0"/>
              <a:t>N</a:t>
            </a:r>
            <a:r>
              <a:rPr lang="en-US" sz="3600" dirty="0"/>
              <a:t>on English Text Contents</a:t>
            </a:r>
            <a:endParaRPr lang="en-IN" sz="3600" dirty="0"/>
          </a:p>
        </p:txBody>
      </p:sp>
    </p:spTree>
    <p:extLst>
      <p:ext uri="{BB962C8B-B14F-4D97-AF65-F5344CB8AC3E}">
        <p14:creationId xmlns:p14="http://schemas.microsoft.com/office/powerpoint/2010/main" xmlns="" val="38729693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a16="http://schemas.microsoft.com/office/drawing/2014/main" xmlns="" id="{33CB349F-6D55-4F5A-BE4B-C8BE9E73D6C6}"/>
              </a:ext>
            </a:extLst>
          </p:cNvPr>
          <p:cNvSpPr>
            <a:spLocks noGrp="1"/>
          </p:cNvSpPr>
          <p:nvPr>
            <p:ph type="body" idx="1"/>
          </p:nvPr>
        </p:nvSpPr>
        <p:spPr>
          <a:xfrm>
            <a:off x="355600" y="2418774"/>
            <a:ext cx="12293600" cy="6299200"/>
          </a:xfrm>
        </p:spPr>
        <p:txBody>
          <a:bodyPr/>
          <a:lstStyle/>
          <a:p>
            <a:pPr marL="0" indent="0">
              <a:buNone/>
            </a:pPr>
            <a:r>
              <a:rPr lang="en-IN" dirty="0"/>
              <a:t>Training Model:</a:t>
            </a:r>
            <a:endParaRPr lang="en-US" dirty="0"/>
          </a:p>
          <a:p>
            <a:pPr lvl="1">
              <a:buFont typeface="Arial" panose="020B0604020202020204" pitchFamily="34" charset="0"/>
              <a:buChar char="•"/>
            </a:pPr>
            <a:r>
              <a:rPr lang="en-IN" sz="3600" dirty="0"/>
              <a:t>Huge Volume of data to be processed </a:t>
            </a:r>
          </a:p>
          <a:p>
            <a:pPr lvl="1">
              <a:buFont typeface="Arial" panose="020B0604020202020204" pitchFamily="34" charset="0"/>
              <a:buChar char="•"/>
            </a:pPr>
            <a:r>
              <a:rPr lang="en-IN" sz="3600" dirty="0"/>
              <a:t>Computation complexity leads to Long hours of training</a:t>
            </a:r>
          </a:p>
          <a:p>
            <a:pPr lvl="1">
              <a:buFont typeface="Arial" panose="020B0604020202020204" pitchFamily="34" charset="0"/>
              <a:buChar char="•"/>
            </a:pPr>
            <a:r>
              <a:rPr lang="en-IN" sz="3600" dirty="0"/>
              <a:t>Risk of Losing training data while executing training for long hours – Alternatively we used Checkpoints to save progress of the training.</a:t>
            </a:r>
          </a:p>
        </p:txBody>
      </p:sp>
    </p:spTree>
    <p:extLst>
      <p:ext uri="{BB962C8B-B14F-4D97-AF65-F5344CB8AC3E}">
        <p14:creationId xmlns:p14="http://schemas.microsoft.com/office/powerpoint/2010/main" xmlns="" val="21939919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a16="http://schemas.microsoft.com/office/drawing/2014/main" xmlns="" id="{33CB349F-6D55-4F5A-BE4B-C8BE9E73D6C6}"/>
              </a:ext>
            </a:extLst>
          </p:cNvPr>
          <p:cNvSpPr>
            <a:spLocks noGrp="1"/>
          </p:cNvSpPr>
          <p:nvPr>
            <p:ph type="body" idx="1"/>
          </p:nvPr>
        </p:nvSpPr>
        <p:spPr>
          <a:xfrm>
            <a:off x="355600" y="1920010"/>
            <a:ext cx="12293600" cy="6299200"/>
          </a:xfrm>
        </p:spPr>
        <p:txBody>
          <a:bodyPr/>
          <a:lstStyle/>
          <a:p>
            <a:pPr marL="0" indent="0">
              <a:buNone/>
            </a:pPr>
            <a:r>
              <a:rPr lang="en-IN" dirty="0"/>
              <a:t>Unknown words in Data set:</a:t>
            </a:r>
            <a:endParaRPr lang="en-US" dirty="0"/>
          </a:p>
          <a:p>
            <a:pPr lvl="1">
              <a:buFont typeface="Arial" panose="020B0604020202020204" pitchFamily="34" charset="0"/>
              <a:buChar char="•"/>
            </a:pPr>
            <a:r>
              <a:rPr lang="en-IN" sz="3600" dirty="0"/>
              <a:t>There is always possibility of getting a Unknown word which is not part of word embedding matrix which we created.  </a:t>
            </a:r>
            <a:r>
              <a:rPr lang="en-IN" sz="3600" dirty="0" err="1"/>
              <a:t>i.e</a:t>
            </a:r>
            <a:r>
              <a:rPr lang="en-IN" sz="3600" dirty="0"/>
              <a:t> Out of Vocabulary Words</a:t>
            </a:r>
          </a:p>
          <a:p>
            <a:pPr lvl="1">
              <a:buFont typeface="Arial" panose="020B0604020202020204" pitchFamily="34" charset="0"/>
              <a:buChar char="•"/>
            </a:pPr>
            <a:r>
              <a:rPr lang="en-IN" sz="3600" dirty="0"/>
              <a:t>Examples : Name of Characters in the movie  like </a:t>
            </a:r>
            <a:r>
              <a:rPr lang="en-IN" sz="3600" dirty="0" err="1"/>
              <a:t>Sivagami</a:t>
            </a:r>
            <a:r>
              <a:rPr lang="en-IN" sz="3600" dirty="0"/>
              <a:t>, </a:t>
            </a:r>
            <a:r>
              <a:rPr lang="en-IN" sz="3600" dirty="0" err="1"/>
              <a:t>Baahubali</a:t>
            </a:r>
            <a:r>
              <a:rPr lang="en-IN" sz="3600" dirty="0"/>
              <a:t> etc.</a:t>
            </a:r>
          </a:p>
        </p:txBody>
      </p:sp>
    </p:spTree>
    <p:extLst>
      <p:ext uri="{BB962C8B-B14F-4D97-AF65-F5344CB8AC3E}">
        <p14:creationId xmlns:p14="http://schemas.microsoft.com/office/powerpoint/2010/main" xmlns="" val="10591961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a16="http://schemas.microsoft.com/office/drawing/2014/main" xmlns="" id="{33CB349F-6D55-4F5A-BE4B-C8BE9E73D6C6}"/>
              </a:ext>
            </a:extLst>
          </p:cNvPr>
          <p:cNvSpPr>
            <a:spLocks noGrp="1"/>
          </p:cNvSpPr>
          <p:nvPr>
            <p:ph type="body" idx="1"/>
          </p:nvPr>
        </p:nvSpPr>
        <p:spPr>
          <a:xfrm>
            <a:off x="355600" y="1920010"/>
            <a:ext cx="12293600" cy="6299200"/>
          </a:xfrm>
        </p:spPr>
        <p:txBody>
          <a:bodyPr/>
          <a:lstStyle/>
          <a:p>
            <a:pPr marL="0" indent="0">
              <a:buNone/>
            </a:pPr>
            <a:r>
              <a:rPr lang="en-IN" dirty="0"/>
              <a:t>Training Model:</a:t>
            </a:r>
            <a:endParaRPr lang="en-US" dirty="0"/>
          </a:p>
          <a:p>
            <a:pPr lvl="1">
              <a:buFont typeface="Arial" panose="020B0604020202020204" pitchFamily="34" charset="0"/>
              <a:buChar char="•"/>
            </a:pPr>
            <a:r>
              <a:rPr lang="en-IN" sz="3600" dirty="0"/>
              <a:t>Huge Volume of data to be processed </a:t>
            </a:r>
          </a:p>
          <a:p>
            <a:pPr lvl="1">
              <a:buFont typeface="Arial" panose="020B0604020202020204" pitchFamily="34" charset="0"/>
              <a:buChar char="•"/>
            </a:pPr>
            <a:r>
              <a:rPr lang="en-IN" sz="3600" dirty="0"/>
              <a:t>Computation complexity leads to Long hours of training</a:t>
            </a:r>
          </a:p>
          <a:p>
            <a:pPr lvl="1">
              <a:buFont typeface="Arial" panose="020B0604020202020204" pitchFamily="34" charset="0"/>
              <a:buChar char="•"/>
            </a:pPr>
            <a:r>
              <a:rPr lang="en-IN" sz="3600" dirty="0"/>
              <a:t>Risk of Losing training data while executing training for long hours – Alternatively we used Checkpoints to save progress of the training.</a:t>
            </a:r>
          </a:p>
        </p:txBody>
      </p:sp>
    </p:spTree>
    <p:extLst>
      <p:ext uri="{BB962C8B-B14F-4D97-AF65-F5344CB8AC3E}">
        <p14:creationId xmlns:p14="http://schemas.microsoft.com/office/powerpoint/2010/main" xmlns="" val="9793497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DE9EA-2845-445F-A844-5862DEB974ED}"/>
              </a:ext>
            </a:extLst>
          </p:cNvPr>
          <p:cNvSpPr>
            <a:spLocks noGrp="1"/>
          </p:cNvSpPr>
          <p:nvPr>
            <p:ph type="title"/>
          </p:nvPr>
        </p:nvSpPr>
        <p:spPr/>
        <p:txBody>
          <a:bodyPr/>
          <a:lstStyle/>
          <a:p>
            <a:r>
              <a:rPr lang="en-IN" dirty="0"/>
              <a:t>Implementation Details</a:t>
            </a:r>
            <a:endParaRPr lang="en-US" dirty="0"/>
          </a:p>
        </p:txBody>
      </p:sp>
      <p:sp>
        <p:nvSpPr>
          <p:cNvPr id="3" name="Text Placeholder 2">
            <a:extLst>
              <a:ext uri="{FF2B5EF4-FFF2-40B4-BE49-F238E27FC236}">
                <a16:creationId xmlns:a16="http://schemas.microsoft.com/office/drawing/2014/main" xmlns="" id="{36A913D4-B6DF-44D9-83FB-C966369177D6}"/>
              </a:ext>
            </a:extLst>
          </p:cNvPr>
          <p:cNvSpPr>
            <a:spLocks noGrp="1"/>
          </p:cNvSpPr>
          <p:nvPr>
            <p:ph type="body" idx="1"/>
          </p:nvPr>
        </p:nvSpPr>
        <p:spPr/>
        <p:txBody>
          <a:bodyPr>
            <a:normAutofit/>
          </a:bodyPr>
          <a:lstStyle/>
          <a:p>
            <a:r>
              <a:rPr lang="en-IN" dirty="0"/>
              <a:t>Bi Directional – Encoder decoder </a:t>
            </a:r>
            <a:r>
              <a:rPr lang="en-IN" dirty="0" smtClean="0"/>
              <a:t> RNN LSTM </a:t>
            </a:r>
          </a:p>
          <a:p>
            <a:r>
              <a:rPr lang="en-US" dirty="0" smtClean="0"/>
              <a:t>Attention Mechanism</a:t>
            </a:r>
            <a:endParaRPr lang="en-IN" dirty="0"/>
          </a:p>
          <a:p>
            <a:r>
              <a:rPr lang="en-IN" dirty="0"/>
              <a:t>TensorFlow based implementation.</a:t>
            </a:r>
          </a:p>
          <a:p>
            <a:r>
              <a:rPr lang="en-IN" dirty="0"/>
              <a:t>Batch processing of Data</a:t>
            </a:r>
          </a:p>
        </p:txBody>
      </p:sp>
    </p:spTree>
    <p:extLst>
      <p:ext uri="{BB962C8B-B14F-4D97-AF65-F5344CB8AC3E}">
        <p14:creationId xmlns:p14="http://schemas.microsoft.com/office/powerpoint/2010/main" xmlns="" val="25332865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DE9EA-2845-445F-A844-5862DEB974ED}"/>
              </a:ext>
            </a:extLst>
          </p:cNvPr>
          <p:cNvSpPr>
            <a:spLocks noGrp="1"/>
          </p:cNvSpPr>
          <p:nvPr>
            <p:ph type="title"/>
          </p:nvPr>
        </p:nvSpPr>
        <p:spPr/>
        <p:txBody>
          <a:bodyPr>
            <a:normAutofit/>
          </a:bodyPr>
          <a:lstStyle/>
          <a:p>
            <a:r>
              <a:rPr lang="en-IN" sz="6000" dirty="0"/>
              <a:t>Implementation Details , Cont.</a:t>
            </a:r>
            <a:endParaRPr lang="en-US" sz="6000" dirty="0"/>
          </a:p>
        </p:txBody>
      </p:sp>
      <p:sp>
        <p:nvSpPr>
          <p:cNvPr id="3" name="Text Placeholder 2">
            <a:extLst>
              <a:ext uri="{FF2B5EF4-FFF2-40B4-BE49-F238E27FC236}">
                <a16:creationId xmlns:a16="http://schemas.microsoft.com/office/drawing/2014/main" xmlns="" id="{36A913D4-B6DF-44D9-83FB-C966369177D6}"/>
              </a:ext>
            </a:extLst>
          </p:cNvPr>
          <p:cNvSpPr>
            <a:spLocks noGrp="1"/>
          </p:cNvSpPr>
          <p:nvPr>
            <p:ph type="body" idx="1"/>
          </p:nvPr>
        </p:nvSpPr>
        <p:spPr>
          <a:xfrm>
            <a:off x="355600" y="2318327"/>
            <a:ext cx="12293600" cy="6337300"/>
          </a:xfrm>
        </p:spPr>
        <p:txBody>
          <a:bodyPr>
            <a:normAutofit fontScale="85000" lnSpcReduction="20000"/>
          </a:bodyPr>
          <a:lstStyle/>
          <a:p>
            <a:r>
              <a:rPr lang="en-IN" dirty="0"/>
              <a:t>Word Vector Embedding . </a:t>
            </a:r>
          </a:p>
          <a:p>
            <a:pPr lvl="1">
              <a:spcBef>
                <a:spcPts val="1200"/>
              </a:spcBef>
            </a:pPr>
            <a:r>
              <a:rPr lang="en-IN" dirty="0" err="1"/>
              <a:t>Numberbatch</a:t>
            </a:r>
            <a:r>
              <a:rPr lang="en-IN" dirty="0"/>
              <a:t> word embedding* is built on:</a:t>
            </a:r>
          </a:p>
          <a:p>
            <a:pPr lvl="3">
              <a:spcBef>
                <a:spcPts val="1200"/>
              </a:spcBef>
            </a:pPr>
            <a:r>
              <a:rPr lang="en-IN" sz="3500" dirty="0"/>
              <a:t>    </a:t>
            </a:r>
            <a:r>
              <a:rPr lang="en-IN" sz="3500" dirty="0" err="1"/>
              <a:t>ConceptNet</a:t>
            </a:r>
            <a:r>
              <a:rPr lang="en-IN" sz="3500" dirty="0"/>
              <a:t> 5.5, </a:t>
            </a:r>
          </a:p>
          <a:p>
            <a:pPr lvl="3">
              <a:spcBef>
                <a:spcPts val="1200"/>
              </a:spcBef>
            </a:pPr>
            <a:r>
              <a:rPr lang="en-IN" sz="3500" dirty="0"/>
              <a:t>    </a:t>
            </a:r>
            <a:r>
              <a:rPr lang="en-IN" sz="3500" dirty="0" err="1"/>
              <a:t>GloVe</a:t>
            </a:r>
            <a:r>
              <a:rPr lang="en-IN" sz="3500" dirty="0"/>
              <a:t>, </a:t>
            </a:r>
          </a:p>
          <a:p>
            <a:pPr lvl="3">
              <a:spcBef>
                <a:spcPts val="1200"/>
              </a:spcBef>
            </a:pPr>
            <a:r>
              <a:rPr lang="en-IN" sz="3500" dirty="0"/>
              <a:t>    word2vec,</a:t>
            </a:r>
          </a:p>
          <a:p>
            <a:pPr lvl="3">
              <a:spcBef>
                <a:spcPts val="1200"/>
              </a:spcBef>
            </a:pPr>
            <a:r>
              <a:rPr lang="en-IN" sz="3500" dirty="0"/>
              <a:t>    Parallel text from </a:t>
            </a:r>
            <a:r>
              <a:rPr lang="en-IN" sz="3500" dirty="0" err="1"/>
              <a:t>OpenSubtitles</a:t>
            </a:r>
            <a:r>
              <a:rPr lang="en-IN" sz="3500" dirty="0"/>
              <a:t> 2016</a:t>
            </a:r>
          </a:p>
          <a:p>
            <a:pPr lvl="3">
              <a:spcBef>
                <a:spcPts val="1200"/>
              </a:spcBef>
            </a:pPr>
            <a:r>
              <a:rPr lang="en-IN" sz="3500" dirty="0"/>
              <a:t>* Refer GitHub Repository mentioned in the reference section</a:t>
            </a:r>
          </a:p>
          <a:p>
            <a:r>
              <a:rPr lang="en-IN" dirty="0"/>
              <a:t> </a:t>
            </a:r>
            <a:endParaRPr lang="en-US" dirty="0"/>
          </a:p>
        </p:txBody>
      </p:sp>
    </p:spTree>
    <p:extLst>
      <p:ext uri="{BB962C8B-B14F-4D97-AF65-F5344CB8AC3E}">
        <p14:creationId xmlns:p14="http://schemas.microsoft.com/office/powerpoint/2010/main" xmlns="" val="2719930072"/>
      </p:ext>
    </p:extLst>
  </p:cSld>
  <p:clrMapOvr>
    <a:masterClrMapping/>
  </p:clrMapOvr>
  <p:transition spd="med"/>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564</TotalTime>
  <Words>574</Words>
  <Application>Microsoft Office PowerPoint</Application>
  <PresentationFormat>Custom</PresentationFormat>
  <Paragraphs>68</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Showroom</vt:lpstr>
      <vt:lpstr>Predict movie tagline from text synopsis</vt:lpstr>
      <vt:lpstr>Abstract </vt:lpstr>
      <vt:lpstr>Given Problem Statement</vt:lpstr>
      <vt:lpstr>Challenges</vt:lpstr>
      <vt:lpstr>Challenges – Cont.</vt:lpstr>
      <vt:lpstr>Challenges – Cont.</vt:lpstr>
      <vt:lpstr>Challenges – Cont.</vt:lpstr>
      <vt:lpstr>Implementation Details</vt:lpstr>
      <vt:lpstr>Implementation Details , Cont.</vt:lpstr>
      <vt:lpstr>Implementation Details , Cont.</vt:lpstr>
      <vt:lpstr>Demo</vt:lpstr>
      <vt:lpstr>Future works</vt:lpstr>
      <vt:lpstr>References – Part 1</vt:lpstr>
      <vt:lpstr>References – Part 2</vt:lpstr>
      <vt:lpstr>References – Part 3</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tag line</dc:title>
  <dc:creator>falconine</dc:creator>
  <cp:lastModifiedBy>falconine</cp:lastModifiedBy>
  <cp:revision>24</cp:revision>
  <dcterms:modified xsi:type="dcterms:W3CDTF">2019-04-29T17:00:22Z</dcterms:modified>
</cp:coreProperties>
</file>