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8" r:id="rId4"/>
    <p:sldId id="263" r:id="rId5"/>
    <p:sldId id="273" r:id="rId6"/>
    <p:sldId id="267" r:id="rId7"/>
    <p:sldId id="269" r:id="rId8"/>
    <p:sldId id="270" r:id="rId9"/>
    <p:sldId id="264" r:id="rId10"/>
    <p:sldId id="271" r:id="rId11"/>
    <p:sldId id="272" r:id="rId12"/>
    <p:sldId id="259" r:id="rId13"/>
    <p:sldId id="260" r:id="rId14"/>
    <p:sldId id="261" r:id="rId15"/>
    <p:sldId id="266" r:id="rId16"/>
    <p:sldId id="265" r:id="rId17"/>
    <p:sldId id="26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60560" autoAdjust="0"/>
  </p:normalViewPr>
  <p:slideViewPr>
    <p:cSldViewPr snapToGrid="0">
      <p:cViewPr varScale="1">
        <p:scale>
          <a:sx n="49" d="100"/>
          <a:sy n="49" d="100"/>
        </p:scale>
        <p:origin x="2814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Data processing – Missing values , non UTF8 Characters Clean up. </a:t>
            </a:r>
          </a:p>
          <a:p>
            <a:pPr marL="457200" indent="-457200">
              <a:buAutoNum type="arabicParenR"/>
            </a:pPr>
            <a:r>
              <a:rPr lang="en-IN" dirty="0"/>
              <a:t>Huge volume of Training – Solution – Check points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r>
              <a:rPr lang="en-IN" dirty="0"/>
              <a:t>Review comment - Add some 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91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07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625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6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Data processing – Missing values , non UTF8 Characters Clean up. </a:t>
            </a:r>
          </a:p>
          <a:p>
            <a:pPr marL="457200" indent="-457200">
              <a:buAutoNum type="arabicParenR"/>
            </a:pPr>
            <a:r>
              <a:rPr lang="en-IN" dirty="0"/>
              <a:t>Huge volume of Training – Solution – Check points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r>
              <a:rPr lang="en-IN" dirty="0"/>
              <a:t>Review comment - Add some 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5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Data processing – Missing values , non UTF8 Characters Clean up. </a:t>
            </a:r>
          </a:p>
          <a:p>
            <a:pPr marL="457200" indent="-457200">
              <a:buAutoNum type="arabicParenR"/>
            </a:pPr>
            <a:r>
              <a:rPr lang="en-IN" dirty="0"/>
              <a:t>Huge volume of Training – Solution – Check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0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Data processing – Missing values , non UTF8 Characters Clean up. </a:t>
            </a:r>
          </a:p>
          <a:p>
            <a:pPr marL="457200" indent="-457200">
              <a:buAutoNum type="arabicParenR"/>
            </a:pPr>
            <a:r>
              <a:rPr lang="en-IN" dirty="0"/>
              <a:t>Huge volume of Training – Solution – Check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0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Extraction vs abstraction  - Abstraction Why Abstraction ? – Get Some Few sentence from </a:t>
            </a:r>
            <a:r>
              <a:rPr lang="en-IN" dirty="0" err="1"/>
              <a:t>Jythosna</a:t>
            </a:r>
            <a:r>
              <a:rPr lang="en-IN" dirty="0"/>
              <a:t> </a:t>
            </a:r>
          </a:p>
          <a:p>
            <a:r>
              <a:rPr lang="en-IN" dirty="0"/>
              <a:t>LSTM Configuration – Bi Directional for Encoding - </a:t>
            </a:r>
          </a:p>
          <a:p>
            <a:r>
              <a:rPr lang="en-IN" dirty="0"/>
              <a:t>List of Hyper parameters </a:t>
            </a:r>
          </a:p>
          <a:p>
            <a:r>
              <a:rPr lang="en-IN" dirty="0"/>
              <a:t>Batch processing and Training Stop Criteria</a:t>
            </a:r>
          </a:p>
          <a:p>
            <a:r>
              <a:rPr lang="en-IN" dirty="0"/>
              <a:t>Data Cleaning Consideration </a:t>
            </a:r>
          </a:p>
          <a:p>
            <a:r>
              <a:rPr lang="en-IN" dirty="0"/>
              <a:t>Reports for Data Summary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4Image taken from blog, www.abigailsee.com – Presentation PDF – Page #27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66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Extraction vs abstraction  - Abstraction Why Abstraction ? – Get Some Few sentence from </a:t>
            </a:r>
            <a:r>
              <a:rPr lang="en-IN" dirty="0" err="1"/>
              <a:t>Jythosna</a:t>
            </a:r>
            <a:r>
              <a:rPr lang="en-IN" dirty="0"/>
              <a:t> </a:t>
            </a:r>
          </a:p>
          <a:p>
            <a:r>
              <a:rPr lang="en-IN" dirty="0"/>
              <a:t>LSTM Configuration – Bi Directional for Encoding - </a:t>
            </a:r>
          </a:p>
          <a:p>
            <a:r>
              <a:rPr lang="en-IN" dirty="0"/>
              <a:t>List of Hyper parameters </a:t>
            </a:r>
          </a:p>
          <a:p>
            <a:r>
              <a:rPr lang="en-IN" dirty="0"/>
              <a:t>Batch processing and Training Stop Criteria</a:t>
            </a:r>
          </a:p>
          <a:p>
            <a:r>
              <a:rPr lang="en-IN" dirty="0"/>
              <a:t>Data Cleaning Consideration </a:t>
            </a:r>
          </a:p>
          <a:p>
            <a:r>
              <a:rPr lang="en-IN" dirty="0"/>
              <a:t>Reports for Data Summary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4Image taken from blog, www.abigailsee.com – Presentation PDF – Page #27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0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Extraction vs abstraction  - Abstraction Why Abstraction ? – Get Some Few sentence from </a:t>
            </a:r>
            <a:r>
              <a:rPr lang="en-IN" dirty="0" err="1"/>
              <a:t>Jythosna</a:t>
            </a:r>
            <a:r>
              <a:rPr lang="en-IN" dirty="0"/>
              <a:t> </a:t>
            </a:r>
          </a:p>
          <a:p>
            <a:r>
              <a:rPr lang="en-IN" dirty="0"/>
              <a:t>LSTM Configuration – Bi Directional for Encoding - </a:t>
            </a:r>
          </a:p>
          <a:p>
            <a:r>
              <a:rPr lang="en-IN" dirty="0"/>
              <a:t>List of Hyper parameters </a:t>
            </a:r>
          </a:p>
          <a:p>
            <a:r>
              <a:rPr lang="en-IN" dirty="0"/>
              <a:t>Batch processing and Training Stop Criteria</a:t>
            </a:r>
          </a:p>
          <a:p>
            <a:r>
              <a:rPr lang="en-IN" dirty="0"/>
              <a:t>Data Cleaning Consideration </a:t>
            </a:r>
          </a:p>
          <a:p>
            <a:r>
              <a:rPr lang="en-IN" dirty="0"/>
              <a:t>Reports for Data Summary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4Image taken from blog, www.abigailsee.com – Presentation PDF – Page #27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758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IN" dirty="0"/>
              <a:t>Regional Language – Check with Surekha for Word embedding model 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5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the-movies-datas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nlp.stanford.edu/projects/glove/" TargetMode="External"/><Relationship Id="rId4" Type="http://schemas.openxmlformats.org/officeDocument/2006/relationships/hyperlink" Target="https://github.com/commonsense/conceptnet-numberbatch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01626/interpreting-rouge-scor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owardsdatascience.com/seq2seq-model-in-tensorflow-ec0c557e560f" TargetMode="External"/><Relationship Id="rId4" Type="http://schemas.openxmlformats.org/officeDocument/2006/relationships/hyperlink" Target="https://nlpprogress.com/english/summarizatio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movie tag line"/>
          <p:cNvSpPr txBox="1">
            <a:spLocks noGrp="1"/>
          </p:cNvSpPr>
          <p:nvPr>
            <p:ph type="ctrTitle"/>
          </p:nvPr>
        </p:nvSpPr>
        <p:spPr>
          <a:xfrm>
            <a:off x="354534" y="3513640"/>
            <a:ext cx="12293601" cy="134113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4400" dirty="0"/>
              <a:t>Predict movie tagline from text synopsis</a:t>
            </a:r>
            <a:endParaRPr sz="4400" dirty="0"/>
          </a:p>
        </p:txBody>
      </p:sp>
      <p:sp>
        <p:nvSpPr>
          <p:cNvPr id="120" name="Team 31- PGSSP ML TECHNIES…"/>
          <p:cNvSpPr txBox="1">
            <a:spLocks noGrp="1"/>
          </p:cNvSpPr>
          <p:nvPr>
            <p:ph type="subTitle" sz="quarter" idx="1"/>
          </p:nvPr>
        </p:nvSpPr>
        <p:spPr>
          <a:xfrm>
            <a:off x="4037533" y="3212758"/>
            <a:ext cx="4927601" cy="989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4800" dirty="0"/>
              <a:t>Project ID - 11</a:t>
            </a:r>
            <a:endParaRPr sz="4800" dirty="0"/>
          </a:p>
        </p:txBody>
      </p:sp>
      <p:sp>
        <p:nvSpPr>
          <p:cNvPr id="121" name="International Institute of  Technology- Hyderabad…"/>
          <p:cNvSpPr txBox="1"/>
          <p:nvPr/>
        </p:nvSpPr>
        <p:spPr>
          <a:xfrm>
            <a:off x="2197165" y="811772"/>
            <a:ext cx="12293601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414781">
              <a:buClr>
                <a:srgbClr val="535353"/>
              </a:buClr>
              <a:defRPr sz="2698"/>
            </a:pPr>
            <a:r>
              <a:rPr dirty="0"/>
              <a:t>International Institute of Technology</a:t>
            </a:r>
            <a:r>
              <a:rPr lang="en-IN" dirty="0"/>
              <a:t> </a:t>
            </a:r>
            <a:r>
              <a:rPr dirty="0"/>
              <a:t>- Hyderabad </a:t>
            </a:r>
          </a:p>
          <a:p>
            <a:pPr defTabSz="414781">
              <a:buClr>
                <a:srgbClr val="535353"/>
              </a:buClr>
              <a:defRPr sz="2698"/>
            </a:pPr>
            <a:r>
              <a:rPr dirty="0"/>
              <a:t>SMAI - SPRING 2019</a:t>
            </a:r>
            <a:r>
              <a:rPr lang="en-IN" dirty="0"/>
              <a:t> Course Project</a:t>
            </a:r>
            <a:endParaRPr dirty="0"/>
          </a:p>
        </p:txBody>
      </p:sp>
      <p:pic>
        <p:nvPicPr>
          <p:cNvPr id="122" name="66F59F7E-3244-493A-9E94-00E5634B80F1-L0-001.png" descr="66F59F7E-3244-493A-9E94-00E5634B80F1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07" y="405589"/>
            <a:ext cx="49276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am 31- PGSSP ML TECHNIES…">
            <a:extLst>
              <a:ext uri="{FF2B5EF4-FFF2-40B4-BE49-F238E27FC236}">
                <a16:creationId xmlns:a16="http://schemas.microsoft.com/office/drawing/2014/main" id="{5F9D9D54-1EF2-4E11-B7D2-B8D7FB0BE8F6}"/>
              </a:ext>
            </a:extLst>
          </p:cNvPr>
          <p:cNvSpPr txBox="1">
            <a:spLocks/>
          </p:cNvSpPr>
          <p:nvPr/>
        </p:nvSpPr>
        <p:spPr>
          <a:xfrm>
            <a:off x="354534" y="6379542"/>
            <a:ext cx="12293601" cy="220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4400" dirty="0"/>
              <a:t>Team 31- PGSSP ML TECHNIES</a:t>
            </a:r>
          </a:p>
          <a:p>
            <a:pPr hangingPunct="1"/>
            <a:r>
              <a:rPr lang="en-IN" sz="4400" dirty="0"/>
              <a:t>Project guide : Satyam </a:t>
            </a:r>
            <a:r>
              <a:rPr lang="en-IN" sz="4400" dirty="0" err="1"/>
              <a:t>mittal</a:t>
            </a:r>
            <a:endParaRPr lang="en-IN" sz="4400" dirty="0"/>
          </a:p>
          <a:p>
            <a:pPr hangingPunct="1"/>
            <a:r>
              <a:rPr lang="en-IN" sz="4400" dirty="0"/>
              <a:t>Project members </a:t>
            </a:r>
            <a:r>
              <a:rPr lang="en-IN" sz="3600" dirty="0"/>
              <a:t>: Jyothsna – Madan – Surekha - Karthikeyan</a:t>
            </a:r>
            <a:endParaRPr lang="en-US" sz="3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E9EA-2845-445F-A844-5862DEB9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Implementation Details , Cont.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13D4-B6DF-44D9-83FB-C9663691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2318327"/>
            <a:ext cx="12293600" cy="63373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Word Vector Embedding . </a:t>
            </a:r>
          </a:p>
          <a:p>
            <a:pPr lvl="1">
              <a:spcBef>
                <a:spcPts val="1200"/>
              </a:spcBef>
            </a:pPr>
            <a:r>
              <a:rPr lang="en-IN" dirty="0" err="1"/>
              <a:t>Numberbatch</a:t>
            </a:r>
            <a:r>
              <a:rPr lang="en-IN" dirty="0"/>
              <a:t> word embedding* is built on: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    </a:t>
            </a:r>
            <a:r>
              <a:rPr lang="en-IN" sz="3500" dirty="0" err="1"/>
              <a:t>ConceptNet</a:t>
            </a:r>
            <a:r>
              <a:rPr lang="en-IN" sz="3500" dirty="0"/>
              <a:t> 5.5, 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    </a:t>
            </a:r>
            <a:r>
              <a:rPr lang="en-IN" sz="3500" dirty="0" err="1"/>
              <a:t>GloVe</a:t>
            </a:r>
            <a:r>
              <a:rPr lang="en-IN" sz="3500" dirty="0"/>
              <a:t>, 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    word2vec,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    Parallel text from </a:t>
            </a:r>
            <a:r>
              <a:rPr lang="en-IN" sz="3500" dirty="0" err="1"/>
              <a:t>OpenSubtitles</a:t>
            </a:r>
            <a:r>
              <a:rPr lang="en-IN" sz="3500" dirty="0"/>
              <a:t> 2016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* Refer GitHub Repository mentioned in the reference section</a:t>
            </a:r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300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E9EA-2845-445F-A844-5862DEB9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Implementation Details , Cont.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13D4-B6DF-44D9-83FB-C9663691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2318327"/>
            <a:ext cx="12293600" cy="63373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Intermediate Training Data/Weights is saved as Check points. 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Can be Loaded back to system later.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More training data can be trained on top of existing Checkpoint.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Saved Check point can be distributed as Binary file to others to deploy the model</a:t>
            </a:r>
          </a:p>
          <a:p>
            <a:r>
              <a:rPr lang="en-IN" dirty="0"/>
              <a:t>Training Stop Criteria – Add Some explanation to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968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emo"/>
          <p:cNvSpPr txBox="1">
            <a:spLocks noGrp="1"/>
          </p:cNvSpPr>
          <p:nvPr>
            <p:ph type="title"/>
          </p:nvPr>
        </p:nvSpPr>
        <p:spPr>
          <a:xfrm>
            <a:off x="355600" y="3163455"/>
            <a:ext cx="12293600" cy="2438400"/>
          </a:xfrm>
          <a:prstGeom prst="rect">
            <a:avLst/>
          </a:prstGeom>
        </p:spPr>
        <p:txBody>
          <a:bodyPr/>
          <a:lstStyle/>
          <a:p>
            <a:r>
              <a:rPr dirty="0"/>
              <a:t>Demo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uture 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works</a:t>
            </a:r>
          </a:p>
        </p:txBody>
      </p:sp>
      <p:sp>
        <p:nvSpPr>
          <p:cNvPr id="135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To Extend this work to Indian Regional Languages</a:t>
            </a:r>
          </a:p>
          <a:p>
            <a:r>
              <a:rPr lang="en-IN" dirty="0"/>
              <a:t>Challenge with Language Corpus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  <a:r>
              <a:rPr lang="en-IN" dirty="0"/>
              <a:t> – Part 1</a:t>
            </a:r>
            <a:endParaRPr dirty="0"/>
          </a:p>
        </p:txBody>
      </p:sp>
      <p:sp>
        <p:nvSpPr>
          <p:cNvPr id="13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IN" sz="3200" dirty="0"/>
              <a:t>Predicting Movie Genres Based on Plot Summaries by Quan Hoang : https://arxiv.org/pdf/1801.04813.pdf </a:t>
            </a:r>
          </a:p>
          <a:p>
            <a:r>
              <a:rPr lang="en-IN" sz="3200" dirty="0" err="1"/>
              <a:t>Folksonomication</a:t>
            </a:r>
            <a:r>
              <a:rPr lang="en-IN" sz="3200" dirty="0"/>
              <a:t>: Predicting Tags for Movies from Plot Synopses </a:t>
            </a:r>
            <a:r>
              <a:rPr lang="en-IN" sz="3200" dirty="0" err="1"/>
              <a:t>UsingEmotion</a:t>
            </a:r>
            <a:r>
              <a:rPr lang="en-IN" sz="3200" dirty="0"/>
              <a:t> Flow Encoded Neural Network by Sudipta Kar, Suraj </a:t>
            </a:r>
            <a:r>
              <a:rPr lang="en-IN" sz="3200" dirty="0" err="1"/>
              <a:t>Maharjan</a:t>
            </a:r>
            <a:r>
              <a:rPr lang="en-IN" sz="3200" dirty="0"/>
              <a:t> and  Thamar Solorio - https://aclweb.org/anthology/C18-1244 </a:t>
            </a:r>
          </a:p>
          <a:p>
            <a:r>
              <a:rPr lang="en-IN" sz="3200" dirty="0"/>
              <a:t>Patent Abstract Summarization using Recurrent Neural Networks by Abhishek </a:t>
            </a:r>
            <a:r>
              <a:rPr lang="en-IN" sz="3200" dirty="0" err="1"/>
              <a:t>Jindal,Chirag</a:t>
            </a:r>
            <a:r>
              <a:rPr lang="en-IN" sz="3200" dirty="0"/>
              <a:t> Choudhary and Nile </a:t>
            </a:r>
            <a:r>
              <a:rPr lang="en-IN" sz="3200" dirty="0" err="1"/>
              <a:t>Hanov</a:t>
            </a:r>
            <a:r>
              <a:rPr lang="en-IN" sz="3200" dirty="0"/>
              <a:t> –https://github.com/ajindal1/Text_Summarizer_On_Patents/blob/master/project_report/Text_Summarization_project_NLP.pdf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  <a:r>
              <a:rPr lang="en-IN" dirty="0"/>
              <a:t> – Part 2</a:t>
            </a:r>
            <a:endParaRPr dirty="0"/>
          </a:p>
        </p:txBody>
      </p:sp>
      <p:sp>
        <p:nvSpPr>
          <p:cNvPr id="13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3200" dirty="0"/>
              <a:t>Data Source: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IN" sz="3200" dirty="0"/>
              <a:t>Found in Kaggle - </a:t>
            </a:r>
            <a:r>
              <a:rPr lang="en-IN" sz="3200" dirty="0">
                <a:hlinkClick r:id="rId3"/>
              </a:rPr>
              <a:t>https://www.kaggle.com/rounakbanik/the-movies-dataset</a:t>
            </a:r>
            <a:endParaRPr lang="en-IN" sz="32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IN" sz="3200" dirty="0"/>
              <a:t>Filename : movies_metadata.csv </a:t>
            </a:r>
          </a:p>
          <a:p>
            <a:r>
              <a:rPr lang="en-IN" sz="3200" dirty="0"/>
              <a:t>Concept Net Number batch – </a:t>
            </a:r>
            <a:r>
              <a:rPr lang="en-IN" sz="3200" dirty="0">
                <a:hlinkClick r:id="rId4"/>
              </a:rPr>
              <a:t>https://github.com/commonsense/conceptnet-numberbatch</a:t>
            </a:r>
            <a:r>
              <a:rPr lang="en-IN" sz="3200" dirty="0"/>
              <a:t> </a:t>
            </a:r>
          </a:p>
          <a:p>
            <a:r>
              <a:rPr lang="en-IN" sz="3200" dirty="0"/>
              <a:t>Glove -  </a:t>
            </a:r>
            <a:r>
              <a:rPr lang="en-IN" sz="3200" dirty="0">
                <a:hlinkClick r:id="rId5"/>
              </a:rPr>
              <a:t>https://nlp.stanford.edu/projects/glove/</a:t>
            </a:r>
            <a:r>
              <a:rPr lang="en-I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7977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  <a:r>
              <a:rPr lang="en-IN" dirty="0"/>
              <a:t> – Part 3</a:t>
            </a:r>
            <a:endParaRPr dirty="0"/>
          </a:p>
        </p:txBody>
      </p:sp>
      <p:sp>
        <p:nvSpPr>
          <p:cNvPr id="13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2800" dirty="0"/>
              <a:t>Rouge Score: </a:t>
            </a:r>
            <a:r>
              <a:rPr lang="en-IN" sz="2800" dirty="0">
                <a:hlinkClick r:id="rId3"/>
              </a:rPr>
              <a:t>https://stats.stackexchange.com/questions/301626/interpreting-rouge-scores</a:t>
            </a:r>
            <a:endParaRPr lang="en-IN" sz="2800" dirty="0"/>
          </a:p>
          <a:p>
            <a:r>
              <a:rPr lang="en-IN" sz="2800" dirty="0"/>
              <a:t>Performance metrics - </a:t>
            </a:r>
            <a:r>
              <a:rPr lang="en-IN" sz="2800" dirty="0">
                <a:hlinkClick r:id="rId4"/>
              </a:rPr>
              <a:t>https://nlpprogress.com/english/summarization.html</a:t>
            </a:r>
            <a:r>
              <a:rPr lang="en-IN" sz="2800" dirty="0"/>
              <a:t> </a:t>
            </a:r>
          </a:p>
          <a:p>
            <a:r>
              <a:rPr lang="en-IN" sz="2800" dirty="0"/>
              <a:t>RNN – Sequence to Sequence Model : </a:t>
            </a:r>
            <a:r>
              <a:rPr lang="en-IN" sz="2800" dirty="0">
                <a:hlinkClick r:id="rId5"/>
              </a:rPr>
              <a:t>https://towardsdatascience.com/seq2seq-model-in-tensorflow-ec0c557e560f</a:t>
            </a:r>
            <a:r>
              <a:rPr lang="en-IN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45616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ank you!"/>
          <p:cNvSpPr txBox="1"/>
          <p:nvPr/>
        </p:nvSpPr>
        <p:spPr>
          <a:xfrm>
            <a:off x="4021754" y="4148399"/>
            <a:ext cx="496129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8800" dirty="0"/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bstr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Abstract </a:t>
            </a:r>
          </a:p>
        </p:txBody>
      </p:sp>
      <p:sp>
        <p:nvSpPr>
          <p:cNvPr id="129" name="Body"/>
          <p:cNvSpPr txBox="1">
            <a:spLocks noGrp="1"/>
          </p:cNvSpPr>
          <p:nvPr>
            <p:ph type="body" idx="1"/>
          </p:nvPr>
        </p:nvSpPr>
        <p:spPr>
          <a:xfrm>
            <a:off x="355600" y="1727200"/>
            <a:ext cx="12293600" cy="6299200"/>
          </a:xfrm>
          <a:prstGeom prst="rect">
            <a:avLst/>
          </a:prstGeo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To predict the tagline of a movie from given text synopsis.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NLP Problem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Abstractive Summarization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Our Approach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DB20-3B45-44B1-8629-C8AAD8D5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Given 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6D2F-C1F9-47AA-A0C8-6721FCC6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Predicting Movie Tagline for any Given Movie Synopsis </a:t>
            </a:r>
            <a:endParaRPr lang="en-US" dirty="0"/>
          </a:p>
          <a:p>
            <a:r>
              <a:rPr lang="en-IN" dirty="0"/>
              <a:t>Movie Tagline are Nothing but Abstract Summary of the movie. </a:t>
            </a:r>
          </a:p>
          <a:p>
            <a:r>
              <a:rPr lang="en-IN" dirty="0"/>
              <a:t>Hence this is a Text Abstraction - NLP Problem </a:t>
            </a:r>
          </a:p>
        </p:txBody>
      </p:sp>
    </p:spTree>
    <p:extLst>
      <p:ext uri="{BB962C8B-B14F-4D97-AF65-F5344CB8AC3E}">
        <p14:creationId xmlns:p14="http://schemas.microsoft.com/office/powerpoint/2010/main" val="3568304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76D-1AFB-4389-A5D2-3A5378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349F-6D55-4F5A-BE4B-C8BE9E73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054" y="2065483"/>
            <a:ext cx="12293600" cy="6299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M</a:t>
            </a:r>
            <a:r>
              <a:rPr lang="en-US" sz="3600" dirty="0"/>
              <a:t>issing values (Either in Plot Synopsis or Movie tagline)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N</a:t>
            </a:r>
            <a:r>
              <a:rPr lang="en-US" sz="3600" dirty="0"/>
              <a:t>on UTF8 Text contents ( such as tm or copyright symbols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N</a:t>
            </a:r>
            <a:r>
              <a:rPr lang="en-US" sz="3600" dirty="0"/>
              <a:t>on English Text Contents ( Text written in regional Language fonts which are not a English char)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729693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76D-1AFB-4389-A5D2-3A5378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6FEA3-6ED3-4E78-92FA-3E1971F6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32" y="3117273"/>
            <a:ext cx="10923935" cy="48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578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76D-1AFB-4389-A5D2-3A5378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– Cont.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349F-6D55-4F5A-BE4B-C8BE9E73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2418774"/>
            <a:ext cx="12293600" cy="6299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Training Model: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Huge Volume of data to be processed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Computation complexity leads to Long hours of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Risk of Losing training data while executing training for long hours – Alternatively we used Checkpoints to save progress of the training.</a:t>
            </a:r>
          </a:p>
        </p:txBody>
      </p:sp>
    </p:spTree>
    <p:extLst>
      <p:ext uri="{BB962C8B-B14F-4D97-AF65-F5344CB8AC3E}">
        <p14:creationId xmlns:p14="http://schemas.microsoft.com/office/powerpoint/2010/main" val="21939919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76D-1AFB-4389-A5D2-3A5378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– Cont.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349F-6D55-4F5A-BE4B-C8BE9E73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920010"/>
            <a:ext cx="12293600" cy="6299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Unknown words in Data set: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There is always possibility of getting a Unknown word which is not part of word embedding matrix which we created.  </a:t>
            </a:r>
            <a:r>
              <a:rPr lang="en-IN" sz="3600" dirty="0" err="1"/>
              <a:t>i.e</a:t>
            </a:r>
            <a:r>
              <a:rPr lang="en-IN" sz="3600" dirty="0"/>
              <a:t> Out of Vocabulary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Examples : Name of Characters in the movie  like </a:t>
            </a:r>
            <a:r>
              <a:rPr lang="en-IN" sz="3600" dirty="0" err="1"/>
              <a:t>Sivagami</a:t>
            </a:r>
            <a:r>
              <a:rPr lang="en-IN" sz="3600" dirty="0"/>
              <a:t>, </a:t>
            </a:r>
            <a:r>
              <a:rPr lang="en-IN" sz="3600" dirty="0" err="1"/>
              <a:t>Baahubali</a:t>
            </a:r>
            <a:r>
              <a:rPr lang="en-IN" sz="36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0591961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76D-1AFB-4389-A5D2-3A5378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– Cont.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349F-6D55-4F5A-BE4B-C8BE9E73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920010"/>
            <a:ext cx="12293600" cy="6299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Training Model: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Huge Volume of data to be processed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Computation complexity leads to Long hours of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Risk of Losing training data while executing training for long hours – Alternatively we used Checkpoints to save progress of the training.</a:t>
            </a:r>
          </a:p>
        </p:txBody>
      </p:sp>
    </p:spTree>
    <p:extLst>
      <p:ext uri="{BB962C8B-B14F-4D97-AF65-F5344CB8AC3E}">
        <p14:creationId xmlns:p14="http://schemas.microsoft.com/office/powerpoint/2010/main" val="9793497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E9EA-2845-445F-A844-5862DEB9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13D4-B6DF-44D9-83FB-C96636917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Bi Directional – Encoder decoder LSTM </a:t>
            </a:r>
          </a:p>
          <a:p>
            <a:r>
              <a:rPr lang="en-IN" dirty="0"/>
              <a:t>TensorFlow based implementation.</a:t>
            </a:r>
          </a:p>
          <a:p>
            <a:r>
              <a:rPr lang="en-IN" dirty="0"/>
              <a:t>Batch processing of Data</a:t>
            </a:r>
          </a:p>
        </p:txBody>
      </p:sp>
    </p:spTree>
    <p:extLst>
      <p:ext uri="{BB962C8B-B14F-4D97-AF65-F5344CB8AC3E}">
        <p14:creationId xmlns:p14="http://schemas.microsoft.com/office/powerpoint/2010/main" val="25332865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911</Words>
  <Application>Microsoft Office PowerPoint</Application>
  <PresentationFormat>Custom</PresentationFormat>
  <Paragraphs>116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Light</vt:lpstr>
      <vt:lpstr>Helvetica Neue</vt:lpstr>
      <vt:lpstr>Wingdings</vt:lpstr>
      <vt:lpstr>Showroom</vt:lpstr>
      <vt:lpstr>Predict movie tagline from text synopsis</vt:lpstr>
      <vt:lpstr>Abstract </vt:lpstr>
      <vt:lpstr>Given Problem Statement</vt:lpstr>
      <vt:lpstr>Challenges</vt:lpstr>
      <vt:lpstr>Challenges</vt:lpstr>
      <vt:lpstr>Challenges – Cont.</vt:lpstr>
      <vt:lpstr>Challenges – Cont.</vt:lpstr>
      <vt:lpstr>Challenges – Cont.</vt:lpstr>
      <vt:lpstr>Implementation Details</vt:lpstr>
      <vt:lpstr>Implementation Details , Cont.</vt:lpstr>
      <vt:lpstr>Implementation Details , Cont.</vt:lpstr>
      <vt:lpstr>Demo</vt:lpstr>
      <vt:lpstr>Future works</vt:lpstr>
      <vt:lpstr>References – Part 1</vt:lpstr>
      <vt:lpstr>References – Part 2</vt:lpstr>
      <vt:lpstr>References – Part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tag line </dc:title>
  <cp:lastModifiedBy>Karthikeyan Arumugam</cp:lastModifiedBy>
  <cp:revision>24</cp:revision>
  <dcterms:modified xsi:type="dcterms:W3CDTF">2019-04-29T15:34:56Z</dcterms:modified>
</cp:coreProperties>
</file>