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8" r:id="rId13"/>
    <p:sldId id="26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8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78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992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48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7939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00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9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355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091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36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443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85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60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6/28/2024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8530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27174" y="2016505"/>
            <a:ext cx="8925051" cy="410625"/>
          </a:xfrm>
          <a:prstGeom prst="rect">
            <a:avLst/>
          </a:prstGeom>
        </p:spPr>
        <p:txBody>
          <a:bodyPr vert="horz" wrap="square" lIns="0" tIns="16510" rIns="0" bIns="0" rtlCol="0" anchor="t">
            <a:spAutoFit/>
          </a:bodyPr>
          <a:lstStyle/>
          <a:p>
            <a:pPr marL="3213735">
              <a:spcBef>
                <a:spcPts val="130"/>
              </a:spcBef>
            </a:pPr>
            <a:r>
              <a:rPr lang="en-US" spc="15" dirty="0"/>
              <a:t>    Karumuri priyanka</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2528752" y="2185621"/>
            <a:ext cx="729300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Multi-Layered Defense</a:t>
            </a:r>
            <a:r>
              <a:rPr lang="en-US" sz="2000"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sz="2000" dirty="0">
              <a:cs typeface="Calibri"/>
            </a:endParaRPr>
          </a:p>
          <a:p>
            <a:pPr marL="285750" indent="-285750">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lang="en-US" dirty="0">
                <a:ea typeface="+mn-lt"/>
                <a:cs typeface="+mn-lt"/>
              </a:rPr>
              <a:t>.</a:t>
            </a:r>
            <a:endParaRPr lang="en-US" dirty="0"/>
          </a:p>
          <a:p>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562723" cy="5047536"/>
          </a:xfrm>
          <a:prstGeom prst="rect">
            <a:avLst/>
          </a:prstGeom>
        </p:spPr>
        <p:txBody>
          <a:bodyPr vert="horz" wrap="square" lIns="0" tIns="12700" rIns="0" bIns="0" rtlCol="0" anchor="t">
            <a:spAutoFit/>
          </a:bodyPr>
          <a:lstStyle/>
          <a:p>
            <a:pPr marL="469900" indent="-457200">
              <a:spcBef>
                <a:spcPts val="100"/>
              </a:spcBef>
              <a:buAutoNum type="arabicPeriod"/>
            </a:pPr>
            <a:r>
              <a:rPr lang="en-US" sz="2000" b="1" spc="-45" dirty="0">
                <a:latin typeface="Calibri"/>
                <a:cs typeface="Trebuchet MS"/>
              </a:rPr>
              <a:t>IMPORT MODULES</a:t>
            </a:r>
            <a:r>
              <a:rPr lang="en-US" sz="2000" spc="-45" dirty="0">
                <a:latin typeface="Calibri"/>
                <a:cs typeface="Trebuchet MS"/>
              </a:rPr>
              <a:t>: Importing modules  and libraries such as </a:t>
            </a:r>
            <a:r>
              <a:rPr lang="en-US" sz="2000" spc="-45" err="1">
                <a:latin typeface="Calibri"/>
                <a:cs typeface="Trebuchet MS"/>
              </a:rPr>
              <a:t>tkinter,pynput,json</a:t>
            </a:r>
            <a:r>
              <a:rPr lang="en-US" sz="2000" spc="-45" dirty="0">
                <a:latin typeface="Calibri"/>
                <a:cs typeface="Trebuchet MS"/>
              </a:rPr>
              <a:t>.</a:t>
            </a:r>
            <a:endParaRPr lang="en-US"/>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SETTING UP LOGGING</a:t>
            </a:r>
            <a:r>
              <a:rPr lang="en-US" sz="2000" spc="-45" dirty="0">
                <a:latin typeface="Calibri"/>
                <a:cs typeface="Trebuchet MS"/>
              </a:rPr>
              <a:t>: Configure logging settings to specify the format and destination of log and </a:t>
            </a:r>
            <a:r>
              <a:rPr lang="en-US" sz="2000" spc="-45" dirty="0" err="1">
                <a:latin typeface="Calibri"/>
                <a:cs typeface="Trebuchet MS"/>
              </a:rPr>
              <a:t>json</a:t>
            </a:r>
            <a:r>
              <a:rPr lang="en-US" sz="2000" spc="-45" dirty="0">
                <a:latin typeface="Calibri"/>
                <a:cs typeface="Trebuchet MS"/>
              </a:rPr>
              <a:t> files.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DEFINING KEYLOGGER FUNCTIONS</a:t>
            </a:r>
            <a:r>
              <a:rPr lang="en-US" sz="2000" spc="-45" dirty="0">
                <a:latin typeface="Calibri"/>
                <a:cs typeface="Trebuchet MS"/>
              </a:rPr>
              <a:t>: Creating function to capture and log keystrokes.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MAIN FUNCTION</a:t>
            </a:r>
            <a:r>
              <a:rPr lang="en-US" sz="2000" spc="-45" dirty="0">
                <a:latin typeface="Calibri"/>
                <a:cs typeface="Trebuchet MS"/>
              </a:rPr>
              <a:t>: This function is used to start the keylogger and keep it run indefinitely until user stops.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TESTING</a:t>
            </a:r>
            <a:r>
              <a:rPr lang="en-US" sz="2000" spc="-45" dirty="0">
                <a:latin typeface="Calibri"/>
                <a:cs typeface="Trebuchet MS"/>
              </a:rPr>
              <a:t>: Test the keylogger whether it captures keystrokes correctly or not.</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Calibri"/>
              </a:rPr>
              <a:t>DEPLOYMENT</a:t>
            </a:r>
            <a:r>
              <a:rPr lang="en-US" sz="2000" spc="-45" dirty="0">
                <a:latin typeface="Calibri"/>
                <a:cs typeface="Calibri"/>
              </a:rPr>
              <a:t>: Deploy the keylogger on target systems if necessary under legal and ethical considerations.</a:t>
            </a:r>
            <a:endParaRPr lang="en-US" sz="2000">
              <a:latin typeface="Calibri"/>
              <a:cs typeface="Calibri"/>
            </a:endParaRPr>
          </a:p>
          <a:p>
            <a:pPr marL="12700">
              <a:spcBef>
                <a:spcPts val="100"/>
              </a:spcBef>
            </a:pP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B30-A3B8-7DB2-9857-316737E5505F}"/>
              </a:ext>
            </a:extLst>
          </p:cNvPr>
          <p:cNvSpPr>
            <a:spLocks noGrp="1"/>
          </p:cNvSpPr>
          <p:nvPr>
            <p:ph type="title"/>
          </p:nvPr>
        </p:nvSpPr>
        <p:spPr/>
        <p:txBody>
          <a:bodyPr/>
          <a:lstStyle/>
          <a:p>
            <a:r>
              <a:rPr lang="en-US" dirty="0"/>
              <a:t>Project link</a:t>
            </a:r>
            <a:endParaRPr lang="en-IN" dirty="0"/>
          </a:p>
        </p:txBody>
      </p:sp>
      <p:sp>
        <p:nvSpPr>
          <p:cNvPr id="5" name="Content Placeholder 4">
            <a:extLst>
              <a:ext uri="{FF2B5EF4-FFF2-40B4-BE49-F238E27FC236}">
                <a16:creationId xmlns:a16="http://schemas.microsoft.com/office/drawing/2014/main" id="{2FC93DF7-3CAF-A349-487F-088108B11217}"/>
              </a:ext>
            </a:extLst>
          </p:cNvPr>
          <p:cNvSpPr>
            <a:spLocks noGrp="1"/>
          </p:cNvSpPr>
          <p:nvPr>
            <p:ph idx="1"/>
          </p:nvPr>
        </p:nvSpPr>
        <p:spPr/>
        <p:txBody>
          <a:bodyPr/>
          <a:lstStyle/>
          <a:p>
            <a:pPr marL="0" indent="0">
              <a:buNone/>
            </a:pPr>
            <a:r>
              <a:rPr lang="en-IN" dirty="0"/>
              <a:t>https://github.com/karumuripriyanka03/priyanka_Cyber_Security.git</a:t>
            </a:r>
          </a:p>
        </p:txBody>
      </p:sp>
    </p:spTree>
    <p:extLst>
      <p:ext uri="{BB962C8B-B14F-4D97-AF65-F5344CB8AC3E}">
        <p14:creationId xmlns:p14="http://schemas.microsoft.com/office/powerpoint/2010/main" val="42041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620713" y="1447800"/>
            <a:ext cx="2924175" cy="32766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3721100" y="1420813"/>
            <a:ext cx="2971800" cy="33051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6858000" y="1393825"/>
            <a:ext cx="2971800" cy="3333750"/>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622300" y="4917477"/>
            <a:ext cx="9359900" cy="1722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2287188" y="2858985"/>
            <a:ext cx="72427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5601" y="24660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013E3C69-3C0E-8C6B-9DCE-42430025F1DF}"/>
              </a:ext>
            </a:extLst>
          </p:cNvPr>
          <p:cNvGraphicFramePr>
            <a:graphicFrameLocks noGrp="1"/>
          </p:cNvGraphicFramePr>
          <p:nvPr>
            <p:extLst>
              <p:ext uri="{D42A27DB-BD31-4B8C-83A1-F6EECF244321}">
                <p14:modId xmlns:p14="http://schemas.microsoft.com/office/powerpoint/2010/main" val="4205461676"/>
              </p:ext>
            </p:extLst>
          </p:nvPr>
        </p:nvGraphicFramePr>
        <p:xfrm>
          <a:off x="1676400" y="1004795"/>
          <a:ext cx="6588941" cy="5658785"/>
        </p:xfrm>
        <a:graphic>
          <a:graphicData uri="http://schemas.openxmlformats.org/drawingml/2006/table">
            <a:tbl>
              <a:tblPr firstRow="1" bandRow="1">
                <a:tableStyleId>{5940675A-B579-460E-94D1-54222C63F5DA}</a:tableStyleId>
              </a:tblPr>
              <a:tblGrid>
                <a:gridCol w="853246">
                  <a:extLst>
                    <a:ext uri="{9D8B030D-6E8A-4147-A177-3AD203B41FA5}">
                      <a16:colId xmlns:a16="http://schemas.microsoft.com/office/drawing/2014/main" val="2287391327"/>
                    </a:ext>
                  </a:extLst>
                </a:gridCol>
                <a:gridCol w="5735695">
                  <a:extLst>
                    <a:ext uri="{9D8B030D-6E8A-4147-A177-3AD203B41FA5}">
                      <a16:colId xmlns:a16="http://schemas.microsoft.com/office/drawing/2014/main" val="766735050"/>
                    </a:ext>
                  </a:extLst>
                </a:gridCol>
              </a:tblGrid>
              <a:tr h="628754">
                <a:tc>
                  <a:txBody>
                    <a:bodyPr/>
                    <a:lstStyle/>
                    <a:p>
                      <a:pPr lvl="0" algn="ctr">
                        <a:buNone/>
                      </a:pPr>
                      <a:r>
                        <a:rPr lang="en-US" sz="2400" dirty="0"/>
                        <a:t>S.NO</a:t>
                      </a:r>
                    </a:p>
                  </a:txBody>
                  <a:tcPr anchor="ctr"/>
                </a:tc>
                <a:tc>
                  <a:txBody>
                    <a:bodyPr/>
                    <a:lstStyle/>
                    <a:p>
                      <a:pPr algn="ctr"/>
                      <a:r>
                        <a:rPr lang="en-US" sz="2400" b="1" dirty="0"/>
                        <a:t>TOPICS</a:t>
                      </a:r>
                    </a:p>
                  </a:txBody>
                  <a:tcPr anchor="ctr"/>
                </a:tc>
                <a:extLst>
                  <a:ext uri="{0D108BD9-81ED-4DB2-BD59-A6C34878D82A}">
                    <a16:rowId xmlns:a16="http://schemas.microsoft.com/office/drawing/2014/main" val="341828377"/>
                  </a:ext>
                </a:extLst>
              </a:tr>
              <a:tr h="628754">
                <a:tc>
                  <a:txBody>
                    <a:bodyPr/>
                    <a:lstStyle/>
                    <a:p>
                      <a:pPr algn="ctr"/>
                      <a:r>
                        <a:rPr lang="en-US" dirty="0"/>
                        <a:t>1</a:t>
                      </a:r>
                    </a:p>
                  </a:txBody>
                  <a:tcPr anchor="ctr"/>
                </a:tc>
                <a:tc>
                  <a:txBody>
                    <a:bodyPr/>
                    <a:lstStyle/>
                    <a:p>
                      <a:pPr algn="ctr"/>
                      <a:r>
                        <a:rPr lang="en-US" dirty="0"/>
                        <a:t>INTRODUCTION TO KEYLOGGERS</a:t>
                      </a:r>
                    </a:p>
                  </a:txBody>
                  <a:tcPr anchor="ctr"/>
                </a:tc>
                <a:extLst>
                  <a:ext uri="{0D108BD9-81ED-4DB2-BD59-A6C34878D82A}">
                    <a16:rowId xmlns:a16="http://schemas.microsoft.com/office/drawing/2014/main" val="1479524251"/>
                  </a:ext>
                </a:extLst>
              </a:tr>
              <a:tr h="628754">
                <a:tc>
                  <a:txBody>
                    <a:bodyPr/>
                    <a:lstStyle/>
                    <a:p>
                      <a:pPr algn="ctr"/>
                      <a:r>
                        <a:rPr lang="en-US" dirty="0"/>
                        <a:t>2</a:t>
                      </a:r>
                    </a:p>
                  </a:txBody>
                  <a:tcPr anchor="ctr"/>
                </a:tc>
                <a:tc>
                  <a:txBody>
                    <a:bodyPr/>
                    <a:lstStyle/>
                    <a:p>
                      <a:pPr lvl="0" algn="ctr">
                        <a:buNone/>
                      </a:pPr>
                      <a:r>
                        <a:rPr lang="en-US" sz="1800" b="0" i="0" u="none" strike="noStrike" noProof="0" dirty="0">
                          <a:solidFill>
                            <a:srgbClr val="000000"/>
                          </a:solidFill>
                          <a:latin typeface="Calibri"/>
                        </a:rPr>
                        <a:t>PROBLEM STATEMENT</a:t>
                      </a:r>
                      <a:endParaRPr lang="en-US" dirty="0"/>
                    </a:p>
                  </a:txBody>
                  <a:tcPr anchor="ctr"/>
                </a:tc>
                <a:extLst>
                  <a:ext uri="{0D108BD9-81ED-4DB2-BD59-A6C34878D82A}">
                    <a16:rowId xmlns:a16="http://schemas.microsoft.com/office/drawing/2014/main" val="528747798"/>
                  </a:ext>
                </a:extLst>
              </a:tr>
              <a:tr h="628754">
                <a:tc>
                  <a:txBody>
                    <a:bodyPr/>
                    <a:lstStyle/>
                    <a:p>
                      <a:pPr algn="ctr"/>
                      <a:r>
                        <a:rPr lang="en-US" dirty="0"/>
                        <a:t>3</a:t>
                      </a:r>
                    </a:p>
                  </a:txBody>
                  <a:tcPr anchor="ctr"/>
                </a:tc>
                <a:tc>
                  <a:txBody>
                    <a:bodyPr/>
                    <a:lstStyle/>
                    <a:p>
                      <a:pPr algn="ctr"/>
                      <a:r>
                        <a:rPr lang="en-US" dirty="0"/>
                        <a:t>PROJECT OVERVIEW</a:t>
                      </a:r>
                    </a:p>
                  </a:txBody>
                  <a:tcPr anchor="ctr"/>
                </a:tc>
                <a:extLst>
                  <a:ext uri="{0D108BD9-81ED-4DB2-BD59-A6C34878D82A}">
                    <a16:rowId xmlns:a16="http://schemas.microsoft.com/office/drawing/2014/main" val="3965404519"/>
                  </a:ext>
                </a:extLst>
              </a:tr>
              <a:tr h="628754">
                <a:tc>
                  <a:txBody>
                    <a:bodyPr/>
                    <a:lstStyle/>
                    <a:p>
                      <a:pPr algn="ctr"/>
                      <a:r>
                        <a:rPr lang="en-US" dirty="0"/>
                        <a:t>4</a:t>
                      </a:r>
                    </a:p>
                  </a:txBody>
                  <a:tcPr anchor="ctr"/>
                </a:tc>
                <a:tc>
                  <a:txBody>
                    <a:bodyPr/>
                    <a:lstStyle/>
                    <a:p>
                      <a:pPr algn="ctr"/>
                      <a:r>
                        <a:rPr lang="en-US" dirty="0"/>
                        <a:t>WHO ARE THE END USERS</a:t>
                      </a:r>
                    </a:p>
                  </a:txBody>
                  <a:tcPr anchor="ctr"/>
                </a:tc>
                <a:extLst>
                  <a:ext uri="{0D108BD9-81ED-4DB2-BD59-A6C34878D82A}">
                    <a16:rowId xmlns:a16="http://schemas.microsoft.com/office/drawing/2014/main" val="2654755812"/>
                  </a:ext>
                </a:extLst>
              </a:tr>
              <a:tr h="628754">
                <a:tc>
                  <a:txBody>
                    <a:bodyPr/>
                    <a:lstStyle/>
                    <a:p>
                      <a:pPr algn="ctr"/>
                      <a:r>
                        <a:rPr lang="en-US" dirty="0"/>
                        <a:t>5</a:t>
                      </a:r>
                    </a:p>
                  </a:txBody>
                  <a:tcPr anchor="ctr"/>
                </a:tc>
                <a:tc>
                  <a:txBody>
                    <a:bodyPr/>
                    <a:lstStyle/>
                    <a:p>
                      <a:pPr algn="ctr"/>
                      <a:r>
                        <a:rPr lang="en-US" dirty="0"/>
                        <a:t>YOUR SOLUTION AND ITS VALUE PROPOSITION</a:t>
                      </a:r>
                    </a:p>
                  </a:txBody>
                  <a:tcPr anchor="ctr"/>
                </a:tc>
                <a:extLst>
                  <a:ext uri="{0D108BD9-81ED-4DB2-BD59-A6C34878D82A}">
                    <a16:rowId xmlns:a16="http://schemas.microsoft.com/office/drawing/2014/main" val="699711761"/>
                  </a:ext>
                </a:extLst>
              </a:tr>
              <a:tr h="628754">
                <a:tc>
                  <a:txBody>
                    <a:bodyPr/>
                    <a:lstStyle/>
                    <a:p>
                      <a:pPr algn="ctr"/>
                      <a:r>
                        <a:rPr lang="en-US" dirty="0"/>
                        <a:t>6</a:t>
                      </a:r>
                    </a:p>
                  </a:txBody>
                  <a:tcPr anchor="ctr"/>
                </a:tc>
                <a:tc>
                  <a:txBody>
                    <a:bodyPr/>
                    <a:lstStyle/>
                    <a:p>
                      <a:pPr algn="ctr"/>
                      <a:r>
                        <a:rPr lang="en-US" dirty="0"/>
                        <a:t>THE WOW IN YOUR SOLUTION</a:t>
                      </a:r>
                    </a:p>
                  </a:txBody>
                  <a:tcPr anchor="ctr"/>
                </a:tc>
                <a:extLst>
                  <a:ext uri="{0D108BD9-81ED-4DB2-BD59-A6C34878D82A}">
                    <a16:rowId xmlns:a16="http://schemas.microsoft.com/office/drawing/2014/main" val="3956203177"/>
                  </a:ext>
                </a:extLst>
              </a:tr>
              <a:tr h="628754">
                <a:tc>
                  <a:txBody>
                    <a:bodyPr/>
                    <a:lstStyle/>
                    <a:p>
                      <a:pPr algn="ctr"/>
                      <a:r>
                        <a:rPr lang="en-US" dirty="0"/>
                        <a:t>7</a:t>
                      </a:r>
                    </a:p>
                  </a:txBody>
                  <a:tcPr anchor="ctr"/>
                </a:tc>
                <a:tc>
                  <a:txBody>
                    <a:bodyPr/>
                    <a:lstStyle/>
                    <a:p>
                      <a:pPr algn="ctr"/>
                      <a:r>
                        <a:rPr lang="en-US" dirty="0"/>
                        <a:t>MODELLING</a:t>
                      </a:r>
                    </a:p>
                  </a:txBody>
                  <a:tcPr anchor="ctr"/>
                </a:tc>
                <a:extLst>
                  <a:ext uri="{0D108BD9-81ED-4DB2-BD59-A6C34878D82A}">
                    <a16:rowId xmlns:a16="http://schemas.microsoft.com/office/drawing/2014/main" val="608278383"/>
                  </a:ext>
                </a:extLst>
              </a:tr>
              <a:tr h="628753">
                <a:tc>
                  <a:txBody>
                    <a:bodyPr/>
                    <a:lstStyle/>
                    <a:p>
                      <a:pPr lvl="0" algn="ctr">
                        <a:buNone/>
                      </a:pPr>
                      <a:r>
                        <a:rPr lang="en-US" dirty="0"/>
                        <a:t>8</a:t>
                      </a:r>
                    </a:p>
                  </a:txBody>
                  <a:tcPr anchor="ctr"/>
                </a:tc>
                <a:tc>
                  <a:txBody>
                    <a:bodyPr/>
                    <a:lstStyle/>
                    <a:p>
                      <a:pPr lvl="0" algn="ctr">
                        <a:buNone/>
                      </a:pPr>
                      <a:r>
                        <a:rPr lang="en-US" dirty="0"/>
                        <a:t>RESULTS</a:t>
                      </a:r>
                    </a:p>
                  </a:txBody>
                  <a:tcPr anchor="ctr"/>
                </a:tc>
                <a:extLst>
                  <a:ext uri="{0D108BD9-81ED-4DB2-BD59-A6C34878D82A}">
                    <a16:rowId xmlns:a16="http://schemas.microsoft.com/office/drawing/2014/main" val="11830930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755332" y="385444"/>
            <a:ext cx="10681335" cy="430887"/>
          </a:xfrm>
        </p:spPr>
        <p:txBody>
          <a:bodyPr wrap="square" lIns="0" tIns="0" rIns="0" bIns="0" anchor="t">
            <a:spAutoFit/>
          </a:bodyPr>
          <a:lstStyle/>
          <a:p>
            <a:r>
              <a:rPr lang="en-US" sz="2800" dirty="0"/>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760226" y="804014"/>
            <a:ext cx="8795024" cy="54476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A keylogger or keystroke logger</a:t>
            </a:r>
            <a:r>
              <a:rPr lang="en-US" dirty="0">
                <a:ea typeface="+mn-lt"/>
                <a:cs typeface="+mn-lt"/>
              </a:rPr>
              <a:t>/</a:t>
            </a:r>
            <a:r>
              <a:rPr lang="en-US" b="1" dirty="0">
                <a:ea typeface="+mn-lt"/>
                <a:cs typeface="+mn-lt"/>
              </a:rPr>
              <a:t>keyboard capturing</a:t>
            </a:r>
            <a:r>
              <a:rPr lang="en-US"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endParaRPr lang="en-US" dirty="0">
              <a:cs typeface="Calibri"/>
            </a:endParaRPr>
          </a:p>
          <a:p>
            <a:r>
              <a:rPr lang="en-US" sz="2400" b="1" dirty="0"/>
              <a:t>Types of Keyloggers </a:t>
            </a:r>
            <a:endParaRPr lang="en-US" sz="2400" b="1" dirty="0">
              <a:cs typeface="Calibri"/>
            </a:endParaRPr>
          </a:p>
          <a:p>
            <a:endParaRPr lang="en-US" sz="2400" b="1" dirty="0">
              <a:ea typeface="+mn-lt"/>
              <a:cs typeface="+mn-lt"/>
            </a:endParaRPr>
          </a:p>
          <a:p>
            <a:pPr marL="342900" indent="-342900">
              <a:buFont typeface="Arial"/>
              <a:buChar char="•"/>
            </a:pPr>
            <a:r>
              <a:rPr lang="en-US" sz="2400" b="1" dirty="0">
                <a:ea typeface="+mn-lt"/>
                <a:cs typeface="+mn-lt"/>
              </a:rPr>
              <a:t>SOFTWARE KEYLOGGER</a:t>
            </a:r>
          </a:p>
          <a:p>
            <a:endParaRPr lang="en-US" sz="2400" b="1" dirty="0">
              <a:ea typeface="+mn-lt"/>
              <a:cs typeface="+mn-lt"/>
            </a:endParaRPr>
          </a:p>
          <a:p>
            <a:r>
              <a:rPr lang="en-US" dirty="0">
                <a:ea typeface="+mn-lt"/>
                <a:cs typeface="+mn-lt"/>
              </a:rPr>
              <a:t>    Software keyloggers consist of applications that have to be installed on a computer to steal keystroke data. They are the most common method hackers use to access a user’s keystrokes. </a:t>
            </a:r>
          </a:p>
          <a:p>
            <a:r>
              <a:rPr lang="en-US"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lang="en-US" dirty="0"/>
          </a:p>
          <a:p>
            <a:endParaRPr lang="en-US"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3E0-6DD5-314A-8F4B-9FD82484C6CD}"/>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C88FF495-E96F-9913-DA40-D339D6F210CA}"/>
              </a:ext>
            </a:extLst>
          </p:cNvPr>
          <p:cNvSpPr txBox="1"/>
          <p:nvPr/>
        </p:nvSpPr>
        <p:spPr>
          <a:xfrm flipH="1">
            <a:off x="824983" y="1687780"/>
            <a:ext cx="873221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ea typeface="+mn-lt"/>
                <a:cs typeface="+mn-lt"/>
              </a:rPr>
              <a:t>HARDWARE KEYLOGGERS</a:t>
            </a:r>
            <a:endParaRPr lang="en-US" dirty="0"/>
          </a:p>
          <a:p>
            <a:endParaRPr lang="en-US" sz="2400" b="1" dirty="0">
              <a:ea typeface="+mn-lt"/>
              <a:cs typeface="+mn-lt"/>
            </a:endParaRPr>
          </a:p>
          <a:p>
            <a:r>
              <a:rPr lang="en-US" dirty="0">
                <a:ea typeface="+mn-lt"/>
                <a:cs typeface="+mn-lt"/>
              </a:rPr>
              <a:t>       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dirty="0">
              <a:cs typeface="Calibri"/>
            </a:endParaRPr>
          </a:p>
          <a:p>
            <a:r>
              <a:rPr lang="en-US"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dirty="0"/>
          </a:p>
          <a:p>
            <a:pPr algn="l"/>
            <a:endParaRPr lang="en-US" dirty="0">
              <a:cs typeface="Calibri"/>
            </a:endParaRPr>
          </a:p>
        </p:txBody>
      </p:sp>
    </p:spTree>
    <p:extLst>
      <p:ext uri="{BB962C8B-B14F-4D97-AF65-F5344CB8AC3E}">
        <p14:creationId xmlns:p14="http://schemas.microsoft.com/office/powerpoint/2010/main" val="13416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32CCE16F-E384-34E7-5B4B-749ED989F92F}"/>
              </a:ext>
            </a:extLst>
          </p:cNvPr>
          <p:cNvSpPr txBox="1"/>
          <p:nvPr/>
        </p:nvSpPr>
        <p:spPr>
          <a:xfrm>
            <a:off x="837705" y="2017407"/>
            <a:ext cx="715460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lang="en-US"/>
          </a:p>
          <a:p>
            <a:endParaRPr lang="en-US" dirty="0">
              <a:cs typeface="Calibri"/>
            </a:endParaRPr>
          </a:p>
          <a:p>
            <a:pPr marL="285750" indent="-285750">
              <a:buFont typeface="Wingdings"/>
              <a:buChar char="Ø"/>
            </a:pPr>
            <a:r>
              <a:rPr lang="en-US" dirty="0">
                <a:ea typeface="+mn-lt"/>
                <a:cs typeface="+mn-lt"/>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1559F2DC-4D8D-4424-FFF7-27338DFF1DF0}"/>
              </a:ext>
            </a:extLst>
          </p:cNvPr>
          <p:cNvSpPr txBox="1"/>
          <p:nvPr/>
        </p:nvSpPr>
        <p:spPr>
          <a:xfrm>
            <a:off x="747681" y="2007066"/>
            <a:ext cx="85520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ea typeface="Calibri"/>
                <a:cs typeface="Calibri"/>
              </a:rPr>
              <a:t> A Key Logger is a tool that captures and records all user inputs with the </a:t>
            </a:r>
            <a:r>
              <a:rPr lang="en-US" dirty="0" err="1">
                <a:ea typeface="Calibri"/>
                <a:cs typeface="Calibri"/>
              </a:rPr>
              <a:t>keyboard.It</a:t>
            </a:r>
            <a:r>
              <a:rPr lang="en-US" dirty="0">
                <a:ea typeface="Calibri"/>
                <a:cs typeface="Calibri"/>
              </a:rPr>
              <a:t> means that recording every keystroke is made and buttons clicked. This information will be stored in a text </a:t>
            </a:r>
            <a:r>
              <a:rPr lang="en-US" dirty="0" err="1">
                <a:ea typeface="Calibri"/>
                <a:cs typeface="Calibri"/>
              </a:rPr>
              <a:t>file,which</a:t>
            </a:r>
            <a:r>
              <a:rPr lang="en-US" dirty="0">
                <a:ea typeface="Calibri"/>
                <a:cs typeface="Calibri"/>
              </a:rPr>
              <a:t> is a readable </a:t>
            </a:r>
            <a:r>
              <a:rPr lang="en-US" dirty="0" err="1">
                <a:ea typeface="Calibri"/>
                <a:cs typeface="Calibri"/>
              </a:rPr>
              <a:t>format.It</a:t>
            </a:r>
            <a:r>
              <a:rPr lang="en-US" dirty="0">
                <a:ea typeface="Calibri"/>
                <a:cs typeface="Calibri"/>
              </a:rPr>
              <a:t> also capable of tracking and recording the user's online activities.</a:t>
            </a:r>
            <a:endParaRPr lang="en-US"/>
          </a:p>
          <a:p>
            <a:pPr marL="285750" indent="-285750">
              <a:buFont typeface="Wingdings"/>
              <a:buChar char="§"/>
            </a:pPr>
            <a:r>
              <a:rPr lang="en-US" dirty="0">
                <a:ea typeface="Calibri"/>
                <a:cs typeface="Calibri"/>
              </a:rPr>
              <a:t>For </a:t>
            </a:r>
            <a:r>
              <a:rPr lang="en-US" dirty="0" err="1">
                <a:ea typeface="Calibri"/>
                <a:cs typeface="Calibri"/>
              </a:rPr>
              <a:t>instance,if</a:t>
            </a:r>
            <a:r>
              <a:rPr lang="en-US" dirty="0">
                <a:ea typeface="Calibri"/>
                <a:cs typeface="Calibri"/>
              </a:rPr>
              <a:t> a user opens chrome and search for a image(as like "</a:t>
            </a:r>
            <a:r>
              <a:rPr lang="en-US" b="1" dirty="0">
                <a:ea typeface="Calibri"/>
                <a:cs typeface="Calibri"/>
              </a:rPr>
              <a:t>nature images</a:t>
            </a:r>
            <a:r>
              <a:rPr lang="en-US" dirty="0">
                <a:ea typeface="Calibri"/>
                <a:cs typeface="Calibri"/>
              </a:rPr>
              <a:t>"),</a:t>
            </a:r>
          </a:p>
          <a:p>
            <a:r>
              <a:rPr lang="en-US" dirty="0">
                <a:ea typeface="Calibri"/>
                <a:cs typeface="Calibri"/>
              </a:rPr>
              <a:t>      then in the text file it will be stored as[</a:t>
            </a:r>
            <a:r>
              <a:rPr lang="en-US" b="1" dirty="0">
                <a:ea typeface="+mn-lt"/>
                <a:cs typeface="+mn-lt"/>
              </a:rPr>
              <a:t>'n''a''t''u''r''e'Key.space'</a:t>
            </a:r>
            <a:r>
              <a:rPr lang="en-US" b="1" dirty="0" err="1">
                <a:ea typeface="+mn-lt"/>
                <a:cs typeface="+mn-lt"/>
              </a:rPr>
              <a:t>i</a:t>
            </a:r>
            <a:r>
              <a:rPr lang="en-US" b="1" dirty="0">
                <a:ea typeface="+mn-lt"/>
                <a:cs typeface="+mn-lt"/>
              </a:rPr>
              <a:t>''m''a''g''e''</a:t>
            </a:r>
            <a:r>
              <a:rPr lang="en-US" b="1" dirty="0" err="1">
                <a:ea typeface="+mn-lt"/>
                <a:cs typeface="+mn-lt"/>
              </a:rPr>
              <a:t>s'Key.enter</a:t>
            </a:r>
            <a:r>
              <a:rPr lang="en-US" dirty="0">
                <a:ea typeface="Calibri"/>
                <a:cs typeface="Calibri"/>
              </a:rPr>
              <a:t>]</a:t>
            </a:r>
          </a:p>
          <a:p>
            <a:pPr marL="285750" indent="-285750">
              <a:buFont typeface="Wingdings"/>
              <a:buChar char="§"/>
            </a:pPr>
            <a:r>
              <a:rPr lang="en-US">
                <a:ea typeface="Calibri"/>
                <a:cs typeface="Calibri"/>
              </a:rPr>
              <a:t>This comprehensive data collection provides a detailed overview of user's activities.</a:t>
            </a:r>
            <a:endParaRPr lang="en-US" dirty="0">
              <a:ea typeface="Calibri"/>
              <a:cs typeface="Calibri"/>
            </a:endParaRPr>
          </a:p>
          <a:p>
            <a:pPr marL="285750" indent="-285750">
              <a:buFont typeface="Wingdings"/>
              <a:buChar char="§"/>
            </a:pPr>
            <a:r>
              <a:rPr lang="en-US" dirty="0">
                <a:ea typeface="Calibri"/>
                <a:cs typeface="Calibri"/>
              </a:rPr>
              <a:t>Make sure that use of such tools must comply with legal privacy rules and ethical guidelines.</a:t>
            </a:r>
          </a:p>
          <a:p>
            <a:pPr marL="285750" indent="-285750">
              <a:buFont typeface="Wingdings"/>
              <a:buChar char="§"/>
            </a:pPr>
            <a:r>
              <a:rPr lang="en-US" dirty="0">
                <a:ea typeface="Calibri"/>
                <a:cs typeface="Calibri"/>
              </a:rPr>
              <a:t>Unauthorized use of keyloggers can lead to severe legal consequences.</a:t>
            </a:r>
          </a:p>
          <a:p>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a16="http://schemas.microsoft.com/office/drawing/2014/main" id="{D8E89487-543D-C8A9-9560-A1AE826C719D}"/>
              </a:ext>
            </a:extLst>
          </p:cNvPr>
          <p:cNvSpPr txBox="1"/>
          <p:nvPr/>
        </p:nvSpPr>
        <p:spPr>
          <a:xfrm>
            <a:off x="559228" y="2013857"/>
            <a:ext cx="961653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dirty="0">
                <a:ea typeface="+mn-lt"/>
                <a:cs typeface="+mn-lt"/>
              </a:rPr>
              <a:t>Legitimate Security Professionals</a:t>
            </a:r>
            <a:r>
              <a:rPr lang="en-US" sz="2000" dirty="0">
                <a:ea typeface="+mn-lt"/>
                <a:cs typeface="+mn-lt"/>
              </a:rPr>
              <a:t>: Many security professionals and IT administrators may use keyloggers as a part of their job to monitor and track activities on company devices to ensure compliance, prevent data breaches, or investigate security incidents</a:t>
            </a:r>
            <a:r>
              <a:rPr lang="en-US" dirty="0">
                <a:ea typeface="+mn-lt"/>
                <a:cs typeface="+mn-lt"/>
              </a:rPr>
              <a:t>.</a:t>
            </a:r>
            <a:endParaRPr lang="en-US" dirty="0">
              <a:cs typeface="Calibri"/>
            </a:endParaRPr>
          </a:p>
          <a:p>
            <a:pPr>
              <a:buFont typeface="Arial"/>
              <a:buChar char="•"/>
            </a:pPr>
            <a:r>
              <a:rPr lang="en-US" sz="2000" b="1" dirty="0">
                <a:ea typeface="+mn-lt"/>
                <a:cs typeface="+mn-lt"/>
              </a:rPr>
              <a:t>Parents</a:t>
            </a:r>
            <a:r>
              <a:rPr lang="en-US" sz="2000" dirty="0">
                <a:ea typeface="+mn-lt"/>
                <a:cs typeface="+mn-lt"/>
              </a:rPr>
              <a:t>: Concerned parents may use keyloggers to monitor their children's online activities and ensure they are safe from online predators or engaging in appropriate behavior.</a:t>
            </a:r>
            <a:endParaRPr lang="en-US" sz="2000" dirty="0">
              <a:cs typeface="Calibri"/>
            </a:endParaRPr>
          </a:p>
          <a:p>
            <a:pPr>
              <a:buFont typeface="Arial"/>
              <a:buChar char="•"/>
            </a:pPr>
            <a:r>
              <a:rPr lang="en-US" sz="2000" b="1" dirty="0">
                <a:ea typeface="+mn-lt"/>
                <a:cs typeface="+mn-lt"/>
              </a:rPr>
              <a:t>Employers</a:t>
            </a:r>
            <a:r>
              <a:rPr lang="en-US" sz="2000" dirty="0">
                <a:ea typeface="+mn-lt"/>
                <a:cs typeface="+mn-lt"/>
              </a:rPr>
              <a:t>: Employers may use keyloggers to monitor employees computer activities to ensure they are staying productive, following company policies, or not engaging in any activities that could harm the company's reputation or security.</a:t>
            </a:r>
            <a:endParaRPr lang="en-US" sz="2000">
              <a:cs typeface="Calibri"/>
            </a:endParaRPr>
          </a:p>
          <a:p>
            <a:pPr>
              <a:buFont typeface="Arial"/>
              <a:buChar char="•"/>
            </a:pPr>
            <a:r>
              <a:rPr lang="en-US" sz="2000" b="1" dirty="0">
                <a:ea typeface="+mn-lt"/>
                <a:cs typeface="+mn-lt"/>
              </a:rPr>
              <a:t>Cybercriminals</a:t>
            </a:r>
            <a:r>
              <a:rPr lang="en-US" sz="2000" dirty="0">
                <a:ea typeface="+mn-lt"/>
                <a:cs typeface="+mn-lt"/>
              </a:rPr>
              <a:t>: Unfortunately, cybercriminals can also be end users of keyloggers, often for malicious purposes such as stealing sensitive information like login credentials, financial data, or personal information for identity theft or other nefarious activities.</a:t>
            </a:r>
            <a:endParaRPr lang="en-US" sz="2000">
              <a:cs typeface="Calibri"/>
            </a:endParaRPr>
          </a:p>
          <a:p>
            <a:pPr algn="l"/>
            <a:endParaRPr lang="en-US"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775B3FE9-A28B-DD51-CA69-11865B7ABB0D}"/>
              </a:ext>
            </a:extLst>
          </p:cNvPr>
          <p:cNvSpPr txBox="1"/>
          <p:nvPr/>
        </p:nvSpPr>
        <p:spPr>
          <a:xfrm>
            <a:off x="2655784" y="2017107"/>
            <a:ext cx="7159833" cy="4080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a:ea typeface="+mn-lt"/>
                <a:cs typeface="+mn-lt"/>
              </a:rPr>
              <a:t>Antivirus and Anti-malware Software</a:t>
            </a:r>
            <a:r>
              <a:rPr lang="en-US" sz="2000" dirty="0">
                <a:ea typeface="+mn-lt"/>
                <a:cs typeface="+mn-lt"/>
              </a:rPr>
              <a:t>: Utilizing reputable antivirus and anti-malware software can help detect and remove keyloggers and other malicious software from devices.</a:t>
            </a:r>
          </a:p>
          <a:p>
            <a:pPr marL="285750" indent="-285750">
              <a:buFont typeface="Wingdings"/>
              <a:buChar char="v"/>
            </a:pPr>
            <a:r>
              <a:rPr lang="en-US" sz="2000" b="1" dirty="0">
                <a:cs typeface="Calibri"/>
              </a:rPr>
              <a:t>Encryption</a:t>
            </a:r>
            <a:r>
              <a:rPr lang="en-US" sz="2000" dirty="0">
                <a:cs typeface="Calibri"/>
              </a:rPr>
              <a:t>: Encrypting sensitive data even at rest and in transit can prevent unauthorized access including keyloggers.</a:t>
            </a:r>
          </a:p>
          <a:p>
            <a:pPr marL="285750" indent="-285750">
              <a:buFont typeface="Wingdings"/>
              <a:buChar char="v"/>
            </a:pPr>
            <a:r>
              <a:rPr lang="en-US" sz="2000" b="1" dirty="0">
                <a:cs typeface="Calibri"/>
              </a:rPr>
              <a:t>Regular software update management</a:t>
            </a:r>
            <a:r>
              <a:rPr lang="en-US" sz="2000" dirty="0">
                <a:cs typeface="Calibri"/>
              </a:rPr>
              <a:t>: Keeping operating systems, applications and security software up-to-date with latest versions can help protect against known vulnerabilities that keyloggers may exploit.</a:t>
            </a:r>
          </a:p>
          <a:p>
            <a:pPr marL="285750" indent="-285750">
              <a:buFont typeface="Wingdings"/>
              <a:buChar char="v"/>
            </a:pPr>
            <a:r>
              <a:rPr lang="en-US" sz="2000" b="1" dirty="0">
                <a:ea typeface="+mn-lt"/>
                <a:cs typeface="+mn-lt"/>
              </a:rPr>
              <a:t>User Education and Awareness</a:t>
            </a:r>
            <a:r>
              <a:rPr lang="en-US" sz="2000" dirty="0">
                <a:ea typeface="+mn-lt"/>
                <a:cs typeface="+mn-lt"/>
              </a:rPr>
              <a:t>: Educating users about the risks of keyloggers and other security threats, as well as providing training on safe computing practices, can help prevent  installation or exposure to keyloggers.</a:t>
            </a:r>
            <a:endParaRPr lang="en-US" sz="2000" dirty="0">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181</TotalTime>
  <Words>1141</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Trebuchet MS</vt:lpstr>
      <vt:lpstr>Tw Cen MT</vt:lpstr>
      <vt:lpstr>Tw Cen MT Condensed</vt:lpstr>
      <vt:lpstr>Wingdings</vt:lpstr>
      <vt:lpstr>Wingdings 3</vt:lpstr>
      <vt:lpstr>Integral</vt:lpstr>
      <vt:lpstr>    Karumuri priyanka</vt:lpstr>
      <vt:lpstr>PROJECT TITLE</vt:lpstr>
      <vt:lpstr>AGENDA</vt:lpstr>
      <vt:lpstr>INTRODUCTION TO KEYLOGGERS</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anchuri sandhyarani</dc:creator>
  <cp:lastModifiedBy>priyankakarumuri4219@gmail.com</cp:lastModifiedBy>
  <cp:revision>448</cp:revision>
  <dcterms:created xsi:type="dcterms:W3CDTF">2024-06-03T05:48:59Z</dcterms:created>
  <dcterms:modified xsi:type="dcterms:W3CDTF">2024-06-28T10:27:56Z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