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1723ca4b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1723ca4b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1723ca4b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1723ca4b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1723ca4b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e1723ca4b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1723ca4b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e1723ca4b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e1723ca4b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e1723ca4b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1723ca4bb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e1723ca4b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1723ca4b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723ca4b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Cost of Living Analysis Project</a:t>
            </a:r>
            <a:endParaRPr/>
          </a:p>
        </p:txBody>
      </p:sp>
      <p:sp>
        <p:nvSpPr>
          <p:cNvPr id="278" name="Google Shape;278;p13"/>
          <p:cNvSpPr txBox="1"/>
          <p:nvPr>
            <p:ph idx="1" type="subTitle"/>
          </p:nvPr>
        </p:nvSpPr>
        <p:spPr>
          <a:xfrm>
            <a:off x="824000" y="42014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Karunakar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1303800" y="280950"/>
            <a:ext cx="7030500" cy="42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Cost of Living Analysis with Tableau</a:t>
            </a:r>
            <a:endParaRPr b="1" sz="2000"/>
          </a:p>
          <a:p>
            <a:pPr indent="0" lvl="0" marL="0" rtl="0" algn="l">
              <a:spcBef>
                <a:spcPts val="1200"/>
              </a:spcBef>
              <a:spcAft>
                <a:spcPts val="0"/>
              </a:spcAft>
              <a:buNone/>
            </a:pPr>
            <a:r>
              <a:t/>
            </a:r>
            <a:endParaRPr sz="1700"/>
          </a:p>
          <a:p>
            <a:pPr indent="0" lvl="0" marL="0" rtl="0" algn="l">
              <a:spcBef>
                <a:spcPts val="1200"/>
              </a:spcBef>
              <a:spcAft>
                <a:spcPts val="0"/>
              </a:spcAft>
              <a:buNone/>
            </a:pPr>
            <a:r>
              <a:rPr b="1" lang="en" sz="2000"/>
              <a:t>Introduction</a:t>
            </a:r>
            <a:endParaRPr b="1" sz="2000"/>
          </a:p>
          <a:p>
            <a:pPr indent="0" lvl="0" marL="0" rtl="0" algn="l">
              <a:spcBef>
                <a:spcPts val="1200"/>
              </a:spcBef>
              <a:spcAft>
                <a:spcPts val="0"/>
              </a:spcAft>
              <a:buNone/>
            </a:pPr>
            <a:r>
              <a:rPr lang="en" sz="1700"/>
              <a:t>This project explores economic indicators related to the cost of living in cities and countries worldwide. By utilizing Power BI or Tableau, we will analyze a dataset from Numbeo, which includes various expenses. The tasks include data cleaning, exploratory analysis, and visualization. This project aims to enhance skills in data analysis, data visualization, and interpretation of economic indicators.</a:t>
            </a:r>
            <a:endParaRPr sz="1700"/>
          </a:p>
          <a:p>
            <a:pPr indent="0" lvl="0" marL="0" rtl="0" algn="l">
              <a:spcBef>
                <a:spcPts val="1200"/>
              </a:spcBef>
              <a:spcAft>
                <a:spcPts val="12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idx="1" type="body"/>
          </p:nvPr>
        </p:nvSpPr>
        <p:spPr>
          <a:xfrm>
            <a:off x="1303800" y="280950"/>
            <a:ext cx="7030500" cy="42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What are the cities and countries with the highest and lowest costs of living?</a:t>
            </a:r>
            <a:endParaRPr sz="1700"/>
          </a:p>
          <a:p>
            <a:pPr indent="0" lvl="0" marL="0" rtl="0" algn="l">
              <a:spcBef>
                <a:spcPts val="1200"/>
              </a:spcBef>
              <a:spcAft>
                <a:spcPts val="1200"/>
              </a:spcAft>
              <a:buNone/>
            </a:pPr>
            <a:r>
              <a:t/>
            </a:r>
            <a:endParaRPr sz="1700"/>
          </a:p>
        </p:txBody>
      </p:sp>
      <p:sp>
        <p:nvSpPr>
          <p:cNvPr id="289" name="Google Shape;289;p15"/>
          <p:cNvSpPr txBox="1"/>
          <p:nvPr/>
        </p:nvSpPr>
        <p:spPr>
          <a:xfrm>
            <a:off x="1469575" y="1411950"/>
            <a:ext cx="2629500" cy="21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2"/>
                </a:solidFill>
                <a:latin typeface="Nunito"/>
                <a:ea typeface="Nunito"/>
                <a:cs typeface="Nunito"/>
                <a:sym typeface="Nunito"/>
              </a:rPr>
              <a:t>City:</a:t>
            </a:r>
            <a:endParaRPr sz="1700">
              <a:solidFill>
                <a:schemeClr val="dk2"/>
              </a:solidFill>
              <a:latin typeface="Nunito"/>
              <a:ea typeface="Nunito"/>
              <a:cs typeface="Nunito"/>
              <a:sym typeface="Nunito"/>
            </a:endParaRPr>
          </a:p>
          <a:p>
            <a:pPr indent="0" lvl="0" marL="0" rtl="0" algn="l">
              <a:lnSpc>
                <a:spcPct val="115000"/>
              </a:lnSpc>
              <a:spcBef>
                <a:spcPts val="1200"/>
              </a:spcBef>
              <a:spcAft>
                <a:spcPts val="0"/>
              </a:spcAft>
              <a:buNone/>
            </a:pPr>
            <a:r>
              <a:rPr lang="en" sz="1700">
                <a:solidFill>
                  <a:schemeClr val="dk2"/>
                </a:solidFill>
                <a:latin typeface="Nunito"/>
                <a:ea typeface="Nunito"/>
                <a:cs typeface="Nunito"/>
                <a:sym typeface="Nunito"/>
              </a:rPr>
              <a:t>Lowest : Ataq</a:t>
            </a:r>
            <a:endParaRPr sz="1700">
              <a:solidFill>
                <a:schemeClr val="dk2"/>
              </a:solidFill>
              <a:latin typeface="Nunito"/>
              <a:ea typeface="Nunito"/>
              <a:cs typeface="Nunito"/>
              <a:sym typeface="Nunito"/>
            </a:endParaRPr>
          </a:p>
          <a:p>
            <a:pPr indent="0" lvl="0" marL="0" rtl="0" algn="l">
              <a:lnSpc>
                <a:spcPct val="115000"/>
              </a:lnSpc>
              <a:spcBef>
                <a:spcPts val="1200"/>
              </a:spcBef>
              <a:spcAft>
                <a:spcPts val="1200"/>
              </a:spcAft>
              <a:buNone/>
            </a:pPr>
            <a:r>
              <a:rPr lang="en" sz="1700">
                <a:solidFill>
                  <a:schemeClr val="dk2"/>
                </a:solidFill>
                <a:latin typeface="Nunito"/>
                <a:ea typeface="Nunito"/>
                <a:cs typeface="Nunito"/>
                <a:sym typeface="Nunito"/>
              </a:rPr>
              <a:t>Highest : Honiara</a:t>
            </a:r>
            <a:endParaRPr sz="1700">
              <a:solidFill>
                <a:schemeClr val="dk2"/>
              </a:solidFill>
              <a:latin typeface="Nunito"/>
              <a:ea typeface="Nunito"/>
              <a:cs typeface="Nunito"/>
              <a:sym typeface="Nunito"/>
            </a:endParaRPr>
          </a:p>
        </p:txBody>
      </p:sp>
      <p:sp>
        <p:nvSpPr>
          <p:cNvPr id="290" name="Google Shape;290;p15"/>
          <p:cNvSpPr txBox="1"/>
          <p:nvPr/>
        </p:nvSpPr>
        <p:spPr>
          <a:xfrm>
            <a:off x="5022175" y="1498350"/>
            <a:ext cx="2629500" cy="21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2"/>
                </a:solidFill>
                <a:latin typeface="Nunito"/>
                <a:ea typeface="Nunito"/>
                <a:cs typeface="Nunito"/>
                <a:sym typeface="Nunito"/>
              </a:rPr>
              <a:t>Country:</a:t>
            </a:r>
            <a:endParaRPr sz="1700">
              <a:solidFill>
                <a:schemeClr val="dk2"/>
              </a:solidFill>
              <a:latin typeface="Nunito"/>
              <a:ea typeface="Nunito"/>
              <a:cs typeface="Nunito"/>
              <a:sym typeface="Nunito"/>
            </a:endParaRPr>
          </a:p>
          <a:p>
            <a:pPr indent="0" lvl="0" marL="0" rtl="0" algn="l">
              <a:lnSpc>
                <a:spcPct val="115000"/>
              </a:lnSpc>
              <a:spcBef>
                <a:spcPts val="1200"/>
              </a:spcBef>
              <a:spcAft>
                <a:spcPts val="0"/>
              </a:spcAft>
              <a:buNone/>
            </a:pPr>
            <a:r>
              <a:rPr lang="en" sz="1700">
                <a:solidFill>
                  <a:schemeClr val="dk2"/>
                </a:solidFill>
                <a:latin typeface="Nunito"/>
                <a:ea typeface="Nunito"/>
                <a:cs typeface="Nunito"/>
                <a:sym typeface="Nunito"/>
              </a:rPr>
              <a:t>Lowest : Comoros</a:t>
            </a:r>
            <a:endParaRPr sz="1700">
              <a:solidFill>
                <a:schemeClr val="dk2"/>
              </a:solidFill>
              <a:latin typeface="Nunito"/>
              <a:ea typeface="Nunito"/>
              <a:cs typeface="Nunito"/>
              <a:sym typeface="Nunito"/>
            </a:endParaRPr>
          </a:p>
          <a:p>
            <a:pPr indent="0" lvl="0" marL="0" rtl="0" algn="l">
              <a:lnSpc>
                <a:spcPct val="115000"/>
              </a:lnSpc>
              <a:spcBef>
                <a:spcPts val="1200"/>
              </a:spcBef>
              <a:spcAft>
                <a:spcPts val="1200"/>
              </a:spcAft>
              <a:buNone/>
            </a:pPr>
            <a:r>
              <a:rPr lang="en" sz="1700">
                <a:solidFill>
                  <a:schemeClr val="dk2"/>
                </a:solidFill>
                <a:latin typeface="Nunito"/>
                <a:ea typeface="Nunito"/>
                <a:cs typeface="Nunito"/>
                <a:sym typeface="Nunito"/>
              </a:rPr>
              <a:t>Highest : United States</a:t>
            </a:r>
            <a:endParaRPr sz="17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1" type="body"/>
          </p:nvPr>
        </p:nvSpPr>
        <p:spPr>
          <a:xfrm>
            <a:off x="1303800" y="280950"/>
            <a:ext cx="7030500" cy="42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What are the major cost components contributing to the overall cost of living in a region?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x1,x2,x4,x17-x22,x28-x33,x38,x44-x55</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idx="1" type="body"/>
          </p:nvPr>
        </p:nvSpPr>
        <p:spPr>
          <a:xfrm>
            <a:off x="1303800" y="280950"/>
            <a:ext cx="7030500" cy="42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How do factors like average salary, housing costs, and transportation expenses correlate with the cost of living?</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Housing costs have the strongest positive correlation with the total cost of living, followed by transportation costs. Average salaries also show a positive correlation, reflecting higher wages in cities with higher living expenses.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idx="1" type="body"/>
          </p:nvPr>
        </p:nvSpPr>
        <p:spPr>
          <a:xfrm>
            <a:off x="1303800" y="280950"/>
            <a:ext cx="7030500" cy="42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Are there any trends or patterns in the data that can help individuals and organizations make strategic decisions?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Yes, trends show that cities with high housing and transportation costs generally have a higher total cost of living, which can guide individuals to seek affordable housing or higher salaries. Organizations can use this data to offer competitive salaries, housing allowances, or remote work options to attract and retain talent in high-cost cities.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a:t>
            </a:r>
            <a:r>
              <a:rPr lang="en"/>
              <a:t>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0"/>
          <p:cNvSpPr txBox="1"/>
          <p:nvPr>
            <p:ph idx="1" type="body"/>
          </p:nvPr>
        </p:nvSpPr>
        <p:spPr>
          <a:xfrm>
            <a:off x="1303800" y="280950"/>
            <a:ext cx="7030500" cy="425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