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3" r:id="rId5"/>
    <p:sldId id="260" r:id="rId6"/>
    <p:sldId id="264" r:id="rId7"/>
    <p:sldId id="265" r:id="rId8"/>
    <p:sldId id="258" r:id="rId9"/>
    <p:sldId id="259" r:id="rId10"/>
    <p:sldId id="266" r:id="rId11"/>
    <p:sldId id="267" r:id="rId12"/>
    <p:sldId id="268" r:id="rId13"/>
    <p:sldId id="269" r:id="rId14"/>
    <p:sldId id="270" r:id="rId15"/>
    <p:sldId id="271" r:id="rId16"/>
    <p:sldId id="261" r:id="rId17"/>
    <p:sldId id="27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8" r:id="rId42"/>
    <p:sldId id="287" r:id="rId43"/>
    <p:sldId id="289" r:id="rId44"/>
    <p:sldId id="290" r:id="rId45"/>
    <p:sldId id="291" r:id="rId46"/>
    <p:sldId id="29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2T16:39:13.1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795 0 24575,'-11'7'0,"0"0"0,0 1 0,0 0 0,1 0 0,0 2 0,1-1 0,0 1 0,0 0 0,1 1 0,-8 12 0,-6 16 0,-30 67 0,-84 251 0,90-226 0,38-110 0,-1 0 0,-1 0 0,-1-1 0,-1-1 0,-1 0 0,0 0 0,-1-1 0,-1-1 0,-1-1 0,-20 17 0,24-23 0,1 1 0,0 0 0,1 1 0,0-1 0,1 2 0,0-1 0,1 2 0,1-1 0,0 1 0,0 0 0,2 0 0,0 0 0,0 1 0,1 0 0,1 0 0,-2 27 0,1-7 0,-2 0 0,-1 0 0,-1-1 0,-3 0 0,0-1 0,-2 0 0,-32 57 0,27-58-1365,2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2T17:48:23.5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351 1 24575,'-5'0'0,"0"1"0,-1 0 0,1 0 0,0 1 0,1-1 0,-1 1 0,0 0 0,0 0 0,1 1 0,-1-1 0,1 1 0,0 0 0,0 1 0,0-1 0,0 1 0,0-1 0,-2 5 0,-10 11 0,1 1 0,-16 28 0,18-27 0,-11 21 0,1 2 0,-17 47 0,4-7 0,35-81-78,-22 39 286,23-41-252,-1 0 0,1 0 0,-1 0 0,1 0 0,-1 0 0,0 0 0,1 0 0,-1 0 0,0 0 0,0 0 0,1 0 0,-1-1 0,0 1 0,0 0 1,0-1-1,0 1 0,0-1 0,0 1 0,0-1 0,0 1 0,0-1 0,0 0 0,0 1 0,0-1 0,-1 0 0,1 0 0,0 0 0,0 0 0,0 0 0,0 0 0,0 0 0,-1 0 0,0-1 0,-11-13-6782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2T17:48:24.2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31 24575,'4'-4'0,"1"1"0,0 0 0,-1 0 0,1 0 0,0 1 0,1-1 0,-1 1 0,0 0 0,1 1 0,-1-1 0,1 1 0,-1 0 0,1 1 0,0-1 0,7 1 0,5 1 0,0 0 0,-1 1 0,32 7 0,-10 2 0,-1 3 0,-1 1 0,0 1 0,-1 3 0,59 39 0,159 136 0,-229-174 0,132 121 133,-41-35-1631,-91-84-5328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2T18:06:55.2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24575,'3'92'0,"23"129"0,-21-199 0,1 0 0,1 0 0,13 29 0,1 5 0,54 190-1365,-64-202-5461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2T18:06:57.6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24575,'3'1'0,"0"0"0,0-1 0,-1 1 0,1 0 0,0 1 0,0-1 0,-1 0 0,1 1 0,0-1 0,-1 1 0,0 0 0,3 3 0,15 8 0,5-3 0,1-1 0,0-1 0,0-2 0,1 0 0,28 2 0,-3 0 0,26 1 0,0-4 0,128-6 0,-73-2 0,7304 0-716,-3789 6 473,-1578-3 454,-2001-4 7,135-23 0,11-1 94,409 21-312,-609 7 0,0 1 0,0 0 0,0 1 0,0 1 0,22 7 0,-33-9 0,0 1 0,-1-1 0,0 1 0,1 0 0,-1 0 0,0 0 0,0 1 0,0-1 0,0 1 0,-1 0 0,1 0 0,-1 0 0,1 0 0,-1 0 0,0 0 0,0 0 0,-1 1 0,1-1 0,-1 1 0,1-1 0,-1 1 0,0 0 0,-1 0 0,1-1 0,0 1 0,-1 7 0,-10 201 0,0-52 0,10 41-1365,0-165-5461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2T18:07:02.6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1 330 24575,'3'3'0,"1"0"0,0-1 0,-1 1 0,1-1 0,1 0 0,-1 0 0,0 0 0,0 0 0,1-1 0,-1 0 0,1 1 0,4-1 0,59 5 0,-49-6 0,550 4 0,-288-7 0,1806 3 0,-2020-4 0,0-4 0,-1-2 0,98-29 0,27-3 0,15 9 0,114-22 0,44 1 0,-15 4 0,-249 34 0,2 5 0,172 4 0,35-3 0,666-13 0,-658 26 0,-239-4 0,-32-2 0,0 3 0,0 2 0,0 2 0,-1 1 0,76 20 0,22 17 0,60 22 0,-171-54 0,0-1 0,47 7 0,17 3 0,285 84 0,-261-79 0,197 11 0,177-28 0,-298-9 0,2101 2 0,-2207-4 0,125-23 0,-102 11 0,778-69 0,-796 80 0,-1-4 0,121-28 0,8-10 0,36 3 0,-183 34 0,-14 4 59,100 4 0,-102 4-800,105-12-1,-125 3-6084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2T16:39:14.6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0 173 24575,'14'-11'0,"-1"1"0,1 0 0,1 1 0,0 1 0,0 0 0,26-9 0,26-14 0,-35 13 0,-18 10 0,1-1 0,0 2 0,0 0 0,27-8 0,-38 14 0,1 0 0,-1 0 0,1 0 0,-1 1 0,1 0 0,-1 0 0,1 0 0,-1 1 0,1-1 0,-1 1 0,1 0 0,-1 0 0,0 1 0,1-1 0,-1 1 0,0 0 0,0 0 0,0 1 0,0-1 0,-1 1 0,1 0 0,3 3 0,6 8 0,-1 0 0,-1 0 0,0 1 0,-1 0 0,9 18 0,38 87 0,-49-102 0,7 22 0,-2 0 0,16 79 0,11 39 0,-14-78-1365,-15-38-5461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0:31:18.6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1 134 24575,'52'0'0,"29"2"0,1-5 0,145-22 0,76-18 0,-204 29 0,-60 7 0,59-2 0,16 9 0,-50 2 0,0-4 0,72-10 0,-9-2 0,1 5 0,155 10 0,-104 2 0,-159-2 0,0 2 0,1 0 0,-1 1 0,-1 1 0,30 11 0,-27-8 0,1-1 0,-1-1 0,44 6 0,2-9 0,-42-3 0,1 1 0,-1 1 0,50 12 0,212 45 0,-205-45 0,-10 0 0,-34-5 0,0-2 0,58 2 0,-63-8 0,-1-1 0,1-1 0,-1-2 0,0-1 0,0-2 0,0-1 0,-1-2 0,0-1 0,36-17 0,-44 16 0,0 0 0,0 2 0,1 1 0,0 1 0,38-6 0,-15 7 0,0 3 0,53 2 0,60 4-1365,-124-3-5461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0:31:22.6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0 165 24575,'1398'0'0,"-1366"-2"0,1-1 0,-1-2 0,62-17 0,19-4 0,-36 17 0,-53 8 0,0-2 0,-1 0 0,27-8 0,-4-3 0,1 3 0,79-10 0,-49 13 0,193-13 0,1061 17 42,-730 6-1449,-538-2-5419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2T17:46:42.1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889 0 24575,'-2'13'0,"1"0"0,-1 0 0,-1 0 0,0 0 0,-1-1 0,-1 1 0,1-1 0,-9 13 0,0 4 0,-200 502 0,51-121 0,40-110-54,-195 457-1257,292-704-5515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2T17:46:43.7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0 197 24575,'7'-1'0,"0"-1"0,0 0 0,-1 0 0,1-1 0,-1 0 0,1 0 0,-1 0 0,0-1 0,0 0 0,0 0 0,-1 0 0,0-1 0,1 0 0,5-8 0,26-18 0,-13 13 0,1 2 0,1 0 0,0 2 0,1 1 0,46-15 0,-69 27 0,1 0 0,-1 1 0,0 0 0,1 0 0,-1 0 0,0 1 0,0-1 0,1 1 0,-1 0 0,0 0 0,0 1 0,0-1 0,0 1 0,0 0 0,0 0 0,-1 0 0,1 0 0,0 1 0,-1-1 0,0 1 0,0 0 0,0 0 0,0 0 0,0 1 0,3 5 0,9 11 0,-2 1 0,-1 0 0,14 30 0,-20-37 0,355 881 0,-326-795 0,42 109 0,-43-117-1365,-24-74-5461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2T17:47:27.8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806 0 24575,'-11'17'0,"-21"33"0,-20 29 0,-14 20 0,-6 8 0,-24 19 0,-7 11 0,9-1 0,9-19 0,19-17 0,21-21 0,12-19 0,12-13 0,10-9 0,0-12 0,4-9-8191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2T17:47:29.0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31 24575,'5'-4'0,"-1"1"0,1 0 0,0 0 0,0 1 0,0-1 0,0 1 0,1 0 0,-1 1 0,1-1 0,-1 1 0,11-1 0,1 0 0,0 1 0,30 2 0,-37 0 0,-1 1 0,1 0 0,-1 0 0,0 1 0,0 0 0,0 1 0,0 0 0,0 0 0,-1 1 0,15 10 0,-10-4 0,0 0 0,0 1 0,-1 1 0,-1 0 0,15 22 0,-2 3 0,-2 2 0,-1 0 0,25 74 0,-12-26-72,-12-31-359,-1 0 0,18 85 0,-34-109-6395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2T17:48:22.5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0 24575,'-3'1'0,"1"0"0,-1 0 0,1 0 0,0 0 0,-1 0 0,1 0 0,0 0 0,0 1 0,0-1 0,0 1 0,0 0 0,0-1 0,0 1 0,1 0 0,-1 0 0,0 0 0,1 1 0,0-1 0,-1 0 0,1 0 0,0 1 0,0-1 0,1 0 0,-1 1 0,0 3 0,-15 67 0,8 17 0,7 140 0,4-109 0,-1 901 0,-8-941-1365,-1-43-5461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1ADD-7C81-4FE5-B232-3CDEA2E6D19D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A9DC-9DF3-4485-B68E-A4627FA9A6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51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1ADD-7C81-4FE5-B232-3CDEA2E6D19D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A9DC-9DF3-4485-B68E-A4627FA9A6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29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1ADD-7C81-4FE5-B232-3CDEA2E6D19D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A9DC-9DF3-4485-B68E-A4627FA9A6E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3798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1ADD-7C81-4FE5-B232-3CDEA2E6D19D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A9DC-9DF3-4485-B68E-A4627FA9A6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620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1ADD-7C81-4FE5-B232-3CDEA2E6D19D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A9DC-9DF3-4485-B68E-A4627FA9A6E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9764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1ADD-7C81-4FE5-B232-3CDEA2E6D19D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A9DC-9DF3-4485-B68E-A4627FA9A6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739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1ADD-7C81-4FE5-B232-3CDEA2E6D19D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A9DC-9DF3-4485-B68E-A4627FA9A6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331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1ADD-7C81-4FE5-B232-3CDEA2E6D19D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A9DC-9DF3-4485-B68E-A4627FA9A6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07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1ADD-7C81-4FE5-B232-3CDEA2E6D19D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A9DC-9DF3-4485-B68E-A4627FA9A6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34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1ADD-7C81-4FE5-B232-3CDEA2E6D19D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A9DC-9DF3-4485-B68E-A4627FA9A6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45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1ADD-7C81-4FE5-B232-3CDEA2E6D19D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A9DC-9DF3-4485-B68E-A4627FA9A6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62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1ADD-7C81-4FE5-B232-3CDEA2E6D19D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A9DC-9DF3-4485-B68E-A4627FA9A6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94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1ADD-7C81-4FE5-B232-3CDEA2E6D19D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A9DC-9DF3-4485-B68E-A4627FA9A6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59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1ADD-7C81-4FE5-B232-3CDEA2E6D19D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A9DC-9DF3-4485-B68E-A4627FA9A6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83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1ADD-7C81-4FE5-B232-3CDEA2E6D19D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A9DC-9DF3-4485-B68E-A4627FA9A6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70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1ADD-7C81-4FE5-B232-3CDEA2E6D19D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A9DC-9DF3-4485-B68E-A4627FA9A6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29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21ADD-7C81-4FE5-B232-3CDEA2E6D19D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E8A9DC-9DF3-4485-B68E-A4627FA9A6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management" TargetMode="External"/><Relationship Id="rId2" Type="http://schemas.openxmlformats.org/officeDocument/2006/relationships/hyperlink" Target="https://en.wikipedia.org/wiki/Computer_securit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ces.ed.gov/pubs98/safetech/chapter8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customXml" Target="../ink/ink4.xml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customXml" Target="../ink/ink6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customXml" Target="../ink/ink8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customXml" Target="../ink/ink10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customXml" Target="../ink/ink13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erraform_(software)#cite_note-5" TargetMode="External"/><Relationship Id="rId3" Type="http://schemas.openxmlformats.org/officeDocument/2006/relationships/hyperlink" Target="https://en.wikipedia.org/wiki/HashiCorp" TargetMode="External"/><Relationship Id="rId7" Type="http://schemas.openxmlformats.org/officeDocument/2006/relationships/hyperlink" Target="https://en.wikipedia.org/wiki/Terraform_(software)#cite_note-4" TargetMode="External"/><Relationship Id="rId2" Type="http://schemas.openxmlformats.org/officeDocument/2006/relationships/hyperlink" Target="https://en.wikipedia.org/wiki/Infrastructure_as_co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latform_as_a_service" TargetMode="External"/><Relationship Id="rId5" Type="http://schemas.openxmlformats.org/officeDocument/2006/relationships/hyperlink" Target="https://en.wikipedia.org/wiki/Software_as_a_service" TargetMode="External"/><Relationship Id="rId10" Type="http://schemas.openxmlformats.org/officeDocument/2006/relationships/hyperlink" Target="https://en.wikipedia.org/wiki/Imperative_programming" TargetMode="External"/><Relationship Id="rId4" Type="http://schemas.openxmlformats.org/officeDocument/2006/relationships/hyperlink" Target="https://en.wikipedia.org/wiki/JSON" TargetMode="External"/><Relationship Id="rId9" Type="http://schemas.openxmlformats.org/officeDocument/2006/relationships/hyperlink" Target="https://en.wikipedia.org/wiki/Terraform_(software)#cite_note-6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E9A0-049E-6318-83D1-4DB807FB59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err="1"/>
              <a:t>Interncareer</a:t>
            </a:r>
            <a:r>
              <a:rPr lang="en-US" sz="8000" dirty="0"/>
              <a:t> 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67F06-9F04-2443-A529-46B538BB6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Devops</a:t>
            </a:r>
            <a:r>
              <a:rPr lang="en-US" sz="3200" dirty="0"/>
              <a:t> internship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35124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E1C4-11F6-1CBF-B4F4-3460DB35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DAB57-C6FF-8890-3C38-2893B110F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Identity management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</a:t>
            </a:r>
            <a:r>
              <a:rPr lang="en-US" b="1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IdM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), also known as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identity and access management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IAM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or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IdAM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), is a framework of policies and technologies to ensure that the right users (that are part of the ecosystem connected to or within an enterprise) have the appropriate access to technology resources. </a:t>
            </a:r>
            <a:r>
              <a:rPr lang="en-US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IdM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systems fall under the overarching umbrellas of 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2" tooltip="Computer security"/>
              </a:rPr>
              <a:t>IT security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 tooltip="Data management"/>
              </a:rPr>
              <a:t>data management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Identity and access management systems not only identify, authenticate, and control access for individuals who will be utilizing IT resources but also the hardware and applications employees need to access.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684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30CD-7A4A-B870-D65A-C594637B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user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0A827-4EF1-306B-4A02-7911C9127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User access enables users to assume a specific digital identity across applications, which enables access controls to be assigned and evaluated against this identity. The use of a single identity for a given user across multiple systems eases tasks for administrators and users. It simplifies access monitoring and verification and allows the organizations to minimize excessive privileges granted to one user. Ensuring </a:t>
            </a:r>
            <a:r>
              <a:rPr lang="en-US" b="1" i="0" u="none" strike="noStrike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2"/>
              </a:rPr>
              <a:t>user access security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is crucial in this process, as it involves protecting the integrity and confidentiality of user credentials and preventing unauthorized access. Implementing robust authentication mechanisms, such as multi-factor authentication (MFA), regular security audits, and strict access controls, helps safeguard user identities and sensitive data. User access can be tracked from initiation to termination of user access.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7000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D644-5F62-393F-1D7B-28BF8BA7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3.Creating IAM user: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F4071-B0CE-34C5-3C14-A968CC515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1.access to IAM </a:t>
            </a:r>
            <a:r>
              <a:rPr lang="en-US" dirty="0" err="1"/>
              <a:t>consule</a:t>
            </a:r>
            <a:endParaRPr lang="en-US" dirty="0"/>
          </a:p>
          <a:p>
            <a:r>
              <a:rPr lang="en-US" dirty="0"/>
              <a:t>Create users-&gt;name of the user-&gt;attach the required policy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639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74DF69-999C-9A9C-AE20-1B07628B4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33" y="2211264"/>
            <a:ext cx="8920529" cy="231384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C5FF085-FFC6-C0D3-D25C-6283308D50FE}"/>
              </a:ext>
            </a:extLst>
          </p:cNvPr>
          <p:cNvGrpSpPr/>
          <p:nvPr/>
        </p:nvGrpSpPr>
        <p:grpSpPr>
          <a:xfrm>
            <a:off x="8341542" y="3360840"/>
            <a:ext cx="410760" cy="583560"/>
            <a:chOff x="8341542" y="3360840"/>
            <a:chExt cx="410760" cy="58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90BD891-AE48-50E3-2B1B-E296773091AE}"/>
                    </a:ext>
                  </a:extLst>
                </p14:cNvPr>
                <p14:cNvContentPartPr/>
                <p14:nvPr/>
              </p14:nvContentPartPr>
              <p14:xfrm>
                <a:off x="8341542" y="3364440"/>
                <a:ext cx="286560" cy="579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90BD891-AE48-50E3-2B1B-E296773091A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5422" y="3358320"/>
                  <a:ext cx="298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7B1FA0E-280C-85EA-5415-7D6496677B43}"/>
                    </a:ext>
                  </a:extLst>
                </p14:cNvPr>
                <p14:cNvContentPartPr/>
                <p14:nvPr/>
              </p14:nvContentPartPr>
              <p14:xfrm>
                <a:off x="8498862" y="3360840"/>
                <a:ext cx="253440" cy="271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7B1FA0E-280C-85EA-5415-7D6496677B4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92742" y="3354720"/>
                  <a:ext cx="265680" cy="28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75327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D4FC19-7970-CCB0-EC9D-B994A85ED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53" y="1673837"/>
            <a:ext cx="9482871" cy="38377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4F488D-8C47-A862-4A07-65AC2ECAF8ED}"/>
              </a:ext>
            </a:extLst>
          </p:cNvPr>
          <p:cNvSpPr txBox="1"/>
          <p:nvPr/>
        </p:nvSpPr>
        <p:spPr>
          <a:xfrm>
            <a:off x="679938" y="410308"/>
            <a:ext cx="811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Attaching the permission: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3081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7DE99E-34D6-DB97-962E-B161C7214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23" y="1830564"/>
            <a:ext cx="8232531" cy="36302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9A9FE0-32E0-E72A-658C-B76079DFEFBC}"/>
              </a:ext>
            </a:extLst>
          </p:cNvPr>
          <p:cNvSpPr txBox="1"/>
          <p:nvPr/>
        </p:nvSpPr>
        <p:spPr>
          <a:xfrm>
            <a:off x="583223" y="772693"/>
            <a:ext cx="8593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 created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49033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146A34-495C-C876-4CE4-5A5A71AEA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80" y="1341833"/>
            <a:ext cx="8167699" cy="41743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2EB35D-D999-BF80-8577-E392DB19FEA5}"/>
                  </a:ext>
                </a:extLst>
              </p14:cNvPr>
              <p14:cNvContentPartPr/>
              <p14:nvPr/>
            </p14:nvContentPartPr>
            <p14:xfrm>
              <a:off x="7455582" y="3187320"/>
              <a:ext cx="1492560" cy="73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2EB35D-D999-BF80-8577-E392DB19FE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49462" y="3181200"/>
                <a:ext cx="15048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0850F80-AD3A-CAC6-E48B-1E2CD9C7A1A3}"/>
                  </a:ext>
                </a:extLst>
              </p14:cNvPr>
              <p14:cNvContentPartPr/>
              <p14:nvPr/>
            </p14:nvContentPartPr>
            <p14:xfrm>
              <a:off x="7361982" y="3211080"/>
              <a:ext cx="1606320" cy="59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0850F80-AD3A-CAC6-E48B-1E2CD9C7A1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55862" y="3204960"/>
                <a:ext cx="161856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84B87A4-CF8D-98BE-2234-EA9A44C475A5}"/>
              </a:ext>
            </a:extLst>
          </p:cNvPr>
          <p:cNvSpPr txBox="1"/>
          <p:nvPr/>
        </p:nvSpPr>
        <p:spPr>
          <a:xfrm>
            <a:off x="1019907" y="504089"/>
            <a:ext cx="869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Generating the access key and secret key for the provider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87242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DFC8-095B-D4E6-5E5C-7845C3EB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84031"/>
          </a:xfrm>
        </p:spPr>
        <p:txBody>
          <a:bodyPr>
            <a:normAutofit fontScale="90000"/>
          </a:bodyPr>
          <a:lstStyle/>
          <a:p>
            <a:r>
              <a:rPr lang="en-US" dirty="0"/>
              <a:t>5.Writing terraform script </a:t>
            </a:r>
            <a:br>
              <a:rPr lang="en-US" dirty="0"/>
            </a:br>
            <a:r>
              <a:rPr lang="en-US" dirty="0"/>
              <a:t>main.tf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706DF-FB1A-7F74-8047-04912C3248C6}"/>
              </a:ext>
            </a:extLst>
          </p:cNvPr>
          <p:cNvSpPr txBox="1"/>
          <p:nvPr/>
        </p:nvSpPr>
        <p:spPr>
          <a:xfrm>
            <a:off x="844062" y="1565030"/>
            <a:ext cx="657664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provider "</a:t>
            </a:r>
            <a:r>
              <a:rPr lang="en-IN" sz="1400" dirty="0" err="1"/>
              <a:t>aws</a:t>
            </a:r>
            <a:r>
              <a:rPr lang="en-IN" sz="1400" dirty="0"/>
              <a:t>" {</a:t>
            </a:r>
          </a:p>
          <a:p>
            <a:r>
              <a:rPr lang="en-IN" sz="1400" dirty="0"/>
              <a:t> </a:t>
            </a:r>
            <a:r>
              <a:rPr lang="en-IN" sz="1400" dirty="0" err="1"/>
              <a:t>access_key</a:t>
            </a:r>
            <a:r>
              <a:rPr lang="en-IN" sz="1400" dirty="0"/>
              <a:t> = "</a:t>
            </a:r>
            <a:r>
              <a:rPr lang="en-IN" sz="1400" dirty="0" err="1"/>
              <a:t>My_ACCESS_KEY</a:t>
            </a:r>
            <a:r>
              <a:rPr lang="en-IN" sz="1400" dirty="0"/>
              <a:t>"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secret_key</a:t>
            </a:r>
            <a:r>
              <a:rPr lang="en-IN" sz="1400" dirty="0"/>
              <a:t> = "MY_SECRTE_KEY"</a:t>
            </a:r>
          </a:p>
          <a:p>
            <a:r>
              <a:rPr lang="en-IN" sz="1400" dirty="0"/>
              <a:t>  region = "ap-south-1"</a:t>
            </a:r>
          </a:p>
          <a:p>
            <a:r>
              <a:rPr lang="en-IN" sz="1400" dirty="0"/>
              <a:t>}</a:t>
            </a:r>
          </a:p>
          <a:p>
            <a:endParaRPr lang="en-IN" sz="1400" dirty="0"/>
          </a:p>
          <a:p>
            <a:r>
              <a:rPr lang="en-IN" sz="1400" dirty="0"/>
              <a:t>resource "</a:t>
            </a:r>
            <a:r>
              <a:rPr lang="en-IN" sz="1400" dirty="0" err="1"/>
              <a:t>aws_vpc</a:t>
            </a:r>
            <a:r>
              <a:rPr lang="en-IN" sz="1400" dirty="0"/>
              <a:t>" "</a:t>
            </a:r>
            <a:r>
              <a:rPr lang="en-IN" sz="1400" dirty="0" err="1"/>
              <a:t>app_vpc</a:t>
            </a:r>
            <a:r>
              <a:rPr lang="en-IN" sz="1400" dirty="0"/>
              <a:t>" {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cidr_block</a:t>
            </a:r>
            <a:r>
              <a:rPr lang="en-IN" sz="1400" dirty="0"/>
              <a:t>       = "10.0.0.0/16"</a:t>
            </a:r>
          </a:p>
          <a:p>
            <a:endParaRPr lang="en-IN" sz="1400" dirty="0"/>
          </a:p>
          <a:p>
            <a:r>
              <a:rPr lang="en-IN" sz="1400" dirty="0"/>
              <a:t>  tags = {</a:t>
            </a:r>
          </a:p>
          <a:p>
            <a:r>
              <a:rPr lang="en-IN" sz="1400" dirty="0"/>
              <a:t>    Name = "</a:t>
            </a:r>
            <a:r>
              <a:rPr lang="en-IN" sz="1400" dirty="0" err="1"/>
              <a:t>app_vpc</a:t>
            </a:r>
            <a:r>
              <a:rPr lang="en-IN" sz="1400" dirty="0"/>
              <a:t>"</a:t>
            </a:r>
          </a:p>
          <a:p>
            <a:r>
              <a:rPr lang="en-IN" sz="1400" dirty="0"/>
              <a:t>  }</a:t>
            </a:r>
          </a:p>
          <a:p>
            <a:r>
              <a:rPr lang="en-IN" sz="1400" dirty="0"/>
              <a:t>}</a:t>
            </a:r>
          </a:p>
          <a:p>
            <a:endParaRPr lang="en-IN" sz="1400" dirty="0"/>
          </a:p>
          <a:p>
            <a:r>
              <a:rPr lang="en-IN" sz="1400" dirty="0"/>
              <a:t>resource "</a:t>
            </a:r>
            <a:r>
              <a:rPr lang="en-IN" sz="1400" dirty="0" err="1"/>
              <a:t>aws_internet_gateway</a:t>
            </a:r>
            <a:r>
              <a:rPr lang="en-IN" sz="1400" dirty="0"/>
              <a:t>" "</a:t>
            </a:r>
            <a:r>
              <a:rPr lang="en-IN" sz="1400" dirty="0" err="1"/>
              <a:t>igw</a:t>
            </a:r>
            <a:r>
              <a:rPr lang="en-IN" sz="1400" dirty="0"/>
              <a:t>" {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vpc_id</a:t>
            </a:r>
            <a:r>
              <a:rPr lang="en-IN" sz="1400" dirty="0"/>
              <a:t> = aws_vpc.app_vpc.id</a:t>
            </a:r>
          </a:p>
          <a:p>
            <a:endParaRPr lang="en-IN" sz="1400" dirty="0"/>
          </a:p>
          <a:p>
            <a:r>
              <a:rPr lang="en-IN" sz="1400" dirty="0"/>
              <a:t>  tags = {</a:t>
            </a:r>
          </a:p>
          <a:p>
            <a:r>
              <a:rPr lang="en-IN" sz="1400" dirty="0"/>
              <a:t>    Name = "IGW"</a:t>
            </a:r>
          </a:p>
          <a:p>
            <a:r>
              <a:rPr lang="en-IN" sz="1400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109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B05496-1490-7BB9-31B4-2AAAE0F1C49F}"/>
              </a:ext>
            </a:extLst>
          </p:cNvPr>
          <p:cNvSpPr txBox="1"/>
          <p:nvPr/>
        </p:nvSpPr>
        <p:spPr>
          <a:xfrm>
            <a:off x="975946" y="289679"/>
            <a:ext cx="610186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sz="1800" dirty="0"/>
              <a:t>resource "</a:t>
            </a:r>
            <a:r>
              <a:rPr lang="en-IN" sz="1800" dirty="0" err="1"/>
              <a:t>aws_subnet</a:t>
            </a:r>
            <a:r>
              <a:rPr lang="en-IN" sz="1800" dirty="0"/>
              <a:t>" "</a:t>
            </a:r>
            <a:r>
              <a:rPr lang="en-IN" sz="1800" dirty="0" err="1"/>
              <a:t>public_sub</a:t>
            </a:r>
            <a:r>
              <a:rPr lang="en-IN" sz="1800" dirty="0"/>
              <a:t>" {</a:t>
            </a:r>
          </a:p>
          <a:p>
            <a:r>
              <a:rPr lang="en-IN" sz="1800" dirty="0"/>
              <a:t>  </a:t>
            </a:r>
            <a:r>
              <a:rPr lang="en-IN" sz="1800" dirty="0" err="1"/>
              <a:t>vpc_id</a:t>
            </a:r>
            <a:r>
              <a:rPr lang="en-IN" sz="1800" dirty="0"/>
              <a:t>     = aws_vpc.app_vpc.id</a:t>
            </a:r>
          </a:p>
          <a:p>
            <a:r>
              <a:rPr lang="en-IN" sz="1800" dirty="0"/>
              <a:t>  </a:t>
            </a:r>
            <a:r>
              <a:rPr lang="en-IN" sz="1800" dirty="0" err="1"/>
              <a:t>cidr_block</a:t>
            </a:r>
            <a:r>
              <a:rPr lang="en-IN" sz="1800" dirty="0"/>
              <a:t> = "10.0.1.0/24"</a:t>
            </a:r>
          </a:p>
          <a:p>
            <a:r>
              <a:rPr lang="en-IN" sz="1800" dirty="0"/>
              <a:t>  </a:t>
            </a:r>
            <a:r>
              <a:rPr lang="en-IN" sz="1800" dirty="0" err="1"/>
              <a:t>availability_zone</a:t>
            </a:r>
            <a:r>
              <a:rPr lang="en-IN" sz="1800" dirty="0"/>
              <a:t> = "ap-south-1a"</a:t>
            </a:r>
          </a:p>
          <a:p>
            <a:r>
              <a:rPr lang="en-IN" sz="1800" dirty="0"/>
              <a:t>  </a:t>
            </a:r>
            <a:r>
              <a:rPr lang="en-IN" sz="1800" dirty="0" err="1"/>
              <a:t>map_public_ip_on_launch</a:t>
            </a:r>
            <a:r>
              <a:rPr lang="en-IN" sz="1800" dirty="0"/>
              <a:t> = true</a:t>
            </a:r>
          </a:p>
          <a:p>
            <a:endParaRPr lang="en-IN" sz="1800" dirty="0"/>
          </a:p>
          <a:p>
            <a:r>
              <a:rPr lang="en-IN" sz="1800" dirty="0"/>
              <a:t>  tags = {</a:t>
            </a:r>
          </a:p>
          <a:p>
            <a:r>
              <a:rPr lang="en-IN" sz="1800" dirty="0"/>
              <a:t>    Name = "public subnet"</a:t>
            </a:r>
          </a:p>
          <a:p>
            <a:r>
              <a:rPr lang="en-IN" sz="1800" dirty="0"/>
              <a:t>  }</a:t>
            </a:r>
          </a:p>
          <a:p>
            <a:r>
              <a:rPr lang="en-IN" sz="1800" dirty="0"/>
              <a:t>}</a:t>
            </a:r>
          </a:p>
          <a:p>
            <a:r>
              <a:rPr lang="en-IN" dirty="0" err="1"/>
              <a:t>esource</a:t>
            </a:r>
            <a:r>
              <a:rPr lang="en-IN" dirty="0"/>
              <a:t> "</a:t>
            </a:r>
            <a:r>
              <a:rPr lang="en-IN" dirty="0" err="1"/>
              <a:t>aws_route</a:t>
            </a:r>
            <a:r>
              <a:rPr lang="en-IN" dirty="0"/>
              <a:t>" "</a:t>
            </a:r>
            <a:r>
              <a:rPr lang="en-IN" dirty="0" err="1"/>
              <a:t>route_to_igw_default</a:t>
            </a:r>
            <a:r>
              <a:rPr lang="en-IN" dirty="0"/>
              <a:t>" {</a:t>
            </a:r>
          </a:p>
          <a:p>
            <a:r>
              <a:rPr lang="en-IN" dirty="0"/>
              <a:t>  </a:t>
            </a:r>
            <a:r>
              <a:rPr lang="en-IN" dirty="0" err="1"/>
              <a:t>route_table_id</a:t>
            </a:r>
            <a:r>
              <a:rPr lang="en-IN" dirty="0"/>
              <a:t>         = </a:t>
            </a:r>
            <a:r>
              <a:rPr lang="en-IN" dirty="0" err="1"/>
              <a:t>aws_vpc.app_vpc.default_route_table_id</a:t>
            </a:r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destination_cidr_block</a:t>
            </a:r>
            <a:r>
              <a:rPr lang="en-IN" dirty="0"/>
              <a:t> = "0.0.0.0/0"</a:t>
            </a:r>
          </a:p>
          <a:p>
            <a:r>
              <a:rPr lang="en-IN" dirty="0"/>
              <a:t>  </a:t>
            </a:r>
            <a:r>
              <a:rPr lang="en-IN" dirty="0" err="1"/>
              <a:t>gateway_id</a:t>
            </a:r>
            <a:r>
              <a:rPr lang="en-IN" dirty="0"/>
              <a:t>             = aws_internet_gateway.igw.id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456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2AF10C-0FB8-E1C6-CD92-4AC6425E3FF2}"/>
              </a:ext>
            </a:extLst>
          </p:cNvPr>
          <p:cNvSpPr txBox="1"/>
          <p:nvPr/>
        </p:nvSpPr>
        <p:spPr>
          <a:xfrm>
            <a:off x="1058008" y="747825"/>
            <a:ext cx="610186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resource "</a:t>
            </a:r>
            <a:r>
              <a:rPr lang="en-IN" dirty="0" err="1"/>
              <a:t>aws_security_group</a:t>
            </a:r>
            <a:r>
              <a:rPr lang="en-IN" dirty="0"/>
              <a:t>" "test-sg" {</a:t>
            </a:r>
          </a:p>
          <a:p>
            <a:r>
              <a:rPr lang="en-IN" dirty="0"/>
              <a:t>    name = "test-sg"</a:t>
            </a:r>
          </a:p>
          <a:p>
            <a:r>
              <a:rPr lang="en-IN" dirty="0"/>
              <a:t>    description = "Enable web traffic for the project"</a:t>
            </a:r>
          </a:p>
          <a:p>
            <a:r>
              <a:rPr lang="en-IN" dirty="0"/>
              <a:t>    </a:t>
            </a:r>
            <a:r>
              <a:rPr lang="en-IN" dirty="0" err="1"/>
              <a:t>vpc_id</a:t>
            </a:r>
            <a:r>
              <a:rPr lang="en-IN" dirty="0"/>
              <a:t> = aws_vpc.app_vpc.id</a:t>
            </a:r>
          </a:p>
          <a:p>
            <a:r>
              <a:rPr lang="en-IN" dirty="0"/>
              <a:t>  //Inbound rule</a:t>
            </a:r>
          </a:p>
          <a:p>
            <a:r>
              <a:rPr lang="en-IN" dirty="0"/>
              <a:t>  ingress {</a:t>
            </a:r>
          </a:p>
          <a:p>
            <a:r>
              <a:rPr lang="en-IN" dirty="0"/>
              <a:t>    </a:t>
            </a:r>
            <a:r>
              <a:rPr lang="en-IN" dirty="0" err="1"/>
              <a:t>from_port</a:t>
            </a:r>
            <a:r>
              <a:rPr lang="en-IN" dirty="0"/>
              <a:t>   = 22</a:t>
            </a:r>
          </a:p>
          <a:p>
            <a:r>
              <a:rPr lang="en-IN" dirty="0"/>
              <a:t>    </a:t>
            </a:r>
            <a:r>
              <a:rPr lang="en-IN" dirty="0" err="1"/>
              <a:t>to_port</a:t>
            </a:r>
            <a:r>
              <a:rPr lang="en-IN" dirty="0"/>
              <a:t>     = 22</a:t>
            </a:r>
          </a:p>
          <a:p>
            <a:r>
              <a:rPr lang="en-IN" dirty="0"/>
              <a:t>    protocol    = "</a:t>
            </a:r>
            <a:r>
              <a:rPr lang="en-IN" dirty="0" err="1"/>
              <a:t>tcp</a:t>
            </a:r>
            <a:r>
              <a:rPr lang="en-IN" dirty="0"/>
              <a:t>"</a:t>
            </a:r>
          </a:p>
          <a:p>
            <a:r>
              <a:rPr lang="en-IN" dirty="0"/>
              <a:t>    </a:t>
            </a:r>
            <a:r>
              <a:rPr lang="en-IN" dirty="0" err="1"/>
              <a:t>cidr_blocks</a:t>
            </a:r>
            <a:r>
              <a:rPr lang="en-IN" dirty="0"/>
              <a:t> = ["0.0.0.0/0"]  # Allow SSH access from anywhere</a:t>
            </a:r>
          </a:p>
          <a:p>
            <a:r>
              <a:rPr lang="en-IN" dirty="0"/>
              <a:t>  }</a:t>
            </a:r>
          </a:p>
          <a:p>
            <a:endParaRPr lang="en-IN" dirty="0"/>
          </a:p>
          <a:p>
            <a:r>
              <a:rPr lang="en-IN" dirty="0"/>
              <a:t> ingress {</a:t>
            </a:r>
          </a:p>
          <a:p>
            <a:r>
              <a:rPr lang="en-IN" dirty="0"/>
              <a:t>    </a:t>
            </a:r>
            <a:r>
              <a:rPr lang="en-IN" dirty="0" err="1"/>
              <a:t>from_port</a:t>
            </a:r>
            <a:r>
              <a:rPr lang="en-IN" dirty="0"/>
              <a:t>   = 8080  # Assuming HTTP runs on port 8080</a:t>
            </a:r>
          </a:p>
          <a:p>
            <a:r>
              <a:rPr lang="en-IN" dirty="0"/>
              <a:t>    </a:t>
            </a:r>
            <a:r>
              <a:rPr lang="en-IN" dirty="0" err="1"/>
              <a:t>to_port</a:t>
            </a:r>
            <a:r>
              <a:rPr lang="en-IN" dirty="0"/>
              <a:t>     = 8080</a:t>
            </a:r>
          </a:p>
          <a:p>
            <a:r>
              <a:rPr lang="en-IN" dirty="0"/>
              <a:t>    protocol    = "</a:t>
            </a:r>
            <a:r>
              <a:rPr lang="en-IN" dirty="0" err="1"/>
              <a:t>tcp</a:t>
            </a:r>
            <a:r>
              <a:rPr lang="en-IN" dirty="0"/>
              <a:t>"</a:t>
            </a:r>
          </a:p>
          <a:p>
            <a:r>
              <a:rPr lang="en-IN" dirty="0"/>
              <a:t>    </a:t>
            </a:r>
            <a:r>
              <a:rPr lang="en-IN" dirty="0" err="1"/>
              <a:t>cidr_blocks</a:t>
            </a:r>
            <a:r>
              <a:rPr lang="en-IN" dirty="0"/>
              <a:t> = ["0.0.0.0/0"]  # Allow HTTP access from anywhere</a:t>
            </a:r>
          </a:p>
          <a:p>
            <a:r>
              <a:rPr lang="en-IN" dirty="0"/>
              <a:t> 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42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9E40-75EB-AB0D-93E8-34340E15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E0860-784D-0765-EC35-5B33C0A26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</a:p>
          <a:p>
            <a:r>
              <a:rPr lang="en-IN" dirty="0"/>
              <a:t>System Requirements </a:t>
            </a:r>
          </a:p>
          <a:p>
            <a:r>
              <a:rPr lang="en-IN" dirty="0"/>
              <a:t>EC2 Instances </a:t>
            </a:r>
          </a:p>
          <a:p>
            <a:r>
              <a:rPr lang="en-IN" dirty="0"/>
              <a:t>Creating a IAM user</a:t>
            </a:r>
          </a:p>
          <a:p>
            <a:r>
              <a:rPr lang="en-IN" dirty="0"/>
              <a:t>Installation of terraform </a:t>
            </a:r>
          </a:p>
          <a:p>
            <a:r>
              <a:rPr lang="en-IN" dirty="0"/>
              <a:t>Writing the terraform script for the infrastructure</a:t>
            </a:r>
          </a:p>
          <a:p>
            <a:r>
              <a:rPr lang="en-IN" dirty="0"/>
              <a:t>Hosting the website</a:t>
            </a:r>
          </a:p>
          <a:p>
            <a:r>
              <a:rPr lang="en-IN" dirty="0"/>
              <a:t>Storing the data in s3</a:t>
            </a:r>
          </a:p>
          <a:p>
            <a:r>
              <a:rPr lang="en-IN" dirty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305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F0564-0500-B413-ED80-327CD45B0D06}"/>
              </a:ext>
            </a:extLst>
          </p:cNvPr>
          <p:cNvSpPr txBox="1"/>
          <p:nvPr/>
        </p:nvSpPr>
        <p:spPr>
          <a:xfrm>
            <a:off x="1503485" y="519061"/>
            <a:ext cx="610186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// Outbound rule</a:t>
            </a:r>
          </a:p>
          <a:p>
            <a:r>
              <a:rPr lang="en-IN" dirty="0"/>
              <a:t>  egress {</a:t>
            </a:r>
          </a:p>
          <a:p>
            <a:r>
              <a:rPr lang="en-IN" dirty="0"/>
              <a:t>    </a:t>
            </a:r>
            <a:r>
              <a:rPr lang="en-IN" dirty="0" err="1"/>
              <a:t>from_port</a:t>
            </a:r>
            <a:r>
              <a:rPr lang="en-IN" dirty="0"/>
              <a:t>   = 0</a:t>
            </a:r>
          </a:p>
          <a:p>
            <a:r>
              <a:rPr lang="en-IN" dirty="0"/>
              <a:t>    </a:t>
            </a:r>
            <a:r>
              <a:rPr lang="en-IN" dirty="0" err="1"/>
              <a:t>to_port</a:t>
            </a:r>
            <a:r>
              <a:rPr lang="en-IN" dirty="0"/>
              <a:t>     = 0</a:t>
            </a:r>
          </a:p>
          <a:p>
            <a:r>
              <a:rPr lang="en-IN" dirty="0"/>
              <a:t>    protocol    = "-1"</a:t>
            </a:r>
          </a:p>
          <a:p>
            <a:r>
              <a:rPr lang="en-IN" dirty="0"/>
              <a:t>    </a:t>
            </a:r>
            <a:r>
              <a:rPr lang="en-IN" dirty="0" err="1"/>
              <a:t>cidr_blocks</a:t>
            </a:r>
            <a:r>
              <a:rPr lang="en-IN" dirty="0"/>
              <a:t> = ["0.0.0.0/0"]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resource "</a:t>
            </a:r>
            <a:r>
              <a:rPr lang="en-IN" dirty="0" err="1"/>
              <a:t>aws_instance</a:t>
            </a:r>
            <a:r>
              <a:rPr lang="en-IN" dirty="0"/>
              <a:t>" "machine1"{</a:t>
            </a:r>
          </a:p>
          <a:p>
            <a:r>
              <a:rPr lang="en-IN" dirty="0"/>
              <a:t>  </a:t>
            </a:r>
            <a:r>
              <a:rPr lang="en-IN" dirty="0" err="1"/>
              <a:t>ami</a:t>
            </a:r>
            <a:r>
              <a:rPr lang="en-IN" dirty="0"/>
              <a:t> = "ami-0f58b397bc5c1f2e8"</a:t>
            </a:r>
          </a:p>
          <a:p>
            <a:r>
              <a:rPr lang="en-IN" dirty="0"/>
              <a:t>  </a:t>
            </a:r>
            <a:r>
              <a:rPr lang="en-IN" dirty="0" err="1"/>
              <a:t>instance_type</a:t>
            </a:r>
            <a:r>
              <a:rPr lang="en-IN" dirty="0"/>
              <a:t> = "t2.micro"</a:t>
            </a:r>
          </a:p>
          <a:p>
            <a:r>
              <a:rPr lang="en-IN" dirty="0"/>
              <a:t>  </a:t>
            </a:r>
            <a:r>
              <a:rPr lang="en-IN" dirty="0" err="1"/>
              <a:t>key_name</a:t>
            </a:r>
            <a:r>
              <a:rPr lang="en-IN" dirty="0"/>
              <a:t> = "</a:t>
            </a:r>
            <a:r>
              <a:rPr lang="en-IN" dirty="0" err="1"/>
              <a:t>linuxgit</a:t>
            </a:r>
            <a:r>
              <a:rPr lang="en-IN" dirty="0"/>
              <a:t>"</a:t>
            </a:r>
          </a:p>
          <a:p>
            <a:r>
              <a:rPr lang="en-IN" dirty="0"/>
              <a:t>  </a:t>
            </a:r>
            <a:r>
              <a:rPr lang="en-IN" dirty="0" err="1"/>
              <a:t>subnet_id</a:t>
            </a:r>
            <a:r>
              <a:rPr lang="en-IN" dirty="0"/>
              <a:t> = aws_subnet.public_sub.id</a:t>
            </a:r>
          </a:p>
          <a:p>
            <a:r>
              <a:rPr lang="en-IN" dirty="0"/>
              <a:t>  </a:t>
            </a:r>
            <a:r>
              <a:rPr lang="en-IN" dirty="0" err="1"/>
              <a:t>security_groups</a:t>
            </a:r>
            <a:r>
              <a:rPr lang="en-IN" dirty="0"/>
              <a:t>  = [aws_security_group.test-sg.id]</a:t>
            </a:r>
          </a:p>
          <a:p>
            <a:r>
              <a:rPr lang="en-IN" dirty="0"/>
              <a:t>  tags = {</a:t>
            </a:r>
          </a:p>
          <a:p>
            <a:r>
              <a:rPr lang="en-IN" dirty="0"/>
              <a:t>    Name = "test1"</a:t>
            </a:r>
          </a:p>
          <a:p>
            <a:r>
              <a:rPr lang="en-IN" dirty="0"/>
              <a:t>  }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9969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3E2068-E6BA-F0C2-A212-101CD0B2E7E4}"/>
              </a:ext>
            </a:extLst>
          </p:cNvPr>
          <p:cNvSpPr txBox="1"/>
          <p:nvPr/>
        </p:nvSpPr>
        <p:spPr>
          <a:xfrm>
            <a:off x="1972408" y="335845"/>
            <a:ext cx="610186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resource "aws_s3_bucket" "</a:t>
            </a:r>
            <a:r>
              <a:rPr lang="en-IN" dirty="0" err="1"/>
              <a:t>my_bucket</a:t>
            </a:r>
            <a:r>
              <a:rPr lang="en-IN" dirty="0"/>
              <a:t>" {</a:t>
            </a:r>
          </a:p>
          <a:p>
            <a:r>
              <a:rPr lang="en-IN" dirty="0"/>
              <a:t>  bucket = "my-interncareertask2"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resource "aws_s3_bucket_ownership_controls" "</a:t>
            </a:r>
            <a:r>
              <a:rPr lang="en-IN" dirty="0" err="1"/>
              <a:t>my_bucket_owner</a:t>
            </a:r>
            <a:r>
              <a:rPr lang="en-IN" dirty="0"/>
              <a:t>" {</a:t>
            </a:r>
          </a:p>
          <a:p>
            <a:r>
              <a:rPr lang="en-IN" dirty="0"/>
              <a:t>  bucket = aws_s3_bucket.my_bucket.id</a:t>
            </a:r>
          </a:p>
          <a:p>
            <a:endParaRPr lang="en-IN" dirty="0"/>
          </a:p>
          <a:p>
            <a:r>
              <a:rPr lang="en-IN" dirty="0"/>
              <a:t>  rule {</a:t>
            </a:r>
          </a:p>
          <a:p>
            <a:r>
              <a:rPr lang="en-IN" dirty="0"/>
              <a:t>    </a:t>
            </a:r>
            <a:r>
              <a:rPr lang="en-IN" dirty="0" err="1"/>
              <a:t>object_ownership</a:t>
            </a:r>
            <a:r>
              <a:rPr lang="en-IN" dirty="0"/>
              <a:t> = "</a:t>
            </a:r>
            <a:r>
              <a:rPr lang="en-IN" dirty="0" err="1"/>
              <a:t>BucketOwnerPreferred</a:t>
            </a:r>
            <a:r>
              <a:rPr lang="en-IN" dirty="0"/>
              <a:t>"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resource "aws_s3_bucket_public_access_block" "</a:t>
            </a:r>
            <a:r>
              <a:rPr lang="en-IN" dirty="0" err="1"/>
              <a:t>my_bucket_access</a:t>
            </a:r>
            <a:r>
              <a:rPr lang="en-IN" dirty="0"/>
              <a:t>" {</a:t>
            </a:r>
          </a:p>
          <a:p>
            <a:r>
              <a:rPr lang="en-IN" dirty="0"/>
              <a:t>  bucket = aws_s3_bucket.my_bucket.id</a:t>
            </a:r>
          </a:p>
          <a:p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block_public_acls</a:t>
            </a:r>
            <a:r>
              <a:rPr lang="en-IN" dirty="0"/>
              <a:t>       = false</a:t>
            </a:r>
          </a:p>
          <a:p>
            <a:r>
              <a:rPr lang="en-IN" dirty="0"/>
              <a:t>  </a:t>
            </a:r>
            <a:r>
              <a:rPr lang="en-IN" dirty="0" err="1"/>
              <a:t>block_public_policy</a:t>
            </a:r>
            <a:r>
              <a:rPr lang="en-IN" dirty="0"/>
              <a:t>     = false</a:t>
            </a:r>
          </a:p>
          <a:p>
            <a:r>
              <a:rPr lang="en-IN" dirty="0"/>
              <a:t>  </a:t>
            </a:r>
            <a:r>
              <a:rPr lang="en-IN" dirty="0" err="1"/>
              <a:t>ignore_public_acls</a:t>
            </a:r>
            <a:r>
              <a:rPr lang="en-IN" dirty="0"/>
              <a:t>      = false</a:t>
            </a:r>
          </a:p>
          <a:p>
            <a:r>
              <a:rPr lang="en-IN" dirty="0"/>
              <a:t>  </a:t>
            </a:r>
            <a:r>
              <a:rPr lang="en-IN" dirty="0" err="1"/>
              <a:t>restrict_public_buckets</a:t>
            </a:r>
            <a:r>
              <a:rPr lang="en-IN" dirty="0"/>
              <a:t> = false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2407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CC2160-1891-F972-B970-C9EF0C75D05A}"/>
              </a:ext>
            </a:extLst>
          </p:cNvPr>
          <p:cNvSpPr txBox="1"/>
          <p:nvPr/>
        </p:nvSpPr>
        <p:spPr>
          <a:xfrm>
            <a:off x="1128346" y="1000542"/>
            <a:ext cx="610186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resource "aws_s3_bucket_acl" "</a:t>
            </a:r>
            <a:r>
              <a:rPr lang="en-IN" dirty="0" err="1"/>
              <a:t>my_bucket_owner</a:t>
            </a:r>
            <a:r>
              <a:rPr lang="en-IN" dirty="0"/>
              <a:t>" {</a:t>
            </a:r>
          </a:p>
          <a:p>
            <a:r>
              <a:rPr lang="en-IN" dirty="0"/>
              <a:t>   </a:t>
            </a:r>
            <a:r>
              <a:rPr lang="en-IN" dirty="0" err="1"/>
              <a:t>depends_on</a:t>
            </a:r>
            <a:r>
              <a:rPr lang="en-IN" dirty="0"/>
              <a:t> = [</a:t>
            </a:r>
          </a:p>
          <a:p>
            <a:r>
              <a:rPr lang="en-IN" dirty="0"/>
              <a:t>    aws_s3_bucket_public_access_block.my_bucket_access,</a:t>
            </a:r>
          </a:p>
          <a:p>
            <a:r>
              <a:rPr lang="en-IN" dirty="0"/>
              <a:t>    aws_s3_bucket_ownership_controls.my_bucket_owner,</a:t>
            </a:r>
          </a:p>
          <a:p>
            <a:r>
              <a:rPr lang="en-IN" dirty="0"/>
              <a:t>    ]</a:t>
            </a:r>
          </a:p>
          <a:p>
            <a:endParaRPr lang="en-IN" dirty="0"/>
          </a:p>
          <a:p>
            <a:r>
              <a:rPr lang="en-IN" dirty="0"/>
              <a:t>  bucket = aws_s3_bucket.my_bucket.id</a:t>
            </a:r>
          </a:p>
          <a:p>
            <a:r>
              <a:rPr lang="en-IN" dirty="0"/>
              <a:t>  </a:t>
            </a:r>
            <a:r>
              <a:rPr lang="en-IN" dirty="0" err="1"/>
              <a:t>acl</a:t>
            </a:r>
            <a:r>
              <a:rPr lang="en-IN" dirty="0"/>
              <a:t>    = "public-read"    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# Attach a bucket policy to allow public read access</a:t>
            </a:r>
          </a:p>
          <a:p>
            <a:r>
              <a:rPr lang="en-IN" dirty="0"/>
              <a:t>resource "aws_s3_bucket_policy" "</a:t>
            </a:r>
            <a:r>
              <a:rPr lang="en-IN" dirty="0" err="1"/>
              <a:t>my_bucket_policy</a:t>
            </a:r>
            <a:r>
              <a:rPr lang="en-IN" dirty="0"/>
              <a:t>" {</a:t>
            </a:r>
          </a:p>
          <a:p>
            <a:r>
              <a:rPr lang="en-IN" dirty="0"/>
              <a:t>  bucket = aws_s3_bucket.my_bucket.id</a:t>
            </a:r>
          </a:p>
        </p:txBody>
      </p:sp>
    </p:spTree>
    <p:extLst>
      <p:ext uri="{BB962C8B-B14F-4D97-AF65-F5344CB8AC3E}">
        <p14:creationId xmlns:p14="http://schemas.microsoft.com/office/powerpoint/2010/main" val="2006533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C35864-FC9B-6EE4-5832-C2362861AF60}"/>
              </a:ext>
            </a:extLst>
          </p:cNvPr>
          <p:cNvSpPr txBox="1"/>
          <p:nvPr/>
        </p:nvSpPr>
        <p:spPr>
          <a:xfrm>
            <a:off x="3050931" y="474345"/>
            <a:ext cx="610186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policy = </a:t>
            </a:r>
            <a:r>
              <a:rPr lang="en-IN" dirty="0" err="1"/>
              <a:t>jsonencode</a:t>
            </a:r>
            <a:r>
              <a:rPr lang="en-IN" dirty="0"/>
              <a:t>({</a:t>
            </a:r>
          </a:p>
          <a:p>
            <a:r>
              <a:rPr lang="en-IN" dirty="0"/>
              <a:t>    Version = "2012-10-17"</a:t>
            </a:r>
          </a:p>
          <a:p>
            <a:r>
              <a:rPr lang="en-IN" dirty="0"/>
              <a:t>    Statement = [</a:t>
            </a:r>
          </a:p>
          <a:p>
            <a:r>
              <a:rPr lang="en-IN" dirty="0"/>
              <a:t>      {</a:t>
            </a:r>
          </a:p>
          <a:p>
            <a:r>
              <a:rPr lang="en-IN" dirty="0"/>
              <a:t>        Effect = "Allow"</a:t>
            </a:r>
          </a:p>
          <a:p>
            <a:r>
              <a:rPr lang="en-IN" dirty="0"/>
              <a:t>        Principal = "*"</a:t>
            </a:r>
          </a:p>
          <a:p>
            <a:r>
              <a:rPr lang="en-IN" dirty="0"/>
              <a:t>        Action = "s3:GetObject"</a:t>
            </a:r>
          </a:p>
          <a:p>
            <a:r>
              <a:rPr lang="en-IN" dirty="0"/>
              <a:t>        Resource = "${aws_s3_bucket.my_bucket.arn}/*"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 ]</a:t>
            </a:r>
          </a:p>
          <a:p>
            <a:r>
              <a:rPr lang="en-IN" dirty="0"/>
              <a:t>  })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 resource "aws_s3_object" "Index" {</a:t>
            </a:r>
          </a:p>
          <a:p>
            <a:r>
              <a:rPr lang="en-IN" dirty="0"/>
              <a:t>  bucket = aws_s3_bucket.my_bucket.id</a:t>
            </a:r>
          </a:p>
          <a:p>
            <a:r>
              <a:rPr lang="en-IN" dirty="0"/>
              <a:t>  key = "index.html"</a:t>
            </a:r>
          </a:p>
          <a:p>
            <a:r>
              <a:rPr lang="en-IN" dirty="0"/>
              <a:t>  source = "index.html"</a:t>
            </a:r>
          </a:p>
          <a:p>
            <a:r>
              <a:rPr lang="en-IN" dirty="0"/>
              <a:t>  </a:t>
            </a:r>
            <a:r>
              <a:rPr lang="en-IN" dirty="0" err="1"/>
              <a:t>acl</a:t>
            </a:r>
            <a:r>
              <a:rPr lang="en-IN" dirty="0"/>
              <a:t> = "public-read"</a:t>
            </a:r>
          </a:p>
          <a:p>
            <a:r>
              <a:rPr lang="en-IN" dirty="0"/>
              <a:t>  </a:t>
            </a:r>
            <a:r>
              <a:rPr lang="en-IN" dirty="0" err="1"/>
              <a:t>content_type</a:t>
            </a:r>
            <a:r>
              <a:rPr lang="en-IN" dirty="0"/>
              <a:t> = "text/html"</a:t>
            </a:r>
          </a:p>
          <a:p>
            <a:r>
              <a:rPr lang="en-IN" dirty="0"/>
              <a:t>   </a:t>
            </a:r>
          </a:p>
          <a:p>
            <a:r>
              <a:rPr lang="en-IN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805568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41DE83-2597-EE55-CF41-ED082CBE3AD2}"/>
              </a:ext>
            </a:extLst>
          </p:cNvPr>
          <p:cNvSpPr txBox="1"/>
          <p:nvPr/>
        </p:nvSpPr>
        <p:spPr>
          <a:xfrm>
            <a:off x="3050931" y="335846"/>
            <a:ext cx="610186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resource "aws_s3_object" "error" {</a:t>
            </a:r>
          </a:p>
          <a:p>
            <a:r>
              <a:rPr lang="en-IN" dirty="0"/>
              <a:t>  bucket = aws_s3_bucket.my_bucket.id</a:t>
            </a:r>
          </a:p>
          <a:p>
            <a:r>
              <a:rPr lang="en-IN" dirty="0"/>
              <a:t>  key = "error.html"</a:t>
            </a:r>
          </a:p>
          <a:p>
            <a:r>
              <a:rPr lang="en-IN" dirty="0"/>
              <a:t>  source = "error.html"</a:t>
            </a:r>
          </a:p>
          <a:p>
            <a:r>
              <a:rPr lang="en-IN" dirty="0"/>
              <a:t>  </a:t>
            </a:r>
            <a:r>
              <a:rPr lang="en-IN" dirty="0" err="1"/>
              <a:t>acl</a:t>
            </a:r>
            <a:r>
              <a:rPr lang="en-IN" dirty="0"/>
              <a:t> = "public-read"</a:t>
            </a:r>
          </a:p>
          <a:p>
            <a:r>
              <a:rPr lang="en-IN" dirty="0"/>
              <a:t>  </a:t>
            </a:r>
            <a:r>
              <a:rPr lang="en-IN" dirty="0" err="1"/>
              <a:t>content_type</a:t>
            </a:r>
            <a:r>
              <a:rPr lang="en-IN" dirty="0"/>
              <a:t> = "text/html"</a:t>
            </a:r>
          </a:p>
          <a:p>
            <a:r>
              <a:rPr lang="en-IN" dirty="0"/>
              <a:t>   </a:t>
            </a:r>
          </a:p>
          <a:p>
            <a:r>
              <a:rPr lang="en-IN" dirty="0"/>
              <a:t> }</a:t>
            </a:r>
          </a:p>
          <a:p>
            <a:endParaRPr lang="en-IN" dirty="0"/>
          </a:p>
          <a:p>
            <a:r>
              <a:rPr lang="en-IN" dirty="0"/>
              <a:t> resource "aws_s3_bucket_website_configuration" "website" {</a:t>
            </a:r>
          </a:p>
          <a:p>
            <a:r>
              <a:rPr lang="en-IN" dirty="0"/>
              <a:t>  bucket = aws_s3_bucket.my_bucket.id</a:t>
            </a:r>
          </a:p>
          <a:p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index_document</a:t>
            </a:r>
            <a:r>
              <a:rPr lang="en-IN" dirty="0"/>
              <a:t> {</a:t>
            </a:r>
          </a:p>
          <a:p>
            <a:r>
              <a:rPr lang="en-IN" dirty="0"/>
              <a:t>    suffix = "index.html"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 </a:t>
            </a:r>
          </a:p>
          <a:p>
            <a:r>
              <a:rPr lang="en-IN" dirty="0"/>
              <a:t>   </a:t>
            </a:r>
            <a:r>
              <a:rPr lang="en-IN" dirty="0" err="1"/>
              <a:t>error_document</a:t>
            </a:r>
            <a:r>
              <a:rPr lang="en-IN" dirty="0"/>
              <a:t> {</a:t>
            </a:r>
          </a:p>
          <a:p>
            <a:r>
              <a:rPr lang="en-IN" dirty="0"/>
              <a:t>     key = "error.html"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   </a:t>
            </a:r>
            <a:r>
              <a:rPr lang="en-IN" dirty="0" err="1"/>
              <a:t>depends_on</a:t>
            </a:r>
            <a:r>
              <a:rPr lang="en-IN" dirty="0"/>
              <a:t> = [ aws_s3_bucket_acl.my_bucket_owner ]</a:t>
            </a:r>
          </a:p>
          <a:p>
            <a:r>
              <a:rPr lang="en-IN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568015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86E080-ED08-C8E8-1E19-D98D013A0562}"/>
              </a:ext>
            </a:extLst>
          </p:cNvPr>
          <p:cNvSpPr txBox="1"/>
          <p:nvPr/>
        </p:nvSpPr>
        <p:spPr>
          <a:xfrm>
            <a:off x="389793" y="1150258"/>
            <a:ext cx="61018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Output.tf</a:t>
            </a:r>
          </a:p>
          <a:p>
            <a:endParaRPr lang="en-IN" dirty="0"/>
          </a:p>
          <a:p>
            <a:r>
              <a:rPr lang="en-IN" dirty="0"/>
              <a:t>output "</a:t>
            </a:r>
            <a:r>
              <a:rPr lang="en-IN" dirty="0" err="1"/>
              <a:t>websiteendpoint</a:t>
            </a:r>
            <a:r>
              <a:rPr lang="en-IN" dirty="0"/>
              <a:t>"{</a:t>
            </a:r>
          </a:p>
          <a:p>
            <a:r>
              <a:rPr lang="en-IN" dirty="0"/>
              <a:t>    value = aws_s3_bucket.mybucket.website_endpoint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2020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8907B7-F8AE-AEEE-91EC-045246B8A2CF}"/>
              </a:ext>
            </a:extLst>
          </p:cNvPr>
          <p:cNvSpPr txBox="1"/>
          <p:nvPr/>
        </p:nvSpPr>
        <p:spPr>
          <a:xfrm>
            <a:off x="999393" y="999201"/>
            <a:ext cx="61018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backend.tf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terraform {</a:t>
            </a:r>
          </a:p>
          <a:p>
            <a:r>
              <a:rPr lang="en-US" dirty="0"/>
              <a:t>  backend "s3" {</a:t>
            </a:r>
          </a:p>
          <a:p>
            <a:r>
              <a:rPr lang="en-US" dirty="0"/>
              <a:t>    bucket         = "my-interncareertask213"</a:t>
            </a:r>
          </a:p>
          <a:p>
            <a:r>
              <a:rPr lang="en-US" dirty="0"/>
              <a:t>    key            = "</a:t>
            </a:r>
            <a:r>
              <a:rPr lang="en-US" dirty="0" err="1"/>
              <a:t>terraform.tfstate</a:t>
            </a:r>
            <a:r>
              <a:rPr lang="en-US" dirty="0"/>
              <a:t>"</a:t>
            </a:r>
          </a:p>
          <a:p>
            <a:r>
              <a:rPr lang="en-US" dirty="0"/>
              <a:t>    region         = "ap-south-1"</a:t>
            </a:r>
          </a:p>
          <a:p>
            <a:r>
              <a:rPr lang="en-US" dirty="0"/>
              <a:t>    </a:t>
            </a:r>
            <a:r>
              <a:rPr lang="en-US" dirty="0" err="1"/>
              <a:t>access_key</a:t>
            </a:r>
            <a:r>
              <a:rPr lang="en-US" dirty="0"/>
              <a:t> = "</a:t>
            </a:r>
            <a:r>
              <a:rPr lang="en-US" dirty="0" err="1"/>
              <a:t>My_ACCESS_KEY</a:t>
            </a:r>
            <a:r>
              <a:rPr lang="en-US" dirty="0"/>
              <a:t>"</a:t>
            </a:r>
          </a:p>
          <a:p>
            <a:r>
              <a:rPr lang="en-US" dirty="0"/>
              <a:t>    </a:t>
            </a:r>
            <a:r>
              <a:rPr lang="en-US" dirty="0" err="1"/>
              <a:t>secret_key</a:t>
            </a:r>
            <a:r>
              <a:rPr lang="en-US" dirty="0"/>
              <a:t> = "MY_SECRTE_KEY"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549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7BC00B-4F02-D82D-0975-BD0A803A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728662"/>
            <a:ext cx="8531103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15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6EF981-773F-3926-1FBC-E58A07A17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43" y="2240573"/>
            <a:ext cx="8461864" cy="28752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2306D2-E67F-1FBC-F8D5-EAB2F5807D4A}"/>
              </a:ext>
            </a:extLst>
          </p:cNvPr>
          <p:cNvSpPr txBox="1"/>
          <p:nvPr/>
        </p:nvSpPr>
        <p:spPr>
          <a:xfrm>
            <a:off x="787643" y="797169"/>
            <a:ext cx="6808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 the terraform through </a:t>
            </a:r>
          </a:p>
          <a:p>
            <a:r>
              <a:rPr lang="en-US" sz="2400" dirty="0"/>
              <a:t>Terraform </a:t>
            </a:r>
            <a:r>
              <a:rPr lang="en-US" sz="2400" dirty="0" err="1"/>
              <a:t>init</a:t>
            </a:r>
            <a:r>
              <a:rPr lang="en-US" sz="2400" dirty="0"/>
              <a:t>: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14435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13DC79-985B-E75F-AE77-C0E63F007610}"/>
              </a:ext>
            </a:extLst>
          </p:cNvPr>
          <p:cNvSpPr txBox="1"/>
          <p:nvPr/>
        </p:nvSpPr>
        <p:spPr>
          <a:xfrm>
            <a:off x="902677" y="621323"/>
            <a:ext cx="8335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Make a dry run by</a:t>
            </a:r>
          </a:p>
          <a:p>
            <a:r>
              <a:rPr lang="en-US" sz="2400" dirty="0"/>
              <a:t>Terraform plan 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B9B6B-81C6-2646-E076-2E268802D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77" y="1452320"/>
            <a:ext cx="9065436" cy="444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29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6710-478B-64BB-9269-6B74A05E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4A719-FA62-2ADE-53BA-CABF64733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Implement infrastructure as code (</a:t>
            </a:r>
            <a:r>
              <a:rPr lang="en-US" sz="1800" dirty="0" err="1"/>
              <a:t>IaC</a:t>
            </a:r>
            <a:r>
              <a:rPr lang="en-US" sz="1800" dirty="0"/>
              <a:t>) using</a:t>
            </a:r>
            <a:br>
              <a:rPr lang="en-US" sz="1800" dirty="0"/>
            </a:br>
            <a:r>
              <a:rPr lang="en-US" sz="1800" dirty="0"/>
              <a:t>Terraform to provision and manage cloud</a:t>
            </a:r>
            <a:br>
              <a:rPr lang="en-US" sz="1800" dirty="0"/>
            </a:br>
            <a:r>
              <a:rPr lang="en-US" sz="1800" dirty="0"/>
              <a:t>resources for a scalable web application deployment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1978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92482A-754B-D8A4-D548-B6DFFEB65B08}"/>
              </a:ext>
            </a:extLst>
          </p:cNvPr>
          <p:cNvSpPr txBox="1"/>
          <p:nvPr/>
        </p:nvSpPr>
        <p:spPr>
          <a:xfrm>
            <a:off x="926123" y="550985"/>
            <a:ext cx="7784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Creating the resources by </a:t>
            </a:r>
          </a:p>
          <a:p>
            <a:r>
              <a:rPr lang="en-US" sz="2400" dirty="0"/>
              <a:t>terraform apply 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F8D5C-78C9-41EA-973D-C29FB8719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93" y="1519603"/>
            <a:ext cx="8315692" cy="455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81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73E48-C74D-DC5F-97E8-B420B22BC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62" y="914400"/>
            <a:ext cx="9063770" cy="470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39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19667A-1474-E427-DD96-FF83C847C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0" y="1957652"/>
            <a:ext cx="9390184" cy="29426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DF8932-7D8D-C34C-4F7E-B746FDE00A53}"/>
              </a:ext>
            </a:extLst>
          </p:cNvPr>
          <p:cNvSpPr txBox="1"/>
          <p:nvPr/>
        </p:nvSpPr>
        <p:spPr>
          <a:xfrm>
            <a:off x="785446" y="691662"/>
            <a:ext cx="8299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Ec2 instance created :</a:t>
            </a:r>
            <a:endParaRPr lang="en-IN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673F19-CB71-EA43-1FB7-681223BA7B5B}"/>
              </a:ext>
            </a:extLst>
          </p:cNvPr>
          <p:cNvGrpSpPr/>
          <p:nvPr/>
        </p:nvGrpSpPr>
        <p:grpSpPr>
          <a:xfrm>
            <a:off x="570942" y="3481440"/>
            <a:ext cx="549000" cy="794520"/>
            <a:chOff x="570942" y="3481440"/>
            <a:chExt cx="549000" cy="79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5A1BA20-3CB4-3607-269C-A1885A3BD77A}"/>
                    </a:ext>
                  </a:extLst>
                </p14:cNvPr>
                <p14:cNvContentPartPr/>
                <p14:nvPr/>
              </p14:nvContentPartPr>
              <p14:xfrm>
                <a:off x="570942" y="3481440"/>
                <a:ext cx="320040" cy="794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5A1BA20-3CB4-3607-269C-A1885A3BD77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4822" y="3475320"/>
                  <a:ext cx="33228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945AA14-CE96-C895-0692-D8F98A7CD71D}"/>
                    </a:ext>
                  </a:extLst>
                </p14:cNvPr>
                <p14:cNvContentPartPr/>
                <p14:nvPr/>
              </p14:nvContentPartPr>
              <p14:xfrm>
                <a:off x="749862" y="3504480"/>
                <a:ext cx="370080" cy="536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945AA14-CE96-C895-0692-D8F98A7CD71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3742" y="3498360"/>
                  <a:ext cx="382320" cy="548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52718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AADBDB-B4C8-F6E8-3925-A7895A37C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214562"/>
            <a:ext cx="9815146" cy="2428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3A9440-F25B-3B88-ED2F-058A68FA4617}"/>
              </a:ext>
            </a:extLst>
          </p:cNvPr>
          <p:cNvSpPr txBox="1"/>
          <p:nvPr/>
        </p:nvSpPr>
        <p:spPr>
          <a:xfrm>
            <a:off x="422031" y="876328"/>
            <a:ext cx="758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Vpc</a:t>
            </a:r>
            <a:r>
              <a:rPr lang="en-US" sz="2400" dirty="0"/>
              <a:t> created :</a:t>
            </a:r>
            <a:endParaRPr lang="en-IN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1ECD44-047F-AA00-5DB1-00F016B8BCCF}"/>
              </a:ext>
            </a:extLst>
          </p:cNvPr>
          <p:cNvGrpSpPr/>
          <p:nvPr/>
        </p:nvGrpSpPr>
        <p:grpSpPr>
          <a:xfrm>
            <a:off x="401382" y="3517440"/>
            <a:ext cx="420120" cy="502920"/>
            <a:chOff x="401382" y="3517440"/>
            <a:chExt cx="420120" cy="50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5FDF429-6897-97E0-05F9-1823450AC931}"/>
                    </a:ext>
                  </a:extLst>
                </p14:cNvPr>
                <p14:cNvContentPartPr/>
                <p14:nvPr/>
              </p14:nvContentPartPr>
              <p14:xfrm>
                <a:off x="401382" y="3575400"/>
                <a:ext cx="290160" cy="444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5FDF429-6897-97E0-05F9-1823450AC93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5262" y="3569280"/>
                  <a:ext cx="30240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39A9E2F-72ED-8135-1E9C-170A49DD4020}"/>
                    </a:ext>
                  </a:extLst>
                </p14:cNvPr>
                <p14:cNvContentPartPr/>
                <p14:nvPr/>
              </p14:nvContentPartPr>
              <p14:xfrm>
                <a:off x="609102" y="3517440"/>
                <a:ext cx="212400" cy="270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39A9E2F-72ED-8135-1E9C-170A49DD402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2982" y="3511320"/>
                  <a:ext cx="224640" cy="282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3883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35005B-28B6-34AE-6093-3B552A866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2" y="2308952"/>
            <a:ext cx="9302500" cy="32360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BC7E02-8154-BF1E-7824-0C6026FDE1D6}"/>
              </a:ext>
            </a:extLst>
          </p:cNvPr>
          <p:cNvSpPr txBox="1"/>
          <p:nvPr/>
        </p:nvSpPr>
        <p:spPr>
          <a:xfrm>
            <a:off x="890954" y="785446"/>
            <a:ext cx="5580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Subnet created :</a:t>
            </a:r>
            <a:endParaRPr lang="en-IN" sz="2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312AAD-E331-62D2-3E9F-2453154A0F5B}"/>
              </a:ext>
            </a:extLst>
          </p:cNvPr>
          <p:cNvGrpSpPr/>
          <p:nvPr/>
        </p:nvGrpSpPr>
        <p:grpSpPr>
          <a:xfrm>
            <a:off x="1350702" y="4278480"/>
            <a:ext cx="505440" cy="613440"/>
            <a:chOff x="1350702" y="4278480"/>
            <a:chExt cx="505440" cy="61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520210E-A4C1-575B-97AF-E10929DB0837}"/>
                    </a:ext>
                  </a:extLst>
                </p14:cNvPr>
                <p14:cNvContentPartPr/>
                <p14:nvPr/>
              </p14:nvContentPartPr>
              <p14:xfrm>
                <a:off x="1460142" y="4278480"/>
                <a:ext cx="28440" cy="613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520210E-A4C1-575B-97AF-E10929DB08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54022" y="4272360"/>
                  <a:ext cx="40680" cy="62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6EBA12D-F10A-6BC0-5CCB-BF49AD37345D}"/>
                    </a:ext>
                  </a:extLst>
                </p14:cNvPr>
                <p14:cNvContentPartPr/>
                <p14:nvPr/>
              </p14:nvContentPartPr>
              <p14:xfrm>
                <a:off x="1350702" y="4301880"/>
                <a:ext cx="126360" cy="172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6EBA12D-F10A-6BC0-5CCB-BF49AD37345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44582" y="4295760"/>
                  <a:ext cx="1386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DE73DA7-FA49-0C37-1CF0-932DE10C7854}"/>
                    </a:ext>
                  </a:extLst>
                </p14:cNvPr>
                <p14:cNvContentPartPr/>
                <p14:nvPr/>
              </p14:nvContentPartPr>
              <p14:xfrm>
                <a:off x="1476702" y="4302960"/>
                <a:ext cx="379440" cy="226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DE73DA7-FA49-0C37-1CF0-932DE10C78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70582" y="4296840"/>
                  <a:ext cx="391680" cy="23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458280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754F33-E13B-CDCC-60DF-94111F460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7" y="2430490"/>
            <a:ext cx="9489296" cy="27393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52F990-0AA6-52F1-18DF-2A3B60021401}"/>
              </a:ext>
            </a:extLst>
          </p:cNvPr>
          <p:cNvSpPr txBox="1"/>
          <p:nvPr/>
        </p:nvSpPr>
        <p:spPr>
          <a:xfrm>
            <a:off x="879231" y="890954"/>
            <a:ext cx="6752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Internet gateway created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65418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4E6CFE-B369-5671-779A-BD77FC23C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77" y="2420449"/>
            <a:ext cx="8382000" cy="2790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B57EF8-07A8-8D15-C5E8-81179E5CE98D}"/>
              </a:ext>
            </a:extLst>
          </p:cNvPr>
          <p:cNvSpPr txBox="1"/>
          <p:nvPr/>
        </p:nvSpPr>
        <p:spPr>
          <a:xfrm>
            <a:off x="902677" y="926123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table created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112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1C8462-C4DC-E97A-6A6C-31DC6D2C1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94" y="1699846"/>
            <a:ext cx="8776921" cy="4454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2E992E-9691-13A7-D745-AD262B3C6407}"/>
              </a:ext>
            </a:extLst>
          </p:cNvPr>
          <p:cNvSpPr txBox="1"/>
          <p:nvPr/>
        </p:nvSpPr>
        <p:spPr>
          <a:xfrm>
            <a:off x="633046" y="609600"/>
            <a:ext cx="749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S3 bucket created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95038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29DBD7-F914-2265-A141-34095C26A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28" y="1743624"/>
            <a:ext cx="8515349" cy="44232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D32AAD-519A-6704-1041-9CD282A02F1A}"/>
              </a:ext>
            </a:extLst>
          </p:cNvPr>
          <p:cNvSpPr txBox="1"/>
          <p:nvPr/>
        </p:nvSpPr>
        <p:spPr>
          <a:xfrm>
            <a:off x="597877" y="644769"/>
            <a:ext cx="7608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Object uploaded in s3: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150763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07A67E-074A-6AE1-3FD5-05FF2C1EB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37" y="2478331"/>
            <a:ext cx="7486650" cy="2581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73AA9D-F2DD-1DB3-29A8-17B6A819E291}"/>
              </a:ext>
            </a:extLst>
          </p:cNvPr>
          <p:cNvSpPr txBox="1"/>
          <p:nvPr/>
        </p:nvSpPr>
        <p:spPr>
          <a:xfrm>
            <a:off x="879231" y="1078523"/>
            <a:ext cx="681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 of the website :</a:t>
            </a:r>
            <a:endParaRPr lang="en-IN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BB57B3-4E99-B109-9D12-C322F1851B54}"/>
              </a:ext>
            </a:extLst>
          </p:cNvPr>
          <p:cNvGrpSpPr/>
          <p:nvPr/>
        </p:nvGrpSpPr>
        <p:grpSpPr>
          <a:xfrm>
            <a:off x="2133342" y="4595280"/>
            <a:ext cx="5482080" cy="376920"/>
            <a:chOff x="2133342" y="4595280"/>
            <a:chExt cx="5482080" cy="37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36E383B-6CE4-F79D-1DD7-6B019A012ABD}"/>
                    </a:ext>
                  </a:extLst>
                </p14:cNvPr>
                <p14:cNvContentPartPr/>
                <p14:nvPr/>
              </p14:nvContentPartPr>
              <p14:xfrm>
                <a:off x="2215422" y="4618680"/>
                <a:ext cx="63000" cy="279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36E383B-6CE4-F79D-1DD7-6B019A012AB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09302" y="4612560"/>
                  <a:ext cx="752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5732C28-366C-4FCA-026E-84F6FDBBBAD8}"/>
                    </a:ext>
                  </a:extLst>
                </p14:cNvPr>
                <p14:cNvContentPartPr/>
                <p14:nvPr/>
              </p14:nvContentPartPr>
              <p14:xfrm>
                <a:off x="2133342" y="4595280"/>
                <a:ext cx="5482080" cy="267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5732C28-366C-4FCA-026E-84F6FDBBBAD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27222" y="4589160"/>
                  <a:ext cx="54943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0C27D24-84F4-A98A-4D0B-2649CD21D491}"/>
                    </a:ext>
                  </a:extLst>
                </p14:cNvPr>
                <p14:cNvContentPartPr/>
                <p14:nvPr/>
              </p14:nvContentPartPr>
              <p14:xfrm>
                <a:off x="2344302" y="4840080"/>
                <a:ext cx="5231520" cy="132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0C27D24-84F4-A98A-4D0B-2649CD21D49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38182" y="4833960"/>
                  <a:ext cx="5243760" cy="144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7085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B001-AB79-58CB-0F76-4A7D01CE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313F9-871F-A840-2426-B1A106F51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118" y="217231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</a:rPr>
              <a:t>1.launch ec2 instance</a:t>
            </a:r>
          </a:p>
          <a:p>
            <a:r>
              <a:rPr lang="en-IN" dirty="0"/>
              <a:t>Login to AWS Console </a:t>
            </a:r>
          </a:p>
          <a:p>
            <a:r>
              <a:rPr lang="en-IN" dirty="0"/>
              <a:t>Navigate to EC2.</a:t>
            </a:r>
          </a:p>
          <a:p>
            <a:r>
              <a:rPr lang="en-IN" dirty="0"/>
              <a:t>Click "Launch Instance." </a:t>
            </a:r>
          </a:p>
          <a:p>
            <a:r>
              <a:rPr lang="en-IN" dirty="0"/>
              <a:t>Choose the "t2.micro" instance type. </a:t>
            </a:r>
          </a:p>
          <a:p>
            <a:r>
              <a:rPr lang="en-IN" dirty="0"/>
              <a:t>Configure other settings (VPC, security groups, key pair, etc.).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3912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FA1C1E-7344-E344-84D6-C31017823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77" y="1635368"/>
            <a:ext cx="6775861" cy="5058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5033AA-E7DF-69DD-578C-58D5C23EF636}"/>
              </a:ext>
            </a:extLst>
          </p:cNvPr>
          <p:cNvSpPr txBox="1"/>
          <p:nvPr/>
        </p:nvSpPr>
        <p:spPr>
          <a:xfrm>
            <a:off x="797169" y="668216"/>
            <a:ext cx="8921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website hosted: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96856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A74F-72B9-31AE-42A4-9B03DBEE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in s3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2B719-0BD5-E187-962F-E605FA31D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the s3 bucket</a:t>
            </a:r>
          </a:p>
          <a:p>
            <a:r>
              <a:rPr lang="en-US" dirty="0"/>
              <a:t>Wrote the backen.tf file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716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191CE6-6E55-4503-B6B5-E140D07E4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71" y="1809017"/>
            <a:ext cx="8134350" cy="4248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E88C49-6205-4691-F738-6D07420D2A47}"/>
              </a:ext>
            </a:extLst>
          </p:cNvPr>
          <p:cNvSpPr txBox="1"/>
          <p:nvPr/>
        </p:nvSpPr>
        <p:spPr>
          <a:xfrm>
            <a:off x="750277" y="762000"/>
            <a:ext cx="900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files copied to the s3 I created manually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6394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4EF356-09FA-BE10-EA82-536AE890A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30" y="1993374"/>
            <a:ext cx="8567029" cy="314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582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CEAAC3-9844-4BD6-FBF3-FB9060647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31" y="1284180"/>
            <a:ext cx="8757765" cy="428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792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8AA027-25E1-165A-3BB8-6F39BF85C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1" y="1256449"/>
            <a:ext cx="8358554" cy="434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942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A9B9-DF04-C2F2-8260-F9015972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2B4E6-CD2F-3FEB-95AA-DFA463A50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Hence the Ec2 instance ,networking components and s3 was created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173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D2D703-745E-78C1-0B6F-DF0FACD2F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16" y="1430888"/>
            <a:ext cx="9108831" cy="43368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214E14-70A6-BF4F-7C6E-0449028761BA}"/>
              </a:ext>
            </a:extLst>
          </p:cNvPr>
          <p:cNvSpPr txBox="1"/>
          <p:nvPr/>
        </p:nvSpPr>
        <p:spPr>
          <a:xfrm>
            <a:off x="1031631" y="562708"/>
            <a:ext cx="678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the ec2 instance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597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7BD0-423A-78E5-8B70-441F6DD8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C5651-B8EC-F05C-0223-D0FC03505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Terraform</a:t>
            </a:r>
            <a:r>
              <a:rPr lang="en-IN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is an </a:t>
            </a:r>
            <a:r>
              <a:rPr lang="en-IN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2" tooltip="Infrastructure as code"/>
              </a:rPr>
              <a:t>infrastructure-as-code</a:t>
            </a:r>
            <a:r>
              <a:rPr lang="en-IN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software tool created by </a:t>
            </a:r>
            <a:r>
              <a:rPr lang="en-IN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 tooltip="HashiCorp"/>
              </a:rPr>
              <a:t>HashiCorp</a:t>
            </a:r>
            <a:r>
              <a:rPr lang="en-IN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Users define and provide data </a:t>
            </a:r>
            <a:r>
              <a:rPr lang="en-IN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center</a:t>
            </a:r>
            <a:r>
              <a:rPr lang="en-IN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infrastructure using a declarative configuration language known as </a:t>
            </a:r>
            <a:r>
              <a:rPr lang="en-IN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HashiCorp</a:t>
            </a:r>
            <a:r>
              <a:rPr lang="en-IN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Configuration Language (HCL), or optionally </a:t>
            </a:r>
            <a:r>
              <a:rPr lang="en-IN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4" tooltip="JSON"/>
              </a:rPr>
              <a:t>JSON</a:t>
            </a:r>
            <a:r>
              <a:rPr lang="en-IN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Terraform manages external resources (such as public cloud infrastructure, private cloud infrastructure, network appliances, 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5" tooltip="Software as a service"/>
              </a:rPr>
              <a:t>software as a service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and 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6" tooltip="Platform as a service"/>
              </a:rPr>
              <a:t>platform as a service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 with "providers". </a:t>
            </a:r>
            <a:r>
              <a:rPr lang="en-US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HashiCorp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maintains an extensive list of official providers, and can also integrate with community-developed providers.</a:t>
            </a:r>
            <a:r>
              <a:rPr lang="en-US" b="0" i="0" u="none" strike="noStrike" baseline="3000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7"/>
              </a:rPr>
              <a:t>[4]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Users can interact with Terraform providers by declaring resources</a:t>
            </a:r>
            <a:r>
              <a:rPr lang="en-US" b="0" i="0" u="none" strike="noStrike" baseline="3000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8"/>
              </a:rPr>
              <a:t>[5]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or by calling data sources.</a:t>
            </a:r>
            <a:r>
              <a:rPr lang="en-US" b="0" i="0" u="none" strike="noStrike" baseline="3000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9"/>
              </a:rPr>
              <a:t>[6]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Rather than using 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10" tooltip="Imperative programming"/>
              </a:rPr>
              <a:t>imperative commands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to provision resources, Terraform uses declarative configuration to describe the desired final state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97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ABCF-A477-A10A-D1F7-5563F26C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2.Installation of terraform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A8ECA-1F35-85DF-E171-9E63477D5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931208"/>
          </a:xfrm>
        </p:spPr>
        <p:txBody>
          <a:bodyPr/>
          <a:lstStyle/>
          <a:p>
            <a:r>
              <a:rPr lang="en-IN" dirty="0" err="1"/>
              <a:t>sudo</a:t>
            </a:r>
            <a:r>
              <a:rPr lang="en-IN" dirty="0"/>
              <a:t> curl -</a:t>
            </a:r>
            <a:r>
              <a:rPr lang="en-IN" dirty="0" err="1"/>
              <a:t>fsSL</a:t>
            </a:r>
            <a:r>
              <a:rPr lang="en-IN" dirty="0"/>
              <a:t> https://apt.releases.hashicorp.com/gpg | </a:t>
            </a:r>
            <a:r>
              <a:rPr lang="en-IN" dirty="0" err="1"/>
              <a:t>sudo</a:t>
            </a:r>
            <a:r>
              <a:rPr lang="en-IN" dirty="0"/>
              <a:t> apt-key add -</a:t>
            </a:r>
          </a:p>
          <a:p>
            <a:r>
              <a:rPr lang="en-IN" dirty="0" err="1"/>
              <a:t>sudo</a:t>
            </a:r>
            <a:r>
              <a:rPr lang="en-IN" dirty="0"/>
              <a:t> apt-add-repository "deb [arch=amd64] https://apt.releases.hashicorp.com $(</a:t>
            </a:r>
            <a:r>
              <a:rPr lang="en-IN" dirty="0" err="1"/>
              <a:t>lsb_release</a:t>
            </a:r>
            <a:r>
              <a:rPr lang="en-IN" dirty="0"/>
              <a:t> -cs) main"</a:t>
            </a:r>
          </a:p>
          <a:p>
            <a:r>
              <a:rPr lang="en-IN" dirty="0" err="1"/>
              <a:t>sudo</a:t>
            </a:r>
            <a:r>
              <a:rPr lang="en-IN" dirty="0"/>
              <a:t> apt-get update &amp;&amp; </a:t>
            </a:r>
            <a:r>
              <a:rPr lang="en-IN" dirty="0" err="1"/>
              <a:t>sudo</a:t>
            </a:r>
            <a:r>
              <a:rPr lang="en-IN" dirty="0"/>
              <a:t> apt-get install terraform</a:t>
            </a:r>
          </a:p>
          <a:p>
            <a:endParaRPr lang="en-IN" dirty="0"/>
          </a:p>
          <a:p>
            <a:r>
              <a:rPr lang="en-IN" dirty="0"/>
              <a:t>Verify  :  terraform version</a:t>
            </a:r>
          </a:p>
        </p:txBody>
      </p:sp>
    </p:spTree>
    <p:extLst>
      <p:ext uri="{BB962C8B-B14F-4D97-AF65-F5344CB8AC3E}">
        <p14:creationId xmlns:p14="http://schemas.microsoft.com/office/powerpoint/2010/main" val="3171473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2A8A9E-7180-287F-E9AF-8E1EE7E73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47" y="1301261"/>
            <a:ext cx="8160139" cy="50002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B1E247-36FA-E5B3-D7AF-7ABC82367DF5}"/>
              </a:ext>
            </a:extLst>
          </p:cNvPr>
          <p:cNvSpPr txBox="1"/>
          <p:nvPr/>
        </p:nvSpPr>
        <p:spPr>
          <a:xfrm>
            <a:off x="562708" y="422031"/>
            <a:ext cx="751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Installing terraform in the instance: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5374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FC4236-CC5C-63FC-82CC-A16BB317A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854810"/>
            <a:ext cx="7543800" cy="25622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16EE58-1098-A518-94EB-47EA5D58ECF9}"/>
              </a:ext>
            </a:extLst>
          </p:cNvPr>
          <p:cNvSpPr txBox="1"/>
          <p:nvPr/>
        </p:nvSpPr>
        <p:spPr>
          <a:xfrm>
            <a:off x="647700" y="656492"/>
            <a:ext cx="7537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Terraform installed: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60766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4286</TotalTime>
  <Words>1771</Words>
  <Application>Microsoft Office PowerPoint</Application>
  <PresentationFormat>Widescreen</PresentationFormat>
  <Paragraphs>235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Trebuchet MS</vt:lpstr>
      <vt:lpstr>Wingdings 3</vt:lpstr>
      <vt:lpstr>Facet</vt:lpstr>
      <vt:lpstr>Interncareer </vt:lpstr>
      <vt:lpstr>Content </vt:lpstr>
      <vt:lpstr>Problem statement:</vt:lpstr>
      <vt:lpstr>System Requirements</vt:lpstr>
      <vt:lpstr>PowerPoint Presentation</vt:lpstr>
      <vt:lpstr>Terraform </vt:lpstr>
      <vt:lpstr>2.Installation of terraform </vt:lpstr>
      <vt:lpstr>PowerPoint Presentation</vt:lpstr>
      <vt:lpstr>PowerPoint Presentation</vt:lpstr>
      <vt:lpstr>IAM </vt:lpstr>
      <vt:lpstr>IAM user</vt:lpstr>
      <vt:lpstr>3.Creating IAM user: </vt:lpstr>
      <vt:lpstr>PowerPoint Presentation</vt:lpstr>
      <vt:lpstr>PowerPoint Presentation</vt:lpstr>
      <vt:lpstr>PowerPoint Presentation</vt:lpstr>
      <vt:lpstr>PowerPoint Presentation</vt:lpstr>
      <vt:lpstr>5.Writing terraform script  main.tf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Storing data in s3</vt:lpstr>
      <vt:lpstr>PowerPoint Presentation</vt:lpstr>
      <vt:lpstr>PowerPoint Presentation</vt:lpstr>
      <vt:lpstr>PowerPoint Presentation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7</cp:revision>
  <dcterms:created xsi:type="dcterms:W3CDTF">2024-06-18T10:35:00Z</dcterms:created>
  <dcterms:modified xsi:type="dcterms:W3CDTF">2024-06-22T19:03:25Z</dcterms:modified>
</cp:coreProperties>
</file>