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67" r:id="rId4"/>
    <p:sldId id="270" r:id="rId5"/>
    <p:sldId id="271" r:id="rId6"/>
    <p:sldId id="277" r:id="rId7"/>
    <p:sldId id="272" r:id="rId8"/>
    <p:sldId id="273" r:id="rId9"/>
    <p:sldId id="278" r:id="rId10"/>
    <p:sldId id="274" r:id="rId11"/>
    <p:sldId id="275" r:id="rId12"/>
    <p:sldId id="280" r:id="rId13"/>
    <p:sldId id="279" r:id="rId14"/>
    <p:sldId id="27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5/10/2017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5/10/2017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5/10/2017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5/10/2017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5/10/2017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5/10/2017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5/10/2017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Secured Watermarking Algorithm for Medical Images </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descr="emb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2024932"/>
            <a:ext cx="4517780" cy="469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903412" y="1577661"/>
            <a:ext cx="3352800" cy="424732"/>
          </a:xfrm>
          <a:prstGeom prst="rect">
            <a:avLst/>
          </a:prstGeom>
          <a:noFill/>
        </p:spPr>
        <p:txBody>
          <a:bodyPr wrap="square" rtlCol="0">
            <a:spAutoFit/>
          </a:bodyPr>
          <a:lstStyle/>
          <a:p>
            <a:pPr>
              <a:lnSpc>
                <a:spcPct val="90000"/>
              </a:lnSpc>
            </a:pPr>
            <a:r>
              <a:rPr lang="en-US" sz="2400" dirty="0" smtClean="0"/>
              <a:t>Embedding Process</a:t>
            </a:r>
            <a:endParaRPr lang="en-US" sz="2400" dirty="0"/>
          </a:p>
        </p:txBody>
      </p:sp>
      <p:pic>
        <p:nvPicPr>
          <p:cNvPr id="8" name="Picture 2" descr="extra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2" y="2024931"/>
            <a:ext cx="4191000" cy="469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7521027" y="1600200"/>
            <a:ext cx="3352800" cy="424732"/>
          </a:xfrm>
          <a:prstGeom prst="rect">
            <a:avLst/>
          </a:prstGeom>
          <a:noFill/>
        </p:spPr>
        <p:txBody>
          <a:bodyPr wrap="square" rtlCol="0">
            <a:spAutoFit/>
          </a:bodyPr>
          <a:lstStyle/>
          <a:p>
            <a:pPr>
              <a:lnSpc>
                <a:spcPct val="90000"/>
              </a:lnSpc>
            </a:pPr>
            <a:r>
              <a:rPr lang="en-US" sz="2400" dirty="0" smtClean="0"/>
              <a:t>Extraction Process</a:t>
            </a:r>
            <a:endParaRPr lang="en-US" sz="2400" dirty="0"/>
          </a:p>
        </p:txBody>
      </p:sp>
    </p:spTree>
    <p:extLst>
      <p:ext uri="{BB962C8B-B14F-4D97-AF65-F5344CB8AC3E}">
        <p14:creationId xmlns:p14="http://schemas.microsoft.com/office/powerpoint/2010/main" val="584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lvl="0"/>
            <a:r>
              <a:rPr lang="en-IN" dirty="0"/>
              <a:t>Embedding process</a:t>
            </a:r>
            <a:endParaRPr lang="en-US" sz="2000" dirty="0"/>
          </a:p>
          <a:p>
            <a:pPr lvl="1"/>
            <a:r>
              <a:rPr lang="en-IN" dirty="0"/>
              <a:t>Video Embedded Frame image</a:t>
            </a:r>
            <a:endParaRPr lang="en-US" sz="1800" dirty="0"/>
          </a:p>
          <a:p>
            <a:pPr lvl="1"/>
            <a:r>
              <a:rPr lang="en-IN" dirty="0"/>
              <a:t>Embedded function</a:t>
            </a:r>
            <a:endParaRPr lang="en-US" sz="1800" dirty="0"/>
          </a:p>
          <a:p>
            <a:pPr lvl="1"/>
            <a:r>
              <a:rPr lang="en-IN" dirty="0"/>
              <a:t>Scale function</a:t>
            </a:r>
            <a:endParaRPr lang="en-US" sz="1800" dirty="0"/>
          </a:p>
          <a:p>
            <a:pPr lvl="0"/>
            <a:r>
              <a:rPr lang="en-IN" dirty="0"/>
              <a:t>Extraction process</a:t>
            </a:r>
            <a:endParaRPr lang="en-US" sz="2000" dirty="0"/>
          </a:p>
          <a:p>
            <a:pPr lvl="1"/>
            <a:r>
              <a:rPr lang="en-IN" dirty="0"/>
              <a:t>Video Extraction Frame image</a:t>
            </a:r>
            <a:endParaRPr lang="en-US" sz="1800" dirty="0"/>
          </a:p>
          <a:p>
            <a:pPr lvl="1"/>
            <a:r>
              <a:rPr lang="en-IN" dirty="0"/>
              <a:t>Extraction function</a:t>
            </a:r>
            <a:endParaRPr lang="en-US" sz="1800" dirty="0"/>
          </a:p>
          <a:p>
            <a:pPr lvl="1"/>
            <a:r>
              <a:rPr lang="en-IN" dirty="0"/>
              <a:t>Error function</a:t>
            </a:r>
            <a:endParaRPr lang="en-US" sz="1800" dirty="0"/>
          </a:p>
          <a:p>
            <a:endParaRPr lang="en-US" dirty="0"/>
          </a:p>
        </p:txBody>
      </p:sp>
    </p:spTree>
    <p:extLst>
      <p:ext uri="{BB962C8B-B14F-4D97-AF65-F5344CB8AC3E}">
        <p14:creationId xmlns:p14="http://schemas.microsoft.com/office/powerpoint/2010/main" val="410687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2" descr="paperpo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144" y="1918952"/>
            <a:ext cx="9126268" cy="188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paperposter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1435" y="3799598"/>
            <a:ext cx="9144000" cy="208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780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proposed algorithm of a secured watermarking algorithm for medical image is provided lossless medical image watermarking technique.</a:t>
            </a:r>
          </a:p>
          <a:p>
            <a:r>
              <a:rPr lang="en-US" dirty="0"/>
              <a:t>The value of PSNR for proposed work of watermark image with original image is 40 to 45 dB these provided good visualization of output.</a:t>
            </a:r>
          </a:p>
          <a:p>
            <a:endParaRPr lang="en-US" dirty="0"/>
          </a:p>
        </p:txBody>
      </p:sp>
    </p:spTree>
    <p:extLst>
      <p:ext uri="{BB962C8B-B14F-4D97-AF65-F5344CB8AC3E}">
        <p14:creationId xmlns:p14="http://schemas.microsoft.com/office/powerpoint/2010/main" val="750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r>
              <a:rPr lang="en-US" dirty="0"/>
              <a:t>Amit </a:t>
            </a:r>
            <a:r>
              <a:rPr lang="en-US" dirty="0" err="1"/>
              <a:t>Mehto,Neelesh</a:t>
            </a:r>
            <a:r>
              <a:rPr lang="en-US" dirty="0"/>
              <a:t> </a:t>
            </a:r>
            <a:r>
              <a:rPr lang="en-US" dirty="0" err="1"/>
              <a:t>Mehra</a:t>
            </a:r>
            <a:r>
              <a:rPr lang="en-US" dirty="0"/>
              <a:t>,”Adaptive lossless Medical Image Watermarking Algorithm Based on DCT &amp; </a:t>
            </a:r>
            <a:r>
              <a:rPr lang="en-US" dirty="0" err="1"/>
              <a:t>DWT”,”International</a:t>
            </a:r>
            <a:r>
              <a:rPr lang="en-US" dirty="0"/>
              <a:t> conference on information security &amp; privacy.</a:t>
            </a:r>
          </a:p>
          <a:p>
            <a:pPr marL="0" indent="0">
              <a:buNone/>
            </a:pPr>
            <a:endParaRPr lang="en-US" dirty="0"/>
          </a:p>
          <a:p>
            <a:pPr lvl="0"/>
            <a:r>
              <a:rPr lang="en-US" dirty="0" err="1"/>
              <a:t>S.Siva</a:t>
            </a:r>
            <a:r>
              <a:rPr lang="en-US" dirty="0"/>
              <a:t> </a:t>
            </a:r>
            <a:r>
              <a:rPr lang="en-US" dirty="0" err="1"/>
              <a:t>Kannan,G.Thirugnanam</a:t>
            </a:r>
            <a:r>
              <a:rPr lang="en-US" dirty="0"/>
              <a:t> and </a:t>
            </a:r>
            <a:r>
              <a:rPr lang="en-US" dirty="0" err="1"/>
              <a:t>C.Sheeba</a:t>
            </a:r>
            <a:r>
              <a:rPr lang="en-US" dirty="0"/>
              <a:t> </a:t>
            </a:r>
            <a:r>
              <a:rPr lang="en-US" dirty="0" err="1"/>
              <a:t>Joica</a:t>
            </a:r>
            <a:r>
              <a:rPr lang="en-US" dirty="0"/>
              <a:t>,”An Efficient ICA and DWT Combined Approach for Medical Image Watermarking Technique”.  </a:t>
            </a:r>
          </a:p>
          <a:p>
            <a:endParaRPr lang="en-US" dirty="0"/>
          </a:p>
        </p:txBody>
      </p:sp>
    </p:spTree>
    <p:extLst>
      <p:ext uri="{BB962C8B-B14F-4D97-AF65-F5344CB8AC3E}">
        <p14:creationId xmlns:p14="http://schemas.microsoft.com/office/powerpoint/2010/main" val="26488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lang="en-US" dirty="0"/>
          </a:p>
        </p:txBody>
      </p:sp>
      <p:sp>
        <p:nvSpPr>
          <p:cNvPr id="14" name="Content Placeholder 13"/>
          <p:cNvSpPr>
            <a:spLocks noGrp="1"/>
          </p:cNvSpPr>
          <p:nvPr>
            <p:ph idx="1"/>
          </p:nvPr>
        </p:nvSpPr>
        <p:spPr/>
        <p:txBody>
          <a:bodyPr>
            <a:normAutofit fontScale="92500" lnSpcReduction="20000"/>
          </a:bodyPr>
          <a:lstStyle/>
          <a:p>
            <a:r>
              <a:rPr lang="en-US" dirty="0" smtClean="0"/>
              <a:t>Abstract</a:t>
            </a:r>
            <a:endParaRPr lang="en-US" dirty="0"/>
          </a:p>
          <a:p>
            <a:r>
              <a:rPr lang="en-US" dirty="0" smtClean="0"/>
              <a:t>Objectives</a:t>
            </a:r>
            <a:endParaRPr lang="en-US" dirty="0"/>
          </a:p>
          <a:p>
            <a:r>
              <a:rPr lang="en-US" dirty="0" smtClean="0"/>
              <a:t>Literature Review</a:t>
            </a:r>
          </a:p>
          <a:p>
            <a:r>
              <a:rPr lang="en-US" dirty="0" smtClean="0"/>
              <a:t>Existing System</a:t>
            </a:r>
          </a:p>
          <a:p>
            <a:r>
              <a:rPr lang="en-US" dirty="0" smtClean="0"/>
              <a:t>Proposed System</a:t>
            </a:r>
          </a:p>
          <a:p>
            <a:r>
              <a:rPr lang="en-US" dirty="0" smtClean="0"/>
              <a:t>System Architecture</a:t>
            </a:r>
          </a:p>
          <a:p>
            <a:r>
              <a:rPr lang="en-US" dirty="0" smtClean="0"/>
              <a:t>Modules </a:t>
            </a:r>
          </a:p>
          <a:p>
            <a:r>
              <a:rPr lang="en-US" dirty="0" smtClean="0"/>
              <a:t>Conclusion</a:t>
            </a:r>
          </a:p>
          <a:p>
            <a:r>
              <a:rPr lang="en-US" dirty="0" smtClean="0"/>
              <a:t>References</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pPr lvl="0"/>
            <a:r>
              <a:rPr lang="en-US" dirty="0"/>
              <a:t>In recent years, Digitalization of information has been a method to handle data and these get transmitted through network that leads to availability of data in the public. </a:t>
            </a:r>
            <a:endParaRPr lang="en-US" dirty="0"/>
          </a:p>
          <a:p>
            <a:pPr lvl="0"/>
            <a:r>
              <a:rPr lang="en-US" dirty="0" smtClean="0"/>
              <a:t>To </a:t>
            </a:r>
            <a:r>
              <a:rPr lang="en-US" dirty="0"/>
              <a:t>overcome the difficulty of change in medical reports and unwanted personal presence by the traditional methods were introduced. </a:t>
            </a:r>
          </a:p>
          <a:p>
            <a:pPr lvl="0"/>
            <a:r>
              <a:rPr lang="en-US" dirty="0"/>
              <a:t>D</a:t>
            </a:r>
            <a:r>
              <a:rPr lang="en-US" dirty="0" smtClean="0"/>
              <a:t>esign </a:t>
            </a:r>
            <a:r>
              <a:rPr lang="en-US" dirty="0"/>
              <a:t>a security scheme to protect patient information while making the information readily accessible when necessary.</a:t>
            </a:r>
          </a:p>
          <a:p>
            <a:r>
              <a:rPr lang="en-US" dirty="0"/>
              <a:t>Reliability has two aspects one is authentication which authenticates that the correct patient gets accessed on an image other one with integrity which protects the images modified by an unauthorized. </a:t>
            </a:r>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dirty="0"/>
              <a:t>To design a novel method for embedding extraction</a:t>
            </a:r>
          </a:p>
          <a:p>
            <a:pPr lvl="0"/>
            <a:r>
              <a:rPr lang="en-US" dirty="0"/>
              <a:t>To secure the patient information </a:t>
            </a:r>
          </a:p>
          <a:p>
            <a:pPr lvl="0"/>
            <a:r>
              <a:rPr lang="en-US" dirty="0"/>
              <a:t>To improve the performance of the system</a:t>
            </a:r>
          </a:p>
          <a:p>
            <a:pPr lvl="0"/>
            <a:r>
              <a:rPr lang="en-US" dirty="0"/>
              <a:t>To reduce the error rate of the system</a:t>
            </a:r>
          </a:p>
          <a:p>
            <a:pPr marL="0" indent="0">
              <a:buNone/>
            </a:pPr>
            <a:endParaRPr lang="en-US" dirty="0"/>
          </a:p>
        </p:txBody>
      </p:sp>
    </p:spTree>
    <p:extLst>
      <p:ext uri="{BB962C8B-B14F-4D97-AF65-F5344CB8AC3E}">
        <p14:creationId xmlns:p14="http://schemas.microsoft.com/office/powerpoint/2010/main" val="16503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a:t>Amit </a:t>
            </a:r>
            <a:r>
              <a:rPr lang="en-US" dirty="0" err="1" smtClean="0"/>
              <a:t>Mehto</a:t>
            </a:r>
            <a:r>
              <a:rPr lang="en-US" dirty="0"/>
              <a:t> </a:t>
            </a:r>
            <a:r>
              <a:rPr lang="en-US" dirty="0" smtClean="0"/>
              <a:t>et al., </a:t>
            </a:r>
            <a:r>
              <a:rPr lang="en-US" dirty="0"/>
              <a:t>proposed a lossless embedding watermarking algorithm which uses the combined DWT-DCT algorithm embedded watermarks in original medical image. </a:t>
            </a:r>
            <a:endParaRPr lang="en-US" dirty="0" smtClean="0"/>
          </a:p>
          <a:p>
            <a:r>
              <a:rPr lang="en-US" dirty="0" smtClean="0"/>
              <a:t>It </a:t>
            </a:r>
            <a:r>
              <a:rPr lang="en-US" dirty="0"/>
              <a:t>embeds watermark like patient’s name, disease’s name, hospital’s name, and doctor’s signature into original medical image.</a:t>
            </a:r>
          </a:p>
          <a:p>
            <a:r>
              <a:rPr lang="en-US" dirty="0"/>
              <a:t>Watermarking embedding process is carried out by apply DWT to decompose the original image into four non-overlapping multi resolutions sub-band (LL, LH, HL and HH). </a:t>
            </a:r>
            <a:endParaRPr lang="en-US" dirty="0" smtClean="0"/>
          </a:p>
          <a:p>
            <a:r>
              <a:rPr lang="en-US" dirty="0" smtClean="0"/>
              <a:t>After </a:t>
            </a:r>
            <a:r>
              <a:rPr lang="en-US" dirty="0"/>
              <a:t>the decomposition of high frequency sub-band HH, apply DCT. After that find adaptive scaling factor. Embeds the watermark in the DCT of HH. Apply the IDCT and IDWT and construct the watermarked image.</a:t>
            </a:r>
          </a:p>
          <a:p>
            <a:r>
              <a:rPr lang="en-US" dirty="0"/>
              <a:t>Watermarking extraction process is followed by apply DWT to decompose original image and watermarked image into the four multi-resolution sub-bands (LL, LH, HL and HH</a:t>
            </a:r>
            <a:r>
              <a:rPr lang="en-US" dirty="0" smtClean="0"/>
              <a:t>).</a:t>
            </a:r>
          </a:p>
          <a:p>
            <a:r>
              <a:rPr lang="en-US" dirty="0"/>
              <a:t>. To extract watermark follow the same procedure extract and compare.</a:t>
            </a:r>
          </a:p>
        </p:txBody>
      </p:sp>
    </p:spTree>
    <p:extLst>
      <p:ext uri="{BB962C8B-B14F-4D97-AF65-F5344CB8AC3E}">
        <p14:creationId xmlns:p14="http://schemas.microsoft.com/office/powerpoint/2010/main" val="295270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S.Siva</a:t>
            </a:r>
            <a:r>
              <a:rPr lang="en-US" dirty="0"/>
              <a:t> </a:t>
            </a:r>
            <a:r>
              <a:rPr lang="en-US" dirty="0" err="1" smtClean="0"/>
              <a:t>Kannan</a:t>
            </a:r>
            <a:r>
              <a:rPr lang="en-US" dirty="0" smtClean="0"/>
              <a:t> et al., </a:t>
            </a:r>
            <a:r>
              <a:rPr lang="en-US" dirty="0"/>
              <a:t>developed watermarking algorithm based on ICA and DWT combined approach and insertion of two independent watermark into medical image (RONI). </a:t>
            </a:r>
            <a:endParaRPr lang="en-US" dirty="0" smtClean="0"/>
          </a:p>
          <a:p>
            <a:r>
              <a:rPr lang="en-US" dirty="0" smtClean="0"/>
              <a:t>They </a:t>
            </a:r>
            <a:r>
              <a:rPr lang="en-US" dirty="0"/>
              <a:t>separated region of interest (ROI) from medical image and from RONI image they separated that into N/2 X M/2 observation </a:t>
            </a:r>
            <a:r>
              <a:rPr lang="en-US" dirty="0" smtClean="0"/>
              <a:t>images and </a:t>
            </a:r>
            <a:r>
              <a:rPr lang="en-US" dirty="0"/>
              <a:t>then they applied ICA to all the observation images. </a:t>
            </a:r>
            <a:endParaRPr lang="en-US" dirty="0" smtClean="0"/>
          </a:p>
          <a:p>
            <a:r>
              <a:rPr lang="en-US" dirty="0" smtClean="0"/>
              <a:t>Then </a:t>
            </a:r>
            <a:r>
              <a:rPr lang="en-US" dirty="0"/>
              <a:t>choose the two components from high frequency level. Selected sub band is wavelet transformed. The two independent watermark image is embedded into the corresponding position</a:t>
            </a:r>
            <a:r>
              <a:rPr lang="en-US" dirty="0" smtClean="0"/>
              <a:t>.</a:t>
            </a:r>
          </a:p>
          <a:p>
            <a:r>
              <a:rPr lang="en-US" dirty="0" smtClean="0"/>
              <a:t> </a:t>
            </a:r>
            <a:r>
              <a:rPr lang="en-US" dirty="0"/>
              <a:t>Make the whole image Inverse DWT and Inverse ICA transformed and get the cover image and watermark. </a:t>
            </a:r>
            <a:endParaRPr lang="en-US" dirty="0" smtClean="0"/>
          </a:p>
          <a:p>
            <a:r>
              <a:rPr lang="en-US" dirty="0" smtClean="0"/>
              <a:t>Here </a:t>
            </a:r>
            <a:r>
              <a:rPr lang="en-US" dirty="0"/>
              <a:t>patient fingerprint and patient data template taken as watermark. And combine the components and ROI to RONI and the resultant component was watermarked image. To extract watermark follow the same procedure extract and compare.</a:t>
            </a:r>
          </a:p>
          <a:p>
            <a:endParaRPr lang="en-US" dirty="0"/>
          </a:p>
        </p:txBody>
      </p:sp>
    </p:spTree>
    <p:extLst>
      <p:ext uri="{BB962C8B-B14F-4D97-AF65-F5344CB8AC3E}">
        <p14:creationId xmlns:p14="http://schemas.microsoft.com/office/powerpoint/2010/main" val="139355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US" dirty="0"/>
              <a:t>They use formal method of watermarking technique these method gives low robustness and they embed patient data on medical images which was not </a:t>
            </a:r>
            <a:r>
              <a:rPr lang="en-US" dirty="0" smtClean="0"/>
              <a:t>promising.</a:t>
            </a:r>
          </a:p>
          <a:p>
            <a:pPr lvl="0"/>
            <a:r>
              <a:rPr lang="en-US" dirty="0"/>
              <a:t>The methods are very usual and these are frequently used approach in a watermarking and these been extracted easily.</a:t>
            </a:r>
          </a:p>
          <a:p>
            <a:pPr lvl="0"/>
            <a:r>
              <a:rPr lang="en-US" dirty="0"/>
              <a:t>There are no reliability content over the watermarking technique to safe the data from unknown person.</a:t>
            </a:r>
          </a:p>
          <a:p>
            <a:endParaRPr lang="en-US" dirty="0"/>
          </a:p>
        </p:txBody>
      </p:sp>
    </p:spTree>
    <p:extLst>
      <p:ext uri="{BB962C8B-B14F-4D97-AF65-F5344CB8AC3E}">
        <p14:creationId xmlns:p14="http://schemas.microsoft.com/office/powerpoint/2010/main" val="243530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a:t>Embedding Process</a:t>
            </a:r>
            <a:r>
              <a:rPr lang="en-US" dirty="0" smtClean="0"/>
              <a:t>:</a:t>
            </a:r>
          </a:p>
          <a:p>
            <a:endParaRPr lang="en-US" dirty="0"/>
          </a:p>
          <a:p>
            <a:pPr lvl="1"/>
            <a:r>
              <a:rPr lang="en-US" dirty="0"/>
              <a:t>Convert the video into frame by frame</a:t>
            </a:r>
          </a:p>
          <a:p>
            <a:pPr lvl="1"/>
            <a:r>
              <a:rPr lang="en-US" dirty="0"/>
              <a:t>Apply PCA for selected frame based on the Patient id.</a:t>
            </a:r>
          </a:p>
          <a:p>
            <a:pPr lvl="1"/>
            <a:r>
              <a:rPr lang="en-US" dirty="0"/>
              <a:t>Apply DWT to separate the frequency band</a:t>
            </a:r>
          </a:p>
          <a:p>
            <a:pPr lvl="1"/>
            <a:r>
              <a:rPr lang="en-US" dirty="0"/>
              <a:t>Obtain Scale value using DCT in cover </a:t>
            </a:r>
            <a:r>
              <a:rPr lang="en-US" dirty="0" smtClean="0"/>
              <a:t>image.</a:t>
            </a:r>
          </a:p>
          <a:p>
            <a:pPr lvl="1"/>
            <a:r>
              <a:rPr lang="en-US" dirty="0" smtClean="0"/>
              <a:t>Multiply </a:t>
            </a:r>
            <a:r>
              <a:rPr lang="en-US" dirty="0"/>
              <a:t>the Scale value with watermark image.</a:t>
            </a:r>
          </a:p>
          <a:p>
            <a:pPr lvl="1"/>
            <a:r>
              <a:rPr lang="en-US" dirty="0"/>
              <a:t>Add the resultant image with HH band. </a:t>
            </a:r>
          </a:p>
          <a:p>
            <a:pPr marL="0" indent="0">
              <a:buNone/>
            </a:pPr>
            <a:endParaRPr lang="en-US" dirty="0"/>
          </a:p>
        </p:txBody>
      </p:sp>
    </p:spTree>
    <p:extLst>
      <p:ext uri="{BB962C8B-B14F-4D97-AF65-F5344CB8AC3E}">
        <p14:creationId xmlns:p14="http://schemas.microsoft.com/office/powerpoint/2010/main" val="97834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smtClean="0"/>
              <a:t>Extraction </a:t>
            </a:r>
            <a:r>
              <a:rPr lang="en-US" dirty="0"/>
              <a:t>Process</a:t>
            </a:r>
            <a:r>
              <a:rPr lang="en-US" dirty="0" smtClean="0"/>
              <a:t>:</a:t>
            </a:r>
          </a:p>
          <a:p>
            <a:endParaRPr lang="en-US" dirty="0"/>
          </a:p>
          <a:p>
            <a:pPr lvl="1"/>
            <a:r>
              <a:rPr lang="en-US" dirty="0"/>
              <a:t>Apply PCA for selected frame based on the Patient id.</a:t>
            </a:r>
          </a:p>
          <a:p>
            <a:pPr lvl="1"/>
            <a:r>
              <a:rPr lang="en-US" dirty="0"/>
              <a:t>Subtract the resultant image with HH band.</a:t>
            </a:r>
          </a:p>
          <a:p>
            <a:pPr lvl="1"/>
            <a:r>
              <a:rPr lang="en-US" dirty="0"/>
              <a:t>Obtain Scale value using DCT in cover image.</a:t>
            </a:r>
          </a:p>
          <a:p>
            <a:pPr lvl="1"/>
            <a:r>
              <a:rPr lang="en-US" dirty="0"/>
              <a:t>Multiply the Scale value with watermark image.</a:t>
            </a:r>
          </a:p>
          <a:p>
            <a:pPr lvl="1"/>
            <a:r>
              <a:rPr lang="en-US" dirty="0"/>
              <a:t>Apply Discrete Wavelet Transform (DWT) to obtain original image</a:t>
            </a:r>
          </a:p>
          <a:p>
            <a:pPr marL="0" indent="0">
              <a:buNone/>
            </a:pPr>
            <a:endParaRPr lang="en-US" dirty="0"/>
          </a:p>
        </p:txBody>
      </p:sp>
    </p:spTree>
    <p:extLst>
      <p:ext uri="{BB962C8B-B14F-4D97-AF65-F5344CB8AC3E}">
        <p14:creationId xmlns:p14="http://schemas.microsoft.com/office/powerpoint/2010/main" val="237815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61</TotalTime>
  <Words>743</Words>
  <Application>Microsoft Office PowerPoint</Application>
  <PresentationFormat>Custom</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Consolas</vt:lpstr>
      <vt:lpstr>Corbel</vt:lpstr>
      <vt:lpstr>Chalkboard 16x9</vt:lpstr>
      <vt:lpstr>A Secured Watermarking Algorithm for Medical Images </vt:lpstr>
      <vt:lpstr>Agenda</vt:lpstr>
      <vt:lpstr>Abstract</vt:lpstr>
      <vt:lpstr>Objectives</vt:lpstr>
      <vt:lpstr>Literature Review</vt:lpstr>
      <vt:lpstr>Literature Review</vt:lpstr>
      <vt:lpstr>Existing System</vt:lpstr>
      <vt:lpstr>Proposed System</vt:lpstr>
      <vt:lpstr>Proposed System</vt:lpstr>
      <vt:lpstr>System Architecture</vt:lpstr>
      <vt:lpstr>Modules</vt:lpstr>
      <vt:lpstr>Results</vt:lpstr>
      <vt:lpstr>Conclusion</vt:lpstr>
      <vt:lpstr>References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Secured Watermarking Algorithm for Medical Images</dc:title>
  <dc:creator>anbazhagan anbazhagan</dc:creator>
  <cp:lastModifiedBy>anbazhagan anbazhagan</cp:lastModifiedBy>
  <cp:revision>8</cp:revision>
  <dcterms:created xsi:type="dcterms:W3CDTF">2017-05-10T05:46:48Z</dcterms:created>
  <dcterms:modified xsi:type="dcterms:W3CDTF">2017-05-10T07:04:20Z</dcterms:modified>
</cp:coreProperties>
</file>