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301" r:id="rId3"/>
    <p:sldId id="302" r:id="rId4"/>
    <p:sldId id="304" r:id="rId5"/>
    <p:sldId id="314" r:id="rId6"/>
    <p:sldId id="315" r:id="rId7"/>
    <p:sldId id="316" r:id="rId8"/>
    <p:sldId id="317" r:id="rId9"/>
    <p:sldId id="278" r:id="rId10"/>
    <p:sldId id="294" r:id="rId11"/>
    <p:sldId id="290" r:id="rId12"/>
    <p:sldId id="279" r:id="rId13"/>
    <p:sldId id="287" r:id="rId14"/>
    <p:sldId id="280" r:id="rId15"/>
    <p:sldId id="282" r:id="rId16"/>
    <p:sldId id="285" r:id="rId17"/>
    <p:sldId id="297" r:id="rId18"/>
    <p:sldId id="320" r:id="rId19"/>
    <p:sldId id="281" r:id="rId20"/>
    <p:sldId id="319" r:id="rId21"/>
    <p:sldId id="310" r:id="rId22"/>
    <p:sldId id="311" r:id="rId23"/>
    <p:sldId id="31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sl60000527\Desktop\MENS%20WEAR%20BSM%2014-10-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Agency FB" panose="020B0503020202020204" pitchFamily="34" charset="0"/>
                <a:ea typeface="+mn-ea"/>
                <a:cs typeface="+mn-cs"/>
              </a:defRPr>
            </a:pPr>
            <a:r>
              <a:rPr lang="en-IN" sz="2400"/>
              <a:t>STATISTICAL DATA BASED ON STORE VISIT</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Agency FB" panose="020B0503020202020204" pitchFamily="34" charset="0"/>
              <a:ea typeface="+mn-ea"/>
              <a:cs typeface="+mn-cs"/>
            </a:defRPr>
          </a:pPr>
          <a:endParaRPr lang="en-US"/>
        </a:p>
      </c:txPr>
    </c:title>
    <c:autoTitleDeleted val="0"/>
    <c:plotArea>
      <c:layout/>
      <c:barChart>
        <c:barDir val="col"/>
        <c:grouping val="clustered"/>
        <c:varyColors val="0"/>
        <c:ser>
          <c:idx val="0"/>
          <c:order val="0"/>
          <c:tx>
            <c:strRef>
              <c:f>Sheet1!$A$49</c:f>
              <c:strCache>
                <c:ptCount val="1"/>
                <c:pt idx="0">
                  <c:v>%</c:v>
                </c:pt>
              </c:strCache>
            </c:strRef>
          </c:tx>
          <c:spPr>
            <a:solidFill>
              <a:srgbClr val="FFC000"/>
            </a:solidFill>
            <a:ln>
              <a:noFill/>
            </a:ln>
            <a:effectLst/>
          </c:spPr>
          <c:invertIfNegative val="0"/>
          <c:cat>
            <c:strRef>
              <c:f>Sheet1!$B$48:$I$48</c:f>
              <c:strCache>
                <c:ptCount val="7"/>
                <c:pt idx="0">
                  <c:v>COLOR VARIATION</c:v>
                </c:pt>
                <c:pt idx="1">
                  <c:v>CUTTING</c:v>
                </c:pt>
                <c:pt idx="2">
                  <c:v>DAMAGE</c:v>
                </c:pt>
                <c:pt idx="3">
                  <c:v>PRINT DEFECT</c:v>
                </c:pt>
                <c:pt idx="4">
                  <c:v>PUCKERING</c:v>
                </c:pt>
                <c:pt idx="5">
                  <c:v>ROPING</c:v>
                </c:pt>
                <c:pt idx="6">
                  <c:v>WORKMANSHIP</c:v>
                </c:pt>
              </c:strCache>
            </c:strRef>
          </c:cat>
          <c:val>
            <c:numRef>
              <c:f>Sheet1!$B$49:$I$49</c:f>
              <c:numCache>
                <c:formatCode>0%</c:formatCode>
                <c:ptCount val="8"/>
                <c:pt idx="0">
                  <c:v>1</c:v>
                </c:pt>
                <c:pt idx="1">
                  <c:v>0.6</c:v>
                </c:pt>
                <c:pt idx="2">
                  <c:v>0.25</c:v>
                </c:pt>
                <c:pt idx="3">
                  <c:v>1</c:v>
                </c:pt>
                <c:pt idx="4">
                  <c:v>0.82608695652173914</c:v>
                </c:pt>
                <c:pt idx="5">
                  <c:v>0.85344827586206895</c:v>
                </c:pt>
                <c:pt idx="6">
                  <c:v>0.5625</c:v>
                </c:pt>
              </c:numCache>
            </c:numRef>
          </c:val>
        </c:ser>
        <c:dLbls>
          <c:showLegendKey val="0"/>
          <c:showVal val="0"/>
          <c:showCatName val="0"/>
          <c:showSerName val="0"/>
          <c:showPercent val="0"/>
          <c:showBubbleSize val="0"/>
        </c:dLbls>
        <c:gapWidth val="150"/>
        <c:axId val="186973240"/>
        <c:axId val="186973632"/>
      </c:barChart>
      <c:lineChart>
        <c:grouping val="standard"/>
        <c:varyColors val="0"/>
        <c:ser>
          <c:idx val="1"/>
          <c:order val="1"/>
          <c:tx>
            <c:strRef>
              <c:f>Sheet1!$A$50</c:f>
              <c:strCache>
                <c:ptCount val="1"/>
                <c:pt idx="0">
                  <c:v>NO: OF DEFECTED PCS</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gency FB"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Sheet1!$B$48:$I$48</c:f>
              <c:strCache>
                <c:ptCount val="7"/>
                <c:pt idx="0">
                  <c:v>COLOR VARIATION</c:v>
                </c:pt>
                <c:pt idx="1">
                  <c:v>CUTTING</c:v>
                </c:pt>
                <c:pt idx="2">
                  <c:v>DAMAGE</c:v>
                </c:pt>
                <c:pt idx="3">
                  <c:v>PRINT DEFECT</c:v>
                </c:pt>
                <c:pt idx="4">
                  <c:v>PUCKERING</c:v>
                </c:pt>
                <c:pt idx="5">
                  <c:v>ROPING</c:v>
                </c:pt>
                <c:pt idx="6">
                  <c:v>WORKMANSHIP</c:v>
                </c:pt>
              </c:strCache>
            </c:strRef>
          </c:cat>
          <c:val>
            <c:numRef>
              <c:f>Sheet1!$B$50:$I$50</c:f>
              <c:numCache>
                <c:formatCode>General</c:formatCode>
                <c:ptCount val="8"/>
                <c:pt idx="0">
                  <c:v>3</c:v>
                </c:pt>
                <c:pt idx="1">
                  <c:v>6</c:v>
                </c:pt>
                <c:pt idx="2">
                  <c:v>1</c:v>
                </c:pt>
                <c:pt idx="3">
                  <c:v>8</c:v>
                </c:pt>
                <c:pt idx="4">
                  <c:v>57</c:v>
                </c:pt>
                <c:pt idx="5">
                  <c:v>99</c:v>
                </c:pt>
                <c:pt idx="6">
                  <c:v>18</c:v>
                </c:pt>
              </c:numCache>
            </c:numRef>
          </c:val>
          <c:smooth val="0"/>
        </c:ser>
        <c:dLbls>
          <c:showLegendKey val="0"/>
          <c:showVal val="0"/>
          <c:showCatName val="0"/>
          <c:showSerName val="0"/>
          <c:showPercent val="0"/>
          <c:showBubbleSize val="0"/>
        </c:dLbls>
        <c:marker val="1"/>
        <c:smooth val="0"/>
        <c:axId val="186976376"/>
        <c:axId val="186974024"/>
      </c:lineChart>
      <c:catAx>
        <c:axId val="186973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Agency FB" panose="020B0503020202020204" pitchFamily="34" charset="0"/>
                <a:ea typeface="+mn-ea"/>
                <a:cs typeface="+mn-cs"/>
              </a:defRPr>
            </a:pPr>
            <a:endParaRPr lang="en-US"/>
          </a:p>
        </c:txPr>
        <c:crossAx val="186973632"/>
        <c:crosses val="autoZero"/>
        <c:auto val="1"/>
        <c:lblAlgn val="ctr"/>
        <c:lblOffset val="100"/>
        <c:noMultiLvlLbl val="0"/>
      </c:catAx>
      <c:valAx>
        <c:axId val="186973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gency FB" panose="020B0503020202020204" pitchFamily="34" charset="0"/>
                <a:ea typeface="+mn-ea"/>
                <a:cs typeface="+mn-cs"/>
              </a:defRPr>
            </a:pPr>
            <a:endParaRPr lang="en-US"/>
          </a:p>
        </c:txPr>
        <c:crossAx val="186973240"/>
        <c:crosses val="autoZero"/>
        <c:crossBetween val="between"/>
      </c:valAx>
      <c:valAx>
        <c:axId val="18697402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gency FB" panose="020B0503020202020204" pitchFamily="34" charset="0"/>
                <a:ea typeface="+mn-ea"/>
                <a:cs typeface="+mn-cs"/>
              </a:defRPr>
            </a:pPr>
            <a:endParaRPr lang="en-US"/>
          </a:p>
        </c:txPr>
        <c:crossAx val="186976376"/>
        <c:crosses val="max"/>
        <c:crossBetween val="between"/>
      </c:valAx>
      <c:catAx>
        <c:axId val="186976376"/>
        <c:scaling>
          <c:orientation val="minMax"/>
        </c:scaling>
        <c:delete val="1"/>
        <c:axPos val="b"/>
        <c:numFmt formatCode="General" sourceLinked="1"/>
        <c:majorTickMark val="none"/>
        <c:minorTickMark val="none"/>
        <c:tickLblPos val="nextTo"/>
        <c:crossAx val="1869740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gency FB" panose="020B0503020202020204" pitchFamily="34" charset="0"/>
              <a:ea typeface="+mn-ea"/>
              <a:cs typeface="+mn-cs"/>
            </a:defRPr>
          </a:pPr>
          <a:endParaRPr lang="en-US"/>
        </a:p>
      </c:txPr>
    </c:legend>
    <c:plotVisOnly val="1"/>
    <c:dispBlanksAs val="gap"/>
    <c:showDLblsOverMax val="0"/>
  </c:chart>
  <c:spPr>
    <a:noFill/>
    <a:ln>
      <a:noFill/>
    </a:ln>
    <a:effectLst/>
  </c:spPr>
  <c:txPr>
    <a:bodyPr/>
    <a:lstStyle/>
    <a:p>
      <a:pPr>
        <a:defRPr sz="1400" b="1">
          <a:solidFill>
            <a:schemeClr val="tx1"/>
          </a:solidFill>
          <a:latin typeface="Agency FB" panose="020B0503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54C0E-271B-4F8F-B154-AF12C40E0410}" type="datetimeFigureOut">
              <a:rPr lang="en-IN" smtClean="0"/>
              <a:t>22-10-2021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309A-242D-4EB5-A8A3-63AF5DACC93F}" type="slidenum">
              <a:rPr lang="en-IN" smtClean="0"/>
              <a:t>‹#›</a:t>
            </a:fld>
            <a:endParaRPr lang="en-IN"/>
          </a:p>
        </p:txBody>
      </p:sp>
    </p:spTree>
    <p:extLst>
      <p:ext uri="{BB962C8B-B14F-4D97-AF65-F5344CB8AC3E}">
        <p14:creationId xmlns:p14="http://schemas.microsoft.com/office/powerpoint/2010/main" val="366979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HIGHER</a:t>
            </a:r>
            <a:r>
              <a:rPr lang="en-IN" baseline="0" dirty="0" smtClean="0"/>
              <a:t> THE FEED DOG FOR LOW GSM &amp; VISA VERSA</a:t>
            </a:r>
            <a:endParaRPr lang="en-IN" dirty="0"/>
          </a:p>
        </p:txBody>
      </p:sp>
      <p:sp>
        <p:nvSpPr>
          <p:cNvPr id="4" name="Slide Number Placeholder 3"/>
          <p:cNvSpPr>
            <a:spLocks noGrp="1"/>
          </p:cNvSpPr>
          <p:nvPr>
            <p:ph type="sldNum" sz="quarter" idx="10"/>
          </p:nvPr>
        </p:nvSpPr>
        <p:spPr/>
        <p:txBody>
          <a:bodyPr/>
          <a:lstStyle/>
          <a:p>
            <a:fld id="{D21B309A-242D-4EB5-A8A3-63AF5DACC93F}" type="slidenum">
              <a:rPr lang="en-IN" smtClean="0"/>
              <a:t>10</a:t>
            </a:fld>
            <a:endParaRPr lang="en-IN"/>
          </a:p>
        </p:txBody>
      </p:sp>
    </p:spTree>
    <p:extLst>
      <p:ext uri="{BB962C8B-B14F-4D97-AF65-F5344CB8AC3E}">
        <p14:creationId xmlns:p14="http://schemas.microsoft.com/office/powerpoint/2010/main" val="278838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1B309A-242D-4EB5-A8A3-63AF5DACC93F}" type="slidenum">
              <a:rPr lang="en-IN" smtClean="0"/>
              <a:t>14</a:t>
            </a:fld>
            <a:endParaRPr lang="en-IN"/>
          </a:p>
        </p:txBody>
      </p:sp>
    </p:spTree>
    <p:extLst>
      <p:ext uri="{BB962C8B-B14F-4D97-AF65-F5344CB8AC3E}">
        <p14:creationId xmlns:p14="http://schemas.microsoft.com/office/powerpoint/2010/main" val="186063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1"/>
          <p:cNvSpPr>
            <a:spLocks noGrp="1"/>
          </p:cNvSpPr>
          <p:nvPr>
            <p:ph type="ctrTitle"/>
          </p:nvPr>
        </p:nvSpPr>
        <p:spPr>
          <a:xfrm>
            <a:off x="1371600" y="2130425"/>
            <a:ext cx="7772400" cy="1470025"/>
          </a:xfrm>
        </p:spPr>
        <p:txBody>
          <a:bodyPr/>
          <a:lstStyle/>
          <a:p>
            <a:r>
              <a:rPr lang="en-US" b="1" dirty="0" smtClean="0">
                <a:latin typeface="Agency FB" panose="020B0503020202020204" pitchFamily="34" charset="0"/>
              </a:rPr>
              <a:t>PROJECT ON FLATLOCK</a:t>
            </a:r>
            <a:endParaRPr lang="en-IN" b="1" dirty="0">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 Placeholder 8"/>
          <p:cNvSpPr>
            <a:spLocks noGrp="1"/>
          </p:cNvSpPr>
          <p:nvPr>
            <p:ph type="body" idx="1"/>
          </p:nvPr>
        </p:nvSpPr>
        <p:spPr>
          <a:xfrm>
            <a:off x="914400" y="4551228"/>
            <a:ext cx="3962400" cy="639762"/>
          </a:xfrm>
        </p:spPr>
        <p:txBody>
          <a:bodyPr/>
          <a:lstStyle/>
          <a:p>
            <a:r>
              <a:rPr lang="en-IN" dirty="0" smtClean="0">
                <a:latin typeface="Agency FB" panose="020B0503020202020204" pitchFamily="34" charset="0"/>
              </a:rPr>
              <a:t>PRESSURE FOOT ADJUSTMENT</a:t>
            </a:r>
            <a:endParaRPr lang="en-IN" dirty="0">
              <a:latin typeface="Agency FB" panose="020B0503020202020204" pitchFamily="34" charset="0"/>
            </a:endParaRPr>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4572000" y="3200400"/>
            <a:ext cx="4041775" cy="2910890"/>
          </a:xfrm>
          <a:ln w="28575">
            <a:solidFill>
              <a:schemeClr val="tx1"/>
            </a:solidFill>
          </a:ln>
        </p:spPr>
      </p:pic>
      <p:sp>
        <p:nvSpPr>
          <p:cNvPr id="10" name="Text Placeholder 9"/>
          <p:cNvSpPr>
            <a:spLocks noGrp="1"/>
          </p:cNvSpPr>
          <p:nvPr>
            <p:ph type="body" sz="quarter" idx="3"/>
          </p:nvPr>
        </p:nvSpPr>
        <p:spPr>
          <a:xfrm>
            <a:off x="5216880" y="6212781"/>
            <a:ext cx="2819399" cy="639762"/>
          </a:xfrm>
        </p:spPr>
        <p:txBody>
          <a:bodyPr/>
          <a:lstStyle/>
          <a:p>
            <a:pPr algn="r"/>
            <a:r>
              <a:rPr lang="en-IN" dirty="0" smtClean="0">
                <a:latin typeface="Agency FB" panose="020B0503020202020204" pitchFamily="34" charset="0"/>
              </a:rPr>
              <a:t>FEED DOG ADJUSTMENT</a:t>
            </a:r>
            <a:endParaRPr lang="en-IN" dirty="0">
              <a:latin typeface="Agency FB" panose="020B0503020202020204" pitchFamily="34" charset="0"/>
            </a:endParaRPr>
          </a:p>
        </p:txBody>
      </p:sp>
      <p:pic>
        <p:nvPicPr>
          <p:cNvPr id="6" name="Content Placeholder 5"/>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a:stretch/>
        </p:blipFill>
        <p:spPr>
          <a:xfrm>
            <a:off x="4584035" y="310456"/>
            <a:ext cx="4041775" cy="2701925"/>
          </a:xfrm>
          <a:ln w="28575">
            <a:solidFill>
              <a:schemeClr val="tx1"/>
            </a:solid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14400" y="310456"/>
            <a:ext cx="3048000" cy="3930316"/>
          </a:xfrm>
          <a:prstGeom prst="rect">
            <a:avLst/>
          </a:prstGeom>
          <a:ln w="28575">
            <a:solidFill>
              <a:schemeClr val="tx1"/>
            </a:solidFill>
          </a:ln>
        </p:spPr>
      </p:pic>
      <p:sp>
        <p:nvSpPr>
          <p:cNvPr id="11" name="Oval 10"/>
          <p:cNvSpPr/>
          <p:nvPr/>
        </p:nvSpPr>
        <p:spPr>
          <a:xfrm>
            <a:off x="1143000" y="310456"/>
            <a:ext cx="1676400" cy="1600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666877" y="1343973"/>
            <a:ext cx="1676400" cy="1600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6022976" y="4402806"/>
            <a:ext cx="1676400" cy="1600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8"/>
          <p:cNvSpPr txBox="1">
            <a:spLocks/>
          </p:cNvSpPr>
          <p:nvPr/>
        </p:nvSpPr>
        <p:spPr>
          <a:xfrm>
            <a:off x="79446" y="5687"/>
            <a:ext cx="266700" cy="51639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dirty="0" smtClean="0">
                <a:latin typeface="Agency FB" panose="020B0503020202020204" pitchFamily="34" charset="0"/>
              </a:rPr>
              <a:t>1</a:t>
            </a:r>
            <a:endParaRPr lang="en-IN" dirty="0">
              <a:latin typeface="Agency FB" panose="020B0503020202020204" pitchFamily="34" charset="0"/>
            </a:endParaRPr>
          </a:p>
        </p:txBody>
      </p:sp>
    </p:spTree>
    <p:extLst>
      <p:ext uri="{BB962C8B-B14F-4D97-AF65-F5344CB8AC3E}">
        <p14:creationId xmlns:p14="http://schemas.microsoft.com/office/powerpoint/2010/main" val="104461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gency FB" panose="020B0503020202020204" pitchFamily="34" charset="0"/>
            </a:endParaRPr>
          </a:p>
        </p:txBody>
      </p:sp>
      <p:sp>
        <p:nvSpPr>
          <p:cNvPr id="8" name="Rectangle 7"/>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itle 4"/>
          <p:cNvSpPr>
            <a:spLocks noGrp="1"/>
          </p:cNvSpPr>
          <p:nvPr>
            <p:ph type="title"/>
          </p:nvPr>
        </p:nvSpPr>
        <p:spPr/>
        <p:txBody>
          <a:bodyPr>
            <a:normAutofit/>
          </a:bodyPr>
          <a:lstStyle/>
          <a:p>
            <a:r>
              <a:rPr lang="en-IN" b="1" dirty="0" smtClean="0">
                <a:latin typeface="Agency FB" panose="020B0503020202020204" pitchFamily="34" charset="0"/>
              </a:rPr>
              <a:t>REMEDIAL MEASURES</a:t>
            </a:r>
            <a:endParaRPr lang="en-IN" b="1" dirty="0">
              <a:latin typeface="Agency FB" panose="020B0503020202020204" pitchFamily="34" charset="0"/>
            </a:endParaRPr>
          </a:p>
        </p:txBody>
      </p:sp>
      <p:sp>
        <p:nvSpPr>
          <p:cNvPr id="6" name="Content Placeholder 5"/>
          <p:cNvSpPr>
            <a:spLocks noGrp="1"/>
          </p:cNvSpPr>
          <p:nvPr>
            <p:ph idx="1"/>
          </p:nvPr>
        </p:nvSpPr>
        <p:spPr/>
        <p:txBody>
          <a:bodyPr>
            <a:normAutofit fontScale="92500" lnSpcReduction="20000"/>
          </a:bodyPr>
          <a:lstStyle/>
          <a:p>
            <a:r>
              <a:rPr lang="en-IN" dirty="0" smtClean="0">
                <a:latin typeface="Agency FB" panose="020B0503020202020204" pitchFamily="34" charset="0"/>
              </a:rPr>
              <a:t>The presser foot pressure exerted on the fabric should be relevant to fabric to keep up uniform feeding. </a:t>
            </a:r>
          </a:p>
          <a:p>
            <a:r>
              <a:rPr lang="en-IN" dirty="0" smtClean="0">
                <a:latin typeface="Agency FB" panose="020B0503020202020204" pitchFamily="34" charset="0"/>
              </a:rPr>
              <a:t>Setting of feed dogs with respect to their height </a:t>
            </a:r>
          </a:p>
          <a:p>
            <a:r>
              <a:rPr lang="en-IN" dirty="0" smtClean="0">
                <a:latin typeface="Agency FB" panose="020B0503020202020204" pitchFamily="34" charset="0"/>
              </a:rPr>
              <a:t>The selection of feed dog with reference to the number of teeth per inch.</a:t>
            </a:r>
          </a:p>
          <a:p>
            <a:pPr>
              <a:buFont typeface="Wingdings" panose="05000000000000000000" pitchFamily="2" charset="2"/>
              <a:buChar char="ü"/>
            </a:pPr>
            <a:r>
              <a:rPr lang="en-IN" sz="2800" dirty="0" smtClean="0">
                <a:latin typeface="Agency FB" panose="020B0503020202020204" pitchFamily="34" charset="0"/>
              </a:rPr>
              <a:t>20–24 TPI (teeth per inch) for lightweight fabrics, </a:t>
            </a:r>
          </a:p>
          <a:p>
            <a:pPr>
              <a:buFont typeface="Wingdings" panose="05000000000000000000" pitchFamily="2" charset="2"/>
              <a:buChar char="ü"/>
            </a:pPr>
            <a:r>
              <a:rPr lang="en-IN" sz="2800" dirty="0" smtClean="0">
                <a:latin typeface="Agency FB" panose="020B0503020202020204" pitchFamily="34" charset="0"/>
              </a:rPr>
              <a:t>14–18 TPI for medium weight and </a:t>
            </a:r>
          </a:p>
          <a:p>
            <a:pPr>
              <a:buFont typeface="Wingdings" panose="05000000000000000000" pitchFamily="2" charset="2"/>
              <a:buChar char="ü"/>
            </a:pPr>
            <a:r>
              <a:rPr lang="en-IN" sz="2800" dirty="0" smtClean="0">
                <a:latin typeface="Agency FB" panose="020B0503020202020204" pitchFamily="34" charset="0"/>
              </a:rPr>
              <a:t>8–12 TPI for heavy weight fabrics are normally preferred.</a:t>
            </a:r>
          </a:p>
          <a:p>
            <a:r>
              <a:rPr lang="en-IN" dirty="0" smtClean="0">
                <a:latin typeface="Agency FB" panose="020B0503020202020204" pitchFamily="34" charset="0"/>
              </a:rPr>
              <a:t>The presser foot and needle plate should have comparatively small needle holes with respect to the needle size being 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b="1" dirty="0" smtClean="0">
                <a:latin typeface="Agency FB" panose="020B0503020202020204" pitchFamily="34" charset="0"/>
              </a:rPr>
              <a:t>SEWING THREAD TENSION</a:t>
            </a:r>
            <a:endParaRPr lang="en-IN" b="1" dirty="0">
              <a:latin typeface="Agency FB" panose="020B0503020202020204" pitchFamily="34" charset="0"/>
            </a:endParaRPr>
          </a:p>
        </p:txBody>
      </p:sp>
      <p:sp>
        <p:nvSpPr>
          <p:cNvPr id="3" name="Content Placeholder 2"/>
          <p:cNvSpPr>
            <a:spLocks noGrp="1"/>
          </p:cNvSpPr>
          <p:nvPr>
            <p:ph sz="half" idx="1"/>
          </p:nvPr>
        </p:nvSpPr>
        <p:spPr/>
        <p:txBody>
          <a:bodyPr>
            <a:normAutofit lnSpcReduction="10000"/>
          </a:bodyPr>
          <a:lstStyle/>
          <a:p>
            <a:r>
              <a:rPr lang="en-IN" dirty="0" smtClean="0">
                <a:latin typeface="Agency FB" panose="020B0503020202020204" pitchFamily="34" charset="0"/>
              </a:rPr>
              <a:t>Seam pucker due to sewing thread tension </a:t>
            </a:r>
          </a:p>
          <a:p>
            <a:pPr marL="514350" indent="-514350">
              <a:buFont typeface="+mj-lt"/>
              <a:buAutoNum type="arabicPeriod"/>
            </a:pPr>
            <a:r>
              <a:rPr lang="en-IN" dirty="0" smtClean="0">
                <a:latin typeface="Agency FB" panose="020B0503020202020204" pitchFamily="34" charset="0"/>
              </a:rPr>
              <a:t>Needle thread tension</a:t>
            </a:r>
          </a:p>
          <a:p>
            <a:pPr marL="514350" indent="-514350">
              <a:buFont typeface="+mj-lt"/>
              <a:buAutoNum type="arabicPeriod"/>
            </a:pPr>
            <a:r>
              <a:rPr lang="en-IN" dirty="0" smtClean="0">
                <a:latin typeface="Agency FB" panose="020B0503020202020204" pitchFamily="34" charset="0"/>
              </a:rPr>
              <a:t>Spreader thread tension</a:t>
            </a:r>
          </a:p>
          <a:p>
            <a:r>
              <a:rPr lang="en-IN" dirty="0">
                <a:latin typeface="Agency FB" panose="020B0503020202020204" pitchFamily="34" charset="0"/>
              </a:rPr>
              <a:t>Excessive sewing thread tension will not only lead to seam puckering but also cause other problems such as skipped stitches and sewing thread breakage. </a:t>
            </a:r>
            <a:r>
              <a:rPr lang="en-IN" dirty="0" smtClean="0">
                <a:latin typeface="Agency FB" panose="020B0503020202020204" pitchFamily="34" charset="0"/>
              </a:rPr>
              <a:t> </a:t>
            </a:r>
            <a:endParaRPr lang="en-IN" dirty="0">
              <a:latin typeface="Agency FB" panose="020B0503020202020204" pitchFamily="34" charset="0"/>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676400"/>
            <a:ext cx="4717472" cy="1371600"/>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itle 4"/>
          <p:cNvSpPr>
            <a:spLocks noGrp="1"/>
          </p:cNvSpPr>
          <p:nvPr>
            <p:ph type="title"/>
          </p:nvPr>
        </p:nvSpPr>
        <p:spPr/>
        <p:txBody>
          <a:bodyPr>
            <a:normAutofit/>
          </a:bodyPr>
          <a:lstStyle/>
          <a:p>
            <a:r>
              <a:rPr lang="en-IN" b="1" dirty="0" smtClean="0">
                <a:latin typeface="Agency FB" panose="020B0503020202020204" pitchFamily="34" charset="0"/>
              </a:rPr>
              <a:t>REMEDIAL MEASURES</a:t>
            </a:r>
            <a:endParaRPr lang="en-IN" b="1" dirty="0">
              <a:latin typeface="Agency FB" panose="020B0503020202020204" pitchFamily="34" charset="0"/>
            </a:endParaRPr>
          </a:p>
        </p:txBody>
      </p:sp>
      <p:sp>
        <p:nvSpPr>
          <p:cNvPr id="6" name="Content Placeholder 5"/>
          <p:cNvSpPr>
            <a:spLocks noGrp="1"/>
          </p:cNvSpPr>
          <p:nvPr>
            <p:ph idx="1"/>
          </p:nvPr>
        </p:nvSpPr>
        <p:spPr/>
        <p:txBody>
          <a:bodyPr>
            <a:normAutofit/>
          </a:bodyPr>
          <a:lstStyle/>
          <a:p>
            <a:r>
              <a:rPr lang="en-IN" dirty="0" smtClean="0">
                <a:latin typeface="Agency FB" panose="020B0503020202020204" pitchFamily="34" charset="0"/>
              </a:rPr>
              <a:t>To </a:t>
            </a:r>
            <a:r>
              <a:rPr lang="en-IN" dirty="0">
                <a:latin typeface="Agency FB" panose="020B0503020202020204" pitchFamily="34" charset="0"/>
              </a:rPr>
              <a:t>avoid this type of seam pucker the sewing thread tension should be kept at the minimum practical level</a:t>
            </a:r>
            <a:r>
              <a:rPr lang="en-IN" dirty="0" smtClean="0">
                <a:latin typeface="Agency FB" panose="020B0503020202020204" pitchFamily="34" charset="0"/>
              </a:rPr>
              <a:t>.</a:t>
            </a:r>
          </a:p>
          <a:p>
            <a:r>
              <a:rPr lang="en-IN" dirty="0">
                <a:latin typeface="Agency FB" panose="020B0503020202020204" pitchFamily="34" charset="0"/>
              </a:rPr>
              <a:t>Optimise needle thread and spreader thread tensions.</a:t>
            </a:r>
          </a:p>
          <a:p>
            <a:r>
              <a:rPr lang="en-IN" dirty="0" smtClean="0">
                <a:latin typeface="Agency FB" panose="020B0503020202020204" pitchFamily="34" charset="0"/>
              </a:rPr>
              <a:t>Synchronisation of timing of feeding has to be set correctly as incorrect feed timing can lead to the need to apply excessive tension to the needle thread, in order to create a properly balanced stitch.</a:t>
            </a:r>
          </a:p>
          <a:p>
            <a:endParaRPr lang="en-IN" dirty="0">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b="1" dirty="0" smtClean="0">
                <a:latin typeface="Agency FB" panose="020B0503020202020204" pitchFamily="34" charset="0"/>
              </a:rPr>
              <a:t>SEWING THREAD CONTRACTION</a:t>
            </a:r>
            <a:endParaRPr lang="en-IN" b="1" dirty="0">
              <a:latin typeface="Agency FB" panose="020B0503020202020204" pitchFamily="34" charset="0"/>
            </a:endParaRPr>
          </a:p>
        </p:txBody>
      </p:sp>
      <p:sp>
        <p:nvSpPr>
          <p:cNvPr id="5" name="Content Placeholder 4"/>
          <p:cNvSpPr>
            <a:spLocks noGrp="1"/>
          </p:cNvSpPr>
          <p:nvPr>
            <p:ph idx="1"/>
          </p:nvPr>
        </p:nvSpPr>
        <p:spPr/>
        <p:txBody>
          <a:bodyPr>
            <a:normAutofit fontScale="92500" lnSpcReduction="10000"/>
          </a:bodyPr>
          <a:lstStyle/>
          <a:p>
            <a:r>
              <a:rPr lang="en-IN" dirty="0" smtClean="0">
                <a:latin typeface="Agency FB" panose="020B0503020202020204" pitchFamily="34" charset="0"/>
              </a:rPr>
              <a:t>During sewing the sewing threads are under some tension. </a:t>
            </a:r>
          </a:p>
          <a:p>
            <a:r>
              <a:rPr lang="en-IN" dirty="0" smtClean="0">
                <a:latin typeface="Agency FB" panose="020B0503020202020204" pitchFamily="34" charset="0"/>
              </a:rPr>
              <a:t>When the thread tension is relieved, the threads start to contract, resulting in a decrease in stitch length.</a:t>
            </a:r>
          </a:p>
          <a:p>
            <a:r>
              <a:rPr lang="en-IN" dirty="0" smtClean="0">
                <a:latin typeface="Agency FB" panose="020B0503020202020204" pitchFamily="34" charset="0"/>
              </a:rPr>
              <a:t>If the decrease in stitch length is greater than the contraction of fabric within the stitch, the seam will pucker. </a:t>
            </a:r>
          </a:p>
          <a:p>
            <a:r>
              <a:rPr lang="en-IN" dirty="0" smtClean="0">
                <a:latin typeface="Agency FB" panose="020B0503020202020204" pitchFamily="34" charset="0"/>
              </a:rPr>
              <a:t>The amount of thread elongation and contraction depends on sewing thread composition and tension. </a:t>
            </a:r>
          </a:p>
          <a:p>
            <a:r>
              <a:rPr lang="en-IN" dirty="0" smtClean="0">
                <a:latin typeface="Agency FB" panose="020B0503020202020204" pitchFamily="34" charset="0"/>
              </a:rPr>
              <a:t>To reduce this type of seam pucker the sewing thread tension should be kept very low. </a:t>
            </a:r>
            <a:endParaRPr lang="en-IN" dirty="0">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IN" b="1" dirty="0" smtClean="0">
                <a:latin typeface="Agency FB" panose="020B0503020202020204" pitchFamily="34" charset="0"/>
              </a:rPr>
              <a:t>DIAMETER OF SEWING THREAD AND NEEDLE </a:t>
            </a:r>
            <a:endParaRPr lang="en-IN" b="1" dirty="0">
              <a:latin typeface="Agency FB" panose="020B0503020202020204" pitchFamily="34" charset="0"/>
            </a:endParaRPr>
          </a:p>
        </p:txBody>
      </p:sp>
      <p:sp>
        <p:nvSpPr>
          <p:cNvPr id="3" name="Content Placeholder 2"/>
          <p:cNvSpPr>
            <a:spLocks noGrp="1"/>
          </p:cNvSpPr>
          <p:nvPr>
            <p:ph sz="half" idx="1"/>
          </p:nvPr>
        </p:nvSpPr>
        <p:spPr/>
        <p:txBody>
          <a:bodyPr>
            <a:normAutofit/>
          </a:bodyPr>
          <a:lstStyle/>
          <a:p>
            <a:r>
              <a:rPr lang="en-IN" dirty="0" smtClean="0">
                <a:latin typeface="Agency FB" panose="020B0503020202020204" pitchFamily="34" charset="0"/>
              </a:rPr>
              <a:t>Sewing threads and needle can also cause seam pucker when the geometry of the fabric is such that there is insufficient space to accommodate the needle or sewing thread or both (known as swelling). </a:t>
            </a:r>
          </a:p>
          <a:p>
            <a:r>
              <a:rPr lang="en-IN" dirty="0" smtClean="0">
                <a:latin typeface="Agency FB" panose="020B0503020202020204" pitchFamily="34" charset="0"/>
              </a:rPr>
              <a:t>It can be avoided using a fine needle, suitable stitching  thread count or both. </a:t>
            </a:r>
            <a:endParaRPr lang="en-IN" dirty="0">
              <a:latin typeface="Agency FB" panose="020B0503020202020204" pitchFamily="34" charset="0"/>
            </a:endParaRPr>
          </a:p>
        </p:txBody>
      </p:sp>
      <p:pic>
        <p:nvPicPr>
          <p:cNvPr id="4" name="Content Placeholder 5" descr="Structural jamming 1.png"/>
          <p:cNvPicPr>
            <a:picLocks noChangeAspect="1"/>
          </p:cNvPicPr>
          <p:nvPr/>
        </p:nvPicPr>
        <p:blipFill rotWithShape="1">
          <a:blip r:embed="rId2" cstate="print">
            <a:extLst>
              <a:ext uri="{28A0092B-C50C-407E-A947-70E740481C1C}">
                <a14:useLocalDpi xmlns:a14="http://schemas.microsoft.com/office/drawing/2010/main" val="0"/>
              </a:ext>
            </a:extLst>
          </a:blip>
          <a:srcRect r="61345" b="24799"/>
          <a:stretch/>
        </p:blipFill>
        <p:spPr>
          <a:xfrm>
            <a:off x="5784879" y="1312523"/>
            <a:ext cx="3200400" cy="2649877"/>
          </a:xfrm>
          <a:prstGeom prst="rect">
            <a:avLst/>
          </a:prstGeom>
          <a:ln w="28575">
            <a:solidFill>
              <a:schemeClr val="tx1"/>
            </a:solidFill>
          </a:ln>
        </p:spPr>
      </p:pic>
      <p:pic>
        <p:nvPicPr>
          <p:cNvPr id="7" name="Content Placeholder 5" descr="Structural jamming 1.png"/>
          <p:cNvPicPr>
            <a:picLocks noChangeAspect="1"/>
          </p:cNvPicPr>
          <p:nvPr/>
        </p:nvPicPr>
        <p:blipFill rotWithShape="1">
          <a:blip r:embed="rId2" cstate="print">
            <a:extLst>
              <a:ext uri="{28A0092B-C50C-407E-A947-70E740481C1C}">
                <a14:useLocalDpi xmlns:a14="http://schemas.microsoft.com/office/drawing/2010/main" val="0"/>
              </a:ext>
            </a:extLst>
          </a:blip>
          <a:srcRect l="37588" b="24799"/>
          <a:stretch/>
        </p:blipFill>
        <p:spPr>
          <a:xfrm>
            <a:off x="4527579" y="4103523"/>
            <a:ext cx="4457700" cy="2286000"/>
          </a:xfrm>
          <a:prstGeom prst="rect">
            <a:avLst/>
          </a:prstGeom>
          <a:ln w="28575">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itle 4"/>
          <p:cNvSpPr>
            <a:spLocks noGrp="1"/>
          </p:cNvSpPr>
          <p:nvPr>
            <p:ph type="title"/>
          </p:nvPr>
        </p:nvSpPr>
        <p:spPr/>
        <p:txBody>
          <a:bodyPr>
            <a:normAutofit/>
          </a:bodyPr>
          <a:lstStyle/>
          <a:p>
            <a:r>
              <a:rPr lang="en-IN" b="1" dirty="0" smtClean="0">
                <a:latin typeface="Agency FB" panose="020B0503020202020204" pitchFamily="34" charset="0"/>
              </a:rPr>
              <a:t>REMEDIAL MEASURES</a:t>
            </a:r>
            <a:endParaRPr lang="en-IN" b="1" dirty="0">
              <a:latin typeface="Agency FB" panose="020B0503020202020204" pitchFamily="34" charset="0"/>
            </a:endParaRPr>
          </a:p>
        </p:txBody>
      </p:sp>
      <p:sp>
        <p:nvSpPr>
          <p:cNvPr id="6" name="Content Placeholder 5"/>
          <p:cNvSpPr>
            <a:spLocks noGrp="1"/>
          </p:cNvSpPr>
          <p:nvPr>
            <p:ph idx="1"/>
          </p:nvPr>
        </p:nvSpPr>
        <p:spPr/>
        <p:txBody>
          <a:bodyPr/>
          <a:lstStyle/>
          <a:p>
            <a:r>
              <a:rPr lang="en-IN" dirty="0" smtClean="0">
                <a:latin typeface="Agency FB" panose="020B0503020202020204" pitchFamily="34" charset="0"/>
              </a:rPr>
              <a:t>Use of finer sewing thread which will retain sufficient seam strength.</a:t>
            </a:r>
          </a:p>
          <a:p>
            <a:r>
              <a:rPr lang="en-IN" dirty="0" smtClean="0">
                <a:latin typeface="Agency FB" panose="020B0503020202020204" pitchFamily="34" charset="0"/>
              </a:rPr>
              <a:t>Use of finer needles that will not lead to sewing problems.</a:t>
            </a:r>
          </a:p>
          <a:p>
            <a:r>
              <a:rPr lang="en-IN" dirty="0" smtClean="0">
                <a:latin typeface="Agency FB" panose="020B0503020202020204" pitchFamily="34" charset="0"/>
              </a:rPr>
              <a:t>SPI (stitches per inch) should be reduced, hence less yarns are exiled from the stitch line.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latin typeface="Agency FB" panose="020B0503020202020204" pitchFamily="34" charset="0"/>
              </a:rPr>
              <a:t>SPI/ STITCHING THREAD/ NEEDLE</a:t>
            </a:r>
            <a:endParaRPr lang="en-IN" b="1" dirty="0">
              <a:latin typeface="Agency FB" panose="020B0503020202020204" pitchFamily="34" charset="0"/>
            </a:endParaRPr>
          </a:p>
        </p:txBody>
      </p:sp>
      <p:sp>
        <p:nvSpPr>
          <p:cNvPr id="3" name="Subtitle 2"/>
          <p:cNvSpPr>
            <a:spLocks noGrp="1"/>
          </p:cNvSpPr>
          <p:nvPr>
            <p:ph idx="1"/>
          </p:nvPr>
        </p:nvSpPr>
        <p:spPr/>
        <p:txBody>
          <a:bodyPr>
            <a:noAutofit/>
          </a:bodyPr>
          <a:lstStyle/>
          <a:p>
            <a:r>
              <a:rPr lang="en-IN" sz="2800" dirty="0" smtClean="0">
                <a:latin typeface="Agency FB" panose="020B0503020202020204" pitchFamily="34" charset="0"/>
              </a:rPr>
              <a:t>Bottom hem, sleeve hem, waist band , neck top etc. top stitches are generally used 10-12 SPI</a:t>
            </a:r>
          </a:p>
          <a:p>
            <a:endParaRPr lang="en-IN" sz="2800" dirty="0">
              <a:latin typeface="Agency FB" panose="020B0503020202020204" pitchFamily="34" charset="0"/>
            </a:endParaRPr>
          </a:p>
          <a:p>
            <a:endParaRPr lang="en-IN" sz="2800" dirty="0" smtClean="0">
              <a:latin typeface="Agency FB" panose="020B0503020202020204" pitchFamily="34" charset="0"/>
            </a:endParaRPr>
          </a:p>
          <a:p>
            <a:endParaRPr lang="en-IN" sz="2800" dirty="0" smtClean="0">
              <a:latin typeface="Agency FB" panose="020B0503020202020204" pitchFamily="34" charset="0"/>
            </a:endParaRPr>
          </a:p>
          <a:p>
            <a:endParaRPr lang="en-IN" sz="2800" dirty="0" smtClean="0">
              <a:latin typeface="Agency FB" panose="020B0503020202020204" pitchFamily="34" charset="0"/>
            </a:endParaRPr>
          </a:p>
          <a:p>
            <a:endParaRPr lang="en-IN" sz="2800" dirty="0">
              <a:latin typeface="Agency FB" panose="020B0503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5836120"/>
              </p:ext>
            </p:extLst>
          </p:nvPr>
        </p:nvGraphicFramePr>
        <p:xfrm>
          <a:off x="914400" y="3234949"/>
          <a:ext cx="7391400" cy="2086708"/>
        </p:xfrm>
        <a:graphic>
          <a:graphicData uri="http://schemas.openxmlformats.org/drawingml/2006/table">
            <a:tbl>
              <a:tblPr firstRow="1" bandRow="1">
                <a:tableStyleId>{9D7B26C5-4107-4FEC-AEDC-1716B250A1EF}</a:tableStyleId>
              </a:tblPr>
              <a:tblGrid>
                <a:gridCol w="2971800"/>
                <a:gridCol w="1955800"/>
                <a:gridCol w="2463800"/>
              </a:tblGrid>
              <a:tr h="609600">
                <a:tc>
                  <a:txBody>
                    <a:bodyPr/>
                    <a:lstStyle/>
                    <a:p>
                      <a:r>
                        <a:rPr lang="en-IN" sz="2000" dirty="0" smtClean="0">
                          <a:latin typeface="Agency FB" panose="020B0503020202020204" pitchFamily="34" charset="0"/>
                        </a:rPr>
                        <a:t>FABRIC TYPE</a:t>
                      </a:r>
                      <a:endParaRPr lang="en-IN" sz="2000" dirty="0">
                        <a:latin typeface="Agency FB" panose="020B0503020202020204" pitchFamily="34" charset="0"/>
                      </a:endParaRPr>
                    </a:p>
                  </a:txBody>
                  <a:tcPr/>
                </a:tc>
                <a:tc>
                  <a:txBody>
                    <a:bodyPr/>
                    <a:lstStyle/>
                    <a:p>
                      <a:r>
                        <a:rPr lang="en-IN" sz="2000" dirty="0" smtClean="0">
                          <a:latin typeface="Agency FB" panose="020B0503020202020204" pitchFamily="34" charset="0"/>
                        </a:rPr>
                        <a:t>NEEDLE</a:t>
                      </a:r>
                      <a:endParaRPr lang="en-IN" sz="2000" dirty="0">
                        <a:latin typeface="Agency FB" panose="020B0503020202020204" pitchFamily="34" charset="0"/>
                      </a:endParaRPr>
                    </a:p>
                  </a:txBody>
                  <a:tcPr/>
                </a:tc>
                <a:tc>
                  <a:txBody>
                    <a:bodyPr/>
                    <a:lstStyle/>
                    <a:p>
                      <a:r>
                        <a:rPr lang="en-IN" sz="2000" dirty="0" smtClean="0">
                          <a:latin typeface="Agency FB" panose="020B0503020202020204" pitchFamily="34" charset="0"/>
                        </a:rPr>
                        <a:t>SPI</a:t>
                      </a:r>
                      <a:endParaRPr lang="en-IN" sz="2000" dirty="0">
                        <a:latin typeface="Agency FB" panose="020B0503020202020204" pitchFamily="34" charset="0"/>
                      </a:endParaRPr>
                    </a:p>
                  </a:txBody>
                  <a:tcPr/>
                </a:tc>
              </a:tr>
              <a:tr h="738554">
                <a:tc>
                  <a:txBody>
                    <a:bodyPr/>
                    <a:lstStyle/>
                    <a:p>
                      <a:r>
                        <a:rPr lang="en-IN" sz="2000" dirty="0" smtClean="0">
                          <a:latin typeface="Agency FB" panose="020B0503020202020204" pitchFamily="34" charset="0"/>
                        </a:rPr>
                        <a:t>HEAVY FABRIC (200-260)</a:t>
                      </a:r>
                      <a:endParaRPr lang="en-IN" sz="2000" dirty="0">
                        <a:latin typeface="Agency FB" panose="020B0503020202020204" pitchFamily="34" charset="0"/>
                      </a:endParaRPr>
                    </a:p>
                  </a:txBody>
                  <a:tcPr/>
                </a:tc>
                <a:tc>
                  <a:txBody>
                    <a:bodyPr/>
                    <a:lstStyle/>
                    <a:p>
                      <a:r>
                        <a:rPr lang="en-IN" sz="2000" dirty="0" smtClean="0">
                          <a:latin typeface="Agency FB" panose="020B0503020202020204" pitchFamily="34" charset="0"/>
                        </a:rPr>
                        <a:t>11</a:t>
                      </a:r>
                      <a:endParaRPr lang="en-IN" sz="2000" dirty="0">
                        <a:latin typeface="Agency FB" panose="020B0503020202020204" pitchFamily="34" charset="0"/>
                      </a:endParaRPr>
                    </a:p>
                  </a:txBody>
                  <a:tcPr/>
                </a:tc>
                <a:tc>
                  <a:txBody>
                    <a:bodyPr/>
                    <a:lstStyle/>
                    <a:p>
                      <a:r>
                        <a:rPr lang="en-IN" sz="2000" dirty="0" smtClean="0">
                          <a:latin typeface="Agency FB" panose="020B0503020202020204" pitchFamily="34" charset="0"/>
                        </a:rPr>
                        <a:t>10-12</a:t>
                      </a:r>
                      <a:endParaRPr lang="en-IN" sz="2000" dirty="0">
                        <a:latin typeface="Agency FB" panose="020B0503020202020204" pitchFamily="34" charset="0"/>
                      </a:endParaRPr>
                    </a:p>
                  </a:txBody>
                  <a:tcPr/>
                </a:tc>
              </a:tr>
              <a:tr h="738554">
                <a:tc>
                  <a:txBody>
                    <a:bodyPr/>
                    <a:lstStyle/>
                    <a:p>
                      <a:r>
                        <a:rPr lang="en-IN" sz="2000" dirty="0" smtClean="0">
                          <a:latin typeface="Agency FB" panose="020B0503020202020204" pitchFamily="34" charset="0"/>
                        </a:rPr>
                        <a:t>LIGHT FABRIC (140- 180)</a:t>
                      </a:r>
                      <a:endParaRPr lang="en-IN" sz="2000" dirty="0">
                        <a:latin typeface="Agency FB" panose="020B0503020202020204" pitchFamily="34" charset="0"/>
                      </a:endParaRPr>
                    </a:p>
                  </a:txBody>
                  <a:tcPr/>
                </a:tc>
                <a:tc>
                  <a:txBody>
                    <a:bodyPr/>
                    <a:lstStyle/>
                    <a:p>
                      <a:r>
                        <a:rPr lang="en-IN" sz="2000" dirty="0" smtClean="0">
                          <a:latin typeface="Agency FB" panose="020B0503020202020204" pitchFamily="34" charset="0"/>
                        </a:rPr>
                        <a:t>9</a:t>
                      </a:r>
                      <a:endParaRPr lang="en-IN" sz="2000" dirty="0">
                        <a:latin typeface="Agency FB" panose="020B0503020202020204" pitchFamily="34" charset="0"/>
                      </a:endParaRPr>
                    </a:p>
                  </a:txBody>
                  <a:tcPr/>
                </a:tc>
                <a:tc>
                  <a:txBody>
                    <a:bodyPr/>
                    <a:lstStyle/>
                    <a:p>
                      <a:r>
                        <a:rPr lang="en-IN" sz="2000" dirty="0" smtClean="0">
                          <a:latin typeface="Agency FB" panose="020B0503020202020204" pitchFamily="34" charset="0"/>
                        </a:rPr>
                        <a:t>12-14</a:t>
                      </a:r>
                      <a:endParaRPr lang="en-IN" sz="2000" dirty="0">
                        <a:latin typeface="Agency FB" panose="020B0503020202020204" pitchFamily="34" charset="0"/>
                      </a:endParaRPr>
                    </a:p>
                  </a:txBody>
                  <a:tcPr/>
                </a:tc>
              </a:tr>
            </a:tbl>
          </a:graphicData>
        </a:graphic>
      </p:graphicFrame>
    </p:spTree>
    <p:extLst>
      <p:ext uri="{BB962C8B-B14F-4D97-AF65-F5344CB8AC3E}">
        <p14:creationId xmlns:p14="http://schemas.microsoft.com/office/powerpoint/2010/main" val="2207574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latin typeface="Agency FB" panose="020B0503020202020204" pitchFamily="34" charset="0"/>
              </a:rPr>
              <a:t>SPI/ STITCHING THREAD/ NEEDLE</a:t>
            </a:r>
            <a:endParaRPr lang="en-IN" b="1" dirty="0">
              <a:latin typeface="Agency FB" panose="020B0503020202020204" pitchFamily="34" charset="0"/>
            </a:endParaRPr>
          </a:p>
        </p:txBody>
      </p:sp>
      <p:sp>
        <p:nvSpPr>
          <p:cNvPr id="3" name="Subtitle 2"/>
          <p:cNvSpPr>
            <a:spLocks noGrp="1"/>
          </p:cNvSpPr>
          <p:nvPr>
            <p:ph idx="1"/>
          </p:nvPr>
        </p:nvSpPr>
        <p:spPr/>
        <p:txBody>
          <a:bodyPr>
            <a:noAutofit/>
          </a:bodyPr>
          <a:lstStyle/>
          <a:p>
            <a:r>
              <a:rPr lang="en-IN" sz="2800" dirty="0" smtClean="0">
                <a:latin typeface="Agency FB" panose="020B0503020202020204" pitchFamily="34" charset="0"/>
              </a:rPr>
              <a:t>For needle - polyester thread / cotton poly</a:t>
            </a:r>
          </a:p>
          <a:p>
            <a:endParaRPr lang="en-IN" sz="2800" dirty="0" smtClean="0">
              <a:latin typeface="Agency FB" panose="020B0503020202020204" pitchFamily="34" charset="0"/>
            </a:endParaRPr>
          </a:p>
          <a:p>
            <a:r>
              <a:rPr lang="en-IN" sz="2800" dirty="0">
                <a:latin typeface="Agency FB" panose="020B0503020202020204" pitchFamily="34" charset="0"/>
              </a:rPr>
              <a:t>F</a:t>
            </a:r>
            <a:r>
              <a:rPr lang="en-IN" sz="2800" dirty="0" smtClean="0">
                <a:latin typeface="Agency FB" panose="020B0503020202020204" pitchFamily="34" charset="0"/>
              </a:rPr>
              <a:t>or </a:t>
            </a:r>
            <a:r>
              <a:rPr lang="en-IN" sz="2800" dirty="0" err="1" smtClean="0">
                <a:latin typeface="Agency FB" panose="020B0503020202020204" pitchFamily="34" charset="0"/>
              </a:rPr>
              <a:t>looper</a:t>
            </a:r>
            <a:r>
              <a:rPr lang="en-IN" sz="2800" dirty="0" smtClean="0">
                <a:latin typeface="Agency FB" panose="020B0503020202020204" pitchFamily="34" charset="0"/>
              </a:rPr>
              <a:t> - polyester/ filament thread.</a:t>
            </a:r>
          </a:p>
          <a:p>
            <a:endParaRPr lang="en-IN" sz="2800" dirty="0" smtClean="0">
              <a:latin typeface="Agency FB" panose="020B0503020202020204" pitchFamily="34" charset="0"/>
            </a:endParaRPr>
          </a:p>
          <a:p>
            <a:r>
              <a:rPr lang="en-IN" sz="2800" dirty="0" smtClean="0">
                <a:latin typeface="Agency FB" panose="020B0503020202020204" pitchFamily="34" charset="0"/>
              </a:rPr>
              <a:t>Especially for yarn dyed / over dyed garments use 100% cotton for </a:t>
            </a:r>
            <a:r>
              <a:rPr lang="en-IN" sz="2800" dirty="0" err="1" smtClean="0">
                <a:latin typeface="Agency FB" panose="020B0503020202020204" pitchFamily="34" charset="0"/>
              </a:rPr>
              <a:t>looper</a:t>
            </a:r>
            <a:r>
              <a:rPr lang="en-IN" sz="2800" dirty="0" smtClean="0">
                <a:latin typeface="Agency FB" panose="020B0503020202020204" pitchFamily="34" charset="0"/>
              </a:rPr>
              <a:t> and needle.</a:t>
            </a:r>
          </a:p>
          <a:p>
            <a:endParaRPr lang="en-IN" sz="2800" dirty="0">
              <a:latin typeface="Agency FB" panose="020B0503020202020204" pitchFamily="34" charset="0"/>
            </a:endParaRPr>
          </a:p>
        </p:txBody>
      </p:sp>
    </p:spTree>
    <p:extLst>
      <p:ext uri="{BB962C8B-B14F-4D97-AF65-F5344CB8AC3E}">
        <p14:creationId xmlns:p14="http://schemas.microsoft.com/office/powerpoint/2010/main" val="1603231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smtClean="0">
                <a:latin typeface="Agency FB" panose="020B0503020202020204" pitchFamily="34" charset="0"/>
              </a:rPr>
              <a:t>DIFFERENTIAL SHRINKAGE </a:t>
            </a:r>
            <a:endParaRPr lang="en-IN" b="1" dirty="0">
              <a:latin typeface="Agency FB" panose="020B0503020202020204" pitchFamily="34" charset="0"/>
            </a:endParaRPr>
          </a:p>
        </p:txBody>
      </p:sp>
      <p:sp>
        <p:nvSpPr>
          <p:cNvPr id="3" name="Content Placeholder 2"/>
          <p:cNvSpPr>
            <a:spLocks noGrp="1"/>
          </p:cNvSpPr>
          <p:nvPr>
            <p:ph idx="1"/>
          </p:nvPr>
        </p:nvSpPr>
        <p:spPr/>
        <p:txBody>
          <a:bodyPr>
            <a:normAutofit fontScale="77500" lnSpcReduction="20000"/>
          </a:bodyPr>
          <a:lstStyle/>
          <a:p>
            <a:r>
              <a:rPr lang="en-IN" dirty="0" smtClean="0">
                <a:latin typeface="Agency FB" panose="020B0503020202020204" pitchFamily="34" charset="0"/>
              </a:rPr>
              <a:t>Differential shrinkage may take place between -</a:t>
            </a:r>
          </a:p>
          <a:p>
            <a:pPr>
              <a:buFontTx/>
              <a:buChar char="-"/>
            </a:pPr>
            <a:r>
              <a:rPr lang="en-IN" dirty="0" smtClean="0">
                <a:latin typeface="Agency FB" panose="020B0503020202020204" pitchFamily="34" charset="0"/>
              </a:rPr>
              <a:t>Fabric layers</a:t>
            </a:r>
          </a:p>
          <a:p>
            <a:pPr>
              <a:buFontTx/>
              <a:buChar char="-"/>
            </a:pPr>
            <a:r>
              <a:rPr lang="en-IN" dirty="0" smtClean="0">
                <a:latin typeface="Agency FB" panose="020B0503020202020204" pitchFamily="34" charset="0"/>
              </a:rPr>
              <a:t>Fabric and thread, or the seam and another component joined to it, e.g. a </a:t>
            </a:r>
            <a:r>
              <a:rPr lang="en-IN" dirty="0">
                <a:latin typeface="Agency FB" panose="020B0503020202020204" pitchFamily="34" charset="0"/>
              </a:rPr>
              <a:t>interlining, zipper tapes, stay tapes and the thread. </a:t>
            </a:r>
            <a:endParaRPr lang="en-IN" dirty="0" smtClean="0">
              <a:latin typeface="Agency FB" panose="020B0503020202020204" pitchFamily="34" charset="0"/>
            </a:endParaRPr>
          </a:p>
          <a:p>
            <a:r>
              <a:rPr lang="en-IN" dirty="0" smtClean="0">
                <a:latin typeface="Agency FB" panose="020B0503020202020204" pitchFamily="34" charset="0"/>
              </a:rPr>
              <a:t>It may occur immediately after sewing, after some relaxation, during wear, or after laundering.</a:t>
            </a:r>
          </a:p>
          <a:p>
            <a:r>
              <a:rPr lang="en-IN" b="1" dirty="0">
                <a:latin typeface="Agency FB" panose="020B0503020202020204" pitchFamily="34" charset="0"/>
              </a:rPr>
              <a:t>Wash pucker:</a:t>
            </a:r>
            <a:r>
              <a:rPr lang="en-IN" dirty="0">
                <a:latin typeface="Agency FB" panose="020B0503020202020204" pitchFamily="34" charset="0"/>
              </a:rPr>
              <a:t> </a:t>
            </a:r>
            <a:r>
              <a:rPr lang="en-IN" dirty="0" smtClean="0">
                <a:latin typeface="Agency FB" panose="020B0503020202020204" pitchFamily="34" charset="0"/>
              </a:rPr>
              <a:t>sewing </a:t>
            </a:r>
            <a:r>
              <a:rPr lang="en-IN" dirty="0">
                <a:latin typeface="Agency FB" panose="020B0503020202020204" pitchFamily="34" charset="0"/>
              </a:rPr>
              <a:t>thread shrinks during the washing process, it pulls the fabric with it causing </a:t>
            </a:r>
            <a:r>
              <a:rPr lang="en-IN" dirty="0" smtClean="0">
                <a:latin typeface="Agency FB" panose="020B0503020202020204" pitchFamily="34" charset="0"/>
              </a:rPr>
              <a:t>puckering.</a:t>
            </a:r>
            <a:endParaRPr lang="en-IN" dirty="0">
              <a:latin typeface="Agency FB" panose="020B0503020202020204" pitchFamily="34" charset="0"/>
            </a:endParaRPr>
          </a:p>
          <a:p>
            <a:r>
              <a:rPr lang="en-IN" b="1" dirty="0">
                <a:latin typeface="Agency FB" panose="020B0503020202020204" pitchFamily="34" charset="0"/>
              </a:rPr>
              <a:t>Ironing pucker:</a:t>
            </a:r>
            <a:r>
              <a:rPr lang="en-IN" dirty="0">
                <a:latin typeface="Agency FB" panose="020B0503020202020204" pitchFamily="34" charset="0"/>
              </a:rPr>
              <a:t> It occurs while using synthetic sewing threads in the garment. The application of heat changes the molecular structure of the fibres in the thread, which results in shrinkage leading to puckering.</a:t>
            </a:r>
          </a:p>
          <a:p>
            <a:r>
              <a:rPr lang="en-IN" dirty="0" smtClean="0">
                <a:latin typeface="Agency FB" panose="020B0503020202020204" pitchFamily="34" charset="0"/>
              </a:rPr>
              <a:t>The only way to reduce or avoid this is the use of compatible components in terms of dimensional stability.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1"/>
          <p:cNvSpPr>
            <a:spLocks noGrp="1"/>
          </p:cNvSpPr>
          <p:nvPr>
            <p:ph type="ctrTitle"/>
          </p:nvPr>
        </p:nvSpPr>
        <p:spPr/>
        <p:txBody>
          <a:bodyPr/>
          <a:lstStyle/>
          <a:p>
            <a:pPr algn="ctr"/>
            <a:r>
              <a:rPr lang="en-US" b="1" dirty="0" smtClean="0">
                <a:latin typeface="Agency FB" panose="020B0503020202020204" pitchFamily="34" charset="0"/>
              </a:rPr>
              <a:t>OBJECTIVE</a:t>
            </a:r>
            <a:endParaRPr lang="en-US" b="1" dirty="0">
              <a:latin typeface="Agency FB" panose="020B0503020202020204" pitchFamily="34" charset="0"/>
            </a:endParaRPr>
          </a:p>
        </p:txBody>
      </p:sp>
      <p:sp>
        <p:nvSpPr>
          <p:cNvPr id="3" name="Content Placeholder 2"/>
          <p:cNvSpPr>
            <a:spLocks noGrp="1"/>
          </p:cNvSpPr>
          <p:nvPr>
            <p:ph type="subTitle" idx="1"/>
          </p:nvPr>
        </p:nvSpPr>
        <p:spPr>
          <a:xfrm>
            <a:off x="495300" y="3600450"/>
            <a:ext cx="8153400" cy="1752600"/>
          </a:xfrm>
        </p:spPr>
        <p:txBody>
          <a:bodyPr/>
          <a:lstStyle/>
          <a:p>
            <a:r>
              <a:rPr lang="en-US" dirty="0" smtClean="0">
                <a:solidFill>
                  <a:schemeClr val="tx1"/>
                </a:solidFill>
                <a:latin typeface="Agency FB" panose="020B0503020202020204" pitchFamily="34" charset="0"/>
              </a:rPr>
              <a:t>Learning &amp; Resolving issues occurred in Knits due to Roping and Puckering.</a:t>
            </a:r>
          </a:p>
          <a:p>
            <a:endParaRPr lang="en-US" dirty="0">
              <a:latin typeface="Agency FB" panose="020B0503020202020204" pitchFamily="34" charset="0"/>
            </a:endParaRPr>
          </a:p>
        </p:txBody>
      </p:sp>
    </p:spTree>
    <p:extLst>
      <p:ext uri="{BB962C8B-B14F-4D97-AF65-F5344CB8AC3E}">
        <p14:creationId xmlns:p14="http://schemas.microsoft.com/office/powerpoint/2010/main" val="2676849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1"/>
          <p:cNvSpPr>
            <a:spLocks noGrp="1"/>
          </p:cNvSpPr>
          <p:nvPr>
            <p:ph type="ctrTitle"/>
          </p:nvPr>
        </p:nvSpPr>
        <p:spPr>
          <a:xfrm>
            <a:off x="1371600" y="2130425"/>
            <a:ext cx="7772400" cy="1470025"/>
          </a:xfrm>
        </p:spPr>
        <p:txBody>
          <a:bodyPr/>
          <a:lstStyle/>
          <a:p>
            <a:r>
              <a:rPr lang="en-US" b="1" dirty="0" smtClean="0">
                <a:latin typeface="Agency FB" panose="020B0503020202020204" pitchFamily="34" charset="0"/>
              </a:rPr>
              <a:t>CONCLUSION</a:t>
            </a:r>
            <a:endParaRPr lang="en-IN" b="1" dirty="0">
              <a:latin typeface="Agency FB" panose="020B0503020202020204" pitchFamily="34" charset="0"/>
            </a:endParaRPr>
          </a:p>
        </p:txBody>
      </p:sp>
    </p:spTree>
    <p:extLst>
      <p:ext uri="{BB962C8B-B14F-4D97-AF65-F5344CB8AC3E}">
        <p14:creationId xmlns:p14="http://schemas.microsoft.com/office/powerpoint/2010/main" val="2198280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4235951"/>
              </p:ext>
            </p:extLst>
          </p:nvPr>
        </p:nvGraphicFramePr>
        <p:xfrm>
          <a:off x="457201" y="703515"/>
          <a:ext cx="8229599" cy="5020351"/>
        </p:xfrm>
        <a:graphic>
          <a:graphicData uri="http://schemas.openxmlformats.org/drawingml/2006/table">
            <a:tbl>
              <a:tblPr firstRow="1" firstCol="1" bandRow="1">
                <a:tableStyleId>{9D7B26C5-4107-4FEC-AEDC-1716B250A1EF}</a:tableStyleId>
              </a:tblPr>
              <a:tblGrid>
                <a:gridCol w="1381759"/>
                <a:gridCol w="3032298"/>
                <a:gridCol w="3815542"/>
              </a:tblGrid>
              <a:tr h="219915">
                <a:tc>
                  <a:txBody>
                    <a:bodyPr/>
                    <a:lstStyle/>
                    <a:p>
                      <a:pPr>
                        <a:lnSpc>
                          <a:spcPct val="107000"/>
                        </a:lnSpc>
                        <a:spcAft>
                          <a:spcPts val="800"/>
                        </a:spcAft>
                      </a:pPr>
                      <a:r>
                        <a:rPr lang="en-IN" sz="1600" dirty="0">
                          <a:effectLst/>
                          <a:latin typeface="Agency FB" panose="020B0503020202020204" pitchFamily="34" charset="0"/>
                        </a:rPr>
                        <a:t>PUCKER TYPE</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dirty="0">
                          <a:effectLst/>
                          <a:latin typeface="Agency FB" panose="020B0503020202020204" pitchFamily="34" charset="0"/>
                        </a:rPr>
                        <a:t>IDENTIFY</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COMMENTS</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r h="2105478">
                <a:tc>
                  <a:txBody>
                    <a:bodyPr/>
                    <a:lstStyle/>
                    <a:p>
                      <a:pPr>
                        <a:lnSpc>
                          <a:spcPct val="107000"/>
                        </a:lnSpc>
                        <a:spcAft>
                          <a:spcPts val="800"/>
                        </a:spcAft>
                      </a:pPr>
                      <a:r>
                        <a:rPr lang="en-US" sz="1600" dirty="0">
                          <a:effectLst/>
                          <a:latin typeface="Agency FB" panose="020B0503020202020204" pitchFamily="34" charset="0"/>
                        </a:rPr>
                        <a:t>PRESSER FOOT AND FEED DOG</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nchor="ctr"/>
                </a:tc>
                <a:tc>
                  <a:txBody>
                    <a:bodyPr/>
                    <a:lstStyle/>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“Z” roping occur due to excess pressure on presser foot.</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“S” roping occur due to feed dog position is higher than requirement.</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Wavy hem (</a:t>
                      </a:r>
                      <a:r>
                        <a:rPr lang="en-IN" sz="1600" dirty="0" err="1">
                          <a:effectLst/>
                          <a:latin typeface="Agency FB" panose="020B0503020202020204" pitchFamily="34" charset="0"/>
                        </a:rPr>
                        <a:t>eg</a:t>
                      </a:r>
                      <a:r>
                        <a:rPr lang="en-IN" sz="1600" dirty="0">
                          <a:effectLst/>
                          <a:latin typeface="Agency FB" panose="020B0503020202020204" pitchFamily="34" charset="0"/>
                        </a:rPr>
                        <a:t>: jogger rib joint at bottom)</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Ensure presser foot is at minimum level to avoid “Z” roping.</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Feed dog alignment to be as per </a:t>
                      </a:r>
                      <a:r>
                        <a:rPr lang="en-IN" sz="1600" dirty="0" err="1">
                          <a:effectLst/>
                          <a:latin typeface="Agency FB" panose="020B0503020202020204" pitchFamily="34" charset="0"/>
                        </a:rPr>
                        <a:t>gsm</a:t>
                      </a:r>
                      <a:r>
                        <a:rPr lang="en-IN" sz="1600" dirty="0">
                          <a:effectLst/>
                          <a:latin typeface="Agency FB" panose="020B0503020202020204" pitchFamily="34" charset="0"/>
                        </a:rPr>
                        <a:t> to avoid “S” roping.</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Both presser foot and feed dog to be aligned as per </a:t>
                      </a:r>
                      <a:r>
                        <a:rPr lang="en-IN" sz="1600" dirty="0" err="1">
                          <a:effectLst/>
                          <a:latin typeface="Agency FB" panose="020B0503020202020204" pitchFamily="34" charset="0"/>
                        </a:rPr>
                        <a:t>gsm</a:t>
                      </a:r>
                      <a:r>
                        <a:rPr lang="en-IN" sz="1600" dirty="0">
                          <a:effectLst/>
                          <a:latin typeface="Agency FB" panose="020B0503020202020204" pitchFamily="34" charset="0"/>
                        </a:rPr>
                        <a:t> to avoid wavy hem.</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Machine maintenance is must </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Correct operator technique while stitching.</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r h="2246607">
                <a:tc>
                  <a:txBody>
                    <a:bodyPr/>
                    <a:lstStyle/>
                    <a:p>
                      <a:pPr>
                        <a:lnSpc>
                          <a:spcPct val="107000"/>
                        </a:lnSpc>
                        <a:spcAft>
                          <a:spcPts val="800"/>
                        </a:spcAft>
                      </a:pPr>
                      <a:r>
                        <a:rPr lang="en-US" sz="1600" dirty="0">
                          <a:effectLst/>
                          <a:latin typeface="Agency FB" panose="020B0503020202020204" pitchFamily="34" charset="0"/>
                        </a:rPr>
                        <a:t>SEWING THREAD TENSION</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nchor="ctr"/>
                </a:tc>
                <a:tc>
                  <a:txBody>
                    <a:bodyPr/>
                    <a:lstStyle/>
                    <a:p>
                      <a:pPr marL="342900" lvl="0" indent="-342900">
                        <a:lnSpc>
                          <a:spcPct val="107000"/>
                        </a:lnSpc>
                        <a:spcAft>
                          <a:spcPts val="800"/>
                        </a:spcAft>
                        <a:buFont typeface="Arial" panose="020B0604020202020204" pitchFamily="34" charset="0"/>
                        <a:buChar char="-"/>
                        <a:tabLst>
                          <a:tab pos="457200" algn="l"/>
                        </a:tabLst>
                      </a:pPr>
                      <a:r>
                        <a:rPr lang="en-IN" sz="1600">
                          <a:effectLst/>
                          <a:latin typeface="Agency FB" panose="020B0503020202020204" pitchFamily="34" charset="0"/>
                        </a:rPr>
                        <a:t>Seam cracking or loop formation.</a:t>
                      </a:r>
                    </a:p>
                    <a:p>
                      <a:pPr marL="342900" lvl="0" indent="-342900">
                        <a:lnSpc>
                          <a:spcPct val="107000"/>
                        </a:lnSpc>
                        <a:spcAft>
                          <a:spcPts val="800"/>
                        </a:spcAft>
                        <a:buFont typeface="Arial" panose="020B0604020202020204" pitchFamily="34" charset="0"/>
                        <a:buChar char="-"/>
                        <a:tabLst>
                          <a:tab pos="457200" algn="l"/>
                        </a:tabLst>
                      </a:pPr>
                      <a:r>
                        <a:rPr lang="en-IN" sz="1600">
                          <a:effectLst/>
                          <a:latin typeface="Agency FB" panose="020B0503020202020204" pitchFamily="34" charset="0"/>
                        </a:rPr>
                        <a:t>Mount formation at front side.</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Sew with minimum needle thread tension loop our formed.</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Sew with maximum needle thread tension after seam is cracking.</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Mount is forming due to loose lopper thread tension, need to adjust before stitching.</a:t>
                      </a:r>
                    </a:p>
                    <a:p>
                      <a:pPr marL="342900" lvl="0" indent="-342900">
                        <a:lnSpc>
                          <a:spcPct val="107000"/>
                        </a:lnSpc>
                        <a:spcAft>
                          <a:spcPts val="800"/>
                        </a:spcAft>
                        <a:buFont typeface="Arial" panose="020B0604020202020204" pitchFamily="34" charset="0"/>
                        <a:buChar char="-"/>
                        <a:tabLst>
                          <a:tab pos="457200" algn="l"/>
                        </a:tabLst>
                      </a:pPr>
                      <a:r>
                        <a:rPr lang="en-IN" sz="1600" dirty="0">
                          <a:effectLst/>
                          <a:latin typeface="Agency FB" panose="020B0503020202020204" pitchFamily="34" charset="0"/>
                        </a:rPr>
                        <a:t>Before stitching machine adjustment is must.</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bl>
          </a:graphicData>
        </a:graphic>
      </p:graphicFrame>
      <p:sp>
        <p:nvSpPr>
          <p:cNvPr id="7" name="Rectangle 6"/>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4845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60649416"/>
              </p:ext>
            </p:extLst>
          </p:nvPr>
        </p:nvGraphicFramePr>
        <p:xfrm>
          <a:off x="457200" y="1066801"/>
          <a:ext cx="8229600" cy="2725230"/>
        </p:xfrm>
        <a:graphic>
          <a:graphicData uri="http://schemas.openxmlformats.org/drawingml/2006/table">
            <a:tbl>
              <a:tblPr firstRow="1" firstCol="1" bandRow="1">
                <a:tableStyleId>{9D7B26C5-4107-4FEC-AEDC-1716B250A1EF}</a:tableStyleId>
              </a:tblPr>
              <a:tblGrid>
                <a:gridCol w="1381760"/>
                <a:gridCol w="3423920"/>
                <a:gridCol w="3423920"/>
              </a:tblGrid>
              <a:tr h="381000">
                <a:tc>
                  <a:txBody>
                    <a:bodyPr/>
                    <a:lstStyle/>
                    <a:p>
                      <a:pPr>
                        <a:lnSpc>
                          <a:spcPct val="107000"/>
                        </a:lnSpc>
                        <a:spcAft>
                          <a:spcPts val="800"/>
                        </a:spcAft>
                      </a:pPr>
                      <a:r>
                        <a:rPr lang="en-US" sz="1600" dirty="0">
                          <a:effectLst/>
                          <a:latin typeface="Agency FB" panose="020B0503020202020204" pitchFamily="34" charset="0"/>
                        </a:rPr>
                        <a:t>PUCKER TYPE</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dirty="0">
                          <a:effectLst/>
                          <a:latin typeface="Agency FB" panose="020B0503020202020204" pitchFamily="34" charset="0"/>
                        </a:rPr>
                        <a:t>IDENTIFY</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COMMENTS</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r h="775970">
                <a:tc>
                  <a:txBody>
                    <a:bodyPr/>
                    <a:lstStyle/>
                    <a:p>
                      <a:pPr>
                        <a:lnSpc>
                          <a:spcPct val="107000"/>
                        </a:lnSpc>
                        <a:spcAft>
                          <a:spcPts val="800"/>
                        </a:spcAft>
                      </a:pPr>
                      <a:r>
                        <a:rPr lang="en-US" sz="1600">
                          <a:effectLst/>
                          <a:latin typeface="Agency FB" panose="020B0503020202020204" pitchFamily="34" charset="0"/>
                        </a:rPr>
                        <a:t>SEWING THREAD CONTRACTION</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Puckering at stitching thread both sides.</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-Adjust thread tension based on fabric GSM and STRUCTURE.</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r h="775970">
                <a:tc>
                  <a:txBody>
                    <a:bodyPr/>
                    <a:lstStyle/>
                    <a:p>
                      <a:pPr>
                        <a:lnSpc>
                          <a:spcPct val="107000"/>
                        </a:lnSpc>
                        <a:spcAft>
                          <a:spcPts val="800"/>
                        </a:spcAft>
                      </a:pPr>
                      <a:r>
                        <a:rPr lang="en-US" sz="1600" dirty="0">
                          <a:effectLst/>
                          <a:latin typeface="Agency FB" panose="020B0503020202020204" pitchFamily="34" charset="0"/>
                        </a:rPr>
                        <a:t>DIAMETER OF THREAD AND NEEDLE</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Pucker effect -Fabric holes</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Use suitable needle, suitable stitching  thread count to avoid fabric hole issue .</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r h="775970">
                <a:tc>
                  <a:txBody>
                    <a:bodyPr/>
                    <a:lstStyle/>
                    <a:p>
                      <a:pPr>
                        <a:lnSpc>
                          <a:spcPct val="107000"/>
                        </a:lnSpc>
                        <a:spcAft>
                          <a:spcPts val="800"/>
                        </a:spcAft>
                      </a:pPr>
                      <a:r>
                        <a:rPr lang="en-US" sz="1600" dirty="0">
                          <a:effectLst/>
                          <a:latin typeface="Agency FB" panose="020B0503020202020204" pitchFamily="34" charset="0"/>
                        </a:rPr>
                        <a:t>DIFFERENTIAL SHRINKAGE.</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a:effectLst/>
                          <a:latin typeface="Agency FB" panose="020B0503020202020204" pitchFamily="34" charset="0"/>
                        </a:rPr>
                        <a:t>Puckering at one of both the panels/ element</a:t>
                      </a:r>
                      <a:endParaRPr lang="en-IN" sz="160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c>
                  <a:txBody>
                    <a:bodyPr/>
                    <a:lstStyle/>
                    <a:p>
                      <a:pPr>
                        <a:lnSpc>
                          <a:spcPct val="107000"/>
                        </a:lnSpc>
                        <a:spcAft>
                          <a:spcPts val="800"/>
                        </a:spcAft>
                      </a:pPr>
                      <a:r>
                        <a:rPr lang="en-IN" sz="1600" dirty="0">
                          <a:effectLst/>
                          <a:latin typeface="Agency FB" panose="020B0503020202020204" pitchFamily="34" charset="0"/>
                        </a:rPr>
                        <a:t>Adjust feed dog as per base fabric and presser foot as per other element.</a:t>
                      </a:r>
                      <a:endParaRPr lang="en-IN"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52070" marR="52070" marT="9525" marB="0"/>
                </a:tc>
              </a:tr>
            </a:tbl>
          </a:graphicData>
        </a:graphic>
      </p:graphicFrame>
      <p:sp>
        <p:nvSpPr>
          <p:cNvPr id="7" name="Rectangle 6"/>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5122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1"/>
          <p:cNvSpPr>
            <a:spLocks noGrp="1"/>
          </p:cNvSpPr>
          <p:nvPr>
            <p:ph type="ctrTitle"/>
          </p:nvPr>
        </p:nvSpPr>
        <p:spPr>
          <a:xfrm>
            <a:off x="1371600" y="2130425"/>
            <a:ext cx="7772400" cy="1470025"/>
          </a:xfrm>
        </p:spPr>
        <p:txBody>
          <a:bodyPr/>
          <a:lstStyle/>
          <a:p>
            <a:r>
              <a:rPr lang="en-US" b="1" dirty="0" smtClean="0">
                <a:latin typeface="Agency FB" panose="020B0503020202020204" pitchFamily="34" charset="0"/>
              </a:rPr>
              <a:t>THANK YOU</a:t>
            </a:r>
            <a:endParaRPr lang="en-IN" b="1" dirty="0">
              <a:latin typeface="Agency FB" panose="020B0503020202020204" pitchFamily="34" charset="0"/>
            </a:endParaRPr>
          </a:p>
        </p:txBody>
      </p:sp>
    </p:spTree>
    <p:extLst>
      <p:ext uri="{BB962C8B-B14F-4D97-AF65-F5344CB8AC3E}">
        <p14:creationId xmlns:p14="http://schemas.microsoft.com/office/powerpoint/2010/main" val="3870511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91886"/>
            <a:ext cx="3598223" cy="3886417"/>
          </a:xfrm>
          <a:prstGeom prst="rect">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5371" y="762000"/>
            <a:ext cx="5255229" cy="592931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1524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8977428" y="4278303"/>
            <a:ext cx="1524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71154" y="1754069"/>
            <a:ext cx="3008313" cy="1162050"/>
          </a:xfrm>
        </p:spPr>
        <p:txBody>
          <a:bodyPr/>
          <a:lstStyle/>
          <a:p>
            <a:pPr algn="ctr"/>
            <a:r>
              <a:rPr lang="en-US" dirty="0" smtClean="0"/>
              <a:t> </a:t>
            </a:r>
            <a:r>
              <a:rPr lang="en-US" b="1" dirty="0" smtClean="0">
                <a:latin typeface="Agency FB" panose="020B0503020202020204" pitchFamily="34" charset="0"/>
              </a:rPr>
              <a:t>PROJECT </a:t>
            </a:r>
            <a:r>
              <a:rPr lang="en-US" sz="4000" b="1" dirty="0" smtClean="0">
                <a:latin typeface="Agency FB" panose="020B0503020202020204" pitchFamily="34" charset="0"/>
              </a:rPr>
              <a:t>PROCESS</a:t>
            </a:r>
            <a:r>
              <a:rPr lang="en-US" b="1" dirty="0" smtClean="0">
                <a:latin typeface="Agency FB" panose="020B0503020202020204" pitchFamily="34" charset="0"/>
              </a:rPr>
              <a:t> FLOW</a:t>
            </a:r>
            <a:endParaRPr lang="en-US" b="1" dirty="0">
              <a:latin typeface="Agency FB" panose="020B0503020202020204" pitchFamily="34" charset="0"/>
            </a:endParaRPr>
          </a:p>
        </p:txBody>
      </p:sp>
      <p:sp>
        <p:nvSpPr>
          <p:cNvPr id="3" name="Content Placeholder 2"/>
          <p:cNvSpPr>
            <a:spLocks noGrp="1"/>
          </p:cNvSpPr>
          <p:nvPr>
            <p:ph idx="1"/>
          </p:nvPr>
        </p:nvSpPr>
        <p:spPr>
          <a:xfrm>
            <a:off x="3575050" y="838200"/>
            <a:ext cx="5111750" cy="5853113"/>
          </a:xfrm>
        </p:spPr>
        <p:txBody>
          <a:bodyPr>
            <a:normAutofit fontScale="92500" lnSpcReduction="20000"/>
          </a:bodyPr>
          <a:lstStyle/>
          <a:p>
            <a:pPr marL="514350" indent="-514350">
              <a:buAutoNum type="arabicPeriod"/>
            </a:pPr>
            <a:r>
              <a:rPr lang="en-US" dirty="0" smtClean="0">
                <a:latin typeface="Agency FB" panose="020B0503020202020204" pitchFamily="34" charset="0"/>
              </a:rPr>
              <a:t>Collected </a:t>
            </a:r>
            <a:r>
              <a:rPr lang="en-US" dirty="0">
                <a:latin typeface="Agency FB" panose="020B0503020202020204" pitchFamily="34" charset="0"/>
              </a:rPr>
              <a:t>d</a:t>
            </a:r>
            <a:r>
              <a:rPr lang="en-US" dirty="0" smtClean="0">
                <a:latin typeface="Agency FB" panose="020B0503020202020204" pitchFamily="34" charset="0"/>
              </a:rPr>
              <a:t>efects </a:t>
            </a:r>
            <a:r>
              <a:rPr lang="en-US" dirty="0">
                <a:latin typeface="Agency FB" panose="020B0503020202020204" pitchFamily="34" charset="0"/>
              </a:rPr>
              <a:t>samples from </a:t>
            </a:r>
            <a:r>
              <a:rPr lang="en-US" dirty="0" smtClean="0">
                <a:latin typeface="Agency FB" panose="020B0503020202020204" pitchFamily="34" charset="0"/>
              </a:rPr>
              <a:t>store.</a:t>
            </a:r>
          </a:p>
          <a:p>
            <a:pPr marL="514350" indent="-514350">
              <a:buAutoNum type="arabicPeriod"/>
            </a:pPr>
            <a:r>
              <a:rPr lang="en-US" dirty="0" smtClean="0">
                <a:latin typeface="Agency FB" panose="020B0503020202020204" pitchFamily="34" charset="0"/>
              </a:rPr>
              <a:t>Statistical data based on store visits.</a:t>
            </a:r>
          </a:p>
          <a:p>
            <a:pPr marL="514350" indent="-514350">
              <a:buAutoNum type="arabicPeriod"/>
            </a:pPr>
            <a:r>
              <a:rPr lang="en-US" dirty="0" smtClean="0">
                <a:latin typeface="Agency FB" panose="020B0503020202020204" pitchFamily="34" charset="0"/>
              </a:rPr>
              <a:t>Shortlist Vendors for factory visit.</a:t>
            </a:r>
          </a:p>
          <a:p>
            <a:pPr marL="514350" indent="-514350">
              <a:buAutoNum type="arabicPeriod"/>
            </a:pPr>
            <a:r>
              <a:rPr lang="en-US" dirty="0" smtClean="0">
                <a:latin typeface="Agency FB" panose="020B0503020202020204" pitchFamily="34" charset="0"/>
              </a:rPr>
              <a:t>Vendor selections based on</a:t>
            </a:r>
          </a:p>
          <a:p>
            <a:pPr>
              <a:buFontTx/>
              <a:buChar char="-"/>
            </a:pPr>
            <a:r>
              <a:rPr lang="en-US" dirty="0">
                <a:latin typeface="Agency FB" panose="020B0503020202020204" pitchFamily="34" charset="0"/>
              </a:rPr>
              <a:t>On statistical data of vendor and </a:t>
            </a:r>
          </a:p>
          <a:p>
            <a:pPr>
              <a:buFontTx/>
              <a:buChar char="-"/>
            </a:pPr>
            <a:r>
              <a:rPr lang="en-US" dirty="0">
                <a:latin typeface="Agency FB" panose="020B0503020202020204" pitchFamily="34" charset="0"/>
              </a:rPr>
              <a:t>On variety of fabric handling capacity of vendor</a:t>
            </a:r>
          </a:p>
          <a:p>
            <a:pPr marL="514350" indent="-514350">
              <a:buAutoNum type="arabicPeriod"/>
            </a:pPr>
            <a:r>
              <a:rPr lang="en-US" dirty="0" smtClean="0">
                <a:latin typeface="Agency FB" panose="020B0503020202020204" pitchFamily="34" charset="0"/>
              </a:rPr>
              <a:t>Analysis of major defects-    categorize manual and machine error.</a:t>
            </a:r>
          </a:p>
          <a:p>
            <a:pPr marL="514350" indent="-514350">
              <a:buAutoNum type="arabicPeriod"/>
            </a:pPr>
            <a:r>
              <a:rPr lang="en-US" dirty="0" smtClean="0">
                <a:latin typeface="Agency FB" panose="020B0503020202020204" pitchFamily="34" charset="0"/>
              </a:rPr>
              <a:t>Discuss and solve defect accordingly</a:t>
            </a:r>
          </a:p>
          <a:p>
            <a:endParaRPr lang="en-US" dirty="0" smtClean="0">
              <a:latin typeface="Agency FB" panose="020B0503020202020204" pitchFamily="34" charset="0"/>
            </a:endParaRPr>
          </a:p>
        </p:txBody>
      </p:sp>
    </p:spTree>
    <p:extLst>
      <p:ext uri="{BB962C8B-B14F-4D97-AF65-F5344CB8AC3E}">
        <p14:creationId xmlns:p14="http://schemas.microsoft.com/office/powerpoint/2010/main" val="204388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Chart 5"/>
          <p:cNvGraphicFramePr>
            <a:graphicFrameLocks/>
          </p:cNvGraphicFramePr>
          <p:nvPr>
            <p:extLst>
              <p:ext uri="{D42A27DB-BD31-4B8C-83A1-F6EECF244321}">
                <p14:modId xmlns:p14="http://schemas.microsoft.com/office/powerpoint/2010/main" val="612731570"/>
              </p:ext>
            </p:extLst>
          </p:nvPr>
        </p:nvGraphicFramePr>
        <p:xfrm>
          <a:off x="609600" y="762000"/>
          <a:ext cx="80010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057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91886"/>
            <a:ext cx="3598223" cy="3886417"/>
          </a:xfrm>
          <a:prstGeom prst="rect">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00400" y="152400"/>
            <a:ext cx="5712112" cy="6553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52400" y="1428750"/>
            <a:ext cx="3008313" cy="1162050"/>
          </a:xfrm>
        </p:spPr>
        <p:txBody>
          <a:bodyPr/>
          <a:lstStyle/>
          <a:p>
            <a:pPr algn="ctr"/>
            <a:r>
              <a:rPr lang="en-US" dirty="0">
                <a:latin typeface="Agency FB" panose="020B0503020202020204" pitchFamily="34" charset="0"/>
              </a:rPr>
              <a:t>CONSTRUCTION </a:t>
            </a:r>
            <a:r>
              <a:rPr lang="en-US" sz="3600" dirty="0">
                <a:latin typeface="Agency FB" panose="020B0503020202020204" pitchFamily="34" charset="0"/>
              </a:rPr>
              <a:t>DEFECTS</a:t>
            </a:r>
            <a:endParaRPr lang="en-US" b="1" dirty="0">
              <a:latin typeface="Agency FB" panose="020B0503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148270" y="1131518"/>
            <a:ext cx="2667000" cy="1306882"/>
          </a:xfrm>
          <a:prstGeom prst="roundRect">
            <a:avLst>
              <a:gd name="adj" fmla="val 16667"/>
            </a:avLst>
          </a:prstGeom>
          <a:ln>
            <a:noFill/>
          </a:ln>
          <a:effectLst>
            <a:outerShdw blurRad="76200" dist="38100" dir="7800000" algn="tl" rotWithShape="0">
              <a:srgbClr val="000000">
                <a:alpha val="40000"/>
              </a:srgbClr>
            </a:outerShdw>
            <a:reflection blurRad="6350" stA="50000" endA="300" endPos="38500" dist="50800" dir="5400000" sy="-100000" algn="bl" rotWithShape="0"/>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72200" y="5271614"/>
            <a:ext cx="2667000" cy="1306882"/>
          </a:xfrm>
          <a:prstGeom prst="roundRect">
            <a:avLst>
              <a:gd name="adj" fmla="val 16667"/>
            </a:avLst>
          </a:prstGeom>
          <a:ln>
            <a:noFill/>
          </a:ln>
          <a:effectLst>
            <a:outerShdw blurRad="76200" dist="38100" dir="7800000" algn="tl" rotWithShape="0">
              <a:srgbClr val="000000">
                <a:alpha val="40000"/>
              </a:srgbClr>
            </a:outerShdw>
            <a:reflection blurRad="6350" stA="50000" endA="300" endPos="38500" dist="50800" dir="5400000" sy="-100000" algn="bl" rotWithShape="0"/>
          </a:effectLst>
        </p:spPr>
      </p:pic>
      <p:pic>
        <p:nvPicPr>
          <p:cNvPr id="12"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13334" y="3200400"/>
            <a:ext cx="2762001" cy="1314356"/>
          </a:xfrm>
          <a:prstGeom prst="roundRect">
            <a:avLst>
              <a:gd name="adj" fmla="val 16667"/>
            </a:avLst>
          </a:prstGeom>
          <a:ln>
            <a:noFill/>
          </a:ln>
          <a:effectLst>
            <a:outerShdw blurRad="76200" dist="38100" dir="7800000" algn="tl" rotWithShape="0">
              <a:srgbClr val="000000">
                <a:alpha val="40000"/>
              </a:srgbClr>
            </a:outerShdw>
            <a:reflection blurRad="6350" stA="50000" endA="300" endPos="38500" dist="50800" dir="5400000" sy="-100000" algn="bl" rotWithShape="0"/>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8992" y="2457318"/>
            <a:ext cx="2657146" cy="1320997"/>
          </a:xfrm>
          <a:prstGeom prst="roundRect">
            <a:avLst>
              <a:gd name="adj" fmla="val 16667"/>
            </a:avLst>
          </a:prstGeom>
          <a:ln>
            <a:noFill/>
          </a:ln>
          <a:effectLst>
            <a:outerShdw blurRad="76200" dist="38100" dir="7800000" algn="tl" rotWithShape="0">
              <a:srgbClr val="000000">
                <a:alpha val="40000"/>
              </a:srgbClr>
            </a:outerShdw>
            <a:reflection blurRad="6350" stA="50000" endA="300" endPos="38500" dist="50800" dir="5400000" sy="-100000" algn="bl" rotWithShape="0"/>
          </a:effectLst>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305471" y="4601598"/>
            <a:ext cx="2667000" cy="1323457"/>
          </a:xfrm>
          <a:prstGeom prst="roundRect">
            <a:avLst>
              <a:gd name="adj" fmla="val 16667"/>
            </a:avLst>
          </a:prstGeom>
          <a:ln>
            <a:noFill/>
          </a:ln>
          <a:effectLst>
            <a:outerShdw blurRad="76200" dist="38100" dir="7800000" algn="tl" rotWithShape="0">
              <a:srgbClr val="000000">
                <a:alpha val="40000"/>
              </a:srgbClr>
            </a:outerShdw>
            <a:reflection blurRad="6350" stA="50000" endA="300" endPos="38500" dist="50800" dir="5400000" sy="-100000" algn="bl" rotWithShape="0"/>
          </a:effectLst>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364249" y="388475"/>
            <a:ext cx="2686780" cy="1306882"/>
          </a:xfrm>
          <a:prstGeom prst="roundRect">
            <a:avLst>
              <a:gd name="adj" fmla="val 16667"/>
            </a:avLst>
          </a:prstGeom>
          <a:ln>
            <a:noFill/>
          </a:ln>
          <a:effectLst>
            <a:outerShdw blurRad="76200" dist="38100" dir="7800000" algn="tl" rotWithShape="0">
              <a:srgbClr val="000000">
                <a:alpha val="40000"/>
              </a:srgbClr>
            </a:outerShdw>
            <a:reflection blurRad="6350" stA="50000" endA="300" endPos="38500" dist="50800" dir="5400000" sy="-100000" algn="bl" rotWithShape="0"/>
          </a:effectLst>
        </p:spPr>
      </p:pic>
      <p:sp>
        <p:nvSpPr>
          <p:cNvPr id="16" name="Rectangle 15"/>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9964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91886"/>
            <a:ext cx="3598223" cy="3886417"/>
          </a:xfrm>
          <a:prstGeom prst="rect">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5371" y="762000"/>
            <a:ext cx="5255229" cy="592931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1524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8977428" y="4278303"/>
            <a:ext cx="1524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371600"/>
            <a:ext cx="3445822" cy="1162050"/>
          </a:xfrm>
        </p:spPr>
        <p:txBody>
          <a:bodyPr/>
          <a:lstStyle/>
          <a:p>
            <a:pPr algn="ctr"/>
            <a:r>
              <a:rPr lang="en-US" dirty="0" smtClean="0"/>
              <a:t> </a:t>
            </a:r>
            <a:r>
              <a:rPr lang="en-IN" dirty="0">
                <a:latin typeface="Agency FB" panose="020B0503020202020204" pitchFamily="34" charset="0"/>
              </a:rPr>
              <a:t>VENDOR VISIT </a:t>
            </a:r>
            <a:r>
              <a:rPr lang="en-IN" sz="4000" dirty="0">
                <a:latin typeface="Agency FB" panose="020B0503020202020204" pitchFamily="34" charset="0"/>
              </a:rPr>
              <a:t>ITINERARY</a:t>
            </a:r>
            <a:r>
              <a:rPr lang="en-IN" dirty="0">
                <a:latin typeface="Agency FB" panose="020B0503020202020204" pitchFamily="34" charset="0"/>
              </a:rPr>
              <a:t> </a:t>
            </a:r>
            <a:endParaRPr lang="en-US" b="1" dirty="0">
              <a:latin typeface="Agency FB" panose="020B0503020202020204" pitchFamily="34" charset="0"/>
            </a:endParaRPr>
          </a:p>
        </p:txBody>
      </p:sp>
      <p:sp>
        <p:nvSpPr>
          <p:cNvPr id="3" name="Content Placeholder 2"/>
          <p:cNvSpPr>
            <a:spLocks noGrp="1"/>
          </p:cNvSpPr>
          <p:nvPr>
            <p:ph idx="1"/>
          </p:nvPr>
        </p:nvSpPr>
        <p:spPr>
          <a:xfrm>
            <a:off x="3575050" y="1219334"/>
            <a:ext cx="5035550" cy="5333865"/>
          </a:xfrm>
        </p:spPr>
        <p:txBody>
          <a:bodyPr>
            <a:normAutofit lnSpcReduction="10000"/>
          </a:bodyPr>
          <a:lstStyle/>
          <a:p>
            <a:pPr marL="385763" indent="-385763">
              <a:buAutoNum type="arabicPeriod"/>
            </a:pPr>
            <a:r>
              <a:rPr lang="en-US" dirty="0">
                <a:latin typeface="Agency FB" panose="020B0503020202020204" pitchFamily="34" charset="0"/>
              </a:rPr>
              <a:t>Analysis </a:t>
            </a:r>
            <a:r>
              <a:rPr lang="en-US" dirty="0" smtClean="0">
                <a:latin typeface="Agency FB" panose="020B0503020202020204" pitchFamily="34" charset="0"/>
              </a:rPr>
              <a:t>major </a:t>
            </a:r>
            <a:r>
              <a:rPr lang="en-US" dirty="0">
                <a:latin typeface="Agency FB" panose="020B0503020202020204" pitchFamily="34" charset="0"/>
              </a:rPr>
              <a:t>and minor </a:t>
            </a:r>
            <a:r>
              <a:rPr lang="en-US" dirty="0" smtClean="0">
                <a:latin typeface="Agency FB" panose="020B0503020202020204" pitchFamily="34" charset="0"/>
              </a:rPr>
              <a:t>defects</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smtClean="0">
                <a:latin typeface="Agency FB" panose="020B0503020202020204" pitchFamily="34" charset="0"/>
              </a:rPr>
              <a:t>Categorize </a:t>
            </a:r>
            <a:r>
              <a:rPr lang="en-US" dirty="0">
                <a:latin typeface="Agency FB" panose="020B0503020202020204" pitchFamily="34" charset="0"/>
              </a:rPr>
              <a:t>manual and machine error</a:t>
            </a:r>
            <a:r>
              <a:rPr lang="en-US" dirty="0" smtClean="0">
                <a:latin typeface="Agency FB" panose="020B0503020202020204" pitchFamily="34" charset="0"/>
              </a:rPr>
              <a:t>.</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smtClean="0">
                <a:latin typeface="Agency FB" panose="020B0503020202020204" pitchFamily="34" charset="0"/>
              </a:rPr>
              <a:t>Conclusion made accordingly with team.</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smtClean="0">
                <a:latin typeface="Agency FB" panose="020B0503020202020204" pitchFamily="34" charset="0"/>
              </a:rPr>
              <a:t>Resolved defect based on category</a:t>
            </a:r>
            <a:endParaRPr lang="en-US" dirty="0">
              <a:latin typeface="Agency FB" panose="020B0503020202020204" pitchFamily="34" charset="0"/>
            </a:endParaRPr>
          </a:p>
        </p:txBody>
      </p:sp>
    </p:spTree>
    <p:extLst>
      <p:ext uri="{BB962C8B-B14F-4D97-AF65-F5344CB8AC3E}">
        <p14:creationId xmlns:p14="http://schemas.microsoft.com/office/powerpoint/2010/main" val="2659219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sz="2000" b="1" dirty="0">
                <a:latin typeface="Agency FB" panose="020B0503020202020204" pitchFamily="34" charset="0"/>
              </a:rPr>
              <a:t>SEAM</a:t>
            </a:r>
            <a:r>
              <a:rPr lang="en-US" b="1" dirty="0">
                <a:latin typeface="Agency FB" panose="020B0503020202020204" pitchFamily="34" charset="0"/>
              </a:rPr>
              <a:t> </a:t>
            </a:r>
            <a:r>
              <a:rPr lang="en-US" sz="4000" b="1" dirty="0">
                <a:latin typeface="Agency FB" panose="020B0503020202020204" pitchFamily="34" charset="0"/>
              </a:rPr>
              <a:t>PUCKERING &amp; ROPING?</a:t>
            </a:r>
          </a:p>
        </p:txBody>
      </p:sp>
      <p:sp>
        <p:nvSpPr>
          <p:cNvPr id="3" name="Content Placeholder 2"/>
          <p:cNvSpPr>
            <a:spLocks noGrp="1"/>
          </p:cNvSpPr>
          <p:nvPr>
            <p:ph type="subTitle" idx="1"/>
          </p:nvPr>
        </p:nvSpPr>
        <p:spPr>
          <a:xfrm>
            <a:off x="495300" y="3600450"/>
            <a:ext cx="8153400" cy="1752600"/>
          </a:xfrm>
        </p:spPr>
        <p:txBody>
          <a:bodyPr>
            <a:normAutofit/>
          </a:bodyPr>
          <a:lstStyle/>
          <a:p>
            <a:r>
              <a:rPr lang="en-US" sz="2800" dirty="0">
                <a:solidFill>
                  <a:schemeClr val="tx1"/>
                </a:solidFill>
                <a:latin typeface="Agency FB" panose="020B0503020202020204" pitchFamily="34" charset="0"/>
              </a:rPr>
              <a:t>Undesirable seam appearance to the garment</a:t>
            </a:r>
            <a:r>
              <a:rPr lang="en-US" sz="2800" dirty="0" smtClean="0">
                <a:solidFill>
                  <a:schemeClr val="tx1"/>
                </a:solidFill>
                <a:latin typeface="Agency FB" panose="020B0503020202020204" pitchFamily="34" charset="0"/>
              </a:rPr>
              <a:t>.</a:t>
            </a:r>
            <a:endParaRPr lang="en-US" sz="28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446100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391886"/>
            <a:ext cx="3598223" cy="3886417"/>
          </a:xfrm>
          <a:prstGeom prst="rect">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5371" y="762000"/>
            <a:ext cx="5255229" cy="5929314"/>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1524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8977428" y="4278303"/>
            <a:ext cx="1524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371600"/>
            <a:ext cx="3445822" cy="1162050"/>
          </a:xfrm>
        </p:spPr>
        <p:txBody>
          <a:bodyPr>
            <a:normAutofit fontScale="90000"/>
          </a:bodyPr>
          <a:lstStyle/>
          <a:p>
            <a:pPr algn="ctr"/>
            <a:r>
              <a:rPr lang="en-US" dirty="0" smtClean="0">
                <a:latin typeface="Agency FB" panose="020B0503020202020204" pitchFamily="34" charset="0"/>
              </a:rPr>
              <a:t> REASONS </a:t>
            </a:r>
            <a:r>
              <a:rPr lang="en-US" sz="4000" dirty="0">
                <a:latin typeface="Agency FB" panose="020B0503020202020204" pitchFamily="34" charset="0"/>
              </a:rPr>
              <a:t>PUCKERING </a:t>
            </a:r>
            <a:r>
              <a:rPr lang="en-US" sz="2200" dirty="0">
                <a:latin typeface="Agency FB" panose="020B0503020202020204" pitchFamily="34" charset="0"/>
              </a:rPr>
              <a:t>&amp;</a:t>
            </a:r>
            <a:r>
              <a:rPr lang="en-US" sz="4000" dirty="0">
                <a:latin typeface="Agency FB" panose="020B0503020202020204" pitchFamily="34" charset="0"/>
              </a:rPr>
              <a:t> ROPING</a:t>
            </a:r>
            <a:endParaRPr lang="en-US" sz="4000" b="1" dirty="0">
              <a:latin typeface="Agency FB" panose="020B0503020202020204" pitchFamily="34" charset="0"/>
            </a:endParaRPr>
          </a:p>
        </p:txBody>
      </p:sp>
      <p:sp>
        <p:nvSpPr>
          <p:cNvPr id="3" name="Content Placeholder 2"/>
          <p:cNvSpPr>
            <a:spLocks noGrp="1"/>
          </p:cNvSpPr>
          <p:nvPr>
            <p:ph idx="1"/>
          </p:nvPr>
        </p:nvSpPr>
        <p:spPr>
          <a:xfrm>
            <a:off x="3575050" y="1066800"/>
            <a:ext cx="5035550" cy="5333865"/>
          </a:xfrm>
        </p:spPr>
        <p:txBody>
          <a:bodyPr>
            <a:normAutofit lnSpcReduction="10000"/>
          </a:bodyPr>
          <a:lstStyle/>
          <a:p>
            <a:pPr marL="385763" indent="-385763">
              <a:buAutoNum type="arabicPeriod"/>
            </a:pPr>
            <a:r>
              <a:rPr lang="en-US" dirty="0" smtClean="0">
                <a:latin typeface="Agency FB" panose="020B0503020202020204" pitchFamily="34" charset="0"/>
              </a:rPr>
              <a:t>Pressure </a:t>
            </a:r>
            <a:r>
              <a:rPr lang="en-US" dirty="0">
                <a:latin typeface="Agency FB" panose="020B0503020202020204" pitchFamily="34" charset="0"/>
              </a:rPr>
              <a:t>foot and feed dog</a:t>
            </a:r>
            <a:r>
              <a:rPr lang="en-US" dirty="0" smtClean="0">
                <a:latin typeface="Agency FB" panose="020B0503020202020204" pitchFamily="34" charset="0"/>
              </a:rPr>
              <a:t>.</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a:latin typeface="Agency FB" panose="020B0503020202020204" pitchFamily="34" charset="0"/>
              </a:rPr>
              <a:t>Sewing thread tension</a:t>
            </a:r>
            <a:r>
              <a:rPr lang="en-US" dirty="0" smtClean="0">
                <a:latin typeface="Agency FB" panose="020B0503020202020204" pitchFamily="34" charset="0"/>
              </a:rPr>
              <a:t>.</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a:latin typeface="Agency FB" panose="020B0503020202020204" pitchFamily="34" charset="0"/>
              </a:rPr>
              <a:t>Sewing thread contraction</a:t>
            </a:r>
            <a:r>
              <a:rPr lang="en-US" dirty="0" smtClean="0">
                <a:latin typeface="Agency FB" panose="020B0503020202020204" pitchFamily="34" charset="0"/>
              </a:rPr>
              <a:t>.</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a:latin typeface="Agency FB" panose="020B0503020202020204" pitchFamily="34" charset="0"/>
              </a:rPr>
              <a:t>Diameter of sewing thread and needle</a:t>
            </a:r>
            <a:r>
              <a:rPr lang="en-US" dirty="0" smtClean="0">
                <a:latin typeface="Agency FB" panose="020B0503020202020204" pitchFamily="34" charset="0"/>
              </a:rPr>
              <a:t>.</a:t>
            </a:r>
          </a:p>
          <a:p>
            <a:pPr marL="385763" indent="-385763">
              <a:buAutoNum type="arabicPeriod"/>
            </a:pPr>
            <a:endParaRPr lang="en-US" dirty="0">
              <a:latin typeface="Agency FB" panose="020B0503020202020204" pitchFamily="34" charset="0"/>
            </a:endParaRPr>
          </a:p>
          <a:p>
            <a:pPr marL="385763" indent="-385763">
              <a:buAutoNum type="arabicPeriod"/>
            </a:pPr>
            <a:r>
              <a:rPr lang="en-US" dirty="0">
                <a:latin typeface="Agency FB" panose="020B0503020202020204" pitchFamily="34" charset="0"/>
              </a:rPr>
              <a:t>Differential shrinkage.</a:t>
            </a:r>
          </a:p>
        </p:txBody>
      </p:sp>
    </p:spTree>
    <p:extLst>
      <p:ext uri="{BB962C8B-B14F-4D97-AF65-F5344CB8AC3E}">
        <p14:creationId xmlns:p14="http://schemas.microsoft.com/office/powerpoint/2010/main" val="4232317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gradFill flip="none" rotWithShape="1">
            <a:gsLst>
              <a:gs pos="0">
                <a:srgbClr val="FFFF66">
                  <a:tint val="66000"/>
                  <a:satMod val="160000"/>
                </a:srgbClr>
              </a:gs>
              <a:gs pos="13000">
                <a:srgbClr val="FFFF66">
                  <a:tint val="44500"/>
                  <a:satMod val="160000"/>
                </a:srgbClr>
              </a:gs>
              <a:gs pos="100000">
                <a:srgbClr val="FFFF6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0"/>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9067483" y="4278303"/>
            <a:ext cx="76200" cy="25796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b="1" dirty="0" smtClean="0">
                <a:latin typeface="Agency FB" panose="020B0503020202020204" pitchFamily="34" charset="0"/>
              </a:rPr>
              <a:t>PRESSURE FOOT AND FEED DOG</a:t>
            </a:r>
            <a:endParaRPr lang="en-IN" b="1" dirty="0">
              <a:latin typeface="Agency FB" panose="020B0503020202020204" pitchFamily="34" charset="0"/>
            </a:endParaRPr>
          </a:p>
        </p:txBody>
      </p:sp>
      <p:sp>
        <p:nvSpPr>
          <p:cNvPr id="3" name="Content Placeholder 2"/>
          <p:cNvSpPr>
            <a:spLocks noGrp="1"/>
          </p:cNvSpPr>
          <p:nvPr>
            <p:ph sz="half" idx="1"/>
          </p:nvPr>
        </p:nvSpPr>
        <p:spPr/>
        <p:txBody>
          <a:bodyPr>
            <a:normAutofit lnSpcReduction="10000"/>
          </a:bodyPr>
          <a:lstStyle/>
          <a:p>
            <a:r>
              <a:rPr lang="en-US" dirty="0" smtClean="0">
                <a:latin typeface="Agency FB" panose="020B0503020202020204" pitchFamily="34" charset="0"/>
              </a:rPr>
              <a:t>Caused by-</a:t>
            </a:r>
          </a:p>
          <a:p>
            <a:pPr marL="514350" indent="-514350">
              <a:buAutoNum type="arabicPeriod"/>
            </a:pPr>
            <a:r>
              <a:rPr lang="en-US" dirty="0" smtClean="0">
                <a:latin typeface="Agency FB" panose="020B0503020202020204" pitchFamily="34" charset="0"/>
              </a:rPr>
              <a:t>Pressure of the presser foot.</a:t>
            </a:r>
          </a:p>
          <a:p>
            <a:pPr marL="514350" indent="-514350">
              <a:buAutoNum type="arabicPeriod"/>
            </a:pPr>
            <a:r>
              <a:rPr lang="en-US" dirty="0" smtClean="0">
                <a:latin typeface="Agency FB" panose="020B0503020202020204" pitchFamily="34" charset="0"/>
              </a:rPr>
              <a:t>Alignment of feed dog.</a:t>
            </a:r>
          </a:p>
          <a:p>
            <a:pPr marL="514350" indent="-514350">
              <a:buAutoNum type="arabicPeriod"/>
            </a:pPr>
            <a:r>
              <a:rPr lang="en-US" dirty="0" smtClean="0">
                <a:latin typeface="Agency FB" panose="020B0503020202020204" pitchFamily="34" charset="0"/>
              </a:rPr>
              <a:t>Displacement </a:t>
            </a:r>
            <a:r>
              <a:rPr lang="en-US" dirty="0">
                <a:latin typeface="Agency FB" panose="020B0503020202020204" pitchFamily="34" charset="0"/>
              </a:rPr>
              <a:t>between fabric layers</a:t>
            </a:r>
            <a:r>
              <a:rPr lang="en-US" dirty="0" smtClean="0">
                <a:latin typeface="Agency FB" panose="020B0503020202020204" pitchFamily="34" charset="0"/>
              </a:rPr>
              <a:t>.</a:t>
            </a:r>
          </a:p>
          <a:p>
            <a:pPr marL="514350" indent="-514350">
              <a:buAutoNum type="arabicPeriod"/>
            </a:pPr>
            <a:r>
              <a:rPr lang="en-IN" dirty="0">
                <a:latin typeface="Agency FB" panose="020B0503020202020204" pitchFamily="34" charset="0"/>
              </a:rPr>
              <a:t>Apart from the above factors there are others such as the operator's skill, mismatched </a:t>
            </a:r>
            <a:r>
              <a:rPr lang="en-IN" dirty="0" smtClean="0">
                <a:latin typeface="Agency FB" panose="020B0503020202020204" pitchFamily="34" charset="0"/>
              </a:rPr>
              <a:t>fabric, </a:t>
            </a:r>
            <a:r>
              <a:rPr lang="en-IN" dirty="0">
                <a:latin typeface="Agency FB" panose="020B0503020202020204" pitchFamily="34" charset="0"/>
              </a:rPr>
              <a:t>etc. which may also lead to seam pucker.</a:t>
            </a:r>
            <a:endParaRPr lang="en-US" dirty="0">
              <a:latin typeface="Agency FB" panose="020B0503020202020204" pitchFamily="34" charset="0"/>
            </a:endParaRPr>
          </a:p>
          <a:p>
            <a:endParaRPr lang="en-U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1443" y="1199866"/>
            <a:ext cx="3542847" cy="2686334"/>
          </a:xfrm>
          <a:prstGeom prst="rect">
            <a:avLst/>
          </a:prstGeom>
          <a:noFill/>
          <a:ln w="28575">
            <a:solidFill>
              <a:schemeClr val="tx1"/>
            </a:solidFill>
            <a:miter lim="800000"/>
            <a:headEnd/>
            <a:tailEnd/>
          </a:ln>
          <a:effec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1442" y="4019834"/>
            <a:ext cx="3542847" cy="2703752"/>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6755</TotalTime>
  <Words>958</Words>
  <Application>Microsoft Office PowerPoint</Application>
  <PresentationFormat>On-screen Show (4:3)</PresentationFormat>
  <Paragraphs>137</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Agency FB</vt:lpstr>
      <vt:lpstr>Arial</vt:lpstr>
      <vt:lpstr>Calibri</vt:lpstr>
      <vt:lpstr>Times New Roman</vt:lpstr>
      <vt:lpstr>Wingdings</vt:lpstr>
      <vt:lpstr>Office Theme</vt:lpstr>
      <vt:lpstr>PROJECT ON FLATLOCK</vt:lpstr>
      <vt:lpstr>OBJECTIVE</vt:lpstr>
      <vt:lpstr> PROJECT PROCESS FLOW</vt:lpstr>
      <vt:lpstr>PowerPoint Presentation</vt:lpstr>
      <vt:lpstr>CONSTRUCTION DEFECTS</vt:lpstr>
      <vt:lpstr> VENDOR VISIT ITINERARY </vt:lpstr>
      <vt:lpstr>SEAM PUCKERING &amp; ROPING?</vt:lpstr>
      <vt:lpstr> REASONS PUCKERING &amp; ROPING</vt:lpstr>
      <vt:lpstr>PRESSURE FOOT AND FEED DOG</vt:lpstr>
      <vt:lpstr>PowerPoint Presentation</vt:lpstr>
      <vt:lpstr>REMEDIAL MEASURES</vt:lpstr>
      <vt:lpstr>SEWING THREAD TENSION</vt:lpstr>
      <vt:lpstr>REMEDIAL MEASURES</vt:lpstr>
      <vt:lpstr>SEWING THREAD CONTRACTION</vt:lpstr>
      <vt:lpstr>DIAMETER OF SEWING THREAD AND NEEDLE </vt:lpstr>
      <vt:lpstr>REMEDIAL MEASURES</vt:lpstr>
      <vt:lpstr>SPI/ STITCHING THREAD/ NEEDLE</vt:lpstr>
      <vt:lpstr>SPI/ STITCHING THREAD/ NEEDLE</vt:lpstr>
      <vt:lpstr>DIFFERENTIAL SHRINKAGE </vt:lpstr>
      <vt:lpstr>CONCLUSION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Flatlock</dc:title>
  <dc:creator>KARUNA</dc:creator>
  <cp:lastModifiedBy>Karuna Munda</cp:lastModifiedBy>
  <cp:revision>126</cp:revision>
  <dcterms:created xsi:type="dcterms:W3CDTF">2006-08-16T00:00:00Z</dcterms:created>
  <dcterms:modified xsi:type="dcterms:W3CDTF">2021-10-22T02:57:23Z</dcterms:modified>
</cp:coreProperties>
</file>